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charts/chart13.xml" ContentType="application/vnd.openxmlformats-officedocument.drawingml.char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56" r:id="rId2"/>
    <p:sldId id="271" r:id="rId3"/>
    <p:sldId id="257" r:id="rId4"/>
    <p:sldId id="258" r:id="rId5"/>
    <p:sldId id="259" r:id="rId6"/>
    <p:sldId id="273" r:id="rId7"/>
    <p:sldId id="272" r:id="rId8"/>
    <p:sldId id="260" r:id="rId9"/>
    <p:sldId id="261" r:id="rId10"/>
    <p:sldId id="262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EO\Electoral12\grafica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EO\Electoral12\grafica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EO\Electoral12\grafica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EO\Electoral12\grafica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EO\Electoral12\grafica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EO\Electoral12\grafica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EO\Electoral12\grafica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EO\Electoral12\grafica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EO\Electoral12\graficas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EO\Electoral12\graficas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EO\Electoral12\graficas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EO\Electoral12\graficas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EO\Electoral12\grafica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/>
          <a:lstStyle/>
          <a:p>
            <a:pPr>
              <a:defRPr/>
            </a:pPr>
            <a:r>
              <a:rPr lang="es-ES"/>
              <a:t>¿Piensa votar en las próximas elecciones?</a:t>
            </a:r>
          </a:p>
        </c:rich>
      </c:tx>
      <c:layout/>
    </c:title>
    <c:plotArea>
      <c:layout/>
      <c:pieChart>
        <c:varyColors val="1"/>
        <c:ser>
          <c:idx val="0"/>
          <c:order val="0"/>
          <c:dLbls>
            <c:dLbl>
              <c:idx val="3"/>
              <c:layout>
                <c:manualLayout>
                  <c:x val="3.3346335180324684E-2"/>
                  <c:y val="0.13922186283891405"/>
                </c:manualLayout>
              </c:layout>
              <c:dLblPos val="bestFit"/>
              <c:showPercent val="1"/>
            </c:dLbl>
            <c:txPr>
              <a:bodyPr/>
              <a:lstStyle/>
              <a:p>
                <a:pPr>
                  <a:defRPr sz="1200" b="1"/>
                </a:pPr>
                <a:endParaRPr lang="es-ES"/>
              </a:p>
            </c:txPr>
            <c:dLblPos val="ctr"/>
            <c:showPercent val="1"/>
            <c:showLeaderLines val="1"/>
          </c:dLbls>
          <c:cat>
            <c:strRef>
              <c:f>'5. r'!$C$74:$C$78</c:f>
              <c:strCache>
                <c:ptCount val="5"/>
                <c:pt idx="0">
                  <c:v>Estoy seguro que acudiré a votar</c:v>
                </c:pt>
                <c:pt idx="1">
                  <c:v>Es más probable que acuda a votar</c:v>
                </c:pt>
                <c:pt idx="2">
                  <c:v>No estoy muy seguro de votar o no hacerlo</c:v>
                </c:pt>
                <c:pt idx="3">
                  <c:v>Es más probable que no vote</c:v>
                </c:pt>
                <c:pt idx="4">
                  <c:v>Estoy seguro que no votaré</c:v>
                </c:pt>
              </c:strCache>
            </c:strRef>
          </c:cat>
          <c:val>
            <c:numRef>
              <c:f>'5. r'!$D$74:$D$78</c:f>
              <c:numCache>
                <c:formatCode>0.0</c:formatCode>
                <c:ptCount val="5"/>
                <c:pt idx="0">
                  <c:v>73.333333333333329</c:v>
                </c:pt>
                <c:pt idx="1">
                  <c:v>15.238095238095237</c:v>
                </c:pt>
                <c:pt idx="2">
                  <c:v>6.9523809523809526</c:v>
                </c:pt>
                <c:pt idx="3">
                  <c:v>1.9047619047619047</c:v>
                </c:pt>
                <c:pt idx="4">
                  <c:v>2.5714285714285716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6840945784163064"/>
          <c:y val="0.20553874935499619"/>
          <c:w val="0.32154028957652958"/>
          <c:h val="0.55420028539656507"/>
        </c:manualLayout>
      </c:layout>
      <c:txPr>
        <a:bodyPr/>
        <a:lstStyle/>
        <a:p>
          <a:pPr>
            <a:defRPr sz="1100" b="1"/>
          </a:pPr>
          <a:endParaRPr lang="es-ES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/>
          <a:lstStyle/>
          <a:p>
            <a:pPr>
              <a:defRPr/>
            </a:pPr>
            <a:r>
              <a:rPr lang="es-ES" sz="1800" b="1" i="0" baseline="0"/>
              <a:t>Preferencia Presidente de la República</a:t>
            </a:r>
            <a:endParaRPr lang="es-ES"/>
          </a:p>
        </c:rich>
      </c:tx>
      <c:layout>
        <c:manualLayout>
          <c:xMode val="edge"/>
          <c:yMode val="edge"/>
          <c:x val="0.20994802703486443"/>
          <c:y val="2.4144869215291742E-2"/>
        </c:manualLayout>
      </c:layout>
    </c:title>
    <c:plotArea>
      <c:layout/>
      <c:pieChart>
        <c:varyColors val="1"/>
        <c:ser>
          <c:idx val="0"/>
          <c:order val="0"/>
          <c:dPt>
            <c:idx val="2"/>
            <c:spPr>
              <a:solidFill>
                <a:srgbClr val="FFFF00"/>
              </a:solidFill>
            </c:spPr>
          </c:dPt>
          <c:dPt>
            <c:idx val="3"/>
            <c:spPr>
              <a:solidFill>
                <a:schemeClr val="accent5"/>
              </a:solidFill>
            </c:spPr>
          </c:dPt>
          <c:dPt>
            <c:idx val="4"/>
            <c:spPr>
              <a:solidFill>
                <a:schemeClr val="bg1">
                  <a:lumMod val="75000"/>
                </a:schemeClr>
              </a:solidFill>
            </c:spPr>
          </c:dPt>
          <c:dPt>
            <c:idx val="5"/>
            <c:spPr>
              <a:solidFill>
                <a:schemeClr val="bg2">
                  <a:lumMod val="75000"/>
                </a:schemeClr>
              </a:solidFill>
            </c:spPr>
          </c:dPt>
          <c:dLbls>
            <c:dLbl>
              <c:idx val="4"/>
              <c:layout>
                <c:manualLayout>
                  <c:x val="8.0457570282468263E-2"/>
                  <c:y val="0.15772598847679262"/>
                </c:manualLayout>
              </c:layout>
              <c:dLblPos val="bestFit"/>
              <c:showPercent val="1"/>
            </c:dLbl>
            <c:txPr>
              <a:bodyPr/>
              <a:lstStyle/>
              <a:p>
                <a:pPr>
                  <a:defRPr sz="1200" b="1"/>
                </a:pPr>
                <a:endParaRPr lang="es-ES"/>
              </a:p>
            </c:txPr>
            <c:dLblPos val="ctr"/>
            <c:showPercent val="1"/>
            <c:showLeaderLines val="1"/>
          </c:dLbls>
          <c:cat>
            <c:strRef>
              <c:f>'5. r'!$B$43:$B$48</c:f>
              <c:strCache>
                <c:ptCount val="6"/>
                <c:pt idx="0">
                  <c:v>JVM</c:v>
                </c:pt>
                <c:pt idx="1">
                  <c:v>EPN</c:v>
                </c:pt>
                <c:pt idx="2">
                  <c:v>AMLO</c:v>
                </c:pt>
                <c:pt idx="3">
                  <c:v>GQ</c:v>
                </c:pt>
                <c:pt idx="4">
                  <c:v>NULO</c:v>
                </c:pt>
                <c:pt idx="5">
                  <c:v>NO SE</c:v>
                </c:pt>
              </c:strCache>
            </c:strRef>
          </c:cat>
          <c:val>
            <c:numRef>
              <c:f>'5. r'!$C$43:$C$48</c:f>
              <c:numCache>
                <c:formatCode>0.0</c:formatCode>
                <c:ptCount val="6"/>
                <c:pt idx="0">
                  <c:v>29.411764705882351</c:v>
                </c:pt>
                <c:pt idx="1">
                  <c:v>32.287581699346404</c:v>
                </c:pt>
                <c:pt idx="2">
                  <c:v>25.62091503267974</c:v>
                </c:pt>
                <c:pt idx="3">
                  <c:v>3.3986928104575163</c:v>
                </c:pt>
                <c:pt idx="4">
                  <c:v>2.0915032679738563</c:v>
                </c:pt>
                <c:pt idx="5">
                  <c:v>7.1895424836601309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87323381452318449"/>
          <c:y val="0.40261032636102795"/>
          <c:w val="0.11750692621755612"/>
          <c:h val="0.31783179615784934"/>
        </c:manualLayout>
      </c:layout>
      <c:txPr>
        <a:bodyPr/>
        <a:lstStyle/>
        <a:p>
          <a:pPr>
            <a:defRPr sz="1050" b="1"/>
          </a:pPr>
          <a:endParaRPr lang="es-ES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/>
          <a:lstStyle/>
          <a:p>
            <a:pPr>
              <a:defRPr/>
            </a:pPr>
            <a:r>
              <a:rPr lang="es-ES"/>
              <a:t>Preferencia Presidente Municipal</a:t>
            </a:r>
          </a:p>
        </c:rich>
      </c:tx>
      <c:layout/>
    </c:title>
    <c:plotArea>
      <c:layout/>
      <c:pieChart>
        <c:varyColors val="1"/>
        <c:ser>
          <c:idx val="0"/>
          <c:order val="0"/>
          <c:dPt>
            <c:idx val="2"/>
            <c:spPr>
              <a:solidFill>
                <a:srgbClr val="FFFF00"/>
              </a:solidFill>
            </c:spPr>
          </c:dPt>
          <c:dPt>
            <c:idx val="3"/>
            <c:spPr>
              <a:solidFill>
                <a:srgbClr val="FF0000"/>
              </a:solidFill>
            </c:spPr>
          </c:dPt>
          <c:dPt>
            <c:idx val="4"/>
            <c:spPr>
              <a:solidFill>
                <a:schemeClr val="accent6"/>
              </a:solidFill>
            </c:spPr>
          </c:dPt>
          <c:dPt>
            <c:idx val="6"/>
            <c:spPr>
              <a:solidFill>
                <a:schemeClr val="bg2">
                  <a:lumMod val="90000"/>
                </a:schemeClr>
              </a:solidFill>
            </c:spPr>
          </c:dPt>
          <c:dPt>
            <c:idx val="7"/>
            <c:spPr>
              <a:solidFill>
                <a:schemeClr val="bg2">
                  <a:lumMod val="75000"/>
                </a:schemeClr>
              </a:solidFill>
            </c:spPr>
          </c:dPt>
          <c:dLbls>
            <c:dLbl>
              <c:idx val="3"/>
              <c:layout>
                <c:manualLayout>
                  <c:x val="8.3891317000344648E-2"/>
                  <c:y val="8.0557709031181271E-2"/>
                </c:manualLayout>
              </c:layout>
              <c:dLblPos val="bestFit"/>
              <c:showPercent val="1"/>
            </c:dLbl>
            <c:dLbl>
              <c:idx val="5"/>
              <c:delete val="1"/>
            </c:dLbl>
            <c:txPr>
              <a:bodyPr/>
              <a:lstStyle/>
              <a:p>
                <a:pPr>
                  <a:defRPr sz="1050" b="1"/>
                </a:pPr>
                <a:endParaRPr lang="es-ES"/>
              </a:p>
            </c:txPr>
            <c:dLblPos val="ctr"/>
            <c:showPercent val="1"/>
            <c:showLeaderLines val="1"/>
          </c:dLbls>
          <c:cat>
            <c:strRef>
              <c:f>'5. r'!$I$3:$I$10</c:f>
              <c:strCache>
                <c:ptCount val="8"/>
                <c:pt idx="0">
                  <c:v>ARC</c:v>
                </c:pt>
                <c:pt idx="1">
                  <c:v>RLV</c:v>
                </c:pt>
                <c:pt idx="2">
                  <c:v>ACE</c:v>
                </c:pt>
                <c:pt idx="3">
                  <c:v>JAZ</c:v>
                </c:pt>
                <c:pt idx="4">
                  <c:v>JLA</c:v>
                </c:pt>
                <c:pt idx="5">
                  <c:v>Otro</c:v>
                </c:pt>
                <c:pt idx="6">
                  <c:v>NULO</c:v>
                </c:pt>
                <c:pt idx="7">
                  <c:v>NO SE</c:v>
                </c:pt>
              </c:strCache>
            </c:strRef>
          </c:cat>
          <c:val>
            <c:numRef>
              <c:f>'5. r'!$J$3:$J$10</c:f>
              <c:numCache>
                <c:formatCode>0.0</c:formatCode>
                <c:ptCount val="8"/>
                <c:pt idx="0">
                  <c:v>34.46033810143043</c:v>
                </c:pt>
                <c:pt idx="1">
                  <c:v>43.563068920676201</c:v>
                </c:pt>
                <c:pt idx="2">
                  <c:v>4.8114434330299094</c:v>
                </c:pt>
                <c:pt idx="3">
                  <c:v>1.1703511053315996</c:v>
                </c:pt>
                <c:pt idx="4">
                  <c:v>5.2015604681404417</c:v>
                </c:pt>
                <c:pt idx="5">
                  <c:v>0.13003901170351106</c:v>
                </c:pt>
                <c:pt idx="6">
                  <c:v>7.6723016905071519</c:v>
                </c:pt>
                <c:pt idx="7">
                  <c:v>2.990897269180754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ayout/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/>
          <a:lstStyle/>
          <a:p>
            <a:pPr>
              <a:defRPr/>
            </a:pPr>
            <a:r>
              <a:rPr lang="es-ES" sz="1800" b="1" i="0" baseline="0"/>
              <a:t>Preferencia Presidente de la República por Sexo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Hoja8!$C$3</c:f>
              <c:strCache>
                <c:ptCount val="1"/>
                <c:pt idx="0">
                  <c:v>JVM</c:v>
                </c:pt>
              </c:strCache>
            </c:strRef>
          </c:tx>
          <c:cat>
            <c:strRef>
              <c:f>Hoja8!$D$2:$E$2</c:f>
              <c:strCache>
                <c:ptCount val="2"/>
                <c:pt idx="0">
                  <c:v>Masculino</c:v>
                </c:pt>
                <c:pt idx="1">
                  <c:v>Femenino</c:v>
                </c:pt>
              </c:strCache>
            </c:strRef>
          </c:cat>
          <c:val>
            <c:numRef>
              <c:f>Hoja8!$D$3:$E$3</c:f>
              <c:numCache>
                <c:formatCode>0.0</c:formatCode>
                <c:ptCount val="2"/>
                <c:pt idx="0">
                  <c:v>28.729281767955801</c:v>
                </c:pt>
                <c:pt idx="1">
                  <c:v>30.024813895781637</c:v>
                </c:pt>
              </c:numCache>
            </c:numRef>
          </c:val>
        </c:ser>
        <c:ser>
          <c:idx val="1"/>
          <c:order val="1"/>
          <c:tx>
            <c:strRef>
              <c:f>Hoja8!$C$4</c:f>
              <c:strCache>
                <c:ptCount val="1"/>
                <c:pt idx="0">
                  <c:v>EPN</c:v>
                </c:pt>
              </c:strCache>
            </c:strRef>
          </c:tx>
          <c:cat>
            <c:strRef>
              <c:f>Hoja8!$D$2:$E$2</c:f>
              <c:strCache>
                <c:ptCount val="2"/>
                <c:pt idx="0">
                  <c:v>Masculino</c:v>
                </c:pt>
                <c:pt idx="1">
                  <c:v>Femenino</c:v>
                </c:pt>
              </c:strCache>
            </c:strRef>
          </c:cat>
          <c:val>
            <c:numRef>
              <c:f>Hoja8!$D$4:$E$4</c:f>
              <c:numCache>
                <c:formatCode>0.0</c:formatCode>
                <c:ptCount val="2"/>
                <c:pt idx="0">
                  <c:v>29.834254143646408</c:v>
                </c:pt>
                <c:pt idx="1">
                  <c:v>34.49131513647643</c:v>
                </c:pt>
              </c:numCache>
            </c:numRef>
          </c:val>
        </c:ser>
        <c:ser>
          <c:idx val="2"/>
          <c:order val="2"/>
          <c:tx>
            <c:strRef>
              <c:f>Hoja8!$C$5</c:f>
              <c:strCache>
                <c:ptCount val="1"/>
                <c:pt idx="0">
                  <c:v>AMLO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Hoja8!$D$2:$E$2</c:f>
              <c:strCache>
                <c:ptCount val="2"/>
                <c:pt idx="0">
                  <c:v>Masculino</c:v>
                </c:pt>
                <c:pt idx="1">
                  <c:v>Femenino</c:v>
                </c:pt>
              </c:strCache>
            </c:strRef>
          </c:cat>
          <c:val>
            <c:numRef>
              <c:f>Hoja8!$D$5:$E$5</c:f>
              <c:numCache>
                <c:formatCode>0.0</c:formatCode>
                <c:ptCount val="2"/>
                <c:pt idx="0">
                  <c:v>27.624309392265193</c:v>
                </c:pt>
                <c:pt idx="1">
                  <c:v>23.821339950372209</c:v>
                </c:pt>
              </c:numCache>
            </c:numRef>
          </c:val>
        </c:ser>
        <c:ser>
          <c:idx val="3"/>
          <c:order val="3"/>
          <c:tx>
            <c:strRef>
              <c:f>Hoja8!$C$6</c:f>
              <c:strCache>
                <c:ptCount val="1"/>
                <c:pt idx="0">
                  <c:v>GQ</c:v>
                </c:pt>
              </c:strCache>
            </c:strRef>
          </c:tx>
          <c:spPr>
            <a:solidFill>
              <a:schemeClr val="accent5"/>
            </a:solidFill>
          </c:spPr>
          <c:cat>
            <c:strRef>
              <c:f>Hoja8!$D$2:$E$2</c:f>
              <c:strCache>
                <c:ptCount val="2"/>
                <c:pt idx="0">
                  <c:v>Masculino</c:v>
                </c:pt>
                <c:pt idx="1">
                  <c:v>Femenino</c:v>
                </c:pt>
              </c:strCache>
            </c:strRef>
          </c:cat>
          <c:val>
            <c:numRef>
              <c:f>Hoja8!$D$6:$E$6</c:f>
              <c:numCache>
                <c:formatCode>0.0</c:formatCode>
                <c:ptCount val="2"/>
                <c:pt idx="0">
                  <c:v>3.5911602209944751</c:v>
                </c:pt>
                <c:pt idx="1">
                  <c:v>3.225806451612903</c:v>
                </c:pt>
              </c:numCache>
            </c:numRef>
          </c:val>
        </c:ser>
        <c:ser>
          <c:idx val="4"/>
          <c:order val="4"/>
          <c:tx>
            <c:strRef>
              <c:f>Hoja8!$C$7</c:f>
              <c:strCache>
                <c:ptCount val="1"/>
                <c:pt idx="0">
                  <c:v>NULO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cat>
            <c:strRef>
              <c:f>Hoja8!$D$2:$E$2</c:f>
              <c:strCache>
                <c:ptCount val="2"/>
                <c:pt idx="0">
                  <c:v>Masculino</c:v>
                </c:pt>
                <c:pt idx="1">
                  <c:v>Femenino</c:v>
                </c:pt>
              </c:strCache>
            </c:strRef>
          </c:cat>
          <c:val>
            <c:numRef>
              <c:f>Hoja8!$D$7:$E$7</c:f>
              <c:numCache>
                <c:formatCode>0.0</c:formatCode>
                <c:ptCount val="2"/>
                <c:pt idx="0">
                  <c:v>1.9337016574585635</c:v>
                </c:pt>
                <c:pt idx="1">
                  <c:v>2.2332506203473947</c:v>
                </c:pt>
              </c:numCache>
            </c:numRef>
          </c:val>
        </c:ser>
        <c:ser>
          <c:idx val="5"/>
          <c:order val="5"/>
          <c:tx>
            <c:strRef>
              <c:f>Hoja8!$C$8</c:f>
              <c:strCache>
                <c:ptCount val="1"/>
                <c:pt idx="0">
                  <c:v>NO SE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cat>
            <c:strRef>
              <c:f>Hoja8!$D$2:$E$2</c:f>
              <c:strCache>
                <c:ptCount val="2"/>
                <c:pt idx="0">
                  <c:v>Masculino</c:v>
                </c:pt>
                <c:pt idx="1">
                  <c:v>Femenino</c:v>
                </c:pt>
              </c:strCache>
            </c:strRef>
          </c:cat>
          <c:val>
            <c:numRef>
              <c:f>Hoja8!$D$8:$E$8</c:f>
              <c:numCache>
                <c:formatCode>0.0</c:formatCode>
                <c:ptCount val="2"/>
                <c:pt idx="0">
                  <c:v>8.2872928176795586</c:v>
                </c:pt>
                <c:pt idx="1">
                  <c:v>6.2034739454094296</c:v>
                </c:pt>
              </c:numCache>
            </c:numRef>
          </c:val>
        </c:ser>
        <c:dLbls>
          <c:showVal val="1"/>
        </c:dLbls>
        <c:axId val="88870272"/>
        <c:axId val="88878080"/>
      </c:barChart>
      <c:catAx>
        <c:axId val="88870272"/>
        <c:scaling>
          <c:orientation val="minMax"/>
        </c:scaling>
        <c:axPos val="b"/>
        <c:tickLblPos val="nextTo"/>
        <c:crossAx val="88878080"/>
        <c:crosses val="autoZero"/>
        <c:auto val="1"/>
        <c:lblAlgn val="ctr"/>
        <c:lblOffset val="100"/>
      </c:catAx>
      <c:valAx>
        <c:axId val="88878080"/>
        <c:scaling>
          <c:orientation val="minMax"/>
        </c:scaling>
        <c:axPos val="l"/>
        <c:majorGridlines/>
        <c:numFmt formatCode="0.0" sourceLinked="1"/>
        <c:tickLblPos val="nextTo"/>
        <c:crossAx val="88870272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/>
          <a:lstStyle/>
          <a:p>
            <a:pPr>
              <a:defRPr/>
            </a:pPr>
            <a:r>
              <a:rPr lang="es-ES" sz="1800" b="1" i="0" baseline="0"/>
              <a:t>Preferencia Presidente Municipal por Sexo</a:t>
            </a:r>
            <a:endParaRPr lang="es-ES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Hoja8!$C$14</c:f>
              <c:strCache>
                <c:ptCount val="1"/>
                <c:pt idx="0">
                  <c:v>ARC</c:v>
                </c:pt>
              </c:strCache>
            </c:strRef>
          </c:tx>
          <c:cat>
            <c:strRef>
              <c:f>Hoja8!$D$13:$E$13</c:f>
              <c:strCache>
                <c:ptCount val="2"/>
                <c:pt idx="0">
                  <c:v>Masculino</c:v>
                </c:pt>
                <c:pt idx="1">
                  <c:v>Femenino</c:v>
                </c:pt>
              </c:strCache>
            </c:strRef>
          </c:cat>
          <c:val>
            <c:numRef>
              <c:f>Hoja8!$D$14:$E$14</c:f>
              <c:numCache>
                <c:formatCode>0.0</c:formatCode>
                <c:ptCount val="2"/>
                <c:pt idx="0">
                  <c:v>33.149171270718234</c:v>
                </c:pt>
                <c:pt idx="1">
                  <c:v>35.626535626535627</c:v>
                </c:pt>
              </c:numCache>
            </c:numRef>
          </c:val>
        </c:ser>
        <c:ser>
          <c:idx val="1"/>
          <c:order val="1"/>
          <c:tx>
            <c:strRef>
              <c:f>Hoja8!$C$15</c:f>
              <c:strCache>
                <c:ptCount val="1"/>
                <c:pt idx="0">
                  <c:v>RLV</c:v>
                </c:pt>
              </c:strCache>
            </c:strRef>
          </c:tx>
          <c:cat>
            <c:strRef>
              <c:f>Hoja8!$D$13:$E$13</c:f>
              <c:strCache>
                <c:ptCount val="2"/>
                <c:pt idx="0">
                  <c:v>Masculino</c:v>
                </c:pt>
                <c:pt idx="1">
                  <c:v>Femenino</c:v>
                </c:pt>
              </c:strCache>
            </c:strRef>
          </c:cat>
          <c:val>
            <c:numRef>
              <c:f>Hoja8!$D$15:$E$15</c:f>
              <c:numCache>
                <c:formatCode>0.0</c:formatCode>
                <c:ptCount val="2"/>
                <c:pt idx="0">
                  <c:v>46.132596685082873</c:v>
                </c:pt>
                <c:pt idx="1">
                  <c:v>41.27764127764128</c:v>
                </c:pt>
              </c:numCache>
            </c:numRef>
          </c:val>
        </c:ser>
        <c:ser>
          <c:idx val="2"/>
          <c:order val="2"/>
          <c:tx>
            <c:strRef>
              <c:f>Hoja8!$C$16</c:f>
              <c:strCache>
                <c:ptCount val="1"/>
                <c:pt idx="0">
                  <c:v>ACE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Hoja8!$D$13:$E$13</c:f>
              <c:strCache>
                <c:ptCount val="2"/>
                <c:pt idx="0">
                  <c:v>Masculino</c:v>
                </c:pt>
                <c:pt idx="1">
                  <c:v>Femenino</c:v>
                </c:pt>
              </c:strCache>
            </c:strRef>
          </c:cat>
          <c:val>
            <c:numRef>
              <c:f>Hoja8!$D$16:$E$16</c:f>
              <c:numCache>
                <c:formatCode>0.0</c:formatCode>
                <c:ptCount val="2"/>
                <c:pt idx="0">
                  <c:v>4.4198895027624312</c:v>
                </c:pt>
                <c:pt idx="1">
                  <c:v>5.15970515970516</c:v>
                </c:pt>
              </c:numCache>
            </c:numRef>
          </c:val>
        </c:ser>
        <c:ser>
          <c:idx val="3"/>
          <c:order val="3"/>
          <c:tx>
            <c:strRef>
              <c:f>Hoja8!$C$17</c:f>
              <c:strCache>
                <c:ptCount val="1"/>
                <c:pt idx="0">
                  <c:v>JAZ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Hoja8!$D$13:$E$13</c:f>
              <c:strCache>
                <c:ptCount val="2"/>
                <c:pt idx="0">
                  <c:v>Masculino</c:v>
                </c:pt>
                <c:pt idx="1">
                  <c:v>Femenino</c:v>
                </c:pt>
              </c:strCache>
            </c:strRef>
          </c:cat>
          <c:val>
            <c:numRef>
              <c:f>Hoja8!$D$17:$E$17</c:f>
              <c:numCache>
                <c:formatCode>0.0</c:formatCode>
                <c:ptCount val="2"/>
                <c:pt idx="0">
                  <c:v>0.5524861878453039</c:v>
                </c:pt>
                <c:pt idx="1">
                  <c:v>1.7199017199017199</c:v>
                </c:pt>
              </c:numCache>
            </c:numRef>
          </c:val>
        </c:ser>
        <c:ser>
          <c:idx val="4"/>
          <c:order val="4"/>
          <c:tx>
            <c:strRef>
              <c:f>Hoja8!$C$18</c:f>
              <c:strCache>
                <c:ptCount val="1"/>
                <c:pt idx="0">
                  <c:v>JLA</c:v>
                </c:pt>
              </c:strCache>
            </c:strRef>
          </c:tx>
          <c:spPr>
            <a:solidFill>
              <a:schemeClr val="accent6"/>
            </a:solidFill>
          </c:spPr>
          <c:cat>
            <c:strRef>
              <c:f>Hoja8!$D$13:$E$13</c:f>
              <c:strCache>
                <c:ptCount val="2"/>
                <c:pt idx="0">
                  <c:v>Masculino</c:v>
                </c:pt>
                <c:pt idx="1">
                  <c:v>Femenino</c:v>
                </c:pt>
              </c:strCache>
            </c:strRef>
          </c:cat>
          <c:val>
            <c:numRef>
              <c:f>Hoja8!$D$18:$E$18</c:f>
              <c:numCache>
                <c:formatCode>0.0</c:formatCode>
                <c:ptCount val="2"/>
                <c:pt idx="0">
                  <c:v>4.4198895027624312</c:v>
                </c:pt>
                <c:pt idx="1">
                  <c:v>5.8968058968058967</c:v>
                </c:pt>
              </c:numCache>
            </c:numRef>
          </c:val>
        </c:ser>
        <c:ser>
          <c:idx val="5"/>
          <c:order val="5"/>
          <c:tx>
            <c:strRef>
              <c:f>Hoja8!$C$19</c:f>
              <c:strCache>
                <c:ptCount val="1"/>
                <c:pt idx="0">
                  <c:v>Otro</c:v>
                </c:pt>
              </c:strCache>
            </c:strRef>
          </c:tx>
          <c:cat>
            <c:strRef>
              <c:f>Hoja8!$D$13:$E$13</c:f>
              <c:strCache>
                <c:ptCount val="2"/>
                <c:pt idx="0">
                  <c:v>Masculino</c:v>
                </c:pt>
                <c:pt idx="1">
                  <c:v>Femenino</c:v>
                </c:pt>
              </c:strCache>
            </c:strRef>
          </c:cat>
          <c:val>
            <c:numRef>
              <c:f>Hoja8!$D$19:$E$19</c:f>
              <c:numCache>
                <c:formatCode>0.0</c:formatCode>
                <c:ptCount val="2"/>
                <c:pt idx="1">
                  <c:v>0.24570024570024571</c:v>
                </c:pt>
              </c:numCache>
            </c:numRef>
          </c:val>
        </c:ser>
        <c:ser>
          <c:idx val="6"/>
          <c:order val="6"/>
          <c:tx>
            <c:strRef>
              <c:f>Hoja8!$C$20</c:f>
              <c:strCache>
                <c:ptCount val="1"/>
                <c:pt idx="0">
                  <c:v>NULO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cat>
            <c:strRef>
              <c:f>Hoja8!$D$13:$E$13</c:f>
              <c:strCache>
                <c:ptCount val="2"/>
                <c:pt idx="0">
                  <c:v>Masculino</c:v>
                </c:pt>
                <c:pt idx="1">
                  <c:v>Femenino</c:v>
                </c:pt>
              </c:strCache>
            </c:strRef>
          </c:cat>
          <c:val>
            <c:numRef>
              <c:f>Hoja8!$D$20:$E$20</c:f>
              <c:numCache>
                <c:formatCode>0.0</c:formatCode>
                <c:ptCount val="2"/>
                <c:pt idx="0">
                  <c:v>8.0110497237569067</c:v>
                </c:pt>
                <c:pt idx="1">
                  <c:v>7.3710073710073711</c:v>
                </c:pt>
              </c:numCache>
            </c:numRef>
          </c:val>
        </c:ser>
        <c:ser>
          <c:idx val="7"/>
          <c:order val="7"/>
          <c:tx>
            <c:strRef>
              <c:f>Hoja8!$C$21</c:f>
              <c:strCache>
                <c:ptCount val="1"/>
                <c:pt idx="0">
                  <c:v>NO SE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cat>
            <c:strRef>
              <c:f>Hoja8!$D$13:$E$13</c:f>
              <c:strCache>
                <c:ptCount val="2"/>
                <c:pt idx="0">
                  <c:v>Masculino</c:v>
                </c:pt>
                <c:pt idx="1">
                  <c:v>Femenino</c:v>
                </c:pt>
              </c:strCache>
            </c:strRef>
          </c:cat>
          <c:val>
            <c:numRef>
              <c:f>Hoja8!$D$21:$E$21</c:f>
              <c:numCache>
                <c:formatCode>0.0</c:formatCode>
                <c:ptCount val="2"/>
                <c:pt idx="0">
                  <c:v>3.3149171270718232</c:v>
                </c:pt>
                <c:pt idx="1">
                  <c:v>2.7027027027027026</c:v>
                </c:pt>
              </c:numCache>
            </c:numRef>
          </c:val>
        </c:ser>
        <c:dLbls>
          <c:showVal val="1"/>
        </c:dLbls>
        <c:axId val="76031104"/>
        <c:axId val="76136448"/>
      </c:barChart>
      <c:catAx>
        <c:axId val="76031104"/>
        <c:scaling>
          <c:orientation val="minMax"/>
        </c:scaling>
        <c:axPos val="b"/>
        <c:tickLblPos val="nextTo"/>
        <c:crossAx val="76136448"/>
        <c:crosses val="autoZero"/>
        <c:auto val="1"/>
        <c:lblAlgn val="ctr"/>
        <c:lblOffset val="100"/>
      </c:catAx>
      <c:valAx>
        <c:axId val="76136448"/>
        <c:scaling>
          <c:orientation val="minMax"/>
        </c:scaling>
        <c:axPos val="l"/>
        <c:majorGridlines/>
        <c:numFmt formatCode="0.0" sourceLinked="1"/>
        <c:tickLblPos val="nextTo"/>
        <c:crossAx val="76031104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/>
          <a:lstStyle/>
          <a:p>
            <a:pPr>
              <a:defRPr/>
            </a:pPr>
            <a:r>
              <a:rPr lang="es-ES"/>
              <a:t>Preferencia por grupos de</a:t>
            </a:r>
            <a:r>
              <a:rPr lang="es-ES" baseline="0"/>
              <a:t> edad (Presidente de la República)</a:t>
            </a:r>
            <a:endParaRPr lang="es-ES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Hoja4!$C$3</c:f>
              <c:strCache>
                <c:ptCount val="1"/>
                <c:pt idx="0">
                  <c:v>JVM</c:v>
                </c:pt>
              </c:strCache>
            </c:strRef>
          </c:tx>
          <c:dLbls>
            <c:dLbl>
              <c:idx val="2"/>
              <c:layout>
                <c:manualLayout>
                  <c:x val="-1.387443635102324E-2"/>
                  <c:y val="5.3547512138314487E-3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b="1"/>
                </a:pPr>
                <a:endParaRPr lang="es-ES"/>
              </a:p>
            </c:txPr>
            <c:dLblPos val="outEnd"/>
            <c:showVal val="1"/>
          </c:dLbls>
          <c:cat>
            <c:strRef>
              <c:f>Hoja4!$D$2:$H$2</c:f>
              <c:strCache>
                <c:ptCount val="5"/>
                <c:pt idx="0">
                  <c:v>18 - 24</c:v>
                </c:pt>
                <c:pt idx="1">
                  <c:v>25 - 34</c:v>
                </c:pt>
                <c:pt idx="2">
                  <c:v>35 - 49</c:v>
                </c:pt>
                <c:pt idx="3">
                  <c:v>50 - 65</c:v>
                </c:pt>
                <c:pt idx="4">
                  <c:v>66 en adelante</c:v>
                </c:pt>
              </c:strCache>
            </c:strRef>
          </c:cat>
          <c:val>
            <c:numRef>
              <c:f>Hoja4!$D$3:$H$3</c:f>
              <c:numCache>
                <c:formatCode>0.0</c:formatCode>
                <c:ptCount val="5"/>
                <c:pt idx="0">
                  <c:v>15.966386554621849</c:v>
                </c:pt>
                <c:pt idx="1">
                  <c:v>28.571428571428573</c:v>
                </c:pt>
                <c:pt idx="2">
                  <c:v>33.333333333333336</c:v>
                </c:pt>
                <c:pt idx="3">
                  <c:v>29.870129870129869</c:v>
                </c:pt>
                <c:pt idx="4">
                  <c:v>40.625</c:v>
                </c:pt>
              </c:numCache>
            </c:numRef>
          </c:val>
        </c:ser>
        <c:ser>
          <c:idx val="1"/>
          <c:order val="1"/>
          <c:tx>
            <c:strRef>
              <c:f>Hoja4!$C$4</c:f>
              <c:strCache>
                <c:ptCount val="1"/>
                <c:pt idx="0">
                  <c:v>EPN</c:v>
                </c:pt>
              </c:strCache>
            </c:strRef>
          </c:tx>
          <c:dLbls>
            <c:txPr>
              <a:bodyPr/>
              <a:lstStyle/>
              <a:p>
                <a:pPr>
                  <a:defRPr b="1"/>
                </a:pPr>
                <a:endParaRPr lang="es-ES"/>
              </a:p>
            </c:txPr>
            <c:dLblPos val="outEnd"/>
            <c:showVal val="1"/>
          </c:dLbls>
          <c:cat>
            <c:strRef>
              <c:f>Hoja4!$D$2:$H$2</c:f>
              <c:strCache>
                <c:ptCount val="5"/>
                <c:pt idx="0">
                  <c:v>18 - 24</c:v>
                </c:pt>
                <c:pt idx="1">
                  <c:v>25 - 34</c:v>
                </c:pt>
                <c:pt idx="2">
                  <c:v>35 - 49</c:v>
                </c:pt>
                <c:pt idx="3">
                  <c:v>50 - 65</c:v>
                </c:pt>
                <c:pt idx="4">
                  <c:v>66 en adelante</c:v>
                </c:pt>
              </c:strCache>
            </c:strRef>
          </c:cat>
          <c:val>
            <c:numRef>
              <c:f>Hoja4!$D$4:$H$4</c:f>
              <c:numCache>
                <c:formatCode>0.0</c:formatCode>
                <c:ptCount val="5"/>
                <c:pt idx="0">
                  <c:v>30.252100840336134</c:v>
                </c:pt>
                <c:pt idx="1">
                  <c:v>36.81318681318681</c:v>
                </c:pt>
                <c:pt idx="2">
                  <c:v>32.520325203252035</c:v>
                </c:pt>
                <c:pt idx="3">
                  <c:v>32.467532467532465</c:v>
                </c:pt>
                <c:pt idx="4">
                  <c:v>21.875</c:v>
                </c:pt>
              </c:numCache>
            </c:numRef>
          </c:val>
        </c:ser>
        <c:ser>
          <c:idx val="2"/>
          <c:order val="2"/>
          <c:tx>
            <c:strRef>
              <c:f>Hoja4!$C$5</c:f>
              <c:strCache>
                <c:ptCount val="1"/>
                <c:pt idx="0">
                  <c:v>AMLO</c:v>
                </c:pt>
              </c:strCache>
            </c:strRef>
          </c:tx>
          <c:spPr>
            <a:solidFill>
              <a:srgbClr val="FFFF00"/>
            </a:solidFill>
          </c:spPr>
          <c:dLbls>
            <c:dLbl>
              <c:idx val="4"/>
              <c:layout>
                <c:manualLayout>
                  <c:x val="2.7748872702046492E-3"/>
                  <c:y val="5.6224887745230212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b="1"/>
                </a:pPr>
                <a:endParaRPr lang="es-ES"/>
              </a:p>
            </c:txPr>
            <c:dLblPos val="outEnd"/>
            <c:showVal val="1"/>
          </c:dLbls>
          <c:cat>
            <c:strRef>
              <c:f>Hoja4!$D$2:$H$2</c:f>
              <c:strCache>
                <c:ptCount val="5"/>
                <c:pt idx="0">
                  <c:v>18 - 24</c:v>
                </c:pt>
                <c:pt idx="1">
                  <c:v>25 - 34</c:v>
                </c:pt>
                <c:pt idx="2">
                  <c:v>35 - 49</c:v>
                </c:pt>
                <c:pt idx="3">
                  <c:v>50 - 65</c:v>
                </c:pt>
                <c:pt idx="4">
                  <c:v>66 en adelante</c:v>
                </c:pt>
              </c:strCache>
            </c:strRef>
          </c:cat>
          <c:val>
            <c:numRef>
              <c:f>Hoja4!$D$5:$H$5</c:f>
              <c:numCache>
                <c:formatCode>0.0</c:formatCode>
                <c:ptCount val="5"/>
                <c:pt idx="0">
                  <c:v>41.176470588235297</c:v>
                </c:pt>
                <c:pt idx="1">
                  <c:v>23.626373626373628</c:v>
                </c:pt>
                <c:pt idx="2">
                  <c:v>22.764227642276424</c:v>
                </c:pt>
                <c:pt idx="3">
                  <c:v>22.077922077922079</c:v>
                </c:pt>
                <c:pt idx="4">
                  <c:v>21.875</c:v>
                </c:pt>
              </c:numCache>
            </c:numRef>
          </c:val>
        </c:ser>
        <c:ser>
          <c:idx val="3"/>
          <c:order val="3"/>
          <c:tx>
            <c:strRef>
              <c:f>Hoja4!$C$6</c:f>
              <c:strCache>
                <c:ptCount val="1"/>
                <c:pt idx="0">
                  <c:v>GQ</c:v>
                </c:pt>
              </c:strCache>
            </c:strRef>
          </c:tx>
          <c:spPr>
            <a:solidFill>
              <a:schemeClr val="accent5"/>
            </a:solidFill>
          </c:spPr>
          <c:dLbls>
            <c:txPr>
              <a:bodyPr/>
              <a:lstStyle/>
              <a:p>
                <a:pPr>
                  <a:defRPr b="1"/>
                </a:pPr>
                <a:endParaRPr lang="es-ES"/>
              </a:p>
            </c:txPr>
            <c:dLblPos val="outEnd"/>
            <c:showVal val="1"/>
          </c:dLbls>
          <c:cat>
            <c:strRef>
              <c:f>Hoja4!$D$2:$H$2</c:f>
              <c:strCache>
                <c:ptCount val="5"/>
                <c:pt idx="0">
                  <c:v>18 - 24</c:v>
                </c:pt>
                <c:pt idx="1">
                  <c:v>25 - 34</c:v>
                </c:pt>
                <c:pt idx="2">
                  <c:v>35 - 49</c:v>
                </c:pt>
                <c:pt idx="3">
                  <c:v>50 - 65</c:v>
                </c:pt>
                <c:pt idx="4">
                  <c:v>66 en adelante</c:v>
                </c:pt>
              </c:strCache>
            </c:strRef>
          </c:cat>
          <c:val>
            <c:numRef>
              <c:f>Hoja4!$D$6:$H$6</c:f>
              <c:numCache>
                <c:formatCode>0.0</c:formatCode>
                <c:ptCount val="5"/>
                <c:pt idx="0">
                  <c:v>5.0420168067226889</c:v>
                </c:pt>
                <c:pt idx="1">
                  <c:v>6.0439560439560438</c:v>
                </c:pt>
                <c:pt idx="2">
                  <c:v>1.6260162601626016</c:v>
                </c:pt>
                <c:pt idx="4">
                  <c:v>7.8125</c:v>
                </c:pt>
              </c:numCache>
            </c:numRef>
          </c:val>
        </c:ser>
        <c:ser>
          <c:idx val="4"/>
          <c:order val="4"/>
          <c:tx>
            <c:strRef>
              <c:f>Hoja4!$C$7</c:f>
              <c:strCache>
                <c:ptCount val="1"/>
                <c:pt idx="0">
                  <c:v>NULO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cat>
            <c:strRef>
              <c:f>Hoja4!$D$2:$H$2</c:f>
              <c:strCache>
                <c:ptCount val="5"/>
                <c:pt idx="0">
                  <c:v>18 - 24</c:v>
                </c:pt>
                <c:pt idx="1">
                  <c:v>25 - 34</c:v>
                </c:pt>
                <c:pt idx="2">
                  <c:v>35 - 49</c:v>
                </c:pt>
                <c:pt idx="3">
                  <c:v>50 - 65</c:v>
                </c:pt>
                <c:pt idx="4">
                  <c:v>66 en adelante</c:v>
                </c:pt>
              </c:strCache>
            </c:strRef>
          </c:cat>
          <c:val>
            <c:numRef>
              <c:f>Hoja4!$D$7:$H$7</c:f>
              <c:numCache>
                <c:formatCode>0.0</c:formatCode>
                <c:ptCount val="5"/>
                <c:pt idx="0">
                  <c:v>2.5210084033613445</c:v>
                </c:pt>
                <c:pt idx="1">
                  <c:v>0.5494505494505495</c:v>
                </c:pt>
                <c:pt idx="2">
                  <c:v>2.0325203252032522</c:v>
                </c:pt>
                <c:pt idx="3">
                  <c:v>4.5454545454545459</c:v>
                </c:pt>
              </c:numCache>
            </c:numRef>
          </c:val>
        </c:ser>
        <c:ser>
          <c:idx val="5"/>
          <c:order val="5"/>
          <c:tx>
            <c:strRef>
              <c:f>Hoja4!$C$8</c:f>
              <c:strCache>
                <c:ptCount val="1"/>
                <c:pt idx="0">
                  <c:v>NO SE</c:v>
                </c:pt>
              </c:strCache>
            </c:strRef>
          </c:tx>
          <c:spPr>
            <a:solidFill>
              <a:schemeClr val="accent4"/>
            </a:solidFill>
          </c:spPr>
          <c:dLbls>
            <c:txPr>
              <a:bodyPr/>
              <a:lstStyle/>
              <a:p>
                <a:pPr>
                  <a:defRPr b="1"/>
                </a:pPr>
                <a:endParaRPr lang="es-ES"/>
              </a:p>
            </c:txPr>
            <c:dLblPos val="outEnd"/>
            <c:showVal val="1"/>
          </c:dLbls>
          <c:cat>
            <c:strRef>
              <c:f>Hoja4!$D$2:$H$2</c:f>
              <c:strCache>
                <c:ptCount val="5"/>
                <c:pt idx="0">
                  <c:v>18 - 24</c:v>
                </c:pt>
                <c:pt idx="1">
                  <c:v>25 - 34</c:v>
                </c:pt>
                <c:pt idx="2">
                  <c:v>35 - 49</c:v>
                </c:pt>
                <c:pt idx="3">
                  <c:v>50 - 65</c:v>
                </c:pt>
                <c:pt idx="4">
                  <c:v>66 en adelante</c:v>
                </c:pt>
              </c:strCache>
            </c:strRef>
          </c:cat>
          <c:val>
            <c:numRef>
              <c:f>Hoja4!$D$8:$H$8</c:f>
              <c:numCache>
                <c:formatCode>0.0</c:formatCode>
                <c:ptCount val="5"/>
                <c:pt idx="0">
                  <c:v>5.0420168067226889</c:v>
                </c:pt>
                <c:pt idx="1">
                  <c:v>4.395604395604396</c:v>
                </c:pt>
                <c:pt idx="2">
                  <c:v>7.7235772357723578</c:v>
                </c:pt>
                <c:pt idx="3">
                  <c:v>11.038961038961039</c:v>
                </c:pt>
                <c:pt idx="4">
                  <c:v>7.8125</c:v>
                </c:pt>
              </c:numCache>
            </c:numRef>
          </c:val>
        </c:ser>
        <c:axId val="74284416"/>
        <c:axId val="74314880"/>
      </c:barChart>
      <c:catAx>
        <c:axId val="74284416"/>
        <c:scaling>
          <c:orientation val="minMax"/>
        </c:scaling>
        <c:axPos val="b"/>
        <c:majorTickMark val="none"/>
        <c:tickLblPos val="nextTo"/>
        <c:crossAx val="74314880"/>
        <c:crosses val="autoZero"/>
        <c:auto val="1"/>
        <c:lblAlgn val="ctr"/>
        <c:lblOffset val="100"/>
      </c:catAx>
      <c:valAx>
        <c:axId val="74314880"/>
        <c:scaling>
          <c:orientation val="minMax"/>
        </c:scaling>
        <c:axPos val="l"/>
        <c:majorGridlines/>
        <c:numFmt formatCode="0.0" sourceLinked="1"/>
        <c:majorTickMark val="none"/>
        <c:tickLblPos val="nextTo"/>
        <c:crossAx val="74284416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/>
          <a:lstStyle/>
          <a:p>
            <a:pPr>
              <a:defRPr/>
            </a:pPr>
            <a:r>
              <a:rPr lang="es-ES" sz="1800" b="1" i="0" baseline="0"/>
              <a:t>Preferencia por grupos de edad (Presidente Municipal)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Hoja4!$C$33</c:f>
              <c:strCache>
                <c:ptCount val="1"/>
                <c:pt idx="0">
                  <c:v>ARC</c:v>
                </c:pt>
              </c:strCache>
            </c:strRef>
          </c:tx>
          <c:dLbls>
            <c:txPr>
              <a:bodyPr/>
              <a:lstStyle/>
              <a:p>
                <a:pPr>
                  <a:defRPr b="1"/>
                </a:pPr>
                <a:endParaRPr lang="es-ES"/>
              </a:p>
            </c:txPr>
            <c:dLblPos val="outEnd"/>
            <c:showVal val="1"/>
          </c:dLbls>
          <c:cat>
            <c:strRef>
              <c:f>Hoja4!$D$32:$H$32</c:f>
              <c:strCache>
                <c:ptCount val="5"/>
                <c:pt idx="0">
                  <c:v>18 - 24</c:v>
                </c:pt>
                <c:pt idx="1">
                  <c:v>25 - 34</c:v>
                </c:pt>
                <c:pt idx="2">
                  <c:v>35 - 49</c:v>
                </c:pt>
                <c:pt idx="3">
                  <c:v>50 - 65</c:v>
                </c:pt>
                <c:pt idx="4">
                  <c:v>66 en adelante</c:v>
                </c:pt>
              </c:strCache>
            </c:strRef>
          </c:cat>
          <c:val>
            <c:numRef>
              <c:f>Hoja4!$D$33:$H$33</c:f>
              <c:numCache>
                <c:formatCode>0.0</c:formatCode>
                <c:ptCount val="5"/>
                <c:pt idx="0">
                  <c:v>26.890756302521009</c:v>
                </c:pt>
                <c:pt idx="1">
                  <c:v>38.251366120218577</c:v>
                </c:pt>
                <c:pt idx="2">
                  <c:v>37.349397590361448</c:v>
                </c:pt>
                <c:pt idx="3">
                  <c:v>26.623376623376622</c:v>
                </c:pt>
                <c:pt idx="4">
                  <c:v>45.3125</c:v>
                </c:pt>
              </c:numCache>
            </c:numRef>
          </c:val>
        </c:ser>
        <c:ser>
          <c:idx val="1"/>
          <c:order val="1"/>
          <c:tx>
            <c:strRef>
              <c:f>Hoja4!$C$34</c:f>
              <c:strCache>
                <c:ptCount val="1"/>
                <c:pt idx="0">
                  <c:v>RLV</c:v>
                </c:pt>
              </c:strCache>
            </c:strRef>
          </c:tx>
          <c:dLbls>
            <c:txPr>
              <a:bodyPr/>
              <a:lstStyle/>
              <a:p>
                <a:pPr>
                  <a:defRPr b="1"/>
                </a:pPr>
                <a:endParaRPr lang="es-ES"/>
              </a:p>
            </c:txPr>
            <c:dLblPos val="outEnd"/>
            <c:showVal val="1"/>
          </c:dLbls>
          <c:cat>
            <c:strRef>
              <c:f>Hoja4!$D$32:$H$32</c:f>
              <c:strCache>
                <c:ptCount val="5"/>
                <c:pt idx="0">
                  <c:v>18 - 24</c:v>
                </c:pt>
                <c:pt idx="1">
                  <c:v>25 - 34</c:v>
                </c:pt>
                <c:pt idx="2">
                  <c:v>35 - 49</c:v>
                </c:pt>
                <c:pt idx="3">
                  <c:v>50 - 65</c:v>
                </c:pt>
                <c:pt idx="4">
                  <c:v>66 en adelante</c:v>
                </c:pt>
              </c:strCache>
            </c:strRef>
          </c:cat>
          <c:val>
            <c:numRef>
              <c:f>Hoja4!$D$34:$H$34</c:f>
              <c:numCache>
                <c:formatCode>0.0</c:formatCode>
                <c:ptCount val="5"/>
                <c:pt idx="0">
                  <c:v>49.579831932773111</c:v>
                </c:pt>
                <c:pt idx="1">
                  <c:v>46.994535519125684</c:v>
                </c:pt>
                <c:pt idx="2">
                  <c:v>40.160642570281126</c:v>
                </c:pt>
                <c:pt idx="3">
                  <c:v>45.454545454545453</c:v>
                </c:pt>
                <c:pt idx="4">
                  <c:v>31.25</c:v>
                </c:pt>
              </c:numCache>
            </c:numRef>
          </c:val>
        </c:ser>
        <c:ser>
          <c:idx val="2"/>
          <c:order val="2"/>
          <c:tx>
            <c:strRef>
              <c:f>Hoja4!$C$35</c:f>
              <c:strCache>
                <c:ptCount val="1"/>
                <c:pt idx="0">
                  <c:v>ACE</c:v>
                </c:pt>
              </c:strCache>
            </c:strRef>
          </c:tx>
          <c:spPr>
            <a:solidFill>
              <a:srgbClr val="FFFF00"/>
            </a:solidFill>
          </c:spPr>
          <c:dLbls>
            <c:txPr>
              <a:bodyPr/>
              <a:lstStyle/>
              <a:p>
                <a:pPr>
                  <a:defRPr b="1"/>
                </a:pPr>
                <a:endParaRPr lang="es-ES"/>
              </a:p>
            </c:txPr>
            <c:dLblPos val="outEnd"/>
            <c:showVal val="1"/>
          </c:dLbls>
          <c:cat>
            <c:strRef>
              <c:f>Hoja4!$D$32:$H$32</c:f>
              <c:strCache>
                <c:ptCount val="5"/>
                <c:pt idx="0">
                  <c:v>18 - 24</c:v>
                </c:pt>
                <c:pt idx="1">
                  <c:v>25 - 34</c:v>
                </c:pt>
                <c:pt idx="2">
                  <c:v>35 - 49</c:v>
                </c:pt>
                <c:pt idx="3">
                  <c:v>50 - 65</c:v>
                </c:pt>
                <c:pt idx="4">
                  <c:v>66 en adelante</c:v>
                </c:pt>
              </c:strCache>
            </c:strRef>
          </c:cat>
          <c:val>
            <c:numRef>
              <c:f>Hoja4!$D$35:$H$35</c:f>
              <c:numCache>
                <c:formatCode>0.0</c:formatCode>
                <c:ptCount val="5"/>
                <c:pt idx="0">
                  <c:v>4.2016806722689077</c:v>
                </c:pt>
                <c:pt idx="1">
                  <c:v>1.639344262295082</c:v>
                </c:pt>
                <c:pt idx="2">
                  <c:v>5.6224899598393572</c:v>
                </c:pt>
                <c:pt idx="3">
                  <c:v>7.7922077922077921</c:v>
                </c:pt>
                <c:pt idx="4">
                  <c:v>4.6875</c:v>
                </c:pt>
              </c:numCache>
            </c:numRef>
          </c:val>
        </c:ser>
        <c:ser>
          <c:idx val="3"/>
          <c:order val="3"/>
          <c:tx>
            <c:strRef>
              <c:f>Hoja4!$C$36</c:f>
              <c:strCache>
                <c:ptCount val="1"/>
                <c:pt idx="0">
                  <c:v>JAZ</c:v>
                </c:pt>
              </c:strCache>
            </c:strRef>
          </c:tx>
          <c:spPr>
            <a:solidFill>
              <a:srgbClr val="FF0000"/>
            </a:solidFill>
          </c:spPr>
          <c:dLbls>
            <c:txPr>
              <a:bodyPr/>
              <a:lstStyle/>
              <a:p>
                <a:pPr>
                  <a:defRPr b="1"/>
                </a:pPr>
                <a:endParaRPr lang="es-ES"/>
              </a:p>
            </c:txPr>
            <c:dLblPos val="outEnd"/>
            <c:showVal val="1"/>
          </c:dLbls>
          <c:cat>
            <c:strRef>
              <c:f>Hoja4!$D$32:$H$32</c:f>
              <c:strCache>
                <c:ptCount val="5"/>
                <c:pt idx="0">
                  <c:v>18 - 24</c:v>
                </c:pt>
                <c:pt idx="1">
                  <c:v>25 - 34</c:v>
                </c:pt>
                <c:pt idx="2">
                  <c:v>35 - 49</c:v>
                </c:pt>
                <c:pt idx="3">
                  <c:v>50 - 65</c:v>
                </c:pt>
                <c:pt idx="4">
                  <c:v>66 en adelante</c:v>
                </c:pt>
              </c:strCache>
            </c:strRef>
          </c:cat>
          <c:val>
            <c:numRef>
              <c:f>Hoja4!$D$36:$H$36</c:f>
              <c:numCache>
                <c:formatCode>0.0</c:formatCode>
                <c:ptCount val="5"/>
                <c:pt idx="0">
                  <c:v>1.680672268907563</c:v>
                </c:pt>
                <c:pt idx="2">
                  <c:v>1.2048192771084338</c:v>
                </c:pt>
                <c:pt idx="4">
                  <c:v>6.25</c:v>
                </c:pt>
              </c:numCache>
            </c:numRef>
          </c:val>
        </c:ser>
        <c:ser>
          <c:idx val="4"/>
          <c:order val="4"/>
          <c:tx>
            <c:strRef>
              <c:f>Hoja4!$C$37</c:f>
              <c:strCache>
                <c:ptCount val="1"/>
                <c:pt idx="0">
                  <c:v>JLA</c:v>
                </c:pt>
              </c:strCache>
            </c:strRef>
          </c:tx>
          <c:spPr>
            <a:solidFill>
              <a:schemeClr val="accent6"/>
            </a:solidFill>
          </c:spPr>
          <c:dLbls>
            <c:txPr>
              <a:bodyPr/>
              <a:lstStyle/>
              <a:p>
                <a:pPr>
                  <a:defRPr b="1"/>
                </a:pPr>
                <a:endParaRPr lang="es-ES"/>
              </a:p>
            </c:txPr>
            <c:dLblPos val="outEnd"/>
            <c:showVal val="1"/>
          </c:dLbls>
          <c:cat>
            <c:strRef>
              <c:f>Hoja4!$D$32:$H$32</c:f>
              <c:strCache>
                <c:ptCount val="5"/>
                <c:pt idx="0">
                  <c:v>18 - 24</c:v>
                </c:pt>
                <c:pt idx="1">
                  <c:v>25 - 34</c:v>
                </c:pt>
                <c:pt idx="2">
                  <c:v>35 - 49</c:v>
                </c:pt>
                <c:pt idx="3">
                  <c:v>50 - 65</c:v>
                </c:pt>
                <c:pt idx="4">
                  <c:v>66 en adelante</c:v>
                </c:pt>
              </c:strCache>
            </c:strRef>
          </c:cat>
          <c:val>
            <c:numRef>
              <c:f>Hoja4!$D$37:$H$37</c:f>
              <c:numCache>
                <c:formatCode>0.0</c:formatCode>
                <c:ptCount val="5"/>
                <c:pt idx="0">
                  <c:v>5.882352941176471</c:v>
                </c:pt>
                <c:pt idx="1">
                  <c:v>4.3715846994535523</c:v>
                </c:pt>
                <c:pt idx="2">
                  <c:v>5.6224899598393572</c:v>
                </c:pt>
                <c:pt idx="3">
                  <c:v>5.8441558441558445</c:v>
                </c:pt>
                <c:pt idx="4">
                  <c:v>3.125</c:v>
                </c:pt>
              </c:numCache>
            </c:numRef>
          </c:val>
        </c:ser>
        <c:ser>
          <c:idx val="5"/>
          <c:order val="5"/>
          <c:tx>
            <c:strRef>
              <c:f>Hoja4!$C$38</c:f>
              <c:strCache>
                <c:ptCount val="1"/>
                <c:pt idx="0">
                  <c:v>Otro</c:v>
                </c:pt>
              </c:strCache>
            </c:strRef>
          </c:tx>
          <c:cat>
            <c:strRef>
              <c:f>Hoja4!$D$32:$H$32</c:f>
              <c:strCache>
                <c:ptCount val="5"/>
                <c:pt idx="0">
                  <c:v>18 - 24</c:v>
                </c:pt>
                <c:pt idx="1">
                  <c:v>25 - 34</c:v>
                </c:pt>
                <c:pt idx="2">
                  <c:v>35 - 49</c:v>
                </c:pt>
                <c:pt idx="3">
                  <c:v>50 - 65</c:v>
                </c:pt>
                <c:pt idx="4">
                  <c:v>66 en adelante</c:v>
                </c:pt>
              </c:strCache>
            </c:strRef>
          </c:cat>
          <c:val>
            <c:numRef>
              <c:f>Hoja4!$D$38:$H$38</c:f>
              <c:numCache>
                <c:formatCode>0.0</c:formatCode>
                <c:ptCount val="5"/>
                <c:pt idx="2">
                  <c:v>0.40160642570281124</c:v>
                </c:pt>
              </c:numCache>
            </c:numRef>
          </c:val>
        </c:ser>
        <c:ser>
          <c:idx val="6"/>
          <c:order val="6"/>
          <c:tx>
            <c:strRef>
              <c:f>Hoja4!$C$39</c:f>
              <c:strCache>
                <c:ptCount val="1"/>
                <c:pt idx="0">
                  <c:v>NULO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dLbls>
            <c:txPr>
              <a:bodyPr/>
              <a:lstStyle/>
              <a:p>
                <a:pPr>
                  <a:defRPr b="1"/>
                </a:pPr>
                <a:endParaRPr lang="es-ES"/>
              </a:p>
            </c:txPr>
            <c:dLblPos val="outEnd"/>
            <c:showVal val="1"/>
          </c:dLbls>
          <c:cat>
            <c:strRef>
              <c:f>Hoja4!$D$32:$H$32</c:f>
              <c:strCache>
                <c:ptCount val="5"/>
                <c:pt idx="0">
                  <c:v>18 - 24</c:v>
                </c:pt>
                <c:pt idx="1">
                  <c:v>25 - 34</c:v>
                </c:pt>
                <c:pt idx="2">
                  <c:v>35 - 49</c:v>
                </c:pt>
                <c:pt idx="3">
                  <c:v>50 - 65</c:v>
                </c:pt>
                <c:pt idx="4">
                  <c:v>66 en adelante</c:v>
                </c:pt>
              </c:strCache>
            </c:strRef>
          </c:cat>
          <c:val>
            <c:numRef>
              <c:f>Hoja4!$D$39:$H$39</c:f>
              <c:numCache>
                <c:formatCode>0.0</c:formatCode>
                <c:ptCount val="5"/>
                <c:pt idx="0">
                  <c:v>9.2436974789915958</c:v>
                </c:pt>
                <c:pt idx="1">
                  <c:v>2.7322404371584699</c:v>
                </c:pt>
                <c:pt idx="2">
                  <c:v>7.6305220883534135</c:v>
                </c:pt>
                <c:pt idx="3">
                  <c:v>12.337662337662337</c:v>
                </c:pt>
                <c:pt idx="4">
                  <c:v>7.8125</c:v>
                </c:pt>
              </c:numCache>
            </c:numRef>
          </c:val>
        </c:ser>
        <c:ser>
          <c:idx val="7"/>
          <c:order val="7"/>
          <c:tx>
            <c:strRef>
              <c:f>Hoja4!$C$40</c:f>
              <c:strCache>
                <c:ptCount val="1"/>
                <c:pt idx="0">
                  <c:v>NO SE</c:v>
                </c:pt>
              </c:strCache>
            </c:strRef>
          </c:tx>
          <c:spPr>
            <a:solidFill>
              <a:schemeClr val="accent4"/>
            </a:solidFill>
          </c:spPr>
          <c:dLbls>
            <c:txPr>
              <a:bodyPr/>
              <a:lstStyle/>
              <a:p>
                <a:pPr>
                  <a:defRPr b="1"/>
                </a:pPr>
                <a:endParaRPr lang="es-ES"/>
              </a:p>
            </c:txPr>
            <c:dLblPos val="outEnd"/>
            <c:showVal val="1"/>
          </c:dLbls>
          <c:cat>
            <c:strRef>
              <c:f>Hoja4!$D$32:$H$32</c:f>
              <c:strCache>
                <c:ptCount val="5"/>
                <c:pt idx="0">
                  <c:v>18 - 24</c:v>
                </c:pt>
                <c:pt idx="1">
                  <c:v>25 - 34</c:v>
                </c:pt>
                <c:pt idx="2">
                  <c:v>35 - 49</c:v>
                </c:pt>
                <c:pt idx="3">
                  <c:v>50 - 65</c:v>
                </c:pt>
                <c:pt idx="4">
                  <c:v>66 en adelante</c:v>
                </c:pt>
              </c:strCache>
            </c:strRef>
          </c:cat>
          <c:val>
            <c:numRef>
              <c:f>Hoja4!$D$40:$H$40</c:f>
              <c:numCache>
                <c:formatCode>0.0</c:formatCode>
                <c:ptCount val="5"/>
                <c:pt idx="0">
                  <c:v>2.5210084033613445</c:v>
                </c:pt>
                <c:pt idx="1">
                  <c:v>6.0109289617486334</c:v>
                </c:pt>
                <c:pt idx="2">
                  <c:v>2.0080321285140563</c:v>
                </c:pt>
                <c:pt idx="3">
                  <c:v>1.948051948051948</c:v>
                </c:pt>
                <c:pt idx="4">
                  <c:v>1.5625</c:v>
                </c:pt>
              </c:numCache>
            </c:numRef>
          </c:val>
        </c:ser>
        <c:dLbls>
          <c:showVal val="1"/>
        </c:dLbls>
        <c:axId val="74952704"/>
        <c:axId val="74954240"/>
      </c:barChart>
      <c:catAx>
        <c:axId val="74952704"/>
        <c:scaling>
          <c:orientation val="minMax"/>
        </c:scaling>
        <c:axPos val="b"/>
        <c:tickLblPos val="nextTo"/>
        <c:crossAx val="74954240"/>
        <c:crosses val="autoZero"/>
        <c:auto val="1"/>
        <c:lblAlgn val="ctr"/>
        <c:lblOffset val="100"/>
      </c:catAx>
      <c:valAx>
        <c:axId val="74954240"/>
        <c:scaling>
          <c:orientation val="minMax"/>
        </c:scaling>
        <c:axPos val="l"/>
        <c:majorGridlines/>
        <c:numFmt formatCode="0.0" sourceLinked="1"/>
        <c:tickLblPos val="nextTo"/>
        <c:crossAx val="74952704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/>
          <a:lstStyle/>
          <a:p>
            <a:pPr>
              <a:defRPr/>
            </a:pPr>
            <a:r>
              <a:rPr lang="es-ES"/>
              <a:t>¿Quién cree que ganará la presidencia de la República?</a:t>
            </a:r>
          </a:p>
        </c:rich>
      </c:tx>
      <c:layout/>
    </c:title>
    <c:plotArea>
      <c:layout/>
      <c:pieChart>
        <c:varyColors val="1"/>
        <c:ser>
          <c:idx val="0"/>
          <c:order val="0"/>
          <c:dPt>
            <c:idx val="2"/>
            <c:spPr>
              <a:solidFill>
                <a:srgbClr val="FFFF00"/>
              </a:solidFill>
            </c:spPr>
          </c:dPt>
          <c:dPt>
            <c:idx val="3"/>
            <c:spPr>
              <a:solidFill>
                <a:schemeClr val="accent5"/>
              </a:solidFill>
            </c:spPr>
          </c:dPt>
          <c:dPt>
            <c:idx val="4"/>
            <c:spPr>
              <a:solidFill>
                <a:schemeClr val="bg1">
                  <a:lumMod val="75000"/>
                </a:schemeClr>
              </a:solidFill>
            </c:spPr>
          </c:dPt>
          <c:dPt>
            <c:idx val="5"/>
            <c:spPr>
              <a:solidFill>
                <a:schemeClr val="bg2">
                  <a:lumMod val="50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050" b="1"/>
                </a:pPr>
                <a:endParaRPr lang="es-ES"/>
              </a:p>
            </c:txPr>
            <c:dLblPos val="ctr"/>
            <c:showPercent val="1"/>
            <c:showLeaderLines val="1"/>
          </c:dLbls>
          <c:cat>
            <c:strRef>
              <c:f>Hoja5!$B$3:$B$8</c:f>
              <c:strCache>
                <c:ptCount val="6"/>
                <c:pt idx="0">
                  <c:v>Josefina Vázquez Mota</c:v>
                </c:pt>
                <c:pt idx="1">
                  <c:v>Enrique Peña Nieto</c:v>
                </c:pt>
                <c:pt idx="2">
                  <c:v>Andrés Manuel López Obrador</c:v>
                </c:pt>
                <c:pt idx="3">
                  <c:v>Gabriel Ricardo Quadri de la Torre</c:v>
                </c:pt>
                <c:pt idx="4">
                  <c:v>No lo sé</c:v>
                </c:pt>
                <c:pt idx="5">
                  <c:v>No Contestó</c:v>
                </c:pt>
              </c:strCache>
            </c:strRef>
          </c:cat>
          <c:val>
            <c:numRef>
              <c:f>Hoja5!$C$3:$C$8</c:f>
              <c:numCache>
                <c:formatCode>0.0</c:formatCode>
                <c:ptCount val="6"/>
                <c:pt idx="0">
                  <c:v>15.238095238095237</c:v>
                </c:pt>
                <c:pt idx="1">
                  <c:v>50.952380952380949</c:v>
                </c:pt>
                <c:pt idx="2">
                  <c:v>15.523809523809524</c:v>
                </c:pt>
                <c:pt idx="3">
                  <c:v>0.47619047619047616</c:v>
                </c:pt>
                <c:pt idx="4">
                  <c:v>17.523809523809526</c:v>
                </c:pt>
                <c:pt idx="5">
                  <c:v>0.2857142857142857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ayout/>
    </c:legend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/>
          <a:lstStyle/>
          <a:p>
            <a:pPr>
              <a:defRPr/>
            </a:pPr>
            <a:r>
              <a:rPr lang="es-ES"/>
              <a:t>¿Quién cree que ganará la presidencia municipal?</a:t>
            </a:r>
          </a:p>
        </c:rich>
      </c:tx>
      <c:layout/>
    </c:title>
    <c:plotArea>
      <c:layout/>
      <c:pieChart>
        <c:varyColors val="1"/>
        <c:ser>
          <c:idx val="0"/>
          <c:order val="0"/>
          <c:dPt>
            <c:idx val="2"/>
            <c:spPr>
              <a:solidFill>
                <a:srgbClr val="FFFF00"/>
              </a:solidFill>
            </c:spPr>
          </c:dPt>
          <c:dPt>
            <c:idx val="3"/>
            <c:spPr>
              <a:solidFill>
                <a:srgbClr val="FF0000"/>
              </a:solidFill>
            </c:spPr>
          </c:dPt>
          <c:dPt>
            <c:idx val="4"/>
            <c:spPr>
              <a:solidFill>
                <a:schemeClr val="accent6"/>
              </a:solidFill>
            </c:spPr>
          </c:dPt>
          <c:dPt>
            <c:idx val="5"/>
            <c:spPr>
              <a:solidFill>
                <a:schemeClr val="bg1">
                  <a:lumMod val="75000"/>
                </a:schemeClr>
              </a:solidFill>
            </c:spPr>
          </c:dPt>
          <c:dPt>
            <c:idx val="6"/>
            <c:spPr>
              <a:solidFill>
                <a:schemeClr val="bg2">
                  <a:lumMod val="50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100" b="1"/>
                </a:pPr>
                <a:endParaRPr lang="es-ES"/>
              </a:p>
            </c:txPr>
            <c:dLblPos val="ctr"/>
            <c:showPercent val="1"/>
            <c:showLeaderLines val="1"/>
          </c:dLbls>
          <c:cat>
            <c:strRef>
              <c:f>Hoja5!$B$22:$B$28</c:f>
              <c:strCache>
                <c:ptCount val="7"/>
                <c:pt idx="0">
                  <c:v>Armando Rivera castillejos</c:v>
                </c:pt>
                <c:pt idx="1">
                  <c:v>Roberto Loyola Vera</c:v>
                </c:pt>
                <c:pt idx="2">
                  <c:v>Adolfo Camacho Ezquivel</c:v>
                </c:pt>
                <c:pt idx="3">
                  <c:v>José Antonio Zumaya de la Torre</c:v>
                </c:pt>
                <c:pt idx="4">
                  <c:v>José Luis Aguilera Ortiz</c:v>
                </c:pt>
                <c:pt idx="5">
                  <c:v>No lo Sé</c:v>
                </c:pt>
                <c:pt idx="6">
                  <c:v>No Contestó</c:v>
                </c:pt>
              </c:strCache>
            </c:strRef>
          </c:cat>
          <c:val>
            <c:numRef>
              <c:f>Hoja5!$C$22:$C$28</c:f>
              <c:numCache>
                <c:formatCode>0.0</c:formatCode>
                <c:ptCount val="7"/>
                <c:pt idx="0">
                  <c:v>33.714285714285715</c:v>
                </c:pt>
                <c:pt idx="1">
                  <c:v>45.61904761904762</c:v>
                </c:pt>
                <c:pt idx="2">
                  <c:v>1.6190476190476191</c:v>
                </c:pt>
                <c:pt idx="3">
                  <c:v>9.5238095238095233E-2</c:v>
                </c:pt>
                <c:pt idx="4">
                  <c:v>2.1904761904761907</c:v>
                </c:pt>
                <c:pt idx="5">
                  <c:v>16.38095238095238</c:v>
                </c:pt>
                <c:pt idx="6">
                  <c:v>0.38095238095238093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ayout/>
    </c:legend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/>
          <a:lstStyle/>
          <a:p>
            <a:pPr>
              <a:defRPr/>
            </a:pPr>
            <a:r>
              <a:rPr lang="es-ES"/>
              <a:t>¿Quién de los candidatos a la presidencia de la República considera más corrupto?</a:t>
            </a:r>
          </a:p>
        </c:rich>
      </c:tx>
      <c:layout/>
    </c:title>
    <c:plotArea>
      <c:layout/>
      <c:pieChart>
        <c:varyColors val="1"/>
        <c:ser>
          <c:idx val="0"/>
          <c:order val="0"/>
          <c:dPt>
            <c:idx val="2"/>
            <c:spPr>
              <a:solidFill>
                <a:srgbClr val="FFFF00"/>
              </a:solidFill>
            </c:spPr>
          </c:dPt>
          <c:dPt>
            <c:idx val="3"/>
            <c:spPr>
              <a:solidFill>
                <a:schemeClr val="accent5"/>
              </a:solidFill>
            </c:spPr>
          </c:dPt>
          <c:dPt>
            <c:idx val="4"/>
            <c:spPr>
              <a:solidFill>
                <a:schemeClr val="bg1">
                  <a:lumMod val="85000"/>
                </a:schemeClr>
              </a:solidFill>
            </c:spPr>
          </c:dPt>
          <c:dPt>
            <c:idx val="5"/>
            <c:spPr>
              <a:solidFill>
                <a:schemeClr val="bg2">
                  <a:lumMod val="75000"/>
                </a:schemeClr>
              </a:solidFill>
            </c:spPr>
          </c:dPt>
          <c:dPt>
            <c:idx val="6"/>
            <c:spPr>
              <a:solidFill>
                <a:schemeClr val="accent3">
                  <a:lumMod val="75000"/>
                </a:schemeClr>
              </a:solidFill>
            </c:spPr>
          </c:dPt>
          <c:dLbls>
            <c:dLblPos val="ctr"/>
            <c:showPercent val="1"/>
            <c:showLeaderLines val="1"/>
          </c:dLbls>
          <c:cat>
            <c:strRef>
              <c:f>Hoja6!$B$3:$B$9</c:f>
              <c:strCache>
                <c:ptCount val="7"/>
                <c:pt idx="0">
                  <c:v>Josefina Vázquez Mota</c:v>
                </c:pt>
                <c:pt idx="1">
                  <c:v>Enrique Peña Nieto</c:v>
                </c:pt>
                <c:pt idx="2">
                  <c:v>Andrés Manuel López Obrador</c:v>
                </c:pt>
                <c:pt idx="3">
                  <c:v>Gabriel Ricardo Quadri de la Torre</c:v>
                </c:pt>
                <c:pt idx="4">
                  <c:v>Ninguno</c:v>
                </c:pt>
                <c:pt idx="5">
                  <c:v>Otro</c:v>
                </c:pt>
                <c:pt idx="6">
                  <c:v>No Aplica</c:v>
                </c:pt>
              </c:strCache>
            </c:strRef>
          </c:cat>
          <c:val>
            <c:numRef>
              <c:f>Hoja6!$C$3:$C$9</c:f>
              <c:numCache>
                <c:formatCode>0.0</c:formatCode>
                <c:ptCount val="7"/>
                <c:pt idx="0">
                  <c:v>7.0476190476190474</c:v>
                </c:pt>
                <c:pt idx="1">
                  <c:v>45.142857142857146</c:v>
                </c:pt>
                <c:pt idx="2">
                  <c:v>26.952380952380953</c:v>
                </c:pt>
                <c:pt idx="3">
                  <c:v>1.5238095238095237</c:v>
                </c:pt>
                <c:pt idx="4">
                  <c:v>3.6190476190476191</c:v>
                </c:pt>
                <c:pt idx="5">
                  <c:v>14.380952380952381</c:v>
                </c:pt>
                <c:pt idx="6">
                  <c:v>1.3333333333333333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ayout/>
    </c:legend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/>
          <a:lstStyle/>
          <a:p>
            <a:pPr>
              <a:defRPr/>
            </a:pPr>
            <a:r>
              <a:rPr lang="es-ES"/>
              <a:t> ¿Quién de los candidatos a presidente municipal de Querétaro considera más corrupto?</a:t>
            </a:r>
          </a:p>
        </c:rich>
      </c:tx>
      <c:layout/>
    </c:title>
    <c:plotArea>
      <c:layout/>
      <c:pieChart>
        <c:varyColors val="1"/>
        <c:ser>
          <c:idx val="0"/>
          <c:order val="0"/>
          <c:dPt>
            <c:idx val="2"/>
            <c:spPr>
              <a:solidFill>
                <a:srgbClr val="FFFF00"/>
              </a:solidFill>
            </c:spPr>
          </c:dPt>
          <c:dPt>
            <c:idx val="3"/>
            <c:spPr>
              <a:solidFill>
                <a:srgbClr val="FF0000"/>
              </a:solidFill>
            </c:spPr>
          </c:dPt>
          <c:dPt>
            <c:idx val="4"/>
            <c:spPr>
              <a:solidFill>
                <a:schemeClr val="accent6"/>
              </a:solidFill>
            </c:spPr>
          </c:dPt>
          <c:dPt>
            <c:idx val="5"/>
            <c:spPr>
              <a:solidFill>
                <a:schemeClr val="bg1">
                  <a:lumMod val="75000"/>
                </a:schemeClr>
              </a:solidFill>
            </c:spPr>
          </c:dPt>
          <c:dPt>
            <c:idx val="6"/>
            <c:spPr>
              <a:solidFill>
                <a:schemeClr val="bg2">
                  <a:lumMod val="75000"/>
                </a:schemeClr>
              </a:solidFill>
            </c:spPr>
          </c:dPt>
          <c:dPt>
            <c:idx val="7"/>
            <c:spPr>
              <a:solidFill>
                <a:schemeClr val="accent3">
                  <a:lumMod val="75000"/>
                </a:schemeClr>
              </a:solidFill>
            </c:spPr>
          </c:dPt>
          <c:dLbls>
            <c:txPr>
              <a:bodyPr/>
              <a:lstStyle/>
              <a:p>
                <a:pPr>
                  <a:defRPr b="1"/>
                </a:pPr>
                <a:endParaRPr lang="es-ES"/>
              </a:p>
            </c:txPr>
            <c:dLblPos val="ctr"/>
            <c:showPercent val="1"/>
            <c:showLeaderLines val="1"/>
          </c:dLbls>
          <c:cat>
            <c:strRef>
              <c:f>Hoja6!$B$22:$B$29</c:f>
              <c:strCache>
                <c:ptCount val="8"/>
                <c:pt idx="0">
                  <c:v>Armando rivera Castillejos</c:v>
                </c:pt>
                <c:pt idx="1">
                  <c:v>Roberto Loyola Vera</c:v>
                </c:pt>
                <c:pt idx="2">
                  <c:v>Adolfo Camacho Ezquivel</c:v>
                </c:pt>
                <c:pt idx="3">
                  <c:v>José Antonio Zumaya de la Mora</c:v>
                </c:pt>
                <c:pt idx="4">
                  <c:v>José Luís Aguilera Ortíz</c:v>
                </c:pt>
                <c:pt idx="5">
                  <c:v>Ninguno</c:v>
                </c:pt>
                <c:pt idx="6">
                  <c:v>No lo sé</c:v>
                </c:pt>
                <c:pt idx="7">
                  <c:v>No Contestó</c:v>
                </c:pt>
              </c:strCache>
            </c:strRef>
          </c:cat>
          <c:val>
            <c:numRef>
              <c:f>Hoja6!$C$22:$C$29</c:f>
              <c:numCache>
                <c:formatCode>0.0</c:formatCode>
                <c:ptCount val="8"/>
                <c:pt idx="0">
                  <c:v>39.80952380952381</c:v>
                </c:pt>
                <c:pt idx="1">
                  <c:v>21.047619047619047</c:v>
                </c:pt>
                <c:pt idx="2">
                  <c:v>2.4761904761904763</c:v>
                </c:pt>
                <c:pt idx="3">
                  <c:v>0.76190476190476186</c:v>
                </c:pt>
                <c:pt idx="4">
                  <c:v>2.8571428571428572</c:v>
                </c:pt>
                <c:pt idx="5">
                  <c:v>12.476190476190476</c:v>
                </c:pt>
                <c:pt idx="6">
                  <c:v>18.476190476190474</c:v>
                </c:pt>
                <c:pt idx="7">
                  <c:v>2.0952380952380953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ayout/>
    </c:legend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5"/>
  <c:chart>
    <c:title>
      <c:tx>
        <c:rich>
          <a:bodyPr/>
          <a:lstStyle/>
          <a:p>
            <a:pPr>
              <a:defRPr/>
            </a:pPr>
            <a:r>
              <a:rPr lang="es-ES"/>
              <a:t>¿Qué calificación le otorgaría al actual...?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v>Calificación promedio</c:v>
          </c:tx>
          <c:dLbls>
            <c:txPr>
              <a:bodyPr/>
              <a:lstStyle/>
              <a:p>
                <a:pPr>
                  <a:defRPr sz="1100" b="1"/>
                </a:pPr>
                <a:endParaRPr lang="es-ES"/>
              </a:p>
            </c:txPr>
            <c:dLblPos val="outEnd"/>
            <c:showVal val="1"/>
          </c:dLbls>
          <c:cat>
            <c:strRef>
              <c:f>Hoja7!$C$2:$E$2</c:f>
              <c:strCache>
                <c:ptCount val="3"/>
                <c:pt idx="0">
                  <c:v>Presidente de la República</c:v>
                </c:pt>
                <c:pt idx="1">
                  <c:v>Gobernador del Estado</c:v>
                </c:pt>
                <c:pt idx="2">
                  <c:v>Presidente Municipal</c:v>
                </c:pt>
              </c:strCache>
            </c:strRef>
          </c:cat>
          <c:val>
            <c:numRef>
              <c:f>Hoja7!$C$3:$E$3</c:f>
              <c:numCache>
                <c:formatCode>0.0</c:formatCode>
                <c:ptCount val="3"/>
                <c:pt idx="0">
                  <c:v>6.6663452266152365</c:v>
                </c:pt>
                <c:pt idx="1">
                  <c:v>7.6049562682215743</c:v>
                </c:pt>
                <c:pt idx="2">
                  <c:v>6.6973425196850398</c:v>
                </c:pt>
              </c:numCache>
            </c:numRef>
          </c:val>
        </c:ser>
        <c:axId val="89344640"/>
        <c:axId val="89354624"/>
      </c:barChart>
      <c:catAx>
        <c:axId val="89344640"/>
        <c:scaling>
          <c:orientation val="minMax"/>
        </c:scaling>
        <c:axPos val="b"/>
        <c:tickLblPos val="nextTo"/>
        <c:crossAx val="89354624"/>
        <c:crosses val="autoZero"/>
        <c:auto val="1"/>
        <c:lblAlgn val="ctr"/>
        <c:lblOffset val="100"/>
      </c:catAx>
      <c:valAx>
        <c:axId val="89354624"/>
        <c:scaling>
          <c:orientation val="minMax"/>
          <c:max val="10"/>
          <c:min val="0"/>
        </c:scaling>
        <c:axPos val="l"/>
        <c:majorGridlines/>
        <c:numFmt formatCode="0.0" sourceLinked="1"/>
        <c:tickLblPos val="nextTo"/>
        <c:crossAx val="89344640"/>
        <c:crosses val="autoZero"/>
        <c:crossBetween val="between"/>
        <c:majorUnit val="1"/>
        <c:minorUnit val="1"/>
      </c:valAx>
    </c:plotArea>
    <c:legend>
      <c:legendPos val="r"/>
      <c:layout/>
    </c:legend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/>
          <a:lstStyle/>
          <a:p>
            <a:pPr>
              <a:defRPr/>
            </a:pPr>
            <a:r>
              <a:rPr lang="es-ES"/>
              <a:t>¿Qué tanta confianza tiene en el...?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v>Calificación promedio</c:v>
          </c:tx>
          <c:dLbls>
            <c:dLbl>
              <c:idx val="0"/>
              <c:layout/>
              <c:dLblPos val="outEnd"/>
              <c:showVal val="1"/>
            </c:dLbl>
            <c:dLbl>
              <c:idx val="1"/>
              <c:layout/>
              <c:dLblPos val="outEnd"/>
              <c:showVal val="1"/>
            </c:dLbl>
            <c:txPr>
              <a:bodyPr/>
              <a:lstStyle/>
              <a:p>
                <a:pPr>
                  <a:defRPr sz="1100" b="1"/>
                </a:pPr>
                <a:endParaRPr lang="es-ES"/>
              </a:p>
            </c:txPr>
            <c:dLblPos val="ctr"/>
            <c:showVal val="1"/>
          </c:dLbls>
          <c:cat>
            <c:strRef>
              <c:f>Hoja7!$A$18:$B$18</c:f>
              <c:strCache>
                <c:ptCount val="2"/>
                <c:pt idx="0">
                  <c:v>IFE</c:v>
                </c:pt>
                <c:pt idx="1">
                  <c:v>IEQ</c:v>
                </c:pt>
              </c:strCache>
            </c:strRef>
          </c:cat>
          <c:val>
            <c:numRef>
              <c:f>Hoja7!$A$19:$B$19</c:f>
              <c:numCache>
                <c:formatCode>0.0</c:formatCode>
                <c:ptCount val="2"/>
                <c:pt idx="0">
                  <c:v>7.0652173913043477</c:v>
                </c:pt>
                <c:pt idx="1">
                  <c:v>7.296517412935323</c:v>
                </c:pt>
              </c:numCache>
            </c:numRef>
          </c:val>
        </c:ser>
        <c:axId val="89367680"/>
        <c:axId val="89432832"/>
      </c:barChart>
      <c:catAx>
        <c:axId val="89367680"/>
        <c:scaling>
          <c:orientation val="minMax"/>
        </c:scaling>
        <c:axPos val="b"/>
        <c:tickLblPos val="nextTo"/>
        <c:crossAx val="89432832"/>
        <c:crosses val="autoZero"/>
        <c:auto val="1"/>
        <c:lblAlgn val="ctr"/>
        <c:lblOffset val="100"/>
      </c:catAx>
      <c:valAx>
        <c:axId val="89432832"/>
        <c:scaling>
          <c:orientation val="minMax"/>
          <c:max val="10"/>
          <c:min val="0"/>
        </c:scaling>
        <c:axPos val="l"/>
        <c:majorGridlines/>
        <c:numFmt formatCode="0.0" sourceLinked="1"/>
        <c:tickLblPos val="nextTo"/>
        <c:crossAx val="89367680"/>
        <c:crosses val="autoZero"/>
        <c:crossBetween val="between"/>
        <c:majorUnit val="1"/>
        <c:minorUnit val="1"/>
      </c:valAx>
    </c:plotArea>
    <c:legend>
      <c:legendPos val="r"/>
      <c:layout/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9344A5-E763-4D91-B61B-EE21CE70932A}" type="datetimeFigureOut">
              <a:rPr lang="es-ES" smtClean="0"/>
              <a:t>21/06/2012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89BF6C-6736-4617-9C04-F73D6E0D639D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05C79-3B7A-45E3-AF0B-3BF6237211B7}" type="datetime1">
              <a:rPr lang="es-ES" smtClean="0"/>
              <a:t>21/06/2012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339E0-A202-458B-A02C-C5DB0F2250F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404C1-27CE-464E-8C65-D10BDF50788B}" type="datetime1">
              <a:rPr lang="es-ES" smtClean="0"/>
              <a:t>21/06/2012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339E0-A202-458B-A02C-C5DB0F2250F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77D22-D623-4C21-9004-841C53BFEFA8}" type="datetime1">
              <a:rPr lang="es-ES" smtClean="0"/>
              <a:t>21/06/2012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339E0-A202-458B-A02C-C5DB0F2250F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DA98C-1A88-40CF-8286-6ED52C9FF2F2}" type="datetime1">
              <a:rPr lang="es-ES" smtClean="0"/>
              <a:t>21/06/2012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339E0-A202-458B-A02C-C5DB0F2250F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EE885-13EE-40F7-A4AA-C01366564E4E}" type="datetime1">
              <a:rPr lang="es-ES" smtClean="0"/>
              <a:t>21/06/2012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339E0-A202-458B-A02C-C5DB0F2250F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35A3E-A0A6-4B23-9F23-0BFE97F23C91}" type="datetime1">
              <a:rPr lang="es-ES" smtClean="0"/>
              <a:t>21/06/2012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339E0-A202-458B-A02C-C5DB0F2250F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EA74-C29E-40FD-87F5-02E6EC4B2F83}" type="datetime1">
              <a:rPr lang="es-ES" smtClean="0"/>
              <a:t>21/06/2012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339E0-A202-458B-A02C-C5DB0F2250F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497C1-BBE1-4908-839C-22B6D1DC0479}" type="datetime1">
              <a:rPr lang="es-ES" smtClean="0"/>
              <a:t>21/06/2012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339E0-A202-458B-A02C-C5DB0F2250F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C3D1E-D41D-41C8-807B-D32DF662A741}" type="datetime1">
              <a:rPr lang="es-ES" smtClean="0"/>
              <a:t>21/06/2012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339E0-A202-458B-A02C-C5DB0F2250F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0BFB2-464C-494B-A3E4-0EE75CD55946}" type="datetime1">
              <a:rPr lang="es-ES" smtClean="0"/>
              <a:t>21/06/2012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339E0-A202-458B-A02C-C5DB0F2250F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46796-D751-47AD-8680-3C1F296C9B9F}" type="datetime1">
              <a:rPr lang="es-ES" smtClean="0"/>
              <a:t>21/06/2012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339E0-A202-458B-A02C-C5DB0F2250F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7A24A-8B0E-487F-BF7F-1CBFB5641112}" type="datetime1">
              <a:rPr lang="es-ES" smtClean="0"/>
              <a:t>21/06/2012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339E0-A202-458B-A02C-C5DB0F2250F9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Encuesta de Preferencias Electorales </a:t>
            </a:r>
            <a:br>
              <a:rPr lang="es-MX" dirty="0" smtClean="0"/>
            </a:br>
            <a:r>
              <a:rPr lang="es-MX" sz="3100" i="1" dirty="0" smtClean="0"/>
              <a:t>Municipio de Querétaro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sz="2700" dirty="0" smtClean="0"/>
              <a:t>Junio 2012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4357694"/>
            <a:ext cx="6400800" cy="857256"/>
          </a:xfrm>
        </p:spPr>
        <p:txBody>
          <a:bodyPr>
            <a:normAutofit/>
          </a:bodyPr>
          <a:lstStyle/>
          <a:p>
            <a:r>
              <a:rPr lang="es-MX" sz="1800" dirty="0" smtClean="0"/>
              <a:t>Coordinación: Mtro. Luis Alberto Fernández García</a:t>
            </a:r>
          </a:p>
          <a:p>
            <a:r>
              <a:rPr lang="es-MX" sz="1800" dirty="0" smtClean="0"/>
              <a:t>                  Dra. </a:t>
            </a:r>
            <a:r>
              <a:rPr lang="es-MX" sz="1800" dirty="0" err="1" smtClean="0"/>
              <a:t>Martagloria</a:t>
            </a:r>
            <a:r>
              <a:rPr lang="es-MX" sz="1800" dirty="0" smtClean="0"/>
              <a:t> Morales Garza</a:t>
            </a:r>
            <a:endParaRPr lang="es-ES" sz="1800" dirty="0"/>
          </a:p>
        </p:txBody>
      </p:sp>
      <p:pic>
        <p:nvPicPr>
          <p:cNvPr id="4" name="3 Imagen"/>
          <p:cNvPicPr/>
          <p:nvPr/>
        </p:nvPicPr>
        <p:blipFill>
          <a:blip r:embed="rId2" cstate="print"/>
          <a:srcRect l="7937" t="29956" r="26102" b="17621"/>
          <a:stretch>
            <a:fillRect/>
          </a:stretch>
        </p:blipFill>
        <p:spPr bwMode="auto">
          <a:xfrm>
            <a:off x="5357818" y="214290"/>
            <a:ext cx="2990846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2" descr="http://felaamexico2012.com/wp-content/uploads/2012/04/Logo_UAQ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285728"/>
            <a:ext cx="1247763" cy="15968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</p:nvPr>
        </p:nvGraphicFramePr>
        <p:xfrm>
          <a:off x="357158" y="214290"/>
          <a:ext cx="8215370" cy="64626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7837"/>
                <a:gridCol w="5077533"/>
              </a:tblGrid>
              <a:tr h="330494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solidFill>
                            <a:schemeClr val="bg1"/>
                          </a:solidFill>
                          <a:latin typeface="Baskerville Old Face"/>
                          <a:ea typeface="Calibri"/>
                          <a:cs typeface="Times New Roman"/>
                        </a:rPr>
                        <a:t>VITRINA </a:t>
                      </a:r>
                      <a:r>
                        <a:rPr lang="es-MX" sz="1600" dirty="0">
                          <a:solidFill>
                            <a:schemeClr val="bg1"/>
                          </a:solidFill>
                          <a:latin typeface="Baskerville Old Face"/>
                          <a:ea typeface="Calibri"/>
                          <a:cs typeface="Times New Roman"/>
                        </a:rPr>
                        <a:t>METODOLÓGICA</a:t>
                      </a:r>
                      <a:endParaRPr lang="es-E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3049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Tipo de estudio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Encuesta en vivienda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049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Objetivo de la investigación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Medición de preferencias electorales y posicionamiento de candidatos 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049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Fecha de levantamiento 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Del 13 al 19 de junio de 2012 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48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Población objetivo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Personas mayores de 18 años que cuenten con credencial para </a:t>
                      </a:r>
                      <a:r>
                        <a:rPr lang="es-MX" sz="1200" dirty="0" smtClean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votar y </a:t>
                      </a:r>
                      <a:r>
                        <a:rPr lang="es-MX" sz="12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que en el momento de la entrevista residan en el lugar de interés.</a:t>
                      </a:r>
                      <a:endParaRPr lang="es-ES" sz="1100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049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Marco muestral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Listado de secciones electorales reportadas por el  IFE </a:t>
                      </a:r>
                      <a:endParaRPr lang="es-ES" sz="1100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48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Método de selección de las secciones electorales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Con probabilidad proporcional al listado nominal de la sección.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049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Método de selección de las viviendas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Sistemático con arranque aleatorio simple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48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Método de selección de unidades de observación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Teniendo como base una cuota de género.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049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Método de recolección de datos 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Aplicación de cuestionario persona a persona.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48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Método de recolección de las preferencias electorales 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Boleta llenada en secreto y depositada en un sobre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48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Método de estimación de los resultados 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Los resultados presentados no son frecuencias simples </a:t>
                      </a:r>
                      <a:r>
                        <a:rPr lang="es-MX" sz="1200" dirty="0" smtClean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sino estimaciones  </a:t>
                      </a:r>
                      <a:r>
                        <a:rPr lang="es-MX" sz="12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basadas en la utilización de factores de expansión.  </a:t>
                      </a:r>
                      <a:endParaRPr lang="es-ES" sz="1100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049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Método de edición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Validación en Excel y </a:t>
                      </a:r>
                      <a:r>
                        <a:rPr lang="es-MX" sz="1200" i="1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clean up</a:t>
                      </a: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en SPSS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049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Tasa de rechazo de la entrevista 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20%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049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Nivel de confianza 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95 %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48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Error teórico muestral asociado al 95% de confianza estadística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± 3 %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049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Número de casos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1,050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049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Representatividad</a:t>
                      </a:r>
                      <a:endParaRPr lang="es-ES"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Municipal</a:t>
                      </a:r>
                      <a:endParaRPr lang="es-ES" sz="1100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339E0-A202-458B-A02C-C5DB0F2250F9}" type="slidenum">
              <a:rPr lang="es-ES" smtClean="0"/>
              <a:t>2</a:t>
            </a:fld>
            <a:endParaRPr lang="es-E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5 Gráfico"/>
          <p:cNvGraphicFramePr>
            <a:graphicFrameLocks noGrp="1"/>
          </p:cNvGraphicFramePr>
          <p:nvPr>
            <p:ph idx="1"/>
          </p:nvPr>
        </p:nvGraphicFramePr>
        <p:xfrm>
          <a:off x="428596" y="857232"/>
          <a:ext cx="8229600" cy="507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339E0-A202-458B-A02C-C5DB0F2250F9}" type="slidenum">
              <a:rPr lang="es-ES" smtClean="0"/>
              <a:t>3</a:t>
            </a:fld>
            <a:endParaRPr lang="es-E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es-MX" sz="1400" dirty="0"/>
              <a:t>L</a:t>
            </a:r>
            <a:r>
              <a:rPr lang="es-MX" sz="1400" dirty="0" smtClean="0"/>
              <a:t>os siguientes datos mostrados se refieren únicamente a la población que contestó estar segura de acudir a votar.</a:t>
            </a:r>
            <a:endParaRPr lang="es-ES" sz="14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071546"/>
          <a:ext cx="8229600" cy="5054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339E0-A202-458B-A02C-C5DB0F2250F9}" type="slidenum">
              <a:rPr lang="es-ES" smtClean="0"/>
              <a:t>4</a:t>
            </a:fld>
            <a:endParaRPr lang="es-E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es-MX" sz="1400" dirty="0">
                <a:solidFill>
                  <a:prstClr val="black"/>
                </a:solidFill>
              </a:rPr>
              <a:t>Los siguientes datos mostrados se refieren únicamente a la población que contestó estar segura de acudir a votar.</a:t>
            </a:r>
            <a:endParaRPr lang="es-ES" dirty="0"/>
          </a:p>
        </p:txBody>
      </p:sp>
      <p:graphicFrame>
        <p:nvGraphicFramePr>
          <p:cNvPr id="4" name="1 Gráfico"/>
          <p:cNvGraphicFramePr>
            <a:graphicFrameLocks noGrp="1"/>
          </p:cNvGraphicFramePr>
          <p:nvPr>
            <p:ph idx="1"/>
          </p:nvPr>
        </p:nvGraphicFramePr>
        <p:xfrm>
          <a:off x="357158" y="1142984"/>
          <a:ext cx="8329642" cy="4983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339E0-A202-458B-A02C-C5DB0F2250F9}" type="slidenum">
              <a:rPr lang="es-ES" smtClean="0"/>
              <a:t>5</a:t>
            </a:fld>
            <a:endParaRPr lang="es-E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1600" dirty="0" smtClean="0"/>
              <a:t>Con una confianza del 95%, el porcentaje de votos favorables JVM que se obtendría si preguntáramos al total de electores del municipio de Querétaro, se encuentra entre el 26.2% y 32.6%; el que obtendría EPN, entre 29.1 y 35.8; AMLO, </a:t>
            </a:r>
            <a:r>
              <a:rPr lang="es-ES" sz="1600" dirty="0" smtClean="0"/>
              <a:t>entre 22.6 y 28.8, </a:t>
            </a:r>
            <a:r>
              <a:rPr lang="es-ES" sz="1600" dirty="0" smtClean="0"/>
              <a:t>y así sucesivamente</a:t>
            </a:r>
            <a:endParaRPr lang="es-ES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339E0-A202-458B-A02C-C5DB0F2250F9}" type="slidenum">
              <a:rPr lang="es-ES" smtClean="0"/>
              <a:t>6</a:t>
            </a:fld>
            <a:endParaRPr lang="es-ES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714620"/>
            <a:ext cx="7784714" cy="310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1600" dirty="0"/>
              <a:t>Con una confianza del 95%, el porcentaje de votos favorables </a:t>
            </a:r>
            <a:r>
              <a:rPr lang="es-ES" sz="1600" dirty="0" smtClean="0"/>
              <a:t>ARC </a:t>
            </a:r>
            <a:r>
              <a:rPr lang="es-ES" sz="1600" dirty="0"/>
              <a:t>que se obtendría si preguntáramos al total de electores, se encuentra entre el 31.5% y 38.3</a:t>
            </a:r>
            <a:r>
              <a:rPr lang="es-ES" sz="1600" dirty="0" smtClean="0"/>
              <a:t>%; el que obtendría RLV, entre 39.8 y 46.9 y así sucesivamente</a:t>
            </a:r>
            <a:endParaRPr lang="es-ES" sz="1600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339E0-A202-458B-A02C-C5DB0F2250F9}" type="slidenum">
              <a:rPr lang="es-ES" smtClean="0"/>
              <a:t>7</a:t>
            </a:fld>
            <a:endParaRPr lang="es-ES"/>
          </a:p>
        </p:txBody>
      </p:sp>
      <p:pic>
        <p:nvPicPr>
          <p:cNvPr id="307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6521" y="2342654"/>
            <a:ext cx="6957313" cy="344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214282" y="3714752"/>
            <a:ext cx="214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/>
              <a:t>%</a:t>
            </a:r>
            <a:endParaRPr lang="es-ES" sz="1400" dirty="0"/>
          </a:p>
        </p:txBody>
      </p:sp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es-MX" sz="1400" dirty="0">
                <a:solidFill>
                  <a:prstClr val="black"/>
                </a:solidFill>
              </a:rPr>
              <a:t>Los siguientes datos mostrados se refieren únicamente a la población que contestó estar segura de acudir a votar.</a:t>
            </a:r>
            <a:endParaRPr lang="es-ES" dirty="0"/>
          </a:p>
        </p:txBody>
      </p:sp>
      <p:graphicFrame>
        <p:nvGraphicFramePr>
          <p:cNvPr id="9" name="2 Gráfico"/>
          <p:cNvGraphicFramePr>
            <a:graphicFrameLocks noGrp="1"/>
          </p:cNvGraphicFramePr>
          <p:nvPr>
            <p:ph idx="1"/>
          </p:nvPr>
        </p:nvGraphicFramePr>
        <p:xfrm>
          <a:off x="457200" y="1142984"/>
          <a:ext cx="8229600" cy="4983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339E0-A202-458B-A02C-C5DB0F2250F9}" type="slidenum">
              <a:rPr lang="es-ES" smtClean="0"/>
              <a:t>8</a:t>
            </a:fld>
            <a:endParaRPr lang="es-E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42844" y="3643314"/>
            <a:ext cx="3129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400" dirty="0" smtClean="0"/>
              <a:t>%</a:t>
            </a:r>
            <a:endParaRPr lang="es-ES" sz="1400" dirty="0"/>
          </a:p>
        </p:txBody>
      </p:sp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es-MX" sz="1400" dirty="0">
                <a:solidFill>
                  <a:prstClr val="black"/>
                </a:solidFill>
              </a:rPr>
              <a:t>Los siguientes datos mostrados se refieren únicamente a la población que contestó estar segura de acudir a votar.</a:t>
            </a:r>
            <a:endParaRPr lang="es-ES" dirty="0"/>
          </a:p>
        </p:txBody>
      </p:sp>
      <p:graphicFrame>
        <p:nvGraphicFramePr>
          <p:cNvPr id="8" name="3 Gráfico"/>
          <p:cNvGraphicFramePr>
            <a:graphicFrameLocks noGrp="1"/>
          </p:cNvGraphicFramePr>
          <p:nvPr>
            <p:ph idx="1"/>
          </p:nvPr>
        </p:nvGraphicFramePr>
        <p:xfrm>
          <a:off x="457200" y="1000108"/>
          <a:ext cx="8229600" cy="51260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339E0-A202-458B-A02C-C5DB0F2250F9}" type="slidenum">
              <a:rPr lang="es-ES" smtClean="0"/>
              <a:t>9</a:t>
            </a:fld>
            <a:endParaRPr lang="es-E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28596" y="1214422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Rectángulo"/>
          <p:cNvSpPr/>
          <p:nvPr/>
        </p:nvSpPr>
        <p:spPr>
          <a:xfrm>
            <a:off x="214282" y="3571876"/>
            <a:ext cx="3129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400" dirty="0" smtClean="0"/>
              <a:t>%</a:t>
            </a:r>
            <a:endParaRPr lang="es-ES" sz="1400" dirty="0"/>
          </a:p>
        </p:txBody>
      </p:sp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es-MX" sz="1400" dirty="0">
                <a:solidFill>
                  <a:prstClr val="black"/>
                </a:solidFill>
              </a:rPr>
              <a:t>Los siguientes datos mostrados se refieren únicamente a la población que contestó estar segura de acudir a votar.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339E0-A202-458B-A02C-C5DB0F2250F9}" type="slidenum">
              <a:rPr lang="es-ES" smtClean="0"/>
              <a:t>10</a:t>
            </a:fld>
            <a:endParaRPr lang="es-E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4 Gráfico"/>
          <p:cNvGraphicFramePr>
            <a:graphicFrameLocks noGrp="1"/>
          </p:cNvGraphicFramePr>
          <p:nvPr>
            <p:ph idx="1"/>
          </p:nvPr>
        </p:nvGraphicFramePr>
        <p:xfrm>
          <a:off x="457200" y="857232"/>
          <a:ext cx="8229600" cy="5268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Rectángulo"/>
          <p:cNvSpPr/>
          <p:nvPr/>
        </p:nvSpPr>
        <p:spPr>
          <a:xfrm>
            <a:off x="142844" y="3786190"/>
            <a:ext cx="2952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200" dirty="0" smtClean="0"/>
              <a:t>%</a:t>
            </a:r>
            <a:endParaRPr lang="es-ES" sz="1200" dirty="0"/>
          </a:p>
        </p:txBody>
      </p:sp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es-MX" sz="1400" dirty="0">
                <a:solidFill>
                  <a:prstClr val="black"/>
                </a:solidFill>
              </a:rPr>
              <a:t>Los siguientes datos mostrados se refieren únicamente a la población que contestó estar segura de acudir a votar.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339E0-A202-458B-A02C-C5DB0F2250F9}" type="slidenum">
              <a:rPr lang="es-ES" smtClean="0"/>
              <a:t>11</a:t>
            </a:fld>
            <a:endParaRPr lang="es-E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1600" dirty="0" smtClean="0"/>
              <a:t>Los siguientes datos mostrados corresponden al total de los encuestados.</a:t>
            </a:r>
            <a:endParaRPr lang="es-ES" sz="1600" dirty="0"/>
          </a:p>
        </p:txBody>
      </p:sp>
      <p:graphicFrame>
        <p:nvGraphicFramePr>
          <p:cNvPr id="4" name="1 Gráfic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339E0-A202-458B-A02C-C5DB0F2250F9}" type="slidenum">
              <a:rPr lang="es-ES" smtClean="0"/>
              <a:t>12</a:t>
            </a:fld>
            <a:endParaRPr lang="es-E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1600" dirty="0">
                <a:solidFill>
                  <a:prstClr val="black"/>
                </a:solidFill>
              </a:rPr>
              <a:t>Los siguientes datos mostrados corresponden al total de los encuestados.</a:t>
            </a:r>
            <a:endParaRPr lang="es-ES" dirty="0"/>
          </a:p>
        </p:txBody>
      </p:sp>
      <p:graphicFrame>
        <p:nvGraphicFramePr>
          <p:cNvPr id="4" name="2 Gráfic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339E0-A202-458B-A02C-C5DB0F2250F9}" type="slidenum">
              <a:rPr lang="es-ES" smtClean="0"/>
              <a:t>13</a:t>
            </a:fld>
            <a:endParaRPr lang="es-E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1600" dirty="0">
                <a:solidFill>
                  <a:prstClr val="black"/>
                </a:solidFill>
              </a:rPr>
              <a:t>Los siguientes datos mostrados corresponden al total de los encuestados.</a:t>
            </a:r>
            <a:endParaRPr lang="es-ES" dirty="0"/>
          </a:p>
        </p:txBody>
      </p:sp>
      <p:graphicFrame>
        <p:nvGraphicFramePr>
          <p:cNvPr id="4" name="1 Gráfic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339E0-A202-458B-A02C-C5DB0F2250F9}" type="slidenum">
              <a:rPr lang="es-ES" smtClean="0"/>
              <a:t>14</a:t>
            </a:fld>
            <a:endParaRPr lang="es-E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1600" dirty="0">
                <a:solidFill>
                  <a:prstClr val="black"/>
                </a:solidFill>
              </a:rPr>
              <a:t>Los siguientes datos mostrados corresponden al total de los encuestados.</a:t>
            </a:r>
            <a:endParaRPr lang="es-ES" dirty="0"/>
          </a:p>
        </p:txBody>
      </p:sp>
      <p:graphicFrame>
        <p:nvGraphicFramePr>
          <p:cNvPr id="4" name="2 Gráfic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339E0-A202-458B-A02C-C5DB0F2250F9}" type="slidenum">
              <a:rPr lang="es-ES" smtClean="0"/>
              <a:t>15</a:t>
            </a:fld>
            <a:endParaRPr lang="es-E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1600" dirty="0">
                <a:solidFill>
                  <a:prstClr val="black"/>
                </a:solidFill>
              </a:rPr>
              <a:t>Los siguientes datos mostrados corresponden al total de los encuestados.</a:t>
            </a:r>
            <a:endParaRPr lang="es-ES" dirty="0"/>
          </a:p>
        </p:txBody>
      </p:sp>
      <p:graphicFrame>
        <p:nvGraphicFramePr>
          <p:cNvPr id="4" name="2 Gráfic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339E0-A202-458B-A02C-C5DB0F2250F9}" type="slidenum">
              <a:rPr lang="es-ES" smtClean="0"/>
              <a:t>16</a:t>
            </a:fld>
            <a:endParaRPr lang="es-E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1600" dirty="0">
                <a:solidFill>
                  <a:prstClr val="black"/>
                </a:solidFill>
              </a:rPr>
              <a:t>Los siguientes datos mostrados corresponden al total de los encuestados.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339E0-A202-458B-A02C-C5DB0F2250F9}" type="slidenum">
              <a:rPr lang="es-ES" smtClean="0"/>
              <a:t>17</a:t>
            </a:fld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647</Words>
  <Application>Microsoft Office PowerPoint</Application>
  <PresentationFormat>Presentación en pantalla (4:3)</PresentationFormat>
  <Paragraphs>92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Encuesta de Preferencias Electorales  Municipio de Querétaro Junio 2012</vt:lpstr>
      <vt:lpstr>Diapositiva 2</vt:lpstr>
      <vt:lpstr>Diapositiva 3</vt:lpstr>
      <vt:lpstr>Los siguientes datos mostrados se refieren únicamente a la población que contestó estar segura de acudir a votar.</vt:lpstr>
      <vt:lpstr>Los siguientes datos mostrados se refieren únicamente a la población que contestó estar segura de acudir a votar.</vt:lpstr>
      <vt:lpstr>Con una confianza del 95%, el porcentaje de votos favorables JVM que se obtendría si preguntáramos al total de electores del municipio de Querétaro, se encuentra entre el 26.2% y 32.6%; el que obtendría EPN, entre 29.1 y 35.8; AMLO, entre 22.6 y 28.8, y así sucesivamente</vt:lpstr>
      <vt:lpstr>Con una confianza del 95%, el porcentaje de votos favorables ARC que se obtendría si preguntáramos al total de electores, se encuentra entre el 31.5% y 38.3%; el que obtendría RLV, entre 39.8 y 46.9 y así sucesivamente</vt:lpstr>
      <vt:lpstr>Los siguientes datos mostrados se refieren únicamente a la población que contestó estar segura de acudir a votar.</vt:lpstr>
      <vt:lpstr>Los siguientes datos mostrados se refieren únicamente a la población que contestó estar segura de acudir a votar.</vt:lpstr>
      <vt:lpstr>Los siguientes datos mostrados se refieren únicamente a la población que contestó estar segura de acudir a votar.</vt:lpstr>
      <vt:lpstr>Los siguientes datos mostrados se refieren únicamente a la población que contestó estar segura de acudir a votar.</vt:lpstr>
      <vt:lpstr>Los siguientes datos mostrados corresponden al total de los encuestados.</vt:lpstr>
      <vt:lpstr>Los siguientes datos mostrados corresponden al total de los encuestados.</vt:lpstr>
      <vt:lpstr>Los siguientes datos mostrados corresponden al total de los encuestados.</vt:lpstr>
      <vt:lpstr>Los siguientes datos mostrados corresponden al total de los encuestados.</vt:lpstr>
      <vt:lpstr>Los siguientes datos mostrados corresponden al total de los encuestados.</vt:lpstr>
      <vt:lpstr>Los siguientes datos mostrados corresponden al total de los encuestados.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 </dc:creator>
  <cp:lastModifiedBy> </cp:lastModifiedBy>
  <cp:revision>28</cp:revision>
  <dcterms:created xsi:type="dcterms:W3CDTF">2012-06-21T19:30:09Z</dcterms:created>
  <dcterms:modified xsi:type="dcterms:W3CDTF">2012-06-21T23:13:01Z</dcterms:modified>
</cp:coreProperties>
</file>