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67" r:id="rId4"/>
    <p:sldId id="291" r:id="rId5"/>
    <p:sldId id="292" r:id="rId6"/>
    <p:sldId id="262" r:id="rId7"/>
    <p:sldId id="273" r:id="rId8"/>
    <p:sldId id="295" r:id="rId9"/>
    <p:sldId id="294" r:id="rId10"/>
    <p:sldId id="258" r:id="rId11"/>
    <p:sldId id="265" r:id="rId12"/>
    <p:sldId id="266" r:id="rId13"/>
    <p:sldId id="263" r:id="rId14"/>
    <p:sldId id="264" r:id="rId15"/>
    <p:sldId id="285" r:id="rId16"/>
    <p:sldId id="296" r:id="rId17"/>
    <p:sldId id="297" r:id="rId18"/>
    <p:sldId id="276" r:id="rId1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2" y="-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sex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mayo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mayo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mayo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nuwvo%20dise&#241;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roundedCorners val="1"/>
  <c:style val="34"/>
  <c:chart>
    <c:title>
      <c:tx>
        <c:rich>
          <a:bodyPr/>
          <a:lstStyle/>
          <a:p>
            <a:pPr>
              <a:defRPr lang="en-US"/>
            </a:pPr>
            <a:r>
              <a:rPr lang="es-ES"/>
              <a:t>Genero</a:t>
            </a:r>
          </a:p>
        </c:rich>
      </c:tx>
      <c:layout/>
    </c:title>
    <c:view3D>
      <c:rotX val="30"/>
      <c:rotY val="210"/>
      <c:perspective val="10"/>
    </c:view3D>
    <c:plotArea>
      <c:layout/>
      <c:pie3DChart>
        <c:varyColors val="1"/>
        <c:ser>
          <c:idx val="0"/>
          <c:order val="0"/>
          <c:tx>
            <c:strRef>
              <c:f>Activos!$B$3</c:f>
              <c:strCache>
                <c:ptCount val="1"/>
                <c:pt idx="0">
                  <c:v>Cantidad</c:v>
                </c:pt>
              </c:strCache>
            </c:strRef>
          </c:tx>
          <c:spPr>
            <a:ln w="19050"/>
            <a:effectLst>
              <a:outerShdw blurRad="114300" dist="368300" dir="6900000" sx="101000" sy="101000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502400" h="6502400"/>
              <a:bevelB w="6502400" h="6502400"/>
              <a:contourClr>
                <a:srgbClr val="000000"/>
              </a:contourClr>
            </a:sp3d>
          </c:spPr>
          <c:explosion val="10"/>
          <c:dPt>
            <c:idx val="0"/>
            <c:spPr>
              <a:gradFill flip="none" rotWithShape="1">
                <a:gsLst>
                  <a:gs pos="0">
                    <a:srgbClr val="1F497D">
                      <a:lumMod val="40000"/>
                      <a:lumOff val="60000"/>
                      <a:tint val="66000"/>
                      <a:satMod val="160000"/>
                    </a:srgbClr>
                  </a:gs>
                  <a:gs pos="50000">
                    <a:srgbClr val="1F497D">
                      <a:lumMod val="40000"/>
                      <a:lumOff val="60000"/>
                      <a:tint val="44500"/>
                      <a:satMod val="160000"/>
                    </a:srgbClr>
                  </a:gs>
                  <a:gs pos="100000">
                    <a:srgbClr val="1F497D">
                      <a:lumMod val="40000"/>
                      <a:lumOff val="60000"/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Lbls>
            <c:dLbl>
              <c:idx val="4"/>
              <c:layout>
                <c:manualLayout>
                  <c:x val="-1.8518518518518566E-2"/>
                  <c:y val="5.1724137931034572E-2"/>
                </c:manualLayout>
              </c:layout>
              <c:dLblPos val="inEnd"/>
              <c:showCatName val="1"/>
              <c:showPercent val="1"/>
            </c:dLbl>
            <c:dLbl>
              <c:idx val="5"/>
              <c:layout>
                <c:manualLayout>
                  <c:x val="7.716049382716081E-3"/>
                  <c:y val="-1.4367816091954021E-2"/>
                </c:manualLayout>
              </c:layout>
              <c:dLblPos val="inEnd"/>
              <c:showCatName val="1"/>
              <c:showPercent val="1"/>
            </c:dLbl>
            <c:numFmt formatCode="General" sourceLinked="0"/>
            <c:txPr>
              <a:bodyPr/>
              <a:lstStyle/>
              <a:p>
                <a:pPr>
                  <a:defRPr lang="en-US" sz="1300" b="1" baseline="0"/>
                </a:pPr>
                <a:endParaRPr lang="es-MX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Activos!$A$4:$A$9</c:f>
              <c:strCache>
                <c:ptCount val="2"/>
                <c:pt idx="0">
                  <c:v>Hombres</c:v>
                </c:pt>
                <c:pt idx="1">
                  <c:v>Mujres</c:v>
                </c:pt>
              </c:strCache>
            </c:strRef>
          </c:cat>
          <c:val>
            <c:numRef>
              <c:f>Activos!$B$4:$B$9</c:f>
              <c:numCache>
                <c:formatCode>_(\€* #,##0_);_(\€* \(#,##0\);_(\€* "-"??_);_(@_)</c:formatCode>
                <c:ptCount val="6"/>
                <c:pt idx="0">
                  <c:v>46.89</c:v>
                </c:pt>
                <c:pt idx="1">
                  <c:v>53</c:v>
                </c:pt>
              </c:numCache>
            </c:numRef>
          </c:val>
        </c:ser>
      </c:pie3DChart>
    </c:plotArea>
    <c:plotVisOnly val="1"/>
  </c:chart>
  <c:spPr>
    <a:noFill/>
    <a:ln w="0">
      <a:solidFill>
        <a:schemeClr val="bg1">
          <a:alpha val="36000"/>
        </a:schemeClr>
      </a:solidFill>
    </a:ln>
    <a:effectLst>
      <a:outerShdw blurRad="50800" dist="50800" dir="2700000" algn="ctr" rotWithShape="0">
        <a:schemeClr val="bg1"/>
      </a:outerShdw>
    </a:effectLst>
    <a:scene3d>
      <a:camera prst="orthographicFront"/>
      <a:lightRig rig="threePt" dir="t"/>
    </a:scene3d>
    <a:sp3d prstMaterial="powder"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Edad!$B$3:$B$7</c:f>
            </c:numRef>
          </c:val>
        </c:ser>
        <c:ser>
          <c:idx val="1"/>
          <c:order val="1"/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Edad!$C$3:$C$7</c:f>
              <c:numCache>
                <c:formatCode>0</c:formatCode>
                <c:ptCount val="5"/>
                <c:pt idx="0">
                  <c:v>27.053571428571431</c:v>
                </c:pt>
                <c:pt idx="1">
                  <c:v>23.839285714285733</c:v>
                </c:pt>
                <c:pt idx="2">
                  <c:v>22.142857142857153</c:v>
                </c:pt>
                <c:pt idx="3">
                  <c:v>14.910714285714286</c:v>
                </c:pt>
                <c:pt idx="4">
                  <c:v>12.053571428571423</c:v>
                </c:pt>
              </c:numCache>
            </c:numRef>
          </c:val>
        </c:ser>
        <c:axId val="63775872"/>
        <c:axId val="63777408"/>
      </c:barChart>
      <c:catAx>
        <c:axId val="637758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63777408"/>
        <c:crosses val="autoZero"/>
        <c:auto val="1"/>
        <c:lblAlgn val="ctr"/>
        <c:lblOffset val="100"/>
      </c:catAx>
      <c:valAx>
        <c:axId val="63777408"/>
        <c:scaling>
          <c:orientation val="minMax"/>
        </c:scaling>
        <c:axPos val="l"/>
        <c:numFmt formatCode="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63775872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Ocupación!$A$3:$A$12</c:f>
              <c:strCache>
                <c:ptCount val="10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Otro</c:v>
                </c:pt>
              </c:strCache>
            </c:strRef>
          </c:cat>
          <c:val>
            <c:numRef>
              <c:f>Ocupación!$B$3:$B$12</c:f>
            </c:numRef>
          </c:val>
        </c:ser>
        <c:ser>
          <c:idx val="1"/>
          <c:order val="1"/>
          <c:spPr>
            <a:solidFill>
              <a:schemeClr val="bg2">
                <a:lumMod val="75000"/>
              </a:schemeClr>
            </a:soli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Ocupación!$A$3:$A$12</c:f>
              <c:strCache>
                <c:ptCount val="10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Otro</c:v>
                </c:pt>
              </c:strCache>
            </c:strRef>
          </c:cat>
          <c:val>
            <c:numRef>
              <c:f>Ocupación!$C$3:$C$12</c:f>
              <c:numCache>
                <c:formatCode>0</c:formatCode>
                <c:ptCount val="10"/>
                <c:pt idx="0">
                  <c:v>28.443649373881904</c:v>
                </c:pt>
                <c:pt idx="1">
                  <c:v>3.9355992844364942</c:v>
                </c:pt>
                <c:pt idx="2">
                  <c:v>36.851520572450795</c:v>
                </c:pt>
                <c:pt idx="3">
                  <c:v>5.5456171735241524</c:v>
                </c:pt>
                <c:pt idx="4">
                  <c:v>10.375670840787125</c:v>
                </c:pt>
                <c:pt idx="5">
                  <c:v>3.9355992844364942</c:v>
                </c:pt>
                <c:pt idx="6">
                  <c:v>1.1627906976744176</c:v>
                </c:pt>
                <c:pt idx="7">
                  <c:v>6.0822898032200374</c:v>
                </c:pt>
                <c:pt idx="8">
                  <c:v>3.0411449016100192</c:v>
                </c:pt>
                <c:pt idx="9">
                  <c:v>0.62611806797853342</c:v>
                </c:pt>
              </c:numCache>
            </c:numRef>
          </c:val>
        </c:ser>
        <c:axId val="63815040"/>
        <c:axId val="63820928"/>
      </c:barChart>
      <c:catAx>
        <c:axId val="6381504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63820928"/>
        <c:crosses val="autoZero"/>
        <c:auto val="1"/>
        <c:lblAlgn val="ctr"/>
        <c:lblOffset val="100"/>
      </c:catAx>
      <c:valAx>
        <c:axId val="63820928"/>
        <c:scaling>
          <c:orientation val="minMax"/>
        </c:scaling>
        <c:axPos val="l"/>
        <c:numFmt formatCode="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63815040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socioeconomicos!$B$4:$B$9</c:f>
            </c:numRef>
          </c:val>
        </c:ser>
        <c:ser>
          <c:idx val="1"/>
          <c:order val="1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socioeconomicos!$C$4:$C$9</c:f>
            </c:numRef>
          </c:val>
        </c:ser>
        <c:ser>
          <c:idx val="2"/>
          <c:order val="2"/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socioeconomicos!$D$4:$D$9</c:f>
              <c:numCache>
                <c:formatCode>0</c:formatCode>
                <c:ptCount val="6"/>
                <c:pt idx="0">
                  <c:v>3.5587188612099645</c:v>
                </c:pt>
                <c:pt idx="1">
                  <c:v>14.056939501779368</c:v>
                </c:pt>
                <c:pt idx="2">
                  <c:v>20.907473309608541</c:v>
                </c:pt>
                <c:pt idx="3">
                  <c:v>47.597864768683237</c:v>
                </c:pt>
                <c:pt idx="4">
                  <c:v>12.010676156583635</c:v>
                </c:pt>
                <c:pt idx="5">
                  <c:v>1.8683274021352321</c:v>
                </c:pt>
              </c:numCache>
            </c:numRef>
          </c:val>
        </c:ser>
        <c:axId val="64637568"/>
        <c:axId val="64655744"/>
      </c:barChart>
      <c:catAx>
        <c:axId val="6463756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64655744"/>
        <c:crosses val="autoZero"/>
        <c:auto val="1"/>
        <c:lblAlgn val="ctr"/>
        <c:lblOffset val="100"/>
      </c:catAx>
      <c:valAx>
        <c:axId val="64655744"/>
        <c:scaling>
          <c:orientation val="minMax"/>
        </c:scaling>
        <c:axPos val="l"/>
        <c:numFmt formatCode="0" sourceLinked="1"/>
        <c:tickLblPos val="nextTo"/>
        <c:crossAx val="64637568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'PRI SENADORES'!$A$19:$A$24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'PRI SENADORES'!$B$19:$B$24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42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'PRI SENADORES'!$A$19:$A$24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'PRI SENADORES'!$C$19:$C$24</c:f>
              <c:numCache>
                <c:formatCode>0.00</c:formatCode>
                <c:ptCount val="6"/>
                <c:pt idx="0">
                  <c:v>5.3398058252427187</c:v>
                </c:pt>
                <c:pt idx="1">
                  <c:v>17.475728155339777</c:v>
                </c:pt>
                <c:pt idx="2">
                  <c:v>22.087378640776699</c:v>
                </c:pt>
                <c:pt idx="3">
                  <c:v>42.233009708737868</c:v>
                </c:pt>
                <c:pt idx="4">
                  <c:v>11.893203883495145</c:v>
                </c:pt>
                <c:pt idx="5">
                  <c:v>0.970873786407767</c:v>
                </c:pt>
              </c:numCache>
            </c:numRef>
          </c:val>
        </c:ser>
        <c:axId val="64565248"/>
        <c:axId val="64566784"/>
      </c:barChart>
      <c:catAx>
        <c:axId val="64565248"/>
        <c:scaling>
          <c:orientation val="minMax"/>
        </c:scaling>
        <c:axPos val="b"/>
        <c:tickLblPos val="nextTo"/>
        <c:crossAx val="64566784"/>
        <c:crosses val="autoZero"/>
        <c:auto val="1"/>
        <c:lblAlgn val="ctr"/>
        <c:lblOffset val="100"/>
      </c:catAx>
      <c:valAx>
        <c:axId val="64566784"/>
        <c:scaling>
          <c:orientation val="minMax"/>
        </c:scaling>
        <c:axPos val="l"/>
        <c:numFmt formatCode="0.00" sourceLinked="1"/>
        <c:tickLblPos val="nextTo"/>
        <c:crossAx val="64565248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'PRI SENADORES'!$A$13:$A$14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'PRI SENADORES'!$B$13:$B$14</c:f>
            </c:numRef>
          </c:val>
        </c:ser>
        <c:ser>
          <c:idx val="1"/>
          <c:order val="1"/>
          <c:explosion val="25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c:spPr>
          </c:dPt>
          <c:dPt>
            <c:idx val="1"/>
            <c:spPr>
              <a:gradFill flip="none" rotWithShape="1">
                <a:gsLst>
                  <a:gs pos="0">
                    <a:srgbClr val="C0504D">
                      <a:lumMod val="40000"/>
                      <a:lumOff val="60000"/>
                      <a:shade val="30000"/>
                      <a:satMod val="115000"/>
                    </a:srgbClr>
                  </a:gs>
                  <a:gs pos="50000">
                    <a:srgbClr val="C0504D">
                      <a:lumMod val="40000"/>
                      <a:lumOff val="60000"/>
                      <a:shade val="67500"/>
                      <a:satMod val="115000"/>
                    </a:srgbClr>
                  </a:gs>
                  <a:gs pos="100000">
                    <a:srgbClr val="C0504D">
                      <a:lumMod val="40000"/>
                      <a:lumOff val="60000"/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'PRI SENADORES'!$A$13:$A$14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'PRI SENADORES'!$C$13:$C$14</c:f>
              <c:numCache>
                <c:formatCode>0.00</c:formatCode>
                <c:ptCount val="2"/>
                <c:pt idx="0">
                  <c:v>50.608272506082763</c:v>
                </c:pt>
                <c:pt idx="1">
                  <c:v>49.391727493917209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 rtl="0">
            <a:defRPr/>
          </a:pPr>
          <a:endParaRPr lang="es-MX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'PRI SENADORES'!$A$4:$A$8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ymás</c:v>
                </c:pt>
              </c:strCache>
            </c:strRef>
          </c:cat>
          <c:val>
            <c:numRef>
              <c:f>'PRI SENADORES'!$B$4:$B$8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'PRI SENADORES'!$A$4:$A$8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ymás</c:v>
                </c:pt>
              </c:strCache>
            </c:strRef>
          </c:cat>
          <c:val>
            <c:numRef>
              <c:f>'PRI SENADORES'!$C$4:$C$8</c:f>
              <c:numCache>
                <c:formatCode>0.00</c:formatCode>
                <c:ptCount val="5"/>
                <c:pt idx="0">
                  <c:v>27.00729927007297</c:v>
                </c:pt>
                <c:pt idx="1">
                  <c:v>22.384428223844285</c:v>
                </c:pt>
                <c:pt idx="2">
                  <c:v>23.600973236009732</c:v>
                </c:pt>
                <c:pt idx="3">
                  <c:v>16.301703163017031</c:v>
                </c:pt>
                <c:pt idx="4">
                  <c:v>10.705596107055971</c:v>
                </c:pt>
              </c:numCache>
            </c:numRef>
          </c:val>
        </c:ser>
        <c:axId val="64705664"/>
        <c:axId val="64707200"/>
      </c:barChart>
      <c:catAx>
        <c:axId val="64705664"/>
        <c:scaling>
          <c:orientation val="minMax"/>
        </c:scaling>
        <c:axPos val="b"/>
        <c:tickLblPos val="nextTo"/>
        <c:crossAx val="64707200"/>
        <c:crosses val="autoZero"/>
        <c:auto val="1"/>
        <c:lblAlgn val="ctr"/>
        <c:lblOffset val="100"/>
      </c:catAx>
      <c:valAx>
        <c:axId val="64707200"/>
        <c:scaling>
          <c:orientation val="minMax"/>
        </c:scaling>
        <c:axPos val="l"/>
        <c:majorGridlines>
          <c:spPr>
            <a:ln w="0">
              <a:solidFill>
                <a:schemeClr val="bg1"/>
              </a:solidFill>
            </a:ln>
          </c:spPr>
        </c:majorGridlines>
        <c:numFmt formatCode="0.00" sourceLinked="1"/>
        <c:tickLblPos val="nextTo"/>
        <c:crossAx val="64705664"/>
        <c:crosses val="autoZero"/>
        <c:crossBetween val="between"/>
      </c:valAx>
      <c:spPr>
        <a:noFill/>
      </c:spPr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'PAN SENADORES'!$A$4:$A$8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ymás</c:v>
                </c:pt>
              </c:strCache>
            </c:strRef>
          </c:cat>
          <c:val>
            <c:numRef>
              <c:f>'PAN SENADORES'!$B$4:$B$8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28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'PAN SENADORES'!$A$4:$A$8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ymás</c:v>
                </c:pt>
              </c:strCache>
            </c:strRef>
          </c:cat>
          <c:val>
            <c:numRef>
              <c:f>'PAN SENADORES'!$C$4:$C$8</c:f>
              <c:numCache>
                <c:formatCode>0.00</c:formatCode>
                <c:ptCount val="5"/>
                <c:pt idx="0">
                  <c:v>27.759197324414732</c:v>
                </c:pt>
                <c:pt idx="1">
                  <c:v>24.080267558528426</c:v>
                </c:pt>
                <c:pt idx="2">
                  <c:v>22.408026755852827</c:v>
                </c:pt>
                <c:pt idx="3">
                  <c:v>13.043478260869565</c:v>
                </c:pt>
                <c:pt idx="4">
                  <c:v>12.709030100334449</c:v>
                </c:pt>
              </c:numCache>
            </c:numRef>
          </c:val>
        </c:ser>
        <c:axId val="64745856"/>
        <c:axId val="64747392"/>
      </c:barChart>
      <c:catAx>
        <c:axId val="64745856"/>
        <c:scaling>
          <c:orientation val="minMax"/>
        </c:scaling>
        <c:axPos val="b"/>
        <c:tickLblPos val="nextTo"/>
        <c:crossAx val="64747392"/>
        <c:crosses val="autoZero"/>
        <c:auto val="1"/>
        <c:lblAlgn val="ctr"/>
        <c:lblOffset val="100"/>
      </c:catAx>
      <c:valAx>
        <c:axId val="64747392"/>
        <c:scaling>
          <c:orientation val="minMax"/>
        </c:scaling>
        <c:axPos val="l"/>
        <c:numFmt formatCode="0.00" sourceLinked="1"/>
        <c:tickLblPos val="nextTo"/>
        <c:crossAx val="64745856"/>
        <c:crosses val="autoZero"/>
        <c:crossBetween val="between"/>
      </c:valAx>
      <c:spPr>
        <a:noFill/>
      </c:spPr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'PAN SENADORES'!$A$19:$A$24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'PAN SENADORES'!$B$19:$B$24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'PAN SENADORES'!$A$19:$A$24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'PAN SENADORES'!$C$19:$C$24</c:f>
              <c:numCache>
                <c:formatCode>0.00</c:formatCode>
                <c:ptCount val="6"/>
                <c:pt idx="0">
                  <c:v>3.0100334448160542</c:v>
                </c:pt>
                <c:pt idx="1">
                  <c:v>12.709030100334449</c:v>
                </c:pt>
                <c:pt idx="2">
                  <c:v>20.401337792642142</c:v>
                </c:pt>
                <c:pt idx="3">
                  <c:v>49.16387959866217</c:v>
                </c:pt>
                <c:pt idx="4">
                  <c:v>12.04013377926422</c:v>
                </c:pt>
                <c:pt idx="5">
                  <c:v>2.6755852842809382</c:v>
                </c:pt>
              </c:numCache>
            </c:numRef>
          </c:val>
        </c:ser>
        <c:axId val="64874368"/>
        <c:axId val="64875904"/>
      </c:barChart>
      <c:catAx>
        <c:axId val="64874368"/>
        <c:scaling>
          <c:orientation val="minMax"/>
        </c:scaling>
        <c:axPos val="b"/>
        <c:tickLblPos val="nextTo"/>
        <c:crossAx val="64875904"/>
        <c:crosses val="autoZero"/>
        <c:auto val="1"/>
        <c:lblAlgn val="ctr"/>
        <c:lblOffset val="100"/>
      </c:catAx>
      <c:valAx>
        <c:axId val="64875904"/>
        <c:scaling>
          <c:orientation val="minMax"/>
        </c:scaling>
        <c:axPos val="l"/>
        <c:numFmt formatCode="0.00" sourceLinked="1"/>
        <c:tickLblPos val="nextTo"/>
        <c:crossAx val="64874368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'PAN SENADORES'!$A$13:$A$14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'PAN SENADORES'!$B$13:$B$14</c:f>
            </c:numRef>
          </c:val>
        </c:ser>
        <c:ser>
          <c:idx val="1"/>
          <c:order val="1"/>
          <c:explosion val="25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c:spPr>
          </c:dPt>
          <c:dPt>
            <c:idx val="1"/>
            <c:spPr>
              <a:gradFill flip="none" rotWithShape="1">
                <a:gsLst>
                  <a:gs pos="0">
                    <a:srgbClr val="C0504D">
                      <a:lumMod val="40000"/>
                      <a:lumOff val="60000"/>
                      <a:shade val="30000"/>
                      <a:satMod val="115000"/>
                    </a:srgbClr>
                  </a:gs>
                  <a:gs pos="50000">
                    <a:srgbClr val="C0504D">
                      <a:lumMod val="40000"/>
                      <a:lumOff val="60000"/>
                      <a:shade val="67500"/>
                      <a:satMod val="115000"/>
                    </a:srgbClr>
                  </a:gs>
                  <a:gs pos="100000">
                    <a:srgbClr val="C0504D">
                      <a:lumMod val="40000"/>
                      <a:lumOff val="60000"/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55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'PAN SENADORES'!$A$13:$A$14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'PAN SENADORES'!$C$13:$C$14</c:f>
              <c:numCache>
                <c:formatCode>0.00</c:formatCode>
                <c:ptCount val="2"/>
                <c:pt idx="0">
                  <c:v>45.270270270270281</c:v>
                </c:pt>
                <c:pt idx="1">
                  <c:v>54.72972972972979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txPr>
        <a:bodyPr/>
        <a:lstStyle/>
        <a:p>
          <a:pPr rtl="0">
            <a:defRPr/>
          </a:pPr>
          <a:endParaRPr lang="es-MX"/>
        </a:p>
      </c:txPr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'prd SENADORES'!$A$13:$A$14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'prd SENADORES'!$B$13:$B$14</c:f>
            </c:numRef>
          </c:val>
        </c:ser>
        <c:ser>
          <c:idx val="1"/>
          <c:order val="1"/>
          <c:explosion val="25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1"/>
            <c:spPr>
              <a:gradFill flip="none" rotWithShape="1">
                <a:gsLst>
                  <a:gs pos="0">
                    <a:srgbClr val="C0504D">
                      <a:lumMod val="40000"/>
                      <a:lumOff val="60000"/>
                      <a:shade val="30000"/>
                      <a:satMod val="115000"/>
                    </a:srgbClr>
                  </a:gs>
                  <a:gs pos="50000">
                    <a:srgbClr val="C0504D">
                      <a:lumMod val="40000"/>
                      <a:lumOff val="60000"/>
                      <a:shade val="67500"/>
                      <a:satMod val="115000"/>
                    </a:srgbClr>
                  </a:gs>
                  <a:gs pos="100000">
                    <a:srgbClr val="C0504D">
                      <a:lumMod val="40000"/>
                      <a:lumOff val="60000"/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53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'prd SENADORES'!$A$13:$A$14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'prd SENADORES'!$C$13:$C$14</c:f>
              <c:numCache>
                <c:formatCode>0.00</c:formatCode>
                <c:ptCount val="2"/>
                <c:pt idx="0">
                  <c:v>46.835443037974684</c:v>
                </c:pt>
                <c:pt idx="1">
                  <c:v>53.164556962025358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txPr>
        <a:bodyPr/>
        <a:lstStyle/>
        <a:p>
          <a:pPr rtl="0">
            <a:defRPr/>
          </a:pPr>
          <a:endParaRPr lang="es-MX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'prd SENADORES'!$A$4:$A$8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ymás</c:v>
                </c:pt>
              </c:strCache>
            </c:strRef>
          </c:cat>
          <c:val>
            <c:numRef>
              <c:f>'prd SENADORES'!$B$4:$B$8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'prd SENADORES'!$A$4:$A$8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ymás</c:v>
                </c:pt>
              </c:strCache>
            </c:strRef>
          </c:cat>
          <c:val>
            <c:numRef>
              <c:f>'prd SENADORES'!$C$4:$C$8</c:f>
              <c:numCache>
                <c:formatCode>0.00</c:formatCode>
                <c:ptCount val="5"/>
                <c:pt idx="0">
                  <c:v>34.567901234567913</c:v>
                </c:pt>
                <c:pt idx="1">
                  <c:v>30.864197530864189</c:v>
                </c:pt>
                <c:pt idx="2">
                  <c:v>11.111111111111097</c:v>
                </c:pt>
                <c:pt idx="3">
                  <c:v>11.111111111111097</c:v>
                </c:pt>
                <c:pt idx="4">
                  <c:v>12.345679012345691</c:v>
                </c:pt>
              </c:numCache>
            </c:numRef>
          </c:val>
        </c:ser>
        <c:axId val="65020288"/>
        <c:axId val="65021824"/>
      </c:barChart>
      <c:catAx>
        <c:axId val="65020288"/>
        <c:scaling>
          <c:orientation val="minMax"/>
        </c:scaling>
        <c:axPos val="b"/>
        <c:tickLblPos val="nextTo"/>
        <c:crossAx val="65021824"/>
        <c:crosses val="autoZero"/>
        <c:auto val="1"/>
        <c:lblAlgn val="ctr"/>
        <c:lblOffset val="100"/>
      </c:catAx>
      <c:valAx>
        <c:axId val="65021824"/>
        <c:scaling>
          <c:orientation val="minMax"/>
        </c:scaling>
        <c:axPos val="l"/>
        <c:numFmt formatCode="0.00" sourceLinked="1"/>
        <c:tickLblPos val="nextTo"/>
        <c:crossAx val="65020288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'prd SENADORES'!$A$19:$A$24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'prd SENADORES'!$B$19:$B$24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'prd SENADORES'!$A$19:$A$24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'prd SENADORES'!$C$19:$C$24</c:f>
              <c:numCache>
                <c:formatCode>0.00</c:formatCode>
                <c:ptCount val="6"/>
                <c:pt idx="0">
                  <c:v>2.4691358024691379</c:v>
                </c:pt>
                <c:pt idx="1">
                  <c:v>12.345679012345691</c:v>
                </c:pt>
                <c:pt idx="2">
                  <c:v>16.049382716049383</c:v>
                </c:pt>
                <c:pt idx="3">
                  <c:v>44.444444444444372</c:v>
                </c:pt>
                <c:pt idx="4">
                  <c:v>20.987654320987652</c:v>
                </c:pt>
                <c:pt idx="5">
                  <c:v>3.7037037037037042</c:v>
                </c:pt>
              </c:numCache>
            </c:numRef>
          </c:val>
        </c:ser>
        <c:axId val="65038208"/>
        <c:axId val="65039744"/>
      </c:barChart>
      <c:catAx>
        <c:axId val="65038208"/>
        <c:scaling>
          <c:orientation val="minMax"/>
        </c:scaling>
        <c:axPos val="b"/>
        <c:tickLblPos val="nextTo"/>
        <c:crossAx val="65039744"/>
        <c:crosses val="autoZero"/>
        <c:auto val="1"/>
        <c:lblAlgn val="ctr"/>
        <c:lblOffset val="100"/>
      </c:catAx>
      <c:valAx>
        <c:axId val="65039744"/>
        <c:scaling>
          <c:orientation val="minMax"/>
        </c:scaling>
        <c:axPos val="l"/>
        <c:numFmt formatCode="0.00" sourceLinked="1"/>
        <c:tickLblPos val="nextTo"/>
        <c:crossAx val="65038208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0B836-CA8E-42CE-A4E7-046FA31062C0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D7C89-0158-42C8-BDA6-F0DFE55C858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9B26-5198-45A3-91CF-1F5A3F90B6CA}" type="datetimeFigureOut">
              <a:rPr lang="es-MX" smtClean="0"/>
              <a:pPr/>
              <a:t>23/05/2012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3.jpe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image" Target="../media/image5.jpe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chart" Target="../charts/chart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1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chart" Target="../charts/chart1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8.jpeg"/><Relationship Id="rId7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46075"/>
            <a:ext cx="15113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4313" y="2500313"/>
            <a:ext cx="8640762" cy="2059109"/>
            <a:chOff x="159" y="1434"/>
            <a:chExt cx="5443" cy="1270"/>
          </a:xfrm>
        </p:grpSpPr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1837" y="1434"/>
              <a:ext cx="3765" cy="1262"/>
            </a:xfrm>
            <a:prstGeom prst="rect">
              <a:avLst/>
            </a:prstGeom>
            <a:gradFill rotWithShape="1">
              <a:gsLst>
                <a:gs pos="0">
                  <a:srgbClr val="C0C0C0">
                    <a:alpha val="38000"/>
                  </a:srgbClr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_tradnl" sz="2000" b="1" dirty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ENCUESTA CARA A CARA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es-ES_tradnl" sz="3800" dirty="0" smtClean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SONORA</a:t>
              </a:r>
              <a:endParaRPr lang="es-ES_tradnl" sz="3800" dirty="0">
                <a:solidFill>
                  <a:srgbClr val="C0C0C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737373"/>
                    </a:outerShdw>
                  </a:cont>
                  <a:effect ref="fillLine"/>
                </a:effectDag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es-ES_tradnl" sz="2000" b="1" dirty="0" smtClean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ENCUESTA SOBRE NAME ID, TENDENCIAS Y PREFERENCIAS ELECTORALES EN SONORA</a:t>
              </a:r>
              <a:endParaRPr lang="es-ES_tradnl" sz="2000" b="1" dirty="0">
                <a:solidFill>
                  <a:srgbClr val="C0C0C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737373"/>
                    </a:outerShdw>
                  </a:cont>
                  <a:effect ref="fillLine"/>
                </a:effectDag>
              </a:endParaRPr>
            </a:p>
          </p:txBody>
        </p:sp>
        <p:pic>
          <p:nvPicPr>
            <p:cNvPr id="2056" name="Picture 7" descr="encustadora"/>
            <p:cNvPicPr preferRelativeResize="0">
              <a:picLocks noChangeAspect="1" noChangeArrowheads="1"/>
            </p:cNvPicPr>
            <p:nvPr/>
          </p:nvPicPr>
          <p:blipFill>
            <a:blip r:embed="rId3"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159" y="1480"/>
              <a:ext cx="1667" cy="1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7" name="Rectangle 8"/>
            <p:cNvSpPr>
              <a:spLocks noChangeArrowheads="1"/>
            </p:cNvSpPr>
            <p:nvPr/>
          </p:nvSpPr>
          <p:spPr bwMode="auto">
            <a:xfrm>
              <a:off x="204" y="1434"/>
              <a:ext cx="1633" cy="1270"/>
            </a:xfrm>
            <a:prstGeom prst="rect">
              <a:avLst/>
            </a:prstGeom>
            <a:solidFill>
              <a:srgbClr val="C0C0C0">
                <a:alpha val="5215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435600" y="5734050"/>
            <a:ext cx="3240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_tradnl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Mayo </a:t>
            </a:r>
            <a:r>
              <a:rPr lang="es-ES_tradnl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de 2012</a:t>
            </a:r>
          </a:p>
        </p:txBody>
      </p:sp>
      <p:sp>
        <p:nvSpPr>
          <p:cNvPr id="2053" name="Line 11"/>
          <p:cNvSpPr>
            <a:spLocks noChangeShapeType="1"/>
          </p:cNvSpPr>
          <p:nvPr/>
        </p:nvSpPr>
        <p:spPr bwMode="auto">
          <a:xfrm>
            <a:off x="2124075" y="549275"/>
            <a:ext cx="669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07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1389063"/>
          <a:ext cx="3786214" cy="4713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Tipo de estudio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Cara a cara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Objetivo de la investigación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Medición de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tendencias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 electorales 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Fecha del levantamiento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Del 08 al 12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Mayo de 2012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Población objetivo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Hombres y mujeres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mayores de edad del Estado de Sonora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 de recolección de datos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Aplicación de cuestionario cara a cara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Longitud de la entrevista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6 minutos en promedio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Confianza 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y Margen de Error</a:t>
                      </a:r>
                      <a:endParaRPr lang="es-ES_tradnl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97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+/-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 3.2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857750" y="3714752"/>
          <a:ext cx="3786214" cy="239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444296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Personal participante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Director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del proyecto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1608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Coordinadores Generales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Encuestadores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Supervisores de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campo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857750" y="1774487"/>
          <a:ext cx="192882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14"/>
                <a:gridCol w="445114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380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 Luis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6786578" y="1775436"/>
          <a:ext cx="185738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2"/>
                <a:gridCol w="428626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4862514" y="1428736"/>
          <a:ext cx="3786214" cy="3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64"/>
                <a:gridCol w="1862150"/>
              </a:tblGrid>
              <a:tr h="351462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Total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1,124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21" name="Chart 1"/>
          <p:cNvGraphicFramePr/>
          <p:nvPr/>
        </p:nvGraphicFramePr>
        <p:xfrm>
          <a:off x="457200" y="1219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Grupos de Edad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1000100" y="1714488"/>
          <a:ext cx="707236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Ocupación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928662" y="1733550"/>
          <a:ext cx="7358114" cy="4052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Nivel Socioeconómico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2 Gráfico"/>
          <p:cNvGraphicFramePr/>
          <p:nvPr/>
        </p:nvGraphicFramePr>
        <p:xfrm>
          <a:off x="857224" y="1857364"/>
          <a:ext cx="7358114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Senadores de la República con Boleta Simulada</a:t>
            </a:r>
            <a:endParaRPr lang="es-ES_tradnl" sz="1400" dirty="0"/>
          </a:p>
        </p:txBody>
      </p:sp>
      <p:sp>
        <p:nvSpPr>
          <p:cNvPr id="14" name="13 Rectángulo"/>
          <p:cNvSpPr/>
          <p:nvPr/>
        </p:nvSpPr>
        <p:spPr>
          <a:xfrm>
            <a:off x="2428875" y="2057400"/>
            <a:ext cx="3714761" cy="3571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2428875" y="3246438"/>
            <a:ext cx="5214959" cy="3571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2428875" y="4318000"/>
            <a:ext cx="1214431" cy="34448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2428875" y="5360988"/>
            <a:ext cx="4214827" cy="3571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514" name="17 CuadroTexto"/>
          <p:cNvSpPr txBox="1">
            <a:spLocks noChangeArrowheads="1"/>
          </p:cNvSpPr>
          <p:nvPr/>
        </p:nvSpPr>
        <p:spPr bwMode="auto">
          <a:xfrm>
            <a:off x="3857628" y="2057400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27%</a:t>
            </a:r>
            <a:endParaRPr lang="es-MX" dirty="0"/>
          </a:p>
        </p:txBody>
      </p:sp>
      <p:sp>
        <p:nvSpPr>
          <p:cNvPr id="21515" name="18 CuadroTexto"/>
          <p:cNvSpPr txBox="1">
            <a:spLocks noChangeArrowheads="1"/>
          </p:cNvSpPr>
          <p:nvPr/>
        </p:nvSpPr>
        <p:spPr bwMode="auto">
          <a:xfrm>
            <a:off x="4643446" y="3233738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37%</a:t>
            </a:r>
            <a:endParaRPr lang="es-MX" dirty="0"/>
          </a:p>
        </p:txBody>
      </p:sp>
      <p:sp>
        <p:nvSpPr>
          <p:cNvPr id="21516" name="19 CuadroTexto"/>
          <p:cNvSpPr txBox="1">
            <a:spLocks noChangeArrowheads="1"/>
          </p:cNvSpPr>
          <p:nvPr/>
        </p:nvSpPr>
        <p:spPr bwMode="auto">
          <a:xfrm>
            <a:off x="2714619" y="4305300"/>
            <a:ext cx="1000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7%</a:t>
            </a:r>
            <a:endParaRPr lang="es-MX" dirty="0"/>
          </a:p>
        </p:txBody>
      </p:sp>
      <p:sp>
        <p:nvSpPr>
          <p:cNvPr id="21517" name="23 CuadroTexto"/>
          <p:cNvSpPr txBox="1">
            <a:spLocks noChangeArrowheads="1"/>
          </p:cNvSpPr>
          <p:nvPr/>
        </p:nvSpPr>
        <p:spPr bwMode="auto">
          <a:xfrm>
            <a:off x="4071934" y="5348288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/>
              <a:t>29%</a:t>
            </a:r>
            <a:endParaRPr lang="es-MX" dirty="0"/>
          </a:p>
        </p:txBody>
      </p:sp>
      <p:pic>
        <p:nvPicPr>
          <p:cNvPr id="21518" name="15 Imagen" descr="Claudia_pavlovich.jpg"/>
          <p:cNvPicPr>
            <a:picLocks noChangeAspect="1"/>
          </p:cNvPicPr>
          <p:nvPr/>
        </p:nvPicPr>
        <p:blipFill>
          <a:blip r:embed="rId3"/>
          <a:srcRect l="10526" t="6020" r="8650" b="24841"/>
          <a:stretch>
            <a:fillRect/>
          </a:stretch>
        </p:blipFill>
        <p:spPr bwMode="auto">
          <a:xfrm>
            <a:off x="798513" y="2995613"/>
            <a:ext cx="763587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1562100" y="2995613"/>
            <a:ext cx="8493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21 Imagen" descr="florencio-diaz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785938"/>
            <a:ext cx="69056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36 Imagen" descr="francisco burquez.jpg"/>
          <p:cNvPicPr>
            <a:picLocks noChangeAspect="1"/>
          </p:cNvPicPr>
          <p:nvPr/>
        </p:nvPicPr>
        <p:blipFill>
          <a:blip r:embed="rId6"/>
          <a:srcRect l="23750" r="18124" b="17500"/>
          <a:stretch>
            <a:fillRect/>
          </a:stretch>
        </p:blipFill>
        <p:spPr bwMode="auto">
          <a:xfrm>
            <a:off x="785813" y="1806575"/>
            <a:ext cx="8096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23 Imagen" descr="ana gabriela.jpg"/>
          <p:cNvPicPr>
            <a:picLocks noChangeAspect="1"/>
          </p:cNvPicPr>
          <p:nvPr/>
        </p:nvPicPr>
        <p:blipFill>
          <a:blip r:embed="rId7"/>
          <a:srcRect l="8749" r="16251" b="20000"/>
          <a:stretch>
            <a:fillRect/>
          </a:stretch>
        </p:blipFill>
        <p:spPr bwMode="auto">
          <a:xfrm>
            <a:off x="785786" y="4084638"/>
            <a:ext cx="714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2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4133855"/>
            <a:ext cx="714379" cy="71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CuadroTexto"/>
          <p:cNvSpPr txBox="1"/>
          <p:nvPr/>
        </p:nvSpPr>
        <p:spPr>
          <a:xfrm>
            <a:off x="1000100" y="535782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Senadores de la República con Boleta Simulada</a:t>
            </a:r>
            <a:endParaRPr lang="es-ES_tradnl" sz="1400" dirty="0"/>
          </a:p>
        </p:txBody>
      </p:sp>
      <p:pic>
        <p:nvPicPr>
          <p:cNvPr id="21518" name="15 Imagen" descr="Claudia_pavlovich.jpg"/>
          <p:cNvPicPr>
            <a:picLocks noChangeAspect="1"/>
          </p:cNvPicPr>
          <p:nvPr/>
        </p:nvPicPr>
        <p:blipFill>
          <a:blip r:embed="rId3"/>
          <a:srcRect l="10526" t="6020" r="8650" b="24841"/>
          <a:stretch>
            <a:fillRect/>
          </a:stretch>
        </p:blipFill>
        <p:spPr bwMode="auto">
          <a:xfrm>
            <a:off x="3176373" y="5072074"/>
            <a:ext cx="56744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3688440" y="5072074"/>
            <a:ext cx="63114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21 Imagen" descr="florencio-diaz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47820" y="5072074"/>
            <a:ext cx="48895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36 Imagen" descr="francisco burquez.jpg"/>
          <p:cNvPicPr>
            <a:picLocks noChangeAspect="1"/>
          </p:cNvPicPr>
          <p:nvPr/>
        </p:nvPicPr>
        <p:blipFill>
          <a:blip r:embed="rId6"/>
          <a:srcRect l="23750" r="18124" b="17500"/>
          <a:stretch>
            <a:fillRect/>
          </a:stretch>
        </p:blipFill>
        <p:spPr bwMode="auto">
          <a:xfrm>
            <a:off x="1119163" y="5073661"/>
            <a:ext cx="596885" cy="63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5036344" y="5115723"/>
            <a:ext cx="595322" cy="63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2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83250" y="5111754"/>
            <a:ext cx="603262" cy="6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CuadroTexto"/>
          <p:cNvSpPr txBox="1"/>
          <p:nvPr/>
        </p:nvSpPr>
        <p:spPr>
          <a:xfrm>
            <a:off x="7053281" y="514351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  <p:sp>
        <p:nvSpPr>
          <p:cNvPr id="27" name="26 Conector fuera de página"/>
          <p:cNvSpPr/>
          <p:nvPr/>
        </p:nvSpPr>
        <p:spPr>
          <a:xfrm rot="10800000">
            <a:off x="1066775" y="2857496"/>
            <a:ext cx="1143008" cy="2000264"/>
          </a:xfrm>
          <a:prstGeom prst="flowChartOffpageConnector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CuadroTexto"/>
          <p:cNvSpPr txBox="1"/>
          <p:nvPr/>
        </p:nvSpPr>
        <p:spPr>
          <a:xfrm>
            <a:off x="1142976" y="2149610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27%</a:t>
            </a:r>
            <a:endParaRPr lang="es-MX" sz="3200" dirty="0"/>
          </a:p>
        </p:txBody>
      </p:sp>
      <p:sp>
        <p:nvSpPr>
          <p:cNvPr id="29" name="28 Conector fuera de página"/>
          <p:cNvSpPr/>
          <p:nvPr/>
        </p:nvSpPr>
        <p:spPr>
          <a:xfrm rot="10800000">
            <a:off x="3138477" y="2143116"/>
            <a:ext cx="1143008" cy="2714644"/>
          </a:xfrm>
          <a:prstGeom prst="flowChartOffpageConnec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3214678" y="1428736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37%</a:t>
            </a:r>
            <a:endParaRPr lang="es-MX" sz="3200" dirty="0"/>
          </a:p>
        </p:txBody>
      </p:sp>
      <p:sp>
        <p:nvSpPr>
          <p:cNvPr id="31" name="30 Conector fuera de página"/>
          <p:cNvSpPr/>
          <p:nvPr/>
        </p:nvSpPr>
        <p:spPr>
          <a:xfrm rot="10800000">
            <a:off x="5119691" y="4357694"/>
            <a:ext cx="1143008" cy="500066"/>
          </a:xfrm>
          <a:prstGeom prst="flowChartOffpageConnector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5195892" y="3649808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7%</a:t>
            </a:r>
            <a:endParaRPr lang="es-MX" sz="3200" dirty="0"/>
          </a:p>
        </p:txBody>
      </p:sp>
      <p:sp>
        <p:nvSpPr>
          <p:cNvPr id="33" name="32 Conector fuera de página"/>
          <p:cNvSpPr/>
          <p:nvPr/>
        </p:nvSpPr>
        <p:spPr>
          <a:xfrm rot="10800000">
            <a:off x="7000893" y="2786057"/>
            <a:ext cx="1143008" cy="2071701"/>
          </a:xfrm>
          <a:prstGeom prst="flowChartOffpageConnector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CuadroTexto"/>
          <p:cNvSpPr txBox="1"/>
          <p:nvPr/>
        </p:nvSpPr>
        <p:spPr>
          <a:xfrm>
            <a:off x="7000892" y="2078172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29%</a:t>
            </a:r>
            <a:endParaRPr lang="es-MX" sz="3200" dirty="0"/>
          </a:p>
        </p:txBody>
      </p:sp>
      <p:pic>
        <p:nvPicPr>
          <p:cNvPr id="35" name="6 Imagen" descr="PAN.bmp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76340" y="4145675"/>
            <a:ext cx="473026" cy="46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7 Imagen" descr="PRI.bmp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83466" y="4143380"/>
            <a:ext cx="45511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8 Imagen" descr="PRD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529269" y="4429132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0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1" name="6 CuadroTexto"/>
          <p:cNvSpPr txBox="1">
            <a:spLocks noChangeArrowheads="1"/>
          </p:cNvSpPr>
          <p:nvPr/>
        </p:nvSpPr>
        <p:spPr bwMode="auto">
          <a:xfrm>
            <a:off x="857250" y="857250"/>
            <a:ext cx="7858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 al Senado de la República con Boleta Simulada </a:t>
            </a:r>
            <a:endParaRPr lang="es-ES_tradnl" sz="1400" dirty="0"/>
          </a:p>
          <a:p>
            <a:pPr algn="ctr"/>
            <a:r>
              <a:rPr lang="es-ES_tradnl" sz="1400" dirty="0"/>
              <a:t>Por ciudades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357290" y="1643050"/>
          <a:ext cx="6072230" cy="432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071570"/>
                <a:gridCol w="1071570"/>
                <a:gridCol w="1071570"/>
                <a:gridCol w="1071570"/>
              </a:tblGrid>
              <a:tr h="381001"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>
                          <a:solidFill>
                            <a:schemeClr val="tx1"/>
                          </a:solidFill>
                        </a:rPr>
                        <a:t>Indecisos</a:t>
                      </a:r>
                    </a:p>
                    <a:p>
                      <a:pPr algn="ctr"/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Hermosillo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31%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37%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4%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28%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Cd.</a:t>
                      </a:r>
                      <a:r>
                        <a:rPr lang="es-ES_tradnl" sz="1400" baseline="0" dirty="0" smtClean="0"/>
                        <a:t> Obregón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22%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35%</a:t>
                      </a:r>
                      <a:endParaRPr lang="es-ES_tradnl" sz="14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7%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36%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Nogales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25%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32%</a:t>
                      </a:r>
                      <a:endParaRPr lang="es-ES_tradnl" sz="14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13%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30%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San</a:t>
                      </a:r>
                      <a:r>
                        <a:rPr lang="es-ES_tradnl" sz="1400" baseline="0" dirty="0" smtClean="0"/>
                        <a:t> Luis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31%</a:t>
                      </a:r>
                      <a:endParaRPr lang="es-ES_tradnl" sz="14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30%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3%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36%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Navojoa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35%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37%</a:t>
                      </a:r>
                      <a:endParaRPr lang="es-ES_tradnl" sz="14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3%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25%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Guaymas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18%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39%</a:t>
                      </a:r>
                      <a:endParaRPr lang="es-ES_tradnl" sz="14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16%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27%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Agua Prieta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10%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52%</a:t>
                      </a:r>
                      <a:endParaRPr lang="es-ES_tradnl" sz="14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29%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9%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Huatabampo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33%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49%</a:t>
                      </a:r>
                      <a:endParaRPr lang="es-ES_tradnl" sz="14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5%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13%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Caborca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22%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37%</a:t>
                      </a:r>
                      <a:endParaRPr lang="es-ES_tradnl" sz="14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0%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41%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1001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Etchojoa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23%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43%</a:t>
                      </a:r>
                      <a:endParaRPr lang="es-ES_tradnl" sz="14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10%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24%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4375152" y="1697351"/>
            <a:ext cx="368199" cy="41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4748215" y="1700200"/>
            <a:ext cx="409536" cy="41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21 Imagen" descr="florencio-diaz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5134" y="1703376"/>
            <a:ext cx="332987" cy="43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36 Imagen" descr="francisco burquez.jpg"/>
          <p:cNvPicPr>
            <a:picLocks noChangeAspect="1"/>
          </p:cNvPicPr>
          <p:nvPr/>
        </p:nvPicPr>
        <p:blipFill>
          <a:blip r:embed="rId6" cstate="print"/>
          <a:srcRect l="23750" r="18124" b="17500"/>
          <a:stretch>
            <a:fillRect/>
          </a:stretch>
        </p:blipFill>
        <p:spPr bwMode="auto">
          <a:xfrm>
            <a:off x="3319844" y="1714488"/>
            <a:ext cx="390398" cy="41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5500694" y="1714488"/>
            <a:ext cx="344469" cy="36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53122" y="1728776"/>
            <a:ext cx="344471" cy="34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37%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pic>
        <p:nvPicPr>
          <p:cNvPr id="17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693191" y="1500173"/>
            <a:ext cx="1097052" cy="124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1857355" y="1500174"/>
            <a:ext cx="1227249" cy="125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3 Gráfico"/>
          <p:cNvGraphicFramePr/>
          <p:nvPr/>
        </p:nvGraphicFramePr>
        <p:xfrm>
          <a:off x="4572000" y="3786190"/>
          <a:ext cx="4214826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2 Gráfico"/>
          <p:cNvGraphicFramePr/>
          <p:nvPr/>
        </p:nvGraphicFramePr>
        <p:xfrm>
          <a:off x="5429256" y="1500174"/>
          <a:ext cx="3214710" cy="185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1 Gráfico"/>
          <p:cNvGraphicFramePr/>
          <p:nvPr/>
        </p:nvGraphicFramePr>
        <p:xfrm>
          <a:off x="500034" y="3786190"/>
          <a:ext cx="3786214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27%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pic>
        <p:nvPicPr>
          <p:cNvPr id="19" name="21 Imagen" descr="florencio-diaz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571612"/>
            <a:ext cx="928694" cy="122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36 Imagen" descr="francisco burquez.jpg"/>
          <p:cNvPicPr>
            <a:picLocks noChangeAspect="1"/>
          </p:cNvPicPr>
          <p:nvPr/>
        </p:nvPicPr>
        <p:blipFill>
          <a:blip r:embed="rId4"/>
          <a:srcRect l="23750" r="18124" b="17500"/>
          <a:stretch>
            <a:fillRect/>
          </a:stretch>
        </p:blipFill>
        <p:spPr bwMode="auto">
          <a:xfrm>
            <a:off x="785786" y="1627285"/>
            <a:ext cx="1045849" cy="111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4 Gráfico"/>
          <p:cNvGraphicFramePr/>
          <p:nvPr/>
        </p:nvGraphicFramePr>
        <p:xfrm>
          <a:off x="500034" y="3714752"/>
          <a:ext cx="4000528" cy="244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6 Gráfico"/>
          <p:cNvGraphicFramePr/>
          <p:nvPr/>
        </p:nvGraphicFramePr>
        <p:xfrm>
          <a:off x="4786314" y="3714752"/>
          <a:ext cx="4071950" cy="244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5 Gráfico"/>
          <p:cNvGraphicFramePr/>
          <p:nvPr/>
        </p:nvGraphicFramePr>
        <p:xfrm>
          <a:off x="5500694" y="1571612"/>
          <a:ext cx="2857504" cy="1871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23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7%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pic>
        <p:nvPicPr>
          <p:cNvPr id="17" name="23 Imagen" descr="ana gabriela.jpg"/>
          <p:cNvPicPr>
            <a:picLocks noChangeAspect="1"/>
          </p:cNvPicPr>
          <p:nvPr/>
        </p:nvPicPr>
        <p:blipFill>
          <a:blip r:embed="rId3" cstate="print"/>
          <a:srcRect l="8749" r="16251" b="20000"/>
          <a:stretch>
            <a:fillRect/>
          </a:stretch>
        </p:blipFill>
        <p:spPr bwMode="auto">
          <a:xfrm>
            <a:off x="571472" y="1633525"/>
            <a:ext cx="1044781" cy="111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22 Imagen" descr="AC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435" y="1643050"/>
            <a:ext cx="1114433" cy="111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5 Gráfico"/>
          <p:cNvGraphicFramePr/>
          <p:nvPr/>
        </p:nvGraphicFramePr>
        <p:xfrm>
          <a:off x="5429256" y="1571612"/>
          <a:ext cx="2928942" cy="1800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4 Gráfico"/>
          <p:cNvGraphicFramePr/>
          <p:nvPr/>
        </p:nvGraphicFramePr>
        <p:xfrm>
          <a:off x="357158" y="3643314"/>
          <a:ext cx="407196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6 Gráfico"/>
          <p:cNvGraphicFramePr/>
          <p:nvPr/>
        </p:nvGraphicFramePr>
        <p:xfrm>
          <a:off x="4786314" y="3714752"/>
          <a:ext cx="3929074" cy="244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23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6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65" name="6 CuadroTexto"/>
          <p:cNvSpPr txBox="1">
            <a:spLocks noChangeArrowheads="1"/>
          </p:cNvSpPr>
          <p:nvPr/>
        </p:nvSpPr>
        <p:spPr bwMode="auto">
          <a:xfrm>
            <a:off x="857250" y="857250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 dirty="0"/>
              <a:t>NAME ID de </a:t>
            </a:r>
            <a:r>
              <a:rPr lang="es-ES_tradnl" sz="1500" dirty="0" smtClean="0"/>
              <a:t>Candidatos al Senado de la República.</a:t>
            </a:r>
            <a:endParaRPr lang="es-ES_tradnl" sz="1500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785938" y="1357313"/>
          <a:ext cx="6072212" cy="4786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8053"/>
                <a:gridCol w="1518053"/>
                <a:gridCol w="1518053"/>
                <a:gridCol w="1518053"/>
              </a:tblGrid>
              <a:tr h="55082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Conoce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Buena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Mala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Ni buena</a:t>
                      </a:r>
                    </a:p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 ni mala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45995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61%</a:t>
                      </a:r>
                      <a:endParaRPr lang="es-MX" sz="1400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57%</a:t>
                      </a:r>
                      <a:endParaRPr lang="es-MX" sz="1400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6%</a:t>
                      </a:r>
                      <a:endParaRPr lang="es-MX" sz="1400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37%</a:t>
                      </a:r>
                      <a:endParaRPr lang="es-MX" sz="1400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711383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70%</a:t>
                      </a:r>
                      <a:endParaRPr lang="es-MX" sz="1600" b="1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59%</a:t>
                      </a:r>
                      <a:endParaRPr lang="es-MX" sz="1600" b="1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9%</a:t>
                      </a:r>
                      <a:endParaRPr lang="es-MX" sz="1400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32%</a:t>
                      </a:r>
                      <a:endParaRPr lang="es-MX" sz="1400" dirty="0"/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749729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53%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46%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14%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40%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11383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39%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48%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11%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41%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82522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66%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42%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7%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51%</a:t>
                      </a:r>
                      <a:endParaRPr lang="es-MX" sz="16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4496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16%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38%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15%</a:t>
                      </a:r>
                      <a:endParaRPr lang="es-MX" sz="16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47%</a:t>
                      </a:r>
                      <a:endParaRPr lang="es-MX" sz="1400" dirty="0"/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4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1176313" y="1966903"/>
            <a:ext cx="504391" cy="57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1071539" y="2592974"/>
            <a:ext cx="638180" cy="65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1 Imagen" descr="florencio-diaz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4401" y="4006504"/>
            <a:ext cx="562866" cy="74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36 Imagen" descr="francisco burquez.jpg"/>
          <p:cNvPicPr>
            <a:picLocks noChangeAspect="1"/>
          </p:cNvPicPr>
          <p:nvPr/>
        </p:nvPicPr>
        <p:blipFill>
          <a:blip r:embed="rId6"/>
          <a:srcRect l="23750" r="18124" b="17500"/>
          <a:stretch>
            <a:fillRect/>
          </a:stretch>
        </p:blipFill>
        <p:spPr bwMode="auto">
          <a:xfrm>
            <a:off x="1081063" y="3319601"/>
            <a:ext cx="608209" cy="64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1071538" y="4817438"/>
            <a:ext cx="604841" cy="645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90575" y="5510227"/>
            <a:ext cx="695322" cy="695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88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35" name="34 Conector recto"/>
          <p:cNvCxnSpPr/>
          <p:nvPr/>
        </p:nvCxnSpPr>
        <p:spPr>
          <a:xfrm flipV="1">
            <a:off x="1404938" y="5059363"/>
            <a:ext cx="6453187" cy="9525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 rot="5400000">
            <a:off x="-357188" y="3273426"/>
            <a:ext cx="357187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2125663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2844800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3565525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4284663" y="4697413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1044575" y="3617913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1044575" y="4337050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7" name="63 CuadroTexto"/>
          <p:cNvSpPr txBox="1">
            <a:spLocks noChangeArrowheads="1"/>
          </p:cNvSpPr>
          <p:nvPr/>
        </p:nvSpPr>
        <p:spPr bwMode="auto">
          <a:xfrm>
            <a:off x="3386129" y="5489575"/>
            <a:ext cx="3603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40</a:t>
            </a:r>
            <a:endParaRPr lang="es-ES" sz="1200" b="1" dirty="0"/>
          </a:p>
        </p:txBody>
      </p:sp>
      <p:sp>
        <p:nvSpPr>
          <p:cNvPr id="16398" name="65 CuadroTexto"/>
          <p:cNvSpPr txBox="1">
            <a:spLocks noChangeArrowheads="1"/>
          </p:cNvSpPr>
          <p:nvPr/>
        </p:nvSpPr>
        <p:spPr bwMode="auto">
          <a:xfrm>
            <a:off x="1947844" y="5489575"/>
            <a:ext cx="3603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30</a:t>
            </a:r>
            <a:endParaRPr lang="es-ES" sz="1200" b="1" dirty="0"/>
          </a:p>
        </p:txBody>
      </p:sp>
      <p:sp>
        <p:nvSpPr>
          <p:cNvPr id="16399" name="70 CuadroTexto"/>
          <p:cNvSpPr txBox="1">
            <a:spLocks noChangeArrowheads="1"/>
          </p:cNvSpPr>
          <p:nvPr/>
        </p:nvSpPr>
        <p:spPr bwMode="auto">
          <a:xfrm>
            <a:off x="1692275" y="3497263"/>
            <a:ext cx="43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/>
              <a:t>20</a:t>
            </a:r>
            <a:endParaRPr lang="es-ES" sz="1200" b="1"/>
          </a:p>
        </p:txBody>
      </p:sp>
      <p:sp>
        <p:nvSpPr>
          <p:cNvPr id="16400" name="72 CuadroTexto"/>
          <p:cNvSpPr txBox="1">
            <a:spLocks noChangeArrowheads="1"/>
          </p:cNvSpPr>
          <p:nvPr/>
        </p:nvSpPr>
        <p:spPr bwMode="auto">
          <a:xfrm>
            <a:off x="1692275" y="4230688"/>
            <a:ext cx="43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/>
              <a:t>10</a:t>
            </a:r>
            <a:endParaRPr lang="es-ES" sz="1200" b="1"/>
          </a:p>
        </p:txBody>
      </p:sp>
      <p:sp>
        <p:nvSpPr>
          <p:cNvPr id="74" name="73 Flecha derecha"/>
          <p:cNvSpPr/>
          <p:nvPr/>
        </p:nvSpPr>
        <p:spPr>
          <a:xfrm>
            <a:off x="1357313" y="5783263"/>
            <a:ext cx="6242050" cy="503237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5" name="74 CuadroTexto"/>
          <p:cNvSpPr txBox="1"/>
          <p:nvPr/>
        </p:nvSpPr>
        <p:spPr>
          <a:xfrm>
            <a:off x="3409950" y="5854700"/>
            <a:ext cx="2305050" cy="3079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1400" dirty="0"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</a:rPr>
              <a:t>CONOCIMIENTO</a:t>
            </a:r>
            <a:endParaRPr lang="es-ES" sz="1400" dirty="0"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</a:endParaRPr>
          </a:p>
        </p:txBody>
      </p:sp>
      <p:sp>
        <p:nvSpPr>
          <p:cNvPr id="76" name="75 Flecha derecha"/>
          <p:cNvSpPr/>
          <p:nvPr/>
        </p:nvSpPr>
        <p:spPr>
          <a:xfrm rot="16200000">
            <a:off x="-788193" y="3275806"/>
            <a:ext cx="3081338" cy="504825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7" name="76 CuadroTexto"/>
          <p:cNvSpPr txBox="1"/>
          <p:nvPr/>
        </p:nvSpPr>
        <p:spPr>
          <a:xfrm rot="16200000">
            <a:off x="-429418" y="3236119"/>
            <a:ext cx="2357437" cy="3079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1400" dirty="0"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</a:rPr>
              <a:t>SALDO DE OPINION</a:t>
            </a:r>
            <a:endParaRPr lang="es-ES" sz="1400" dirty="0"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</a:endParaRPr>
          </a:p>
        </p:txBody>
      </p:sp>
      <p:cxnSp>
        <p:nvCxnSpPr>
          <p:cNvPr id="63" name="62 Conector recto"/>
          <p:cNvCxnSpPr/>
          <p:nvPr/>
        </p:nvCxnSpPr>
        <p:spPr>
          <a:xfrm>
            <a:off x="1047750" y="2906713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6" name="70 CuadroTexto"/>
          <p:cNvSpPr txBox="1">
            <a:spLocks noChangeArrowheads="1"/>
          </p:cNvSpPr>
          <p:nvPr/>
        </p:nvSpPr>
        <p:spPr bwMode="auto">
          <a:xfrm>
            <a:off x="1690688" y="2763838"/>
            <a:ext cx="4318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/>
              <a:t>30</a:t>
            </a:r>
            <a:endParaRPr lang="es-ES" sz="1200" b="1"/>
          </a:p>
        </p:txBody>
      </p:sp>
      <p:sp>
        <p:nvSpPr>
          <p:cNvPr id="16407" name="72 CuadroTexto"/>
          <p:cNvSpPr txBox="1">
            <a:spLocks noChangeArrowheads="1"/>
          </p:cNvSpPr>
          <p:nvPr/>
        </p:nvSpPr>
        <p:spPr bwMode="auto">
          <a:xfrm>
            <a:off x="1000125" y="4935538"/>
            <a:ext cx="433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0</a:t>
            </a:r>
            <a:endParaRPr lang="es-ES" sz="1200" b="1" dirty="0"/>
          </a:p>
        </p:txBody>
      </p:sp>
      <p:cxnSp>
        <p:nvCxnSpPr>
          <p:cNvPr id="71" name="70 Conector recto"/>
          <p:cNvCxnSpPr/>
          <p:nvPr/>
        </p:nvCxnSpPr>
        <p:spPr>
          <a:xfrm>
            <a:off x="1047750" y="2201863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9" name="70 CuadroTexto"/>
          <p:cNvSpPr txBox="1">
            <a:spLocks noChangeArrowheads="1"/>
          </p:cNvSpPr>
          <p:nvPr/>
        </p:nvSpPr>
        <p:spPr bwMode="auto">
          <a:xfrm>
            <a:off x="1714500" y="1354138"/>
            <a:ext cx="433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/>
              <a:t>50</a:t>
            </a:r>
            <a:endParaRPr lang="es-ES" sz="1200" b="1"/>
          </a:p>
        </p:txBody>
      </p:sp>
      <p:cxnSp>
        <p:nvCxnSpPr>
          <p:cNvPr id="86" name="85 Conector recto"/>
          <p:cNvCxnSpPr/>
          <p:nvPr/>
        </p:nvCxnSpPr>
        <p:spPr>
          <a:xfrm>
            <a:off x="4999038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5718175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6438900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"/>
          <p:cNvCxnSpPr/>
          <p:nvPr/>
        </p:nvCxnSpPr>
        <p:spPr>
          <a:xfrm>
            <a:off x="7158038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4" name="63 CuadroTexto"/>
          <p:cNvSpPr txBox="1">
            <a:spLocks noChangeArrowheads="1"/>
          </p:cNvSpPr>
          <p:nvPr/>
        </p:nvSpPr>
        <p:spPr bwMode="auto">
          <a:xfrm>
            <a:off x="6267462" y="5487988"/>
            <a:ext cx="3603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/>
              <a:t>60</a:t>
            </a:r>
            <a:endParaRPr lang="es-ES" sz="1200" b="1" dirty="0"/>
          </a:p>
        </p:txBody>
      </p:sp>
      <p:sp>
        <p:nvSpPr>
          <p:cNvPr id="16415" name="65 CuadroTexto"/>
          <p:cNvSpPr txBox="1">
            <a:spLocks noChangeArrowheads="1"/>
          </p:cNvSpPr>
          <p:nvPr/>
        </p:nvSpPr>
        <p:spPr bwMode="auto">
          <a:xfrm>
            <a:off x="4824414" y="5487988"/>
            <a:ext cx="3603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50</a:t>
            </a:r>
            <a:endParaRPr lang="es-ES" sz="1200" b="1" dirty="0"/>
          </a:p>
        </p:txBody>
      </p:sp>
      <p:cxnSp>
        <p:nvCxnSpPr>
          <p:cNvPr id="94" name="93 Conector recto"/>
          <p:cNvCxnSpPr/>
          <p:nvPr/>
        </p:nvCxnSpPr>
        <p:spPr>
          <a:xfrm>
            <a:off x="7858125" y="4702175"/>
            <a:ext cx="0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7" name="70 CuadroTexto"/>
          <p:cNvSpPr txBox="1">
            <a:spLocks noChangeArrowheads="1"/>
          </p:cNvSpPr>
          <p:nvPr/>
        </p:nvSpPr>
        <p:spPr bwMode="auto">
          <a:xfrm>
            <a:off x="1714500" y="2058988"/>
            <a:ext cx="4333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/>
              <a:t>40</a:t>
            </a:r>
            <a:endParaRPr lang="es-ES" sz="1200" b="1"/>
          </a:p>
        </p:txBody>
      </p:sp>
      <p:cxnSp>
        <p:nvCxnSpPr>
          <p:cNvPr id="97" name="96 Conector recto"/>
          <p:cNvCxnSpPr/>
          <p:nvPr/>
        </p:nvCxnSpPr>
        <p:spPr>
          <a:xfrm>
            <a:off x="1071563" y="1487488"/>
            <a:ext cx="7207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63 CuadroTexto"/>
          <p:cNvSpPr txBox="1">
            <a:spLocks noChangeArrowheads="1"/>
          </p:cNvSpPr>
          <p:nvPr/>
        </p:nvSpPr>
        <p:spPr bwMode="auto">
          <a:xfrm>
            <a:off x="7669236" y="5500702"/>
            <a:ext cx="3603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200" b="1" dirty="0" smtClean="0"/>
              <a:t>70</a:t>
            </a:r>
            <a:endParaRPr lang="es-ES" sz="1200" b="1" dirty="0"/>
          </a:p>
        </p:txBody>
      </p:sp>
      <p:pic>
        <p:nvPicPr>
          <p:cNvPr id="43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6320065" y="1423974"/>
            <a:ext cx="252199" cy="28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7681931" y="1438263"/>
            <a:ext cx="319093" cy="325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21 Imagen" descr="florencio-diaz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28" y="2357430"/>
            <a:ext cx="281436" cy="37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36 Imagen" descr="francisco burquez.jpg"/>
          <p:cNvPicPr>
            <a:picLocks noChangeAspect="1"/>
          </p:cNvPicPr>
          <p:nvPr/>
        </p:nvPicPr>
        <p:blipFill>
          <a:blip r:embed="rId6" cstate="print"/>
          <a:srcRect l="23750" r="18124" b="17500"/>
          <a:stretch>
            <a:fillRect/>
          </a:stretch>
        </p:blipFill>
        <p:spPr bwMode="auto">
          <a:xfrm>
            <a:off x="5020372" y="2700398"/>
            <a:ext cx="304108" cy="323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6986604" y="2486020"/>
            <a:ext cx="302424" cy="322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38277" y="3214686"/>
            <a:ext cx="347665" cy="34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6 CuadroTexto"/>
          <p:cNvSpPr txBox="1">
            <a:spLocks noChangeArrowheads="1"/>
          </p:cNvSpPr>
          <p:nvPr/>
        </p:nvSpPr>
        <p:spPr bwMode="auto">
          <a:xfrm>
            <a:off x="857250" y="857250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 dirty="0"/>
              <a:t>NAME ID de </a:t>
            </a:r>
            <a:r>
              <a:rPr lang="es-ES_tradnl" sz="1500" dirty="0" smtClean="0"/>
              <a:t>Candidatos al Senado de la República.</a:t>
            </a:r>
            <a:endParaRPr lang="es-ES_tradnl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642909" y="1300264"/>
          <a:ext cx="7929618" cy="4414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708"/>
                <a:gridCol w="1377383"/>
                <a:gridCol w="1428760"/>
                <a:gridCol w="1357322"/>
                <a:gridCol w="1214445"/>
              </a:tblGrid>
              <a:tr h="490528">
                <a:tc gridSpan="4">
                  <a:txBody>
                    <a:bodyPr/>
                    <a:lstStyle/>
                    <a:p>
                      <a:pPr algn="ctr"/>
                      <a:r>
                        <a:rPr lang="es-MX" b="1" dirty="0" smtClean="0">
                          <a:solidFill>
                            <a:schemeClr val="tx1"/>
                          </a:solidFill>
                        </a:rPr>
                        <a:t>                       Atributos</a:t>
                      </a:r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dirty="0" smtClean="0"/>
                        <a:t>Razón:</a:t>
                      </a:r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Ninguno</a:t>
                      </a:r>
                      <a:endParaRPr lang="es-MX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Más confiables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41%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25%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10%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24%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Más trabajadores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40%</a:t>
                      </a:r>
                      <a:endParaRPr lang="es-MX" sz="12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25%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8%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27%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Están más preocupados por los pobres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35%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24%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9%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32%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Tienen más capacidad para resolver problemas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40%</a:t>
                      </a:r>
                      <a:endParaRPr lang="es-MX" sz="12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25%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7%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28%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Tienen mejor</a:t>
                      </a:r>
                      <a:r>
                        <a:rPr lang="es-MX" sz="1200" baseline="0" dirty="0" smtClean="0"/>
                        <a:t> imagen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38%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30%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24%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Contribuirán</a:t>
                      </a:r>
                      <a:r>
                        <a:rPr lang="es-MX" sz="1200" baseline="0" dirty="0" smtClean="0"/>
                        <a:t> a combatir la corrupción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36%</a:t>
                      </a:r>
                      <a:endParaRPr lang="es-MX" sz="12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25%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8%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31%</a:t>
                      </a:r>
                      <a:endParaRPr lang="es-MX" sz="1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052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Hacen</a:t>
                      </a:r>
                      <a:r>
                        <a:rPr lang="es-MX" sz="1200" baseline="0" dirty="0" smtClean="0"/>
                        <a:t> mejores propuestas</a:t>
                      </a:r>
                      <a:endParaRPr lang="es-MX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/>
                        <a:t>38%</a:t>
                      </a:r>
                      <a:endParaRPr lang="es-MX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25%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8%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dirty="0" smtClean="0"/>
                        <a:t>29%</a:t>
                      </a:r>
                      <a:endParaRPr lang="es-MX" sz="12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3533768" y="1847938"/>
            <a:ext cx="329066" cy="37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3877122" y="1847938"/>
            <a:ext cx="369304" cy="37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21 Imagen" descr="florencio-diaz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4958" y="1847938"/>
            <a:ext cx="296857" cy="39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36 Imagen" descr="francisco burquez.jpg"/>
          <p:cNvPicPr>
            <a:picLocks noChangeAspect="1"/>
          </p:cNvPicPr>
          <p:nvPr/>
        </p:nvPicPr>
        <p:blipFill>
          <a:blip r:embed="rId6" cstate="print"/>
          <a:srcRect l="23750" r="18124" b="17500"/>
          <a:stretch>
            <a:fillRect/>
          </a:stretch>
        </p:blipFill>
        <p:spPr bwMode="auto">
          <a:xfrm>
            <a:off x="4976816" y="1875415"/>
            <a:ext cx="320771" cy="34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6324612" y="1864867"/>
            <a:ext cx="318995" cy="340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22 Imagen" descr="AC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67420" y="1838413"/>
            <a:ext cx="366715" cy="3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000100" y="2819396"/>
            <a:ext cx="1785950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2786050" y="2819396"/>
            <a:ext cx="2928958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5715008" y="2819396"/>
            <a:ext cx="571504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6286512" y="2819396"/>
            <a:ext cx="1857388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1500166" y="239076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26%</a:t>
            </a:r>
            <a:endParaRPr lang="es-MX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929058" y="239076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40%</a:t>
            </a:r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715008" y="239076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7%</a:t>
            </a:r>
            <a:endParaRPr lang="es-MX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858016" y="239076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27%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357554" y="185736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HOMBRES</a:t>
            </a:r>
            <a:endParaRPr lang="es-MX" dirty="0"/>
          </a:p>
        </p:txBody>
      </p:sp>
      <p:sp>
        <p:nvSpPr>
          <p:cNvPr id="25" name="24 Rectángulo"/>
          <p:cNvSpPr/>
          <p:nvPr/>
        </p:nvSpPr>
        <p:spPr>
          <a:xfrm>
            <a:off x="1000100" y="4962536"/>
            <a:ext cx="2000264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3000364" y="4962536"/>
            <a:ext cx="2500330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5500694" y="4962536"/>
            <a:ext cx="571504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Rectángulo"/>
          <p:cNvSpPr/>
          <p:nvPr/>
        </p:nvSpPr>
        <p:spPr>
          <a:xfrm>
            <a:off x="6072198" y="4962536"/>
            <a:ext cx="2071702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CuadroTexto"/>
          <p:cNvSpPr txBox="1"/>
          <p:nvPr/>
        </p:nvSpPr>
        <p:spPr>
          <a:xfrm>
            <a:off x="1714480" y="453390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28%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929058" y="453390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34%</a:t>
            </a:r>
            <a:endParaRPr lang="es-MX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453069" y="453390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7%</a:t>
            </a:r>
            <a:endParaRPr lang="es-MX" dirty="0"/>
          </a:p>
        </p:txBody>
      </p:sp>
      <p:sp>
        <p:nvSpPr>
          <p:cNvPr id="32" name="31 CuadroTexto"/>
          <p:cNvSpPr txBox="1"/>
          <p:nvPr/>
        </p:nvSpPr>
        <p:spPr>
          <a:xfrm>
            <a:off x="6715140" y="453390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31%</a:t>
            </a:r>
            <a:endParaRPr lang="es-MX" dirty="0"/>
          </a:p>
        </p:txBody>
      </p:sp>
      <p:sp>
        <p:nvSpPr>
          <p:cNvPr id="33" name="32 CuadroTexto"/>
          <p:cNvSpPr txBox="1"/>
          <p:nvPr/>
        </p:nvSpPr>
        <p:spPr>
          <a:xfrm>
            <a:off x="3357554" y="400050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MUJERES</a:t>
            </a:r>
            <a:endParaRPr lang="es-MX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643042" y="1071546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Cómo votan al Senado de la República por Género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629972" y="1857364"/>
            <a:ext cx="1870458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3500430" y="1857364"/>
            <a:ext cx="2701574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6196024" y="1857364"/>
            <a:ext cx="701310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6858016" y="1857364"/>
            <a:ext cx="1915756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130038" y="18833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27%</a:t>
            </a:r>
            <a:endParaRPr lang="es-MX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558930" y="18833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37%</a:t>
            </a:r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215074" y="18833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9%</a:t>
            </a:r>
            <a:endParaRPr lang="es-MX" dirty="0"/>
          </a:p>
        </p:txBody>
      </p:sp>
      <p:sp>
        <p:nvSpPr>
          <p:cNvPr id="23" name="22 CuadroTexto"/>
          <p:cNvSpPr txBox="1"/>
          <p:nvPr/>
        </p:nvSpPr>
        <p:spPr>
          <a:xfrm>
            <a:off x="7487888" y="18833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27%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44088" y="194918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18-29</a:t>
            </a:r>
            <a:endParaRPr lang="es-MX" dirty="0"/>
          </a:p>
        </p:txBody>
      </p:sp>
      <p:sp>
        <p:nvSpPr>
          <p:cNvPr id="25" name="24 Rectángulo"/>
          <p:cNvSpPr/>
          <p:nvPr/>
        </p:nvSpPr>
        <p:spPr>
          <a:xfrm>
            <a:off x="1629972" y="2714620"/>
            <a:ext cx="1870458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3500430" y="2714620"/>
            <a:ext cx="2500330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6000760" y="2714620"/>
            <a:ext cx="701310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Rectángulo"/>
          <p:cNvSpPr/>
          <p:nvPr/>
        </p:nvSpPr>
        <p:spPr>
          <a:xfrm>
            <a:off x="6702070" y="2714620"/>
            <a:ext cx="2071702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CuadroTexto"/>
          <p:cNvSpPr txBox="1"/>
          <p:nvPr/>
        </p:nvSpPr>
        <p:spPr>
          <a:xfrm>
            <a:off x="2344352" y="274057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27%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4558930" y="274057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35%</a:t>
            </a:r>
            <a:endParaRPr lang="es-MX" dirty="0"/>
          </a:p>
        </p:txBody>
      </p:sp>
      <p:sp>
        <p:nvSpPr>
          <p:cNvPr id="31" name="30 CuadroTexto"/>
          <p:cNvSpPr txBox="1"/>
          <p:nvPr/>
        </p:nvSpPr>
        <p:spPr>
          <a:xfrm>
            <a:off x="6082941" y="274057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9%</a:t>
            </a:r>
            <a:endParaRPr lang="es-MX" dirty="0"/>
          </a:p>
        </p:txBody>
      </p:sp>
      <p:sp>
        <p:nvSpPr>
          <p:cNvPr id="32" name="31 CuadroTexto"/>
          <p:cNvSpPr txBox="1"/>
          <p:nvPr/>
        </p:nvSpPr>
        <p:spPr>
          <a:xfrm>
            <a:off x="7345012" y="274057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29%</a:t>
            </a:r>
            <a:endParaRPr lang="es-MX" dirty="0"/>
          </a:p>
        </p:txBody>
      </p:sp>
      <p:sp>
        <p:nvSpPr>
          <p:cNvPr id="33" name="32 CuadroTexto"/>
          <p:cNvSpPr txBox="1"/>
          <p:nvPr/>
        </p:nvSpPr>
        <p:spPr>
          <a:xfrm>
            <a:off x="344088" y="2763579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30-39</a:t>
            </a:r>
            <a:endParaRPr lang="es-MX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643042" y="1071546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Cómo votan al Senado de la República por Grupos de Edad</a:t>
            </a:r>
            <a:endParaRPr lang="es-MX" dirty="0"/>
          </a:p>
        </p:txBody>
      </p:sp>
      <p:sp>
        <p:nvSpPr>
          <p:cNvPr id="35" name="34 Rectángulo"/>
          <p:cNvSpPr/>
          <p:nvPr/>
        </p:nvSpPr>
        <p:spPr>
          <a:xfrm>
            <a:off x="1629972" y="3657602"/>
            <a:ext cx="1870458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35 Rectángulo"/>
          <p:cNvSpPr/>
          <p:nvPr/>
        </p:nvSpPr>
        <p:spPr>
          <a:xfrm>
            <a:off x="3500430" y="3657602"/>
            <a:ext cx="2844450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36 Rectángulo"/>
          <p:cNvSpPr/>
          <p:nvPr/>
        </p:nvSpPr>
        <p:spPr>
          <a:xfrm>
            <a:off x="6344880" y="3657602"/>
            <a:ext cx="370260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Rectángulo"/>
          <p:cNvSpPr/>
          <p:nvPr/>
        </p:nvSpPr>
        <p:spPr>
          <a:xfrm>
            <a:off x="6715140" y="3657602"/>
            <a:ext cx="2058632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38 CuadroTexto"/>
          <p:cNvSpPr txBox="1"/>
          <p:nvPr/>
        </p:nvSpPr>
        <p:spPr>
          <a:xfrm>
            <a:off x="2130038" y="36835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27%</a:t>
            </a:r>
            <a:endParaRPr lang="es-MX" dirty="0"/>
          </a:p>
        </p:txBody>
      </p:sp>
      <p:sp>
        <p:nvSpPr>
          <p:cNvPr id="40" name="39 CuadroTexto"/>
          <p:cNvSpPr txBox="1"/>
          <p:nvPr/>
        </p:nvSpPr>
        <p:spPr>
          <a:xfrm>
            <a:off x="4558930" y="36835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39%</a:t>
            </a:r>
            <a:endParaRPr lang="es-MX" dirty="0"/>
          </a:p>
        </p:txBody>
      </p:sp>
      <p:sp>
        <p:nvSpPr>
          <p:cNvPr id="41" name="40 CuadroTexto"/>
          <p:cNvSpPr txBox="1"/>
          <p:nvPr/>
        </p:nvSpPr>
        <p:spPr>
          <a:xfrm>
            <a:off x="6192480" y="36835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4%</a:t>
            </a:r>
            <a:endParaRPr lang="es-MX" dirty="0"/>
          </a:p>
        </p:txBody>
      </p:sp>
      <p:sp>
        <p:nvSpPr>
          <p:cNvPr id="42" name="41 CuadroTexto"/>
          <p:cNvSpPr txBox="1"/>
          <p:nvPr/>
        </p:nvSpPr>
        <p:spPr>
          <a:xfrm>
            <a:off x="7286644" y="36835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30%</a:t>
            </a:r>
            <a:endParaRPr lang="es-MX" dirty="0"/>
          </a:p>
        </p:txBody>
      </p:sp>
      <p:sp>
        <p:nvSpPr>
          <p:cNvPr id="43" name="42 CuadroTexto"/>
          <p:cNvSpPr txBox="1"/>
          <p:nvPr/>
        </p:nvSpPr>
        <p:spPr>
          <a:xfrm>
            <a:off x="344088" y="3693085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40-49</a:t>
            </a:r>
            <a:endParaRPr lang="es-MX" dirty="0"/>
          </a:p>
        </p:txBody>
      </p:sp>
      <p:sp>
        <p:nvSpPr>
          <p:cNvPr id="44" name="43 Rectángulo"/>
          <p:cNvSpPr/>
          <p:nvPr/>
        </p:nvSpPr>
        <p:spPr>
          <a:xfrm>
            <a:off x="1629972" y="4538670"/>
            <a:ext cx="1727582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44 Rectángulo"/>
          <p:cNvSpPr/>
          <p:nvPr/>
        </p:nvSpPr>
        <p:spPr>
          <a:xfrm>
            <a:off x="3357554" y="4538670"/>
            <a:ext cx="2928958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45 Rectángulo"/>
          <p:cNvSpPr/>
          <p:nvPr/>
        </p:nvSpPr>
        <p:spPr>
          <a:xfrm>
            <a:off x="6286512" y="4538670"/>
            <a:ext cx="415558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7" name="46 Rectángulo"/>
          <p:cNvSpPr/>
          <p:nvPr/>
        </p:nvSpPr>
        <p:spPr>
          <a:xfrm>
            <a:off x="6702070" y="4538670"/>
            <a:ext cx="2071702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47 CuadroTexto"/>
          <p:cNvSpPr txBox="1"/>
          <p:nvPr/>
        </p:nvSpPr>
        <p:spPr>
          <a:xfrm>
            <a:off x="2344352" y="45646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23%</a:t>
            </a:r>
            <a:endParaRPr lang="es-MX" dirty="0"/>
          </a:p>
        </p:txBody>
      </p:sp>
      <p:sp>
        <p:nvSpPr>
          <p:cNvPr id="49" name="48 CuadroTexto"/>
          <p:cNvSpPr txBox="1"/>
          <p:nvPr/>
        </p:nvSpPr>
        <p:spPr>
          <a:xfrm>
            <a:off x="4558930" y="45646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40%</a:t>
            </a:r>
            <a:endParaRPr lang="es-MX" dirty="0"/>
          </a:p>
        </p:txBody>
      </p:sp>
      <p:sp>
        <p:nvSpPr>
          <p:cNvPr id="50" name="49 CuadroTexto"/>
          <p:cNvSpPr txBox="1"/>
          <p:nvPr/>
        </p:nvSpPr>
        <p:spPr>
          <a:xfrm>
            <a:off x="6149616" y="45646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5%</a:t>
            </a:r>
            <a:endParaRPr lang="es-MX" dirty="0"/>
          </a:p>
        </p:txBody>
      </p:sp>
      <p:sp>
        <p:nvSpPr>
          <p:cNvPr id="51" name="50 CuadroTexto"/>
          <p:cNvSpPr txBox="1"/>
          <p:nvPr/>
        </p:nvSpPr>
        <p:spPr>
          <a:xfrm>
            <a:off x="7345012" y="45646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31%</a:t>
            </a:r>
            <a:endParaRPr lang="es-MX" dirty="0"/>
          </a:p>
        </p:txBody>
      </p:sp>
      <p:sp>
        <p:nvSpPr>
          <p:cNvPr id="52" name="51 CuadroTexto"/>
          <p:cNvSpPr txBox="1"/>
          <p:nvPr/>
        </p:nvSpPr>
        <p:spPr>
          <a:xfrm>
            <a:off x="344088" y="461620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50-59</a:t>
            </a:r>
            <a:endParaRPr lang="es-MX" dirty="0"/>
          </a:p>
        </p:txBody>
      </p:sp>
      <p:sp>
        <p:nvSpPr>
          <p:cNvPr id="53" name="52 Rectángulo"/>
          <p:cNvSpPr/>
          <p:nvPr/>
        </p:nvSpPr>
        <p:spPr>
          <a:xfrm>
            <a:off x="1629972" y="5429264"/>
            <a:ext cx="2084772" cy="428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Rectángulo"/>
          <p:cNvSpPr/>
          <p:nvPr/>
        </p:nvSpPr>
        <p:spPr>
          <a:xfrm>
            <a:off x="3714744" y="5429264"/>
            <a:ext cx="2415822" cy="42862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54 Rectángulo"/>
          <p:cNvSpPr/>
          <p:nvPr/>
        </p:nvSpPr>
        <p:spPr>
          <a:xfrm>
            <a:off x="6130566" y="5429264"/>
            <a:ext cx="656012" cy="4286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55 Rectángulo"/>
          <p:cNvSpPr/>
          <p:nvPr/>
        </p:nvSpPr>
        <p:spPr>
          <a:xfrm>
            <a:off x="6786578" y="5429264"/>
            <a:ext cx="1987194" cy="42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56 CuadroTexto"/>
          <p:cNvSpPr txBox="1"/>
          <p:nvPr/>
        </p:nvSpPr>
        <p:spPr>
          <a:xfrm>
            <a:off x="2344352" y="54552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29%</a:t>
            </a:r>
            <a:endParaRPr lang="es-MX" dirty="0"/>
          </a:p>
        </p:txBody>
      </p:sp>
      <p:sp>
        <p:nvSpPr>
          <p:cNvPr id="58" name="57 CuadroTexto"/>
          <p:cNvSpPr txBox="1"/>
          <p:nvPr/>
        </p:nvSpPr>
        <p:spPr>
          <a:xfrm>
            <a:off x="4558930" y="54552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33%</a:t>
            </a:r>
            <a:endParaRPr lang="es-MX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121041" y="54552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8%</a:t>
            </a:r>
            <a:endParaRPr lang="es-MX" dirty="0"/>
          </a:p>
        </p:txBody>
      </p:sp>
      <p:sp>
        <p:nvSpPr>
          <p:cNvPr id="60" name="59 CuadroTexto"/>
          <p:cNvSpPr txBox="1"/>
          <p:nvPr/>
        </p:nvSpPr>
        <p:spPr>
          <a:xfrm>
            <a:off x="7325962" y="545522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30%</a:t>
            </a:r>
            <a:endParaRPr lang="es-MX" dirty="0"/>
          </a:p>
        </p:txBody>
      </p:sp>
      <p:sp>
        <p:nvSpPr>
          <p:cNvPr id="61" name="60 CuadroTexto"/>
          <p:cNvSpPr txBox="1"/>
          <p:nvPr/>
        </p:nvSpPr>
        <p:spPr>
          <a:xfrm>
            <a:off x="344088" y="5478223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60 y más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142976" y="94772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Calificación del Gobernador del Estado</a:t>
            </a:r>
          </a:p>
        </p:txBody>
      </p:sp>
      <p:sp>
        <p:nvSpPr>
          <p:cNvPr id="13" name="7 CuadroTexto"/>
          <p:cNvSpPr txBox="1">
            <a:spLocks noChangeArrowheads="1"/>
          </p:cNvSpPr>
          <p:nvPr/>
        </p:nvSpPr>
        <p:spPr bwMode="auto">
          <a:xfrm>
            <a:off x="909637" y="3857628"/>
            <a:ext cx="16001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4000" dirty="0" smtClean="0"/>
              <a:t>7.38</a:t>
            </a:r>
            <a:endParaRPr lang="es-ES" sz="4000" dirty="0"/>
          </a:p>
        </p:txBody>
      </p:sp>
      <p:pic>
        <p:nvPicPr>
          <p:cNvPr id="8" name="7 Imagen" descr="Guillermo Padré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3" y="1857365"/>
            <a:ext cx="1571636" cy="1998110"/>
          </a:xfrm>
          <a:prstGeom prst="rect">
            <a:avLst/>
          </a:prstGeom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3286116" y="1857364"/>
          <a:ext cx="4643489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6327"/>
                <a:gridCol w="2177162"/>
              </a:tblGrid>
              <a:tr h="303070"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>
                          <a:solidFill>
                            <a:schemeClr val="tx1"/>
                          </a:solidFill>
                        </a:rPr>
                        <a:t>Calificación</a:t>
                      </a:r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Hermosillo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7.68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Cd.</a:t>
                      </a:r>
                      <a:r>
                        <a:rPr lang="es-ES_tradnl" sz="1400" baseline="0" dirty="0" smtClean="0"/>
                        <a:t> Obregón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6.84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Nogales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7.52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San</a:t>
                      </a:r>
                      <a:r>
                        <a:rPr lang="es-ES_tradnl" sz="1400" baseline="0" dirty="0" smtClean="0"/>
                        <a:t> Luis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6.61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Navojoa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7.76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Guaymas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7.23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Agua Prieta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6.52</a:t>
                      </a:r>
                      <a:endParaRPr lang="es-ES_tradnl" sz="1400" b="1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Huatabampo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1" dirty="0" smtClean="0"/>
                        <a:t>8.71</a:t>
                      </a:r>
                      <a:endParaRPr lang="es-ES_tradnl" sz="14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Caborca</a:t>
                      </a:r>
                      <a:endParaRPr lang="es-ES_tradnl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6.92</a:t>
                      </a:r>
                      <a:endParaRPr lang="es-ES_tradnl" sz="1400" b="0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03070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Etchojoa</a:t>
                      </a:r>
                      <a:endParaRPr lang="es-ES_tradnl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b="0" dirty="0" smtClean="0"/>
                        <a:t>8.66</a:t>
                      </a:r>
                      <a:endParaRPr lang="es-ES_tradnl" sz="1400" b="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680</Words>
  <Application>Microsoft Office PowerPoint</Application>
  <PresentationFormat>Presentación en pantalla (4:3)</PresentationFormat>
  <Paragraphs>322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103</cp:revision>
  <dcterms:created xsi:type="dcterms:W3CDTF">2012-05-11T22:40:33Z</dcterms:created>
  <dcterms:modified xsi:type="dcterms:W3CDTF">2012-05-23T21:58:18Z</dcterms:modified>
</cp:coreProperties>
</file>