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65" r:id="rId5"/>
    <p:sldId id="266" r:id="rId6"/>
    <p:sldId id="267" r:id="rId7"/>
    <p:sldId id="268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sex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roundedCorners val="1"/>
  <c:style val="34"/>
  <c:chart>
    <c:title>
      <c:tx>
        <c:rich>
          <a:bodyPr/>
          <a:lstStyle/>
          <a:p>
            <a:pPr>
              <a:defRPr lang="en-US"/>
            </a:pPr>
            <a:r>
              <a:rPr lang="es-ES"/>
              <a:t>Genero</a:t>
            </a:r>
          </a:p>
        </c:rich>
      </c:tx>
      <c:layout/>
    </c:title>
    <c:view3D>
      <c:rotX val="30"/>
      <c:rotY val="210"/>
      <c:perspective val="10"/>
    </c:view3D>
    <c:plotArea>
      <c:layout/>
      <c:pie3DChart>
        <c:varyColors val="1"/>
        <c:ser>
          <c:idx val="0"/>
          <c:order val="0"/>
          <c:tx>
            <c:strRef>
              <c:f>Activos!$B$3</c:f>
              <c:strCache>
                <c:ptCount val="1"/>
                <c:pt idx="0">
                  <c:v>Cantidad</c:v>
                </c:pt>
              </c:strCache>
            </c:strRef>
          </c:tx>
          <c:spPr>
            <a:ln w="19050"/>
            <a:effectLst>
              <a:outerShdw blurRad="114300" dist="368300" dir="6900000" sx="101000" sy="101000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502400" h="6502400"/>
              <a:bevelB w="6502400" h="6502400"/>
              <a:contourClr>
                <a:srgbClr val="000000"/>
              </a:contourClr>
            </a:sp3d>
          </c:spPr>
          <c:explosion val="10"/>
          <c:dPt>
            <c:idx val="0"/>
            <c:spPr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FFFF00"/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accent2">
                  <a:lumMod val="60000"/>
                  <a:lumOff val="4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smtClean="0"/>
                      <a:t>Mujeres</a:t>
                    </a:r>
                    <a:r>
                      <a:t>
52%</a:t>
                    </a:r>
                  </a:p>
                </c:rich>
              </c:tx>
              <c:dLblPos val="inEnd"/>
              <c:showCatName val="1"/>
              <c:showPercent val="1"/>
            </c:dLbl>
            <c:dLbl>
              <c:idx val="4"/>
              <c:layout>
                <c:manualLayout>
                  <c:x val="-1.851851851851857E-2"/>
                  <c:y val="5.1724137931034572E-2"/>
                </c:manualLayout>
              </c:layout>
              <c:dLblPos val="inEnd"/>
              <c:showCatName val="1"/>
              <c:showPercent val="1"/>
            </c:dLbl>
            <c:dLbl>
              <c:idx val="5"/>
              <c:layout>
                <c:manualLayout>
                  <c:x val="7.7160493827160836E-3"/>
                  <c:y val="-1.4367816091954019E-2"/>
                </c:manualLayout>
              </c:layout>
              <c:dLblPos val="inEnd"/>
              <c:showCatName val="1"/>
              <c:showPercent val="1"/>
            </c:dLbl>
            <c:numFmt formatCode="General" sourceLinked="0"/>
            <c:txPr>
              <a:bodyPr/>
              <a:lstStyle/>
              <a:p>
                <a:pPr>
                  <a:defRPr lang="en-US" sz="1300" b="1" baseline="0"/>
                </a:pPr>
                <a:endParaRPr lang="es-MX"/>
              </a:p>
            </c:txPr>
            <c:dLblPos val="inEnd"/>
            <c:showCatName val="1"/>
            <c:showPercent val="1"/>
            <c:showLeaderLines val="1"/>
          </c:dLbls>
          <c:cat>
            <c:strRef>
              <c:f>Activos!$A$4:$A$9</c:f>
              <c:strCache>
                <c:ptCount val="2"/>
                <c:pt idx="0">
                  <c:v>Hombres</c:v>
                </c:pt>
                <c:pt idx="1">
                  <c:v>Mujres</c:v>
                </c:pt>
              </c:strCache>
            </c:strRef>
          </c:cat>
          <c:val>
            <c:numRef>
              <c:f>Activos!$B$4:$B$9</c:f>
              <c:numCache>
                <c:formatCode>_(\€* #,##0_);_(\€* \(#,##0\);_(\€* "-"??_);_(@_)</c:formatCode>
                <c:ptCount val="6"/>
                <c:pt idx="0">
                  <c:v>48</c:v>
                </c:pt>
                <c:pt idx="1">
                  <c:v>52</c:v>
                </c:pt>
              </c:numCache>
            </c:numRef>
          </c:val>
        </c:ser>
      </c:pie3DChart>
    </c:plotArea>
    <c:plotVisOnly val="1"/>
  </c:chart>
  <c:spPr>
    <a:noFill/>
    <a:ln w="12700">
      <a:solidFill>
        <a:schemeClr val="bg1">
          <a:alpha val="36000"/>
        </a:schemeClr>
      </a:solidFill>
    </a:ln>
    <a:effectLst>
      <a:outerShdw blurRad="50800" dist="50800" dir="2700000" algn="ctr" rotWithShape="0">
        <a:sysClr val="windowText" lastClr="000000"/>
      </a:outerShdw>
    </a:effectLst>
    <a:scene3d>
      <a:camera prst="orthographicFront"/>
      <a:lightRig rig="threePt" dir="t"/>
    </a:scene3d>
    <a:sp3d prstMaterial="powder"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Edad!$B$3:$B$7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tint val="66000"/>
                    <a:satMod val="160000"/>
                  </a:srgbClr>
                </a:gs>
                <a:gs pos="50000">
                  <a:srgbClr val="C0504D">
                    <a:lumMod val="60000"/>
                    <a:lumOff val="40000"/>
                    <a:tint val="44500"/>
                    <a:satMod val="160000"/>
                  </a:srgbClr>
                </a:gs>
                <a:gs pos="100000">
                  <a:srgbClr val="C0504D">
                    <a:lumMod val="60000"/>
                    <a:lumOff val="40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Edad!$C$3:$C$7</c:f>
              <c:numCache>
                <c:formatCode>0.00</c:formatCode>
                <c:ptCount val="5"/>
                <c:pt idx="0">
                  <c:v>21.503496503496503</c:v>
                </c:pt>
                <c:pt idx="1">
                  <c:v>26.835664335664326</c:v>
                </c:pt>
                <c:pt idx="2">
                  <c:v>22.989510489510486</c:v>
                </c:pt>
                <c:pt idx="3">
                  <c:v>16.958041958041935</c:v>
                </c:pt>
                <c:pt idx="4">
                  <c:v>11.71328671328672</c:v>
                </c:pt>
              </c:numCache>
            </c:numRef>
          </c:val>
        </c:ser>
        <c:axId val="131849216"/>
        <c:axId val="134357760"/>
      </c:barChart>
      <c:catAx>
        <c:axId val="131849216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 sz="1200"/>
            </a:pPr>
            <a:endParaRPr lang="es-MX"/>
          </a:p>
        </c:txPr>
        <c:crossAx val="134357760"/>
        <c:crosses val="autoZero"/>
        <c:auto val="1"/>
        <c:lblAlgn val="ctr"/>
        <c:lblOffset val="100"/>
      </c:catAx>
      <c:valAx>
        <c:axId val="134357760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131849216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Ocupación!$A$3:$A$13</c:f>
              <c:strCache>
                <c:ptCount val="11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Pesca</c:v>
                </c:pt>
                <c:pt idx="10">
                  <c:v>Otro</c:v>
                </c:pt>
              </c:strCache>
            </c:strRef>
          </c:cat>
          <c:val>
            <c:numRef>
              <c:f>Ocupación!$B$3:$B$13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EEECE1">
                    <a:lumMod val="50000"/>
                    <a:tint val="66000"/>
                    <a:satMod val="160000"/>
                  </a:srgbClr>
                </a:gs>
                <a:gs pos="50000">
                  <a:srgbClr val="EEECE1">
                    <a:lumMod val="50000"/>
                    <a:tint val="44500"/>
                    <a:satMod val="160000"/>
                  </a:srgbClr>
                </a:gs>
                <a:gs pos="100000">
                  <a:srgbClr val="EEECE1">
                    <a:lumMod val="50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200"/>
                </a:pPr>
                <a:endParaRPr lang="es-MX"/>
              </a:p>
            </c:txPr>
            <c:showVal val="1"/>
          </c:dLbls>
          <c:cat>
            <c:strRef>
              <c:f>Ocupación!$A$3:$A$13</c:f>
              <c:strCache>
                <c:ptCount val="11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Pesca</c:v>
                </c:pt>
                <c:pt idx="10">
                  <c:v>Otro</c:v>
                </c:pt>
              </c:strCache>
            </c:strRef>
          </c:cat>
          <c:val>
            <c:numRef>
              <c:f>Ocupación!$C$3:$C$13</c:f>
              <c:numCache>
                <c:formatCode>0.00</c:formatCode>
                <c:ptCount val="11"/>
                <c:pt idx="0">
                  <c:v>24.038461538461529</c:v>
                </c:pt>
                <c:pt idx="1">
                  <c:v>4.1958041958041994</c:v>
                </c:pt>
                <c:pt idx="2">
                  <c:v>40.646853146853161</c:v>
                </c:pt>
                <c:pt idx="3">
                  <c:v>4.9825174825174825</c:v>
                </c:pt>
                <c:pt idx="4">
                  <c:v>11.71328671328672</c:v>
                </c:pt>
                <c:pt idx="5">
                  <c:v>6.1188811188811165</c:v>
                </c:pt>
                <c:pt idx="6">
                  <c:v>1.486013986013986</c:v>
                </c:pt>
                <c:pt idx="7">
                  <c:v>4.1958041958041994</c:v>
                </c:pt>
                <c:pt idx="8">
                  <c:v>2.0979020979020992</c:v>
                </c:pt>
                <c:pt idx="9">
                  <c:v>0.17482517482517484</c:v>
                </c:pt>
                <c:pt idx="10">
                  <c:v>0.3496503496503498</c:v>
                </c:pt>
              </c:numCache>
            </c:numRef>
          </c:val>
        </c:ser>
        <c:axId val="60339712"/>
        <c:axId val="60341248"/>
      </c:barChart>
      <c:catAx>
        <c:axId val="6033971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60341248"/>
        <c:crosses val="autoZero"/>
        <c:auto val="1"/>
        <c:lblAlgn val="ctr"/>
        <c:lblOffset val="100"/>
      </c:catAx>
      <c:valAx>
        <c:axId val="60341248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60339712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socioeconomicos!$B$4:$B$9</c:f>
            </c:numRef>
          </c:val>
        </c:ser>
        <c:ser>
          <c:idx val="1"/>
          <c:order val="1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socioeconomicos!$C$4:$C$9</c:f>
            </c:numRef>
          </c:val>
        </c:ser>
        <c:ser>
          <c:idx val="2"/>
          <c:order val="2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Val val="1"/>
          </c:dLbls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socioeconomicos!$D$4:$D$9</c:f>
              <c:numCache>
                <c:formatCode>0.00</c:formatCode>
                <c:ptCount val="6"/>
                <c:pt idx="0">
                  <c:v>7.3426573426573425</c:v>
                </c:pt>
                <c:pt idx="1">
                  <c:v>19.230769230769177</c:v>
                </c:pt>
                <c:pt idx="2">
                  <c:v>24.475524475524455</c:v>
                </c:pt>
                <c:pt idx="3">
                  <c:v>37.93706293706294</c:v>
                </c:pt>
                <c:pt idx="4">
                  <c:v>9.5279720279720159</c:v>
                </c:pt>
                <c:pt idx="5">
                  <c:v>1.486013986013986</c:v>
                </c:pt>
              </c:numCache>
            </c:numRef>
          </c:val>
        </c:ser>
        <c:axId val="119685888"/>
        <c:axId val="119687424"/>
      </c:barChart>
      <c:catAx>
        <c:axId val="11968588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119687424"/>
        <c:crosses val="autoZero"/>
        <c:auto val="1"/>
        <c:lblAlgn val="ctr"/>
        <c:lblOffset val="100"/>
      </c:catAx>
      <c:valAx>
        <c:axId val="119687424"/>
        <c:scaling>
          <c:orientation val="minMax"/>
        </c:scaling>
        <c:axPos val="l"/>
        <c:numFmt formatCode="0.00" sourceLinked="1"/>
        <c:tickLblPos val="nextTo"/>
        <c:crossAx val="119685888"/>
        <c:crosses val="autoZero"/>
        <c:crossBetween val="between"/>
      </c:valAx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30A50-E631-41C4-BB08-44B9E331E64A}" type="datetimeFigureOut">
              <a:rPr lang="es-MX" smtClean="0"/>
              <a:pPr/>
              <a:t>14/05/2012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857375" y="857250"/>
            <a:ext cx="5572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 dirty="0"/>
              <a:t>Ficha Metodológica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2938" y="1339022"/>
          <a:ext cx="3786214" cy="5088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44612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Tipo de estudio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Encuesta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en vivienda persona a persona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Objetivo de la investigación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Medición de 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preferencias y tendencias electorales, conocimiento de nombre NAME ID.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8155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Fecha del levantamiento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Del 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10 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al 12 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de 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Junio 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de 2012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Población objetivo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Hombres y mujeres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mayores de edad, residentes de los 10 municipios de Sonora con el mayor Listado Nominal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Método de recolección de datos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Entrevistas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personales cara a cara en vivienda, aplicando un cuestionario en papel por encuestadores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Método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 recolección de la información electoral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Una boleta simulada, llenada por el encuestado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y depositada en una mochila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Longitud de la entrevista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minutos en promedio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9859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Confianza 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y Margen de Error</a:t>
                      </a:r>
                      <a:endParaRPr lang="es-ES_tradnl" sz="1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97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+/-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 3.2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98599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Tasa de Rechazo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28..84%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860032" y="1357298"/>
          <a:ext cx="3786214" cy="2686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2686951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Esquema de selección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 la muestra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En los 10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municipios con el mayor listado nominal de Sonora y en base a su última actualización, se tomaron de manera aleatoria 108 secciones, de las cuales 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12, corresponden 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a secciones rurales. </a:t>
                      </a:r>
                    </a:p>
                    <a:p>
                      <a:pPr algn="just"/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Dentro de cada sección de manera sistemática con arranque aleatorio simple se escogieron 5 manzanas y en cada una de ellas se realizaron 2 encuestas. En Hermosillo hubo una sección que por su dimensión de electores se aplicaron 30 encuestas y en 2 secciones se aplicaron 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20 y en 4 secciones 11. 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En todas las demás secciones seleccionadas se aplicaron 10 encuestas.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857750" y="4346255"/>
          <a:ext cx="1928828" cy="196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714"/>
                <a:gridCol w="445114"/>
              </a:tblGrid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Hermosillo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400</a:t>
                      </a:r>
                      <a:endParaRPr lang="es-ES_tradnl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Obregón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210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Nogales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122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San Luis Río Colorado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Navojoa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6786578" y="4347204"/>
          <a:ext cx="1857388" cy="196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2"/>
                <a:gridCol w="428626"/>
              </a:tblGrid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Guaymas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Agua Prieta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Huatabampo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Caborca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Etchojoa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4862514" y="4000504"/>
          <a:ext cx="3786214" cy="351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064"/>
                <a:gridCol w="1862150"/>
              </a:tblGrid>
              <a:tr h="351462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Total de la muestra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1,144</a:t>
                      </a:r>
                      <a:endParaRPr lang="es-ES_tradnl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6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857375" y="857250"/>
            <a:ext cx="5572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 dirty="0"/>
              <a:t>Ficha Metodológica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2938" y="2633464"/>
          <a:ext cx="3786214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1" dirty="0" smtClean="0">
                          <a:solidFill>
                            <a:schemeClr val="tx1"/>
                          </a:solidFill>
                        </a:rPr>
                        <a:t>Método de Edición</a:t>
                      </a:r>
                      <a:endParaRPr lang="es-ES_tradnl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0" dirty="0" smtClean="0">
                          <a:solidFill>
                            <a:schemeClr val="tx1"/>
                          </a:solidFill>
                        </a:rPr>
                        <a:t>Captura de Datos en Visual FoxPro 6.0 y validación en Excel</a:t>
                      </a:r>
                      <a:endParaRPr lang="es-ES_tradnl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1" dirty="0" smtClean="0">
                          <a:solidFill>
                            <a:schemeClr val="tx1"/>
                          </a:solidFill>
                        </a:rPr>
                        <a:t>Aclaración</a:t>
                      </a:r>
                      <a:endParaRPr lang="es-ES_tradnl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0" dirty="0" smtClean="0">
                          <a:solidFill>
                            <a:schemeClr val="tx1"/>
                          </a:solidFill>
                        </a:rPr>
                        <a:t>Los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 resultados presentados sólo son válidos para expresar las preferencias electorales de la población objetivo en la fecha del 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10 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al 12 de 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Junio 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del 2012. </a:t>
                      </a:r>
                      <a:endParaRPr lang="es-ES_tradnl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644008" y="1484784"/>
          <a:ext cx="2142570" cy="2364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2310"/>
                <a:gridCol w="700260"/>
              </a:tblGrid>
              <a:tr h="396234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Municipio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Secciones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Hermosillo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s-ES_tradnl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Obregón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Nogales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San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Luís Río Colorado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Navojoa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6786578" y="1485733"/>
          <a:ext cx="1889878" cy="2364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5782"/>
                <a:gridCol w="864096"/>
              </a:tblGrid>
              <a:tr h="396234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Municipio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Secciones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Guaymas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Agua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Prieta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Huatabampo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Caborca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Etchojoa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4644008" y="3861048"/>
          <a:ext cx="4032448" cy="239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2448272"/>
              </a:tblGrid>
              <a:tr h="444296"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Personal participante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Director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del proyecto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1608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Coordinadores Generales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Encuestadores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Supervisores de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campo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857356" y="1857364"/>
          <a:ext cx="5643602" cy="3829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1500198"/>
                <a:gridCol w="1205565"/>
                <a:gridCol w="1223327"/>
              </a:tblGrid>
              <a:tr h="368001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Lista</a:t>
                      </a:r>
                      <a:r>
                        <a:rPr lang="es-MX" sz="1400" baseline="0" dirty="0" smtClean="0">
                          <a:solidFill>
                            <a:schemeClr val="tx1"/>
                          </a:solidFill>
                        </a:rPr>
                        <a:t> Nominal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No. de Encuestas realizadas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Hermosillo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511,901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33.53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400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Cajeme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291,588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19.09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210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Nogales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167,378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10.96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122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4707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San Luis Río Colorado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134,420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8.80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100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Navojoa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109,053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7.14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80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Guaymas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103,895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6.80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80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/>
                        <a:t>Agua Prieta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58,312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3.82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Huatabampo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55,363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3.62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Caborca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54.946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3.59%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Etchojoa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40,063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2.62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Totales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/>
                        <a:t>1’526,919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/>
                        <a:t>100%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/>
                        <a:t>1,144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3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2500298" y="928670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Proyección de Encuestas por Municipio</a:t>
            </a:r>
            <a:endParaRPr lang="es-MX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6" name="Chart 1"/>
          <p:cNvGraphicFramePr/>
          <p:nvPr/>
        </p:nvGraphicFramePr>
        <p:xfrm>
          <a:off x="457200" y="1219200"/>
          <a:ext cx="8229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Edades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7" name="1 Gráfico"/>
          <p:cNvGraphicFramePr/>
          <p:nvPr/>
        </p:nvGraphicFramePr>
        <p:xfrm>
          <a:off x="1000100" y="1928802"/>
          <a:ext cx="7143800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Ocupación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8" name="1 Gráfico"/>
          <p:cNvGraphicFramePr/>
          <p:nvPr/>
        </p:nvGraphicFramePr>
        <p:xfrm>
          <a:off x="1000100" y="1714488"/>
          <a:ext cx="7215238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Nivel Socioeconómico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7" name="2 Gráfico"/>
          <p:cNvGraphicFramePr/>
          <p:nvPr/>
        </p:nvGraphicFramePr>
        <p:xfrm>
          <a:off x="1000100" y="2000240"/>
          <a:ext cx="7143800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424</Words>
  <Application>Microsoft Office PowerPoint</Application>
  <PresentationFormat>Presentación en pantalla (4:3)</PresentationFormat>
  <Paragraphs>141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32</cp:revision>
  <dcterms:created xsi:type="dcterms:W3CDTF">2012-05-21T22:10:40Z</dcterms:created>
  <dcterms:modified xsi:type="dcterms:W3CDTF">2012-05-14T20:36:37Z</dcterms:modified>
</cp:coreProperties>
</file>