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4" r:id="rId2"/>
    <p:sldId id="308" r:id="rId3"/>
    <p:sldId id="309" r:id="rId4"/>
    <p:sldId id="267" r:id="rId5"/>
    <p:sldId id="291" r:id="rId6"/>
    <p:sldId id="292" r:id="rId7"/>
    <p:sldId id="262" r:id="rId8"/>
    <p:sldId id="299" r:id="rId9"/>
    <p:sldId id="310" r:id="rId10"/>
    <p:sldId id="305" r:id="rId11"/>
    <p:sldId id="301" r:id="rId12"/>
    <p:sldId id="265" r:id="rId13"/>
    <p:sldId id="258" r:id="rId14"/>
    <p:sldId id="266" r:id="rId15"/>
    <p:sldId id="281" r:id="rId16"/>
    <p:sldId id="283" r:id="rId17"/>
    <p:sldId id="256" r:id="rId18"/>
    <p:sldId id="288" r:id="rId19"/>
    <p:sldId id="302" r:id="rId20"/>
    <p:sldId id="293" r:id="rId21"/>
    <p:sldId id="268" r:id="rId2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sex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Mis%20documentos\encuesta%20CPA\Encuesta%20CPA%20junio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roundedCorners val="1"/>
  <c:style val="34"/>
  <c:chart>
    <c:title>
      <c:tx>
        <c:rich>
          <a:bodyPr/>
          <a:lstStyle/>
          <a:p>
            <a:pPr>
              <a:defRPr lang="en-US"/>
            </a:pPr>
            <a:r>
              <a:rPr lang="es-ES"/>
              <a:t>Genero</a:t>
            </a:r>
          </a:p>
        </c:rich>
      </c:tx>
      <c:layout/>
    </c:title>
    <c:view3D>
      <c:rotX val="30"/>
      <c:rotY val="210"/>
      <c:perspective val="10"/>
    </c:view3D>
    <c:plotArea>
      <c:layout/>
      <c:pie3DChart>
        <c:varyColors val="1"/>
        <c:ser>
          <c:idx val="0"/>
          <c:order val="0"/>
          <c:tx>
            <c:strRef>
              <c:f>Activos!$B$3</c:f>
              <c:strCache>
                <c:ptCount val="1"/>
                <c:pt idx="0">
                  <c:v>Cantidad</c:v>
                </c:pt>
              </c:strCache>
            </c:strRef>
          </c:tx>
          <c:spPr>
            <a:ln w="19050"/>
            <a:effectLst>
              <a:outerShdw blurRad="114300" dist="368300" dir="6900000" sx="101000" sy="101000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502400" h="6502400"/>
              <a:bevelB w="6502400" h="6502400"/>
              <a:contourClr>
                <a:srgbClr val="000000"/>
              </a:contourClr>
            </a:sp3d>
          </c:spPr>
          <c:explosion val="10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FFFF00"/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  <a:ln w="19050"/>
              <a:effectLst>
                <a:outerShdw blurRad="114300" dist="368300" dir="6900000" sx="101000" sy="101000" rotWithShape="0">
                  <a:prstClr val="black">
                    <a:alpha val="22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502400" h="6502400"/>
                <a:bevelB w="6502400" h="6502400"/>
                <a:contourClr>
                  <a:srgbClr val="000000"/>
                </a:contourClr>
              </a:sp3d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smtClean="0"/>
                      <a:t>Mujeres</a:t>
                    </a:r>
                    <a:r>
                      <a:t>
52%</a:t>
                    </a:r>
                  </a:p>
                </c:rich>
              </c:tx>
              <c:dLblPos val="inEnd"/>
              <c:showCatName val="1"/>
              <c:showPercent val="1"/>
            </c:dLbl>
            <c:dLbl>
              <c:idx val="4"/>
              <c:layout>
                <c:manualLayout>
                  <c:x val="-1.8518518518518563E-2"/>
                  <c:y val="5.1724137931034551E-2"/>
                </c:manualLayout>
              </c:layout>
              <c:dLblPos val="inEnd"/>
              <c:showCatName val="1"/>
              <c:showPercent val="1"/>
            </c:dLbl>
            <c:dLbl>
              <c:idx val="5"/>
              <c:layout>
                <c:manualLayout>
                  <c:x val="7.7160493827160802E-3"/>
                  <c:y val="-1.4367816091954019E-2"/>
                </c:manualLayout>
              </c:layout>
              <c:dLblPos val="inEnd"/>
              <c:showCatName val="1"/>
              <c:showPercent val="1"/>
            </c:dLbl>
            <c:numFmt formatCode="General" sourceLinked="0"/>
            <c:txPr>
              <a:bodyPr/>
              <a:lstStyle/>
              <a:p>
                <a:pPr>
                  <a:defRPr lang="en-US" sz="1300" b="1" baseline="0"/>
                </a:pPr>
                <a:endParaRPr lang="es-MX"/>
              </a:p>
            </c:txPr>
            <c:dLblPos val="inEnd"/>
            <c:showCatName val="1"/>
            <c:showPercent val="1"/>
            <c:showLeaderLines val="1"/>
          </c:dLbls>
          <c:cat>
            <c:strRef>
              <c:f>Activos!$A$4:$A$9</c:f>
              <c:strCache>
                <c:ptCount val="2"/>
                <c:pt idx="0">
                  <c:v>Hombres</c:v>
                </c:pt>
                <c:pt idx="1">
                  <c:v>Mujres</c:v>
                </c:pt>
              </c:strCache>
            </c:strRef>
          </c:cat>
          <c:val>
            <c:numRef>
              <c:f>Activos!$B$4:$B$9</c:f>
              <c:numCache>
                <c:formatCode>_(\€* #,##0_);_(\€* \(#,##0\);_(\€* "-"??_);_(@_)</c:formatCode>
                <c:ptCount val="6"/>
                <c:pt idx="0">
                  <c:v>48</c:v>
                </c:pt>
                <c:pt idx="1">
                  <c:v>52</c:v>
                </c:pt>
              </c:numCache>
            </c:numRef>
          </c:val>
        </c:ser>
      </c:pie3DChart>
    </c:plotArea>
    <c:plotVisOnly val="1"/>
  </c:chart>
  <c:spPr>
    <a:noFill/>
    <a:ln w="12700">
      <a:solidFill>
        <a:schemeClr val="bg1">
          <a:alpha val="36000"/>
        </a:schemeClr>
      </a:solidFill>
    </a:ln>
    <a:effectLst>
      <a:outerShdw blurRad="50800" dist="50800" dir="2700000" algn="ctr" rotWithShape="0">
        <a:sysClr val="windowText" lastClr="000000"/>
      </a:outerShdw>
    </a:effectLst>
    <a:scene3d>
      <a:camera prst="orthographicFront"/>
      <a:lightRig rig="threePt" dir="t"/>
    </a:scene3d>
    <a:sp3d prstMaterial="powder"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Edad!$B$3:$B$7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tint val="66000"/>
                    <a:satMod val="160000"/>
                  </a:srgbClr>
                </a:gs>
                <a:gs pos="50000">
                  <a:srgbClr val="C0504D">
                    <a:lumMod val="60000"/>
                    <a:lumOff val="40000"/>
                    <a:tint val="44500"/>
                    <a:satMod val="160000"/>
                  </a:srgbClr>
                </a:gs>
                <a:gs pos="100000">
                  <a:srgbClr val="C0504D">
                    <a:lumMod val="60000"/>
                    <a:lumOff val="40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400"/>
                </a:pPr>
                <a:endParaRPr lang="es-MX"/>
              </a:p>
            </c:txPr>
            <c:showVal val="1"/>
          </c:dLbls>
          <c:cat>
            <c:strRef>
              <c:f>Edad!$A$3:$A$7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Edad!$C$3:$C$7</c:f>
              <c:numCache>
                <c:formatCode>0.00</c:formatCode>
                <c:ptCount val="5"/>
                <c:pt idx="0">
                  <c:v>21.503496503496503</c:v>
                </c:pt>
                <c:pt idx="1">
                  <c:v>26.835664335664326</c:v>
                </c:pt>
                <c:pt idx="2">
                  <c:v>22.989510489510486</c:v>
                </c:pt>
                <c:pt idx="3">
                  <c:v>16.958041958041942</c:v>
                </c:pt>
                <c:pt idx="4">
                  <c:v>11.71328671328672</c:v>
                </c:pt>
              </c:numCache>
            </c:numRef>
          </c:val>
        </c:ser>
        <c:axId val="100937728"/>
        <c:axId val="100939264"/>
      </c:barChart>
      <c:catAx>
        <c:axId val="100937728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 sz="1200"/>
            </a:pPr>
            <a:endParaRPr lang="es-MX"/>
          </a:p>
        </c:txPr>
        <c:crossAx val="100939264"/>
        <c:crosses val="autoZero"/>
        <c:auto val="1"/>
        <c:lblAlgn val="ctr"/>
        <c:lblOffset val="100"/>
      </c:catAx>
      <c:valAx>
        <c:axId val="100939264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100937728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Ocupación!$B$3:$B$13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EEECE1">
                    <a:lumMod val="50000"/>
                    <a:tint val="66000"/>
                    <a:satMod val="160000"/>
                  </a:srgbClr>
                </a:gs>
                <a:gs pos="50000">
                  <a:srgbClr val="EEECE1">
                    <a:lumMod val="50000"/>
                    <a:tint val="44500"/>
                    <a:satMod val="160000"/>
                  </a:srgbClr>
                </a:gs>
                <a:gs pos="100000">
                  <a:srgbClr val="EEECE1">
                    <a:lumMod val="50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dLbl>
              <c:idx val="4"/>
              <c:layout>
                <c:manualLayout>
                  <c:x val="0"/>
                  <c:y val="-1.3468013468013467E-2"/>
                </c:manualLayout>
              </c:layout>
              <c:showVal val="1"/>
            </c:dLbl>
            <c:dLbl>
              <c:idx val="5"/>
              <c:layout>
                <c:manualLayout>
                  <c:x val="1.1111111111111125E-2"/>
                  <c:y val="-1.265856008505266E-2"/>
                </c:manualLayout>
              </c:layout>
              <c:showVal val="1"/>
            </c:dLbl>
            <c:dLbl>
              <c:idx val="6"/>
              <c:layout>
                <c:manualLayout>
                  <c:x val="8.3331146106737208E-3"/>
                  <c:y val="-1.687763713080161E-2"/>
                </c:manualLayout>
              </c:layout>
              <c:showVal val="1"/>
            </c:dLbl>
            <c:txPr>
              <a:bodyPr/>
              <a:lstStyle/>
              <a:p>
                <a:pPr>
                  <a:defRPr lang="es-ES" sz="1200"/>
                </a:pPr>
                <a:endParaRPr lang="es-MX"/>
              </a:p>
            </c:txPr>
            <c:showVal val="1"/>
          </c:dLbls>
          <c:cat>
            <c:strRef>
              <c:f>Ocupación!$A$3:$A$13</c:f>
              <c:strCache>
                <c:ptCount val="11"/>
                <c:pt idx="0">
                  <c:v>Empleado IP</c:v>
                </c:pt>
                <c:pt idx="1">
                  <c:v>Empleado de gobierno</c:v>
                </c:pt>
                <c:pt idx="2">
                  <c:v>Hogar</c:v>
                </c:pt>
                <c:pt idx="3">
                  <c:v>Jubilado</c:v>
                </c:pt>
                <c:pt idx="4">
                  <c:v>Por su cuenta</c:v>
                </c:pt>
                <c:pt idx="5">
                  <c:v>Comerciante</c:v>
                </c:pt>
                <c:pt idx="6">
                  <c:v>Agricultura </c:v>
                </c:pt>
                <c:pt idx="7">
                  <c:v>Estudiante</c:v>
                </c:pt>
                <c:pt idx="8">
                  <c:v>Desempleado</c:v>
                </c:pt>
                <c:pt idx="9">
                  <c:v>Pesca</c:v>
                </c:pt>
                <c:pt idx="10">
                  <c:v>Otro</c:v>
                </c:pt>
              </c:strCache>
            </c:strRef>
          </c:cat>
          <c:val>
            <c:numRef>
              <c:f>Ocupación!$C$3:$C$13</c:f>
              <c:numCache>
                <c:formatCode>0.00</c:formatCode>
                <c:ptCount val="11"/>
                <c:pt idx="0">
                  <c:v>24.038461538461529</c:v>
                </c:pt>
                <c:pt idx="1">
                  <c:v>4.1958041958041994</c:v>
                </c:pt>
                <c:pt idx="2">
                  <c:v>40.646853146853161</c:v>
                </c:pt>
                <c:pt idx="3">
                  <c:v>4.9825174825174825</c:v>
                </c:pt>
                <c:pt idx="4">
                  <c:v>11.71328671328672</c:v>
                </c:pt>
                <c:pt idx="5">
                  <c:v>6.1188811188811165</c:v>
                </c:pt>
                <c:pt idx="6">
                  <c:v>1.486013986013986</c:v>
                </c:pt>
                <c:pt idx="7">
                  <c:v>4.1958041958041994</c:v>
                </c:pt>
                <c:pt idx="8">
                  <c:v>2.0979020979020992</c:v>
                </c:pt>
                <c:pt idx="9">
                  <c:v>0.17482517482517484</c:v>
                </c:pt>
                <c:pt idx="10">
                  <c:v>0.3496503496503498</c:v>
                </c:pt>
              </c:numCache>
            </c:numRef>
          </c:val>
        </c:ser>
        <c:axId val="101103872"/>
        <c:axId val="101113856"/>
      </c:barChart>
      <c:catAx>
        <c:axId val="1011038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101113856"/>
        <c:crosses val="autoZero"/>
        <c:auto val="1"/>
        <c:lblAlgn val="ctr"/>
        <c:lblOffset val="100"/>
      </c:catAx>
      <c:valAx>
        <c:axId val="101113856"/>
        <c:scaling>
          <c:orientation val="minMax"/>
        </c:scaling>
        <c:axPos val="l"/>
        <c:numFmt formatCode="0.00" sourceLinked="1"/>
        <c:tickLblPos val="nextTo"/>
        <c:txPr>
          <a:bodyPr/>
          <a:lstStyle/>
          <a:p>
            <a:pPr>
              <a:defRPr lang="es-ES"/>
            </a:pPr>
            <a:endParaRPr lang="es-MX"/>
          </a:p>
        </c:txPr>
        <c:crossAx val="10110387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socioeconomicos!$B$4:$B$9</c:f>
            </c:numRef>
          </c:val>
        </c:ser>
        <c:ser>
          <c:idx val="1"/>
          <c:order val="1"/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socioeconomicos!$C$4:$C$9</c:f>
            </c:numRef>
          </c:val>
        </c:ser>
        <c:ser>
          <c:idx val="2"/>
          <c:order val="2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strRef>
              <c:f>socioeconomicos!$A$4:$A$9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socioeconomicos!$D$4:$D$9</c:f>
              <c:numCache>
                <c:formatCode>0.00</c:formatCode>
                <c:ptCount val="6"/>
                <c:pt idx="0">
                  <c:v>7.3426573426573425</c:v>
                </c:pt>
                <c:pt idx="1">
                  <c:v>19.230769230769194</c:v>
                </c:pt>
                <c:pt idx="2">
                  <c:v>24.475524475524463</c:v>
                </c:pt>
                <c:pt idx="3">
                  <c:v>37.93706293706294</c:v>
                </c:pt>
                <c:pt idx="4">
                  <c:v>9.5279720279720195</c:v>
                </c:pt>
                <c:pt idx="5">
                  <c:v>1.486013986013986</c:v>
                </c:pt>
              </c:numCache>
            </c:numRef>
          </c:val>
        </c:ser>
        <c:axId val="96159232"/>
        <c:axId val="96160768"/>
      </c:barChart>
      <c:catAx>
        <c:axId val="9615923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96160768"/>
        <c:crosses val="autoZero"/>
        <c:auto val="1"/>
        <c:lblAlgn val="ctr"/>
        <c:lblOffset val="100"/>
      </c:catAx>
      <c:valAx>
        <c:axId val="96160768"/>
        <c:scaling>
          <c:orientation val="minMax"/>
        </c:scaling>
        <c:axPos val="l"/>
        <c:numFmt formatCode="0.00" sourceLinked="1"/>
        <c:tickLblPos val="nextTo"/>
        <c:crossAx val="96159232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senadores!$C$110</c:f>
              <c:strCache>
                <c:ptCount val="1"/>
                <c:pt idx="0">
                  <c:v>Mayo</c:v>
                </c:pt>
              </c:strCache>
            </c:strRef>
          </c:tx>
          <c:spPr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senadores!$A$111:$B$114</c:f>
              <c:strCache>
                <c:ptCount val="4"/>
                <c:pt idx="0">
                  <c:v>Francisco Búrquez y Florencio Díaz</c:v>
                </c:pt>
                <c:pt idx="1">
                  <c:v>Claudia Pablovich y Ernesto Gándara</c:v>
                </c:pt>
                <c:pt idx="2">
                  <c:v>Ana Gabriela Guevara y Alba Celina Soto</c:v>
                </c:pt>
                <c:pt idx="3">
                  <c:v>No he decidido</c:v>
                </c:pt>
              </c:strCache>
            </c:strRef>
          </c:cat>
          <c:val>
            <c:numRef>
              <c:f>senadores!$C$111:$C$114</c:f>
              <c:numCache>
                <c:formatCode>0.00</c:formatCode>
                <c:ptCount val="4"/>
                <c:pt idx="0">
                  <c:v>26.744186046511629</c:v>
                </c:pt>
                <c:pt idx="1">
                  <c:v>36.851520572450795</c:v>
                </c:pt>
                <c:pt idx="2">
                  <c:v>7.2450805008944545</c:v>
                </c:pt>
                <c:pt idx="3">
                  <c:v>29.159212880143098</c:v>
                </c:pt>
              </c:numCache>
            </c:numRef>
          </c:val>
        </c:ser>
        <c:ser>
          <c:idx val="1"/>
          <c:order val="1"/>
          <c:tx>
            <c:strRef>
              <c:f>senadores!$D$110</c:f>
              <c:strCache>
                <c:ptCount val="1"/>
              </c:strCache>
            </c:strRef>
          </c:tx>
          <c:cat>
            <c:strRef>
              <c:f>senadores!$A$111:$B$114</c:f>
              <c:strCache>
                <c:ptCount val="4"/>
                <c:pt idx="0">
                  <c:v>Francisco Búrquez y Florencio Díaz</c:v>
                </c:pt>
                <c:pt idx="1">
                  <c:v>Claudia Pablovich y Ernesto Gándara</c:v>
                </c:pt>
                <c:pt idx="2">
                  <c:v>Ana Gabriela Guevara y Alba Celina Soto</c:v>
                </c:pt>
                <c:pt idx="3">
                  <c:v>No he decidido</c:v>
                </c:pt>
              </c:strCache>
            </c:strRef>
          </c:cat>
          <c:val>
            <c:numRef>
              <c:f>senadores!$D$111:$D$114</c:f>
            </c:numRef>
          </c:val>
          <c:shape val="box"/>
        </c:ser>
        <c:ser>
          <c:idx val="2"/>
          <c:order val="2"/>
          <c:tx>
            <c:strRef>
              <c:f>senadores!$E$110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senadores!$A$111:$B$114</c:f>
              <c:strCache>
                <c:ptCount val="4"/>
                <c:pt idx="0">
                  <c:v>Francisco Búrquez y Florencio Díaz</c:v>
                </c:pt>
                <c:pt idx="1">
                  <c:v>Claudia Pablovich y Ernesto Gándara</c:v>
                </c:pt>
                <c:pt idx="2">
                  <c:v>Ana Gabriela Guevara y Alba Celina Soto</c:v>
                </c:pt>
                <c:pt idx="3">
                  <c:v>No he decidido</c:v>
                </c:pt>
              </c:strCache>
            </c:strRef>
          </c:cat>
          <c:val>
            <c:numRef>
              <c:f>senadores!$E$111:$E$114</c:f>
              <c:numCache>
                <c:formatCode>0.00</c:formatCode>
                <c:ptCount val="4"/>
                <c:pt idx="0">
                  <c:v>30.157342657342657</c:v>
                </c:pt>
                <c:pt idx="1">
                  <c:v>38.111888111888085</c:v>
                </c:pt>
                <c:pt idx="2">
                  <c:v>6.5559440559440558</c:v>
                </c:pt>
                <c:pt idx="3">
                  <c:v>25.174825174825184</c:v>
                </c:pt>
              </c:numCache>
            </c:numRef>
          </c:val>
        </c:ser>
        <c:shape val="cylinder"/>
        <c:axId val="46667264"/>
        <c:axId val="46668800"/>
        <c:axId val="0"/>
      </c:bar3DChart>
      <c:catAx>
        <c:axId val="46667264"/>
        <c:scaling>
          <c:orientation val="minMax"/>
        </c:scaling>
        <c:axPos val="b"/>
        <c:tickLblPos val="nextTo"/>
        <c:crossAx val="46668800"/>
        <c:crosses val="autoZero"/>
        <c:auto val="1"/>
        <c:lblAlgn val="ctr"/>
        <c:lblOffset val="100"/>
      </c:catAx>
      <c:valAx>
        <c:axId val="46668800"/>
        <c:scaling>
          <c:orientation val="minMax"/>
        </c:scaling>
        <c:axPos val="l"/>
        <c:numFmt formatCode="0.00" sourceLinked="1"/>
        <c:tickLblPos val="nextTo"/>
        <c:crossAx val="4666726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senadores!$A$31:$A$32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senadores!$B$31:$B$32</c:f>
            </c:numRef>
          </c:val>
        </c:ser>
        <c:ser>
          <c:idx val="1"/>
          <c:order val="1"/>
          <c:explosion val="25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  <c:showLeaderLines val="1"/>
          </c:dLbls>
          <c:cat>
            <c:strRef>
              <c:f>senadores!$A$31:$A$32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senadores!$C$31:$C$32</c:f>
              <c:numCache>
                <c:formatCode>0.00</c:formatCode>
                <c:ptCount val="2"/>
                <c:pt idx="0">
                  <c:v>44.057971014492729</c:v>
                </c:pt>
                <c:pt idx="1">
                  <c:v>55.94202898550725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 rtl="0">
            <a:defRPr/>
          </a:pPr>
          <a:endParaRPr lang="es-MX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senadores!$A$35:$A$39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senadores!$B$35:$B$39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senadores!$A$35:$A$39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senadores!$C$35:$C$39</c:f>
              <c:numCache>
                <c:formatCode>0.00</c:formatCode>
                <c:ptCount val="5"/>
                <c:pt idx="0">
                  <c:v>23.768115942028974</c:v>
                </c:pt>
                <c:pt idx="1">
                  <c:v>27.826086956521721</c:v>
                </c:pt>
                <c:pt idx="2">
                  <c:v>20.579710144927521</c:v>
                </c:pt>
                <c:pt idx="3">
                  <c:v>15.362318840579714</c:v>
                </c:pt>
                <c:pt idx="4">
                  <c:v>12.463768115942029</c:v>
                </c:pt>
              </c:numCache>
            </c:numRef>
          </c:val>
        </c:ser>
        <c:axId val="46606592"/>
        <c:axId val="46624768"/>
      </c:barChart>
      <c:catAx>
        <c:axId val="46606592"/>
        <c:scaling>
          <c:orientation val="minMax"/>
        </c:scaling>
        <c:axPos val="b"/>
        <c:tickLblPos val="nextTo"/>
        <c:crossAx val="46624768"/>
        <c:crosses val="autoZero"/>
        <c:auto val="1"/>
        <c:lblAlgn val="ctr"/>
        <c:lblOffset val="100"/>
      </c:catAx>
      <c:valAx>
        <c:axId val="46624768"/>
        <c:scaling>
          <c:orientation val="minMax"/>
        </c:scaling>
        <c:axPos val="l"/>
        <c:numFmt formatCode="0.00" sourceLinked="1"/>
        <c:tickLblPos val="nextTo"/>
        <c:crossAx val="46606592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senadores!$A$42:$A$47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senadores!$B$42:$B$47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senadores!$A$42:$A$47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senadores!$C$42:$C$47</c:f>
              <c:numCache>
                <c:formatCode>0.00</c:formatCode>
                <c:ptCount val="6"/>
                <c:pt idx="0">
                  <c:v>6.666666666666667</c:v>
                </c:pt>
                <c:pt idx="1">
                  <c:v>15.942028985507246</c:v>
                </c:pt>
                <c:pt idx="2">
                  <c:v>23.478260869565201</c:v>
                </c:pt>
                <c:pt idx="3">
                  <c:v>41.449275362318843</c:v>
                </c:pt>
                <c:pt idx="4">
                  <c:v>11.014492753623189</c:v>
                </c:pt>
                <c:pt idx="5">
                  <c:v>1.4492753623188406</c:v>
                </c:pt>
              </c:numCache>
            </c:numRef>
          </c:val>
        </c:ser>
        <c:axId val="46727168"/>
        <c:axId val="46728704"/>
      </c:barChart>
      <c:catAx>
        <c:axId val="46727168"/>
        <c:scaling>
          <c:orientation val="minMax"/>
        </c:scaling>
        <c:axPos val="b"/>
        <c:tickLblPos val="nextTo"/>
        <c:crossAx val="46728704"/>
        <c:crosses val="autoZero"/>
        <c:auto val="1"/>
        <c:lblAlgn val="ctr"/>
        <c:lblOffset val="100"/>
      </c:catAx>
      <c:valAx>
        <c:axId val="46728704"/>
        <c:scaling>
          <c:orientation val="minMax"/>
        </c:scaling>
        <c:axPos val="l"/>
        <c:numFmt formatCode="0.00" sourceLinked="1"/>
        <c:tickLblPos val="nextTo"/>
        <c:crossAx val="46727168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senadores!$A$67:$A$68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senadores!$B$67:$B$68</c:f>
            </c:numRef>
          </c:val>
        </c:ser>
        <c:ser>
          <c:idx val="1"/>
          <c:order val="1"/>
          <c:explosion val="25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  <c:showLeaderLines val="1"/>
          </c:dLbls>
          <c:cat>
            <c:strRef>
              <c:f>senadores!$A$67:$A$68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senadores!$C$67:$C$68</c:f>
              <c:numCache>
                <c:formatCode>0.00</c:formatCode>
                <c:ptCount val="2"/>
                <c:pt idx="0">
                  <c:v>47.247706422018346</c:v>
                </c:pt>
                <c:pt idx="1">
                  <c:v>52.752293577981654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 rtl="0">
            <a:defRPr/>
          </a:pPr>
          <a:endParaRPr lang="es-MX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senadores!$A$71:$A$75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senadores!$B$71:$B$75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senadores!$A$71:$A$75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senadores!$C$71:$C$75</c:f>
              <c:numCache>
                <c:formatCode>0.00</c:formatCode>
                <c:ptCount val="5"/>
                <c:pt idx="0">
                  <c:v>22.706422018348626</c:v>
                </c:pt>
                <c:pt idx="1">
                  <c:v>25.229357798165129</c:v>
                </c:pt>
                <c:pt idx="2">
                  <c:v>22.47706422018349</c:v>
                </c:pt>
                <c:pt idx="3">
                  <c:v>17.431192660550458</c:v>
                </c:pt>
                <c:pt idx="4">
                  <c:v>12.155963302752294</c:v>
                </c:pt>
              </c:numCache>
            </c:numRef>
          </c:val>
        </c:ser>
        <c:axId val="46877312"/>
        <c:axId val="46883200"/>
      </c:barChart>
      <c:catAx>
        <c:axId val="46877312"/>
        <c:scaling>
          <c:orientation val="minMax"/>
        </c:scaling>
        <c:axPos val="b"/>
        <c:tickLblPos val="nextTo"/>
        <c:crossAx val="46883200"/>
        <c:crosses val="autoZero"/>
        <c:auto val="1"/>
        <c:lblAlgn val="ctr"/>
        <c:lblOffset val="100"/>
      </c:catAx>
      <c:valAx>
        <c:axId val="46883200"/>
        <c:scaling>
          <c:orientation val="minMax"/>
        </c:scaling>
        <c:axPos val="l"/>
        <c:numFmt formatCode="0.00" sourceLinked="1"/>
        <c:tickLblPos val="nextTo"/>
        <c:crossAx val="46877312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senadores!$A$78:$A$83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senadores!$B$78:$B$83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senadores!$A$78:$A$83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senadores!$C$78:$C$83</c:f>
              <c:numCache>
                <c:formatCode>0.00</c:formatCode>
                <c:ptCount val="6"/>
                <c:pt idx="0">
                  <c:v>9.8623853211009251</c:v>
                </c:pt>
                <c:pt idx="1">
                  <c:v>21.559633027522921</c:v>
                </c:pt>
                <c:pt idx="2">
                  <c:v>23.623853211009184</c:v>
                </c:pt>
                <c:pt idx="3">
                  <c:v>35.321100917431203</c:v>
                </c:pt>
                <c:pt idx="4">
                  <c:v>8.4862385321100948</c:v>
                </c:pt>
                <c:pt idx="5">
                  <c:v>1.1467889908256881</c:v>
                </c:pt>
              </c:numCache>
            </c:numRef>
          </c:val>
        </c:ser>
        <c:axId val="46895488"/>
        <c:axId val="46897024"/>
      </c:barChart>
      <c:catAx>
        <c:axId val="46895488"/>
        <c:scaling>
          <c:orientation val="minMax"/>
        </c:scaling>
        <c:axPos val="b"/>
        <c:tickLblPos val="nextTo"/>
        <c:crossAx val="46897024"/>
        <c:crosses val="autoZero"/>
        <c:auto val="1"/>
        <c:lblAlgn val="ctr"/>
        <c:lblOffset val="100"/>
      </c:catAx>
      <c:valAx>
        <c:axId val="46897024"/>
        <c:scaling>
          <c:orientation val="minMax"/>
        </c:scaling>
        <c:axPos val="l"/>
        <c:numFmt formatCode="0.00" sourceLinked="1"/>
        <c:tickLblPos val="nextTo"/>
        <c:crossAx val="46895488"/>
        <c:crosses val="autoZero"/>
        <c:crossBetween val="between"/>
      </c:valAx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0"/>
          <c:order val="0"/>
          <c:explosion val="25"/>
          <c:cat>
            <c:strRef>
              <c:f>senadores!$A$88:$A$89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senadores!$B$88:$B$89</c:f>
            </c:numRef>
          </c:val>
        </c:ser>
        <c:ser>
          <c:idx val="1"/>
          <c:order val="1"/>
          <c:explosion val="25"/>
          <c:dPt>
            <c:idx val="0"/>
            <c:spPr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  <c:showLeaderLines val="1"/>
          </c:dLbls>
          <c:cat>
            <c:strRef>
              <c:f>senadores!$A$88:$A$89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senadores!$C$88:$C$89</c:f>
              <c:numCache>
                <c:formatCode>0.00</c:formatCode>
                <c:ptCount val="2"/>
                <c:pt idx="0">
                  <c:v>61.333333333333336</c:v>
                </c:pt>
                <c:pt idx="1">
                  <c:v>38.666666666666622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 rtl="0">
            <a:defRPr/>
          </a:pPr>
          <a:endParaRPr lang="es-MX"/>
        </a:p>
      </c:txPr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senadores!$A$92:$A$96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senadores!$B$92:$B$96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senadores!$A$92:$A$96</c:f>
              <c:strCache>
                <c:ptCount val="5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 y más</c:v>
                </c:pt>
              </c:strCache>
            </c:strRef>
          </c:cat>
          <c:val>
            <c:numRef>
              <c:f>senadores!$C$92:$C$96</c:f>
              <c:numCache>
                <c:formatCode>0.00</c:formatCode>
                <c:ptCount val="5"/>
                <c:pt idx="0">
                  <c:v>20</c:v>
                </c:pt>
                <c:pt idx="1">
                  <c:v>25.333333333333311</c:v>
                </c:pt>
                <c:pt idx="2">
                  <c:v>22.666666666666668</c:v>
                </c:pt>
                <c:pt idx="3">
                  <c:v>22.666666666666668</c:v>
                </c:pt>
                <c:pt idx="4">
                  <c:v>9.3333333333333357</c:v>
                </c:pt>
              </c:numCache>
            </c:numRef>
          </c:val>
        </c:ser>
        <c:axId val="47033344"/>
        <c:axId val="47051520"/>
      </c:barChart>
      <c:catAx>
        <c:axId val="47033344"/>
        <c:scaling>
          <c:orientation val="minMax"/>
        </c:scaling>
        <c:axPos val="b"/>
        <c:tickLblPos val="nextTo"/>
        <c:crossAx val="47051520"/>
        <c:crosses val="autoZero"/>
        <c:auto val="1"/>
        <c:lblAlgn val="ctr"/>
        <c:lblOffset val="100"/>
      </c:catAx>
      <c:valAx>
        <c:axId val="47051520"/>
        <c:scaling>
          <c:orientation val="minMax"/>
        </c:scaling>
        <c:axPos val="l"/>
        <c:numFmt formatCode="0.00" sourceLinked="1"/>
        <c:tickLblPos val="nextTo"/>
        <c:crossAx val="47033344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senadores!$A$99:$A$104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senadores!$B$99:$B$104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9BBB59">
                    <a:lumMod val="75000"/>
                    <a:tint val="66000"/>
                    <a:satMod val="160000"/>
                  </a:srgbClr>
                </a:gs>
                <a:gs pos="50000">
                  <a:srgbClr val="9BBB59">
                    <a:lumMod val="75000"/>
                    <a:tint val="44500"/>
                    <a:satMod val="160000"/>
                  </a:srgbClr>
                </a:gs>
                <a:gs pos="100000">
                  <a:srgbClr val="9BBB59">
                    <a:lumMod val="75000"/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senadores!$A$99:$A$104</c:f>
              <c:strCache>
                <c:ptCount val="6"/>
                <c:pt idx="0">
                  <c:v>A/B</c:v>
                </c:pt>
                <c:pt idx="1">
                  <c:v>C+</c:v>
                </c:pt>
                <c:pt idx="2">
                  <c:v>C</c:v>
                </c:pt>
                <c:pt idx="3">
                  <c:v>D+</c:v>
                </c:pt>
                <c:pt idx="4">
                  <c:v>D</c:v>
                </c:pt>
                <c:pt idx="5">
                  <c:v>E</c:v>
                </c:pt>
              </c:strCache>
            </c:strRef>
          </c:cat>
          <c:val>
            <c:numRef>
              <c:f>senadores!$C$99:$C$104</c:f>
              <c:numCache>
                <c:formatCode>0.00</c:formatCode>
                <c:ptCount val="6"/>
                <c:pt idx="0">
                  <c:v>8</c:v>
                </c:pt>
                <c:pt idx="1">
                  <c:v>18.666666666666668</c:v>
                </c:pt>
                <c:pt idx="2">
                  <c:v>28</c:v>
                </c:pt>
                <c:pt idx="3">
                  <c:v>34.666666666666622</c:v>
                </c:pt>
                <c:pt idx="4">
                  <c:v>9.3333333333333357</c:v>
                </c:pt>
                <c:pt idx="5">
                  <c:v>1.3333333333333333</c:v>
                </c:pt>
              </c:numCache>
            </c:numRef>
          </c:val>
        </c:ser>
        <c:axId val="46818048"/>
        <c:axId val="46819584"/>
      </c:barChart>
      <c:catAx>
        <c:axId val="46818048"/>
        <c:scaling>
          <c:orientation val="minMax"/>
        </c:scaling>
        <c:axPos val="b"/>
        <c:tickLblPos val="nextTo"/>
        <c:crossAx val="46819584"/>
        <c:crosses val="autoZero"/>
        <c:auto val="1"/>
        <c:lblAlgn val="ctr"/>
        <c:lblOffset val="100"/>
      </c:catAx>
      <c:valAx>
        <c:axId val="46819584"/>
        <c:scaling>
          <c:orientation val="minMax"/>
        </c:scaling>
        <c:axPos val="l"/>
        <c:numFmt formatCode="0.00" sourceLinked="1"/>
        <c:tickLblPos val="nextTo"/>
        <c:crossAx val="46818048"/>
        <c:crosses val="autoZero"/>
        <c:crossBetween val="between"/>
      </c:valAx>
    </c:plotArea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doughnutChart>
        <c:varyColors val="1"/>
        <c:ser>
          <c:idx val="1"/>
          <c:order val="1"/>
          <c:explosion val="25"/>
          <c:dLbls>
            <c:showVal val="1"/>
            <c:showLeaderLines val="1"/>
          </c:dLbls>
          <c:cat>
            <c:strRef>
              <c:f>boletas!$A$3:$A$5</c:f>
              <c:strCache>
                <c:ptCount val="3"/>
                <c:pt idx="0">
                  <c:v>Por uno sólo</c:v>
                </c:pt>
                <c:pt idx="1">
                  <c:v>Por más de uno</c:v>
                </c:pt>
                <c:pt idx="2">
                  <c:v>Depende de los candidatos</c:v>
                </c:pt>
              </c:strCache>
            </c:strRef>
          </c:cat>
          <c:val>
            <c:numRef>
              <c:f>boletas!$C$3:$C$5</c:f>
              <c:numCache>
                <c:formatCode>0.00</c:formatCode>
                <c:ptCount val="3"/>
                <c:pt idx="0">
                  <c:v>36.888111888111922</c:v>
                </c:pt>
                <c:pt idx="1">
                  <c:v>25.52447552447553</c:v>
                </c:pt>
                <c:pt idx="2">
                  <c:v>37.587412587412537</c:v>
                </c:pt>
              </c:numCache>
            </c:numRef>
          </c:val>
        </c:ser>
        <c:ser>
          <c:idx val="0"/>
          <c:order val="0"/>
          <c:explosion val="25"/>
          <c:cat>
            <c:strRef>
              <c:f>boletas!$A$3:$A$5</c:f>
              <c:strCache>
                <c:ptCount val="3"/>
                <c:pt idx="0">
                  <c:v>Por uno sólo</c:v>
                </c:pt>
                <c:pt idx="1">
                  <c:v>Por más de uno</c:v>
                </c:pt>
                <c:pt idx="2">
                  <c:v>Depende de los candidatos</c:v>
                </c:pt>
              </c:strCache>
            </c:strRef>
          </c:cat>
          <c:val>
            <c:numRef>
              <c:f>boletas!$B$3:$B$5</c:f>
            </c:numRef>
          </c:val>
        </c:ser>
        <c:firstSliceAng val="0"/>
        <c:holeSize val="50"/>
      </c:doughnutChart>
    </c:plotArea>
    <c:legend>
      <c:legendPos val="r"/>
      <c:layout/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'cuando decide'!$A$12:$A$17</c:f>
              <c:strCache>
                <c:ptCount val="6"/>
                <c:pt idx="0">
                  <c:v>El día de la elección</c:v>
                </c:pt>
                <c:pt idx="1">
                  <c:v>Días antes de la elección</c:v>
                </c:pt>
                <c:pt idx="2">
                  <c:v>Cuando conozco las propuestas</c:v>
                </c:pt>
                <c:pt idx="3">
                  <c:v>Ya lo tengo decidido</c:v>
                </c:pt>
                <c:pt idx="4">
                  <c:v>Cuando estoy formado para votar</c:v>
                </c:pt>
                <c:pt idx="5">
                  <c:v>NS/NC</c:v>
                </c:pt>
              </c:strCache>
            </c:strRef>
          </c:cat>
          <c:val>
            <c:numRef>
              <c:f>'cuando decide'!$B$12:$B$17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strRef>
              <c:f>'cuando decide'!$A$12:$A$17</c:f>
              <c:strCache>
                <c:ptCount val="6"/>
                <c:pt idx="0">
                  <c:v>El día de la elección</c:v>
                </c:pt>
                <c:pt idx="1">
                  <c:v>Días antes de la elección</c:v>
                </c:pt>
                <c:pt idx="2">
                  <c:v>Cuando conozco las propuestas</c:v>
                </c:pt>
                <c:pt idx="3">
                  <c:v>Ya lo tengo decidido</c:v>
                </c:pt>
                <c:pt idx="4">
                  <c:v>Cuando estoy formado para votar</c:v>
                </c:pt>
                <c:pt idx="5">
                  <c:v>NS/NC</c:v>
                </c:pt>
              </c:strCache>
            </c:strRef>
          </c:cat>
          <c:val>
            <c:numRef>
              <c:f>'cuando decide'!$C$12:$C$17</c:f>
              <c:numCache>
                <c:formatCode>0.00</c:formatCode>
                <c:ptCount val="6"/>
                <c:pt idx="0">
                  <c:v>20.454545454545453</c:v>
                </c:pt>
                <c:pt idx="1">
                  <c:v>11.451048951048959</c:v>
                </c:pt>
                <c:pt idx="2">
                  <c:v>24.213286713286728</c:v>
                </c:pt>
                <c:pt idx="3">
                  <c:v>36.188811188811187</c:v>
                </c:pt>
                <c:pt idx="4">
                  <c:v>3.8461538461538463</c:v>
                </c:pt>
                <c:pt idx="5">
                  <c:v>3.8461538461538463</c:v>
                </c:pt>
              </c:numCache>
            </c:numRef>
          </c:val>
        </c:ser>
        <c:axId val="46968192"/>
        <c:axId val="46982272"/>
      </c:barChart>
      <c:catAx>
        <c:axId val="46968192"/>
        <c:scaling>
          <c:orientation val="minMax"/>
        </c:scaling>
        <c:axPos val="b"/>
        <c:tickLblPos val="nextTo"/>
        <c:crossAx val="46982272"/>
        <c:crosses val="autoZero"/>
        <c:auto val="1"/>
        <c:lblAlgn val="ctr"/>
        <c:lblOffset val="100"/>
      </c:catAx>
      <c:valAx>
        <c:axId val="46982272"/>
        <c:scaling>
          <c:orientation val="minMax"/>
        </c:scaling>
        <c:axPos val="l"/>
        <c:numFmt formatCode="0.00" sourceLinked="1"/>
        <c:tickLblPos val="nextTo"/>
        <c:crossAx val="46968192"/>
        <c:crosses val="autoZero"/>
        <c:crossBetween val="between"/>
      </c:val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'calif padres'!$A$3:$A$13</c:f>
              <c:strCache>
                <c:ptCount val="11"/>
                <c:pt idx="0">
                  <c:v>Uno</c:v>
                </c:pt>
                <c:pt idx="1">
                  <c:v>Dos</c:v>
                </c:pt>
                <c:pt idx="2">
                  <c:v>Tres</c:v>
                </c:pt>
                <c:pt idx="3">
                  <c:v>Cuatro</c:v>
                </c:pt>
                <c:pt idx="4">
                  <c:v>Cinco</c:v>
                </c:pt>
                <c:pt idx="5">
                  <c:v>Seis</c:v>
                </c:pt>
                <c:pt idx="6">
                  <c:v>Siete</c:v>
                </c:pt>
                <c:pt idx="7">
                  <c:v>Ocho</c:v>
                </c:pt>
                <c:pt idx="8">
                  <c:v>Nueve</c:v>
                </c:pt>
                <c:pt idx="9">
                  <c:v>Diez</c:v>
                </c:pt>
                <c:pt idx="10">
                  <c:v>NS/NC</c:v>
                </c:pt>
              </c:strCache>
            </c:strRef>
          </c:cat>
          <c:val>
            <c:numRef>
              <c:f>'calif padres'!$B$3:$B$13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'calif padres'!$A$3:$A$13</c:f>
              <c:strCache>
                <c:ptCount val="11"/>
                <c:pt idx="0">
                  <c:v>Uno</c:v>
                </c:pt>
                <c:pt idx="1">
                  <c:v>Dos</c:v>
                </c:pt>
                <c:pt idx="2">
                  <c:v>Tres</c:v>
                </c:pt>
                <c:pt idx="3">
                  <c:v>Cuatro</c:v>
                </c:pt>
                <c:pt idx="4">
                  <c:v>Cinco</c:v>
                </c:pt>
                <c:pt idx="5">
                  <c:v>Seis</c:v>
                </c:pt>
                <c:pt idx="6">
                  <c:v>Siete</c:v>
                </c:pt>
                <c:pt idx="7">
                  <c:v>Ocho</c:v>
                </c:pt>
                <c:pt idx="8">
                  <c:v>Nueve</c:v>
                </c:pt>
                <c:pt idx="9">
                  <c:v>Diez</c:v>
                </c:pt>
                <c:pt idx="10">
                  <c:v>NS/NC</c:v>
                </c:pt>
              </c:strCache>
            </c:strRef>
          </c:cat>
          <c:val>
            <c:numRef>
              <c:f>'calif padres'!$C$3:$C$13</c:f>
              <c:numCache>
                <c:formatCode>0.00</c:formatCode>
                <c:ptCount val="11"/>
                <c:pt idx="0">
                  <c:v>4.2832167832167833</c:v>
                </c:pt>
                <c:pt idx="1">
                  <c:v>0.96153846153846168</c:v>
                </c:pt>
                <c:pt idx="2">
                  <c:v>0.96153846153846168</c:v>
                </c:pt>
                <c:pt idx="3">
                  <c:v>1.7482517482517483</c:v>
                </c:pt>
                <c:pt idx="4">
                  <c:v>7.1678321678321675</c:v>
                </c:pt>
                <c:pt idx="5">
                  <c:v>6.2937062937062915</c:v>
                </c:pt>
                <c:pt idx="6">
                  <c:v>15.734265734265728</c:v>
                </c:pt>
                <c:pt idx="7">
                  <c:v>30.856643356643342</c:v>
                </c:pt>
                <c:pt idx="8">
                  <c:v>13.636363636363637</c:v>
                </c:pt>
                <c:pt idx="9">
                  <c:v>16.083916083916083</c:v>
                </c:pt>
                <c:pt idx="10">
                  <c:v>2.272727272727276</c:v>
                </c:pt>
              </c:numCache>
            </c:numRef>
          </c:val>
        </c:ser>
        <c:axId val="47085440"/>
        <c:axId val="47086976"/>
      </c:barChart>
      <c:catAx>
        <c:axId val="47085440"/>
        <c:scaling>
          <c:orientation val="minMax"/>
        </c:scaling>
        <c:axPos val="b"/>
        <c:tickLblPos val="nextTo"/>
        <c:crossAx val="47086976"/>
        <c:crosses val="autoZero"/>
        <c:auto val="1"/>
        <c:lblAlgn val="ctr"/>
        <c:lblOffset val="100"/>
      </c:catAx>
      <c:valAx>
        <c:axId val="47086976"/>
        <c:scaling>
          <c:orientation val="minMax"/>
        </c:scaling>
        <c:axPos val="l"/>
        <c:numFmt formatCode="0.00" sourceLinked="1"/>
        <c:tickLblPos val="nextTo"/>
        <c:crossAx val="47085440"/>
        <c:crosses val="autoZero"/>
        <c:crossBetween val="between"/>
      </c:valAx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problemas!$A$3:$A$12</c:f>
              <c:strCache>
                <c:ptCount val="10"/>
                <c:pt idx="0">
                  <c:v>Inseguridad</c:v>
                </c:pt>
                <c:pt idx="1">
                  <c:v>Desempleo</c:v>
                </c:pt>
                <c:pt idx="2">
                  <c:v>Economía</c:v>
                </c:pt>
                <c:pt idx="3">
                  <c:v>Vivienda</c:v>
                </c:pt>
                <c:pt idx="4">
                  <c:v>Educación</c:v>
                </c:pt>
                <c:pt idx="5">
                  <c:v>Salud</c:v>
                </c:pt>
                <c:pt idx="6">
                  <c:v>Malas carreteras</c:v>
                </c:pt>
                <c:pt idx="7">
                  <c:v>Corrupción</c:v>
                </c:pt>
                <c:pt idx="8">
                  <c:v>Costo de la vida</c:v>
                </c:pt>
                <c:pt idx="9">
                  <c:v>Otro</c:v>
                </c:pt>
              </c:strCache>
            </c:strRef>
          </c:cat>
          <c:val>
            <c:numRef>
              <c:f>problemas!$B$3:$B$12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400"/>
                </a:pPr>
                <a:endParaRPr lang="es-MX"/>
              </a:p>
            </c:txPr>
            <c:showVal val="1"/>
          </c:dLbls>
          <c:cat>
            <c:strRef>
              <c:f>problemas!$A$3:$A$12</c:f>
              <c:strCache>
                <c:ptCount val="10"/>
                <c:pt idx="0">
                  <c:v>Inseguridad</c:v>
                </c:pt>
                <c:pt idx="1">
                  <c:v>Desempleo</c:v>
                </c:pt>
                <c:pt idx="2">
                  <c:v>Economía</c:v>
                </c:pt>
                <c:pt idx="3">
                  <c:v>Vivienda</c:v>
                </c:pt>
                <c:pt idx="4">
                  <c:v>Educación</c:v>
                </c:pt>
                <c:pt idx="5">
                  <c:v>Salud</c:v>
                </c:pt>
                <c:pt idx="6">
                  <c:v>Malas carreteras</c:v>
                </c:pt>
                <c:pt idx="7">
                  <c:v>Corrupción</c:v>
                </c:pt>
                <c:pt idx="8">
                  <c:v>Costo de la vida</c:v>
                </c:pt>
                <c:pt idx="9">
                  <c:v>Otro</c:v>
                </c:pt>
              </c:strCache>
            </c:strRef>
          </c:cat>
          <c:val>
            <c:numRef>
              <c:f>problemas!$C$3:$C$12</c:f>
              <c:numCache>
                <c:formatCode>0.00</c:formatCode>
                <c:ptCount val="10"/>
                <c:pt idx="0">
                  <c:v>40.472027972027973</c:v>
                </c:pt>
                <c:pt idx="1">
                  <c:v>20.454545454545453</c:v>
                </c:pt>
                <c:pt idx="2">
                  <c:v>5.5944055944055897</c:v>
                </c:pt>
                <c:pt idx="3">
                  <c:v>1.0489510489510498</c:v>
                </c:pt>
                <c:pt idx="4">
                  <c:v>0.6993006993006996</c:v>
                </c:pt>
                <c:pt idx="5">
                  <c:v>0.78671328671328666</c:v>
                </c:pt>
                <c:pt idx="6">
                  <c:v>1.3111888111888121</c:v>
                </c:pt>
                <c:pt idx="7">
                  <c:v>9.0909090909090988</c:v>
                </c:pt>
                <c:pt idx="8">
                  <c:v>4.895104895104895</c:v>
                </c:pt>
                <c:pt idx="9">
                  <c:v>15.64685314685314</c:v>
                </c:pt>
              </c:numCache>
            </c:numRef>
          </c:val>
        </c:ser>
        <c:axId val="47145728"/>
        <c:axId val="47147264"/>
      </c:barChart>
      <c:catAx>
        <c:axId val="47145728"/>
        <c:scaling>
          <c:orientation val="minMax"/>
        </c:scaling>
        <c:axPos val="b"/>
        <c:tickLblPos val="nextTo"/>
        <c:crossAx val="47147264"/>
        <c:crosses val="autoZero"/>
        <c:auto val="1"/>
        <c:lblAlgn val="ctr"/>
        <c:lblOffset val="100"/>
      </c:catAx>
      <c:valAx>
        <c:axId val="47147264"/>
        <c:scaling>
          <c:orientation val="minMax"/>
        </c:scaling>
        <c:axPos val="l"/>
        <c:numFmt formatCode="0.00" sourceLinked="1"/>
        <c:tickLblPos val="nextTo"/>
        <c:crossAx val="47145728"/>
        <c:crosses val="autoZero"/>
        <c:crossBetween val="between"/>
      </c:valAx>
      <c:spPr>
        <a:noFill/>
        <a:ln>
          <a:noFill/>
        </a:ln>
      </c:spPr>
    </c:plotArea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chart>
    <c:plotArea>
      <c:layout/>
      <c:barChart>
        <c:barDir val="col"/>
        <c:grouping val="clustered"/>
        <c:ser>
          <c:idx val="0"/>
          <c:order val="0"/>
          <c:cat>
            <c:strRef>
              <c:f>Obras!$A$3:$A$15</c:f>
              <c:strCache>
                <c:ptCount val="13"/>
                <c:pt idx="0">
                  <c:v>Pavimentar calles</c:v>
                </c:pt>
                <c:pt idx="1">
                  <c:v>Alumbrado público</c:v>
                </c:pt>
                <c:pt idx="2">
                  <c:v>Recolección de basura</c:v>
                </c:pt>
                <c:pt idx="3">
                  <c:v>Servicio de agua</c:v>
                </c:pt>
                <c:pt idx="4">
                  <c:v>Drenaje</c:v>
                </c:pt>
                <c:pt idx="5">
                  <c:v>Cancha deportiva</c:v>
                </c:pt>
                <c:pt idx="6">
                  <c:v>Escuela</c:v>
                </c:pt>
                <c:pt idx="7">
                  <c:v>Regularizar terrenos</c:v>
                </c:pt>
                <c:pt idx="8">
                  <c:v>Reparar baches</c:v>
                </c:pt>
                <c:pt idx="9">
                  <c:v>Un hospital</c:v>
                </c:pt>
                <c:pt idx="10">
                  <c:v>Vialidades</c:v>
                </c:pt>
                <c:pt idx="11">
                  <c:v>Más vigilancia</c:v>
                </c:pt>
                <c:pt idx="12">
                  <c:v>Otra</c:v>
                </c:pt>
              </c:strCache>
            </c:strRef>
          </c:cat>
          <c:val>
            <c:numRef>
              <c:f>Obras!$B$3:$B$15</c:f>
            </c:numRef>
          </c:val>
        </c:ser>
        <c:ser>
          <c:idx val="1"/>
          <c:order val="1"/>
          <c:spPr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dLbls>
            <c:txPr>
              <a:bodyPr/>
              <a:lstStyle/>
              <a:p>
                <a:pPr>
                  <a:defRPr sz="1200"/>
                </a:pPr>
                <a:endParaRPr lang="es-MX"/>
              </a:p>
            </c:txPr>
            <c:showVal val="1"/>
          </c:dLbls>
          <c:cat>
            <c:strRef>
              <c:f>Obras!$A$3:$A$15</c:f>
              <c:strCache>
                <c:ptCount val="13"/>
                <c:pt idx="0">
                  <c:v>Pavimentar calles</c:v>
                </c:pt>
                <c:pt idx="1">
                  <c:v>Alumbrado público</c:v>
                </c:pt>
                <c:pt idx="2">
                  <c:v>Recolección de basura</c:v>
                </c:pt>
                <c:pt idx="3">
                  <c:v>Servicio de agua</c:v>
                </c:pt>
                <c:pt idx="4">
                  <c:v>Drenaje</c:v>
                </c:pt>
                <c:pt idx="5">
                  <c:v>Cancha deportiva</c:v>
                </c:pt>
                <c:pt idx="6">
                  <c:v>Escuela</c:v>
                </c:pt>
                <c:pt idx="7">
                  <c:v>Regularizar terrenos</c:v>
                </c:pt>
                <c:pt idx="8">
                  <c:v>Reparar baches</c:v>
                </c:pt>
                <c:pt idx="9">
                  <c:v>Un hospital</c:v>
                </c:pt>
                <c:pt idx="10">
                  <c:v>Vialidades</c:v>
                </c:pt>
                <c:pt idx="11">
                  <c:v>Más vigilancia</c:v>
                </c:pt>
                <c:pt idx="12">
                  <c:v>Otra</c:v>
                </c:pt>
              </c:strCache>
            </c:strRef>
          </c:cat>
          <c:val>
            <c:numRef>
              <c:f>Obras!$C$3:$C$15</c:f>
              <c:numCache>
                <c:formatCode>0.00</c:formatCode>
                <c:ptCount val="13"/>
                <c:pt idx="0">
                  <c:v>26.04895104895105</c:v>
                </c:pt>
                <c:pt idx="1">
                  <c:v>10.576923076923077</c:v>
                </c:pt>
                <c:pt idx="2">
                  <c:v>4.9825174825174825</c:v>
                </c:pt>
                <c:pt idx="3">
                  <c:v>6.1188811188811165</c:v>
                </c:pt>
                <c:pt idx="4">
                  <c:v>1.8356643356643347</c:v>
                </c:pt>
                <c:pt idx="5">
                  <c:v>3.4090909090909087</c:v>
                </c:pt>
                <c:pt idx="6">
                  <c:v>2.7972027972027989</c:v>
                </c:pt>
                <c:pt idx="7">
                  <c:v>2.0104895104895104</c:v>
                </c:pt>
                <c:pt idx="8">
                  <c:v>1.3111888111888121</c:v>
                </c:pt>
                <c:pt idx="9">
                  <c:v>2.9720279720279739</c:v>
                </c:pt>
                <c:pt idx="10">
                  <c:v>0.96153846153846168</c:v>
                </c:pt>
                <c:pt idx="11">
                  <c:v>29.283216783216783</c:v>
                </c:pt>
                <c:pt idx="12">
                  <c:v>7.6923076923076925</c:v>
                </c:pt>
              </c:numCache>
            </c:numRef>
          </c:val>
        </c:ser>
        <c:axId val="47176704"/>
        <c:axId val="47190784"/>
      </c:barChart>
      <c:catAx>
        <c:axId val="47176704"/>
        <c:scaling>
          <c:orientation val="minMax"/>
        </c:scaling>
        <c:axPos val="b"/>
        <c:tickLblPos val="nextTo"/>
        <c:crossAx val="47190784"/>
        <c:crosses val="autoZero"/>
        <c:auto val="1"/>
        <c:lblAlgn val="ctr"/>
        <c:lblOffset val="100"/>
      </c:catAx>
      <c:valAx>
        <c:axId val="47190784"/>
        <c:scaling>
          <c:orientation val="minMax"/>
        </c:scaling>
        <c:axPos val="l"/>
        <c:numFmt formatCode="0.00" sourceLinked="1"/>
        <c:tickLblPos val="nextTo"/>
        <c:crossAx val="47176704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0B836-CA8E-42CE-A4E7-046FA31062C0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D7C89-0158-42C8-BDA6-F0DFE55C858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9B26-5198-45A3-91CF-1F5A3F90B6CA}" type="datetimeFigureOut">
              <a:rPr lang="es-MX" smtClean="0"/>
              <a:pPr/>
              <a:t>14/05/2012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CBC85-A6F9-4B6A-986F-74E354D0CE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chart" Target="../charts/chart5.xml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gif"/><Relationship Id="rId7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9.jpeg"/><Relationship Id="rId5" Type="http://schemas.openxmlformats.org/officeDocument/2006/relationships/image" Target="../media/image15.jpeg"/><Relationship Id="rId10" Type="http://schemas.openxmlformats.org/officeDocument/2006/relationships/image" Target="../media/image19.jpeg"/><Relationship Id="rId4" Type="http://schemas.openxmlformats.org/officeDocument/2006/relationships/image" Target="../media/image14.gif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chart" Target="../charts/chart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chart" Target="../charts/chart1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46075"/>
            <a:ext cx="15113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14313" y="2500313"/>
            <a:ext cx="8640762" cy="2059109"/>
            <a:chOff x="159" y="1434"/>
            <a:chExt cx="5443" cy="1270"/>
          </a:xfrm>
        </p:grpSpPr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1837" y="1434"/>
              <a:ext cx="3765" cy="1262"/>
            </a:xfrm>
            <a:prstGeom prst="rect">
              <a:avLst/>
            </a:prstGeom>
            <a:gradFill rotWithShape="1">
              <a:gsLst>
                <a:gs pos="0">
                  <a:srgbClr val="C0C0C0">
                    <a:alpha val="38000"/>
                  </a:srgbClr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_tradnl" sz="2000" b="1" dirty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ENCUESTA CARA A CARA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es-ES_tradnl" sz="3800" dirty="0" smtClean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SONORA</a:t>
              </a:r>
              <a:endParaRPr lang="es-ES_tradnl" sz="3800" dirty="0">
                <a:solidFill>
                  <a:srgbClr val="C0C0C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737373"/>
                    </a:outerShdw>
                  </a:cont>
                  <a:effect ref="fillLine"/>
                </a:effectDag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es-ES_tradnl" sz="2000" b="1" dirty="0" smtClean="0">
                  <a:solidFill>
                    <a:srgbClr val="C0C0C0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737373"/>
                      </a:outerShdw>
                    </a:cont>
                    <a:effect ref="fillLine"/>
                  </a:effectDag>
                </a:rPr>
                <a:t>ENCUESTA SOBRE NAME ID, TENDENCIAS Y PREFERENCIAS ELECTORALES EN SONORA</a:t>
              </a:r>
              <a:endParaRPr lang="es-ES_tradnl" sz="2000" b="1" dirty="0">
                <a:solidFill>
                  <a:srgbClr val="C0C0C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737373"/>
                    </a:outerShdw>
                  </a:cont>
                  <a:effect ref="fillLine"/>
                </a:effectDag>
              </a:endParaRPr>
            </a:p>
          </p:txBody>
        </p:sp>
        <p:pic>
          <p:nvPicPr>
            <p:cNvPr id="2056" name="Picture 7" descr="encustadora"/>
            <p:cNvPicPr preferRelativeResize="0">
              <a:picLocks noChangeAspect="1" noChangeArrowheads="1"/>
            </p:cNvPicPr>
            <p:nvPr/>
          </p:nvPicPr>
          <p:blipFill>
            <a:blip r:embed="rId3"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159" y="1480"/>
              <a:ext cx="1667" cy="1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7" name="Rectangle 8"/>
            <p:cNvSpPr>
              <a:spLocks noChangeArrowheads="1"/>
            </p:cNvSpPr>
            <p:nvPr/>
          </p:nvSpPr>
          <p:spPr bwMode="auto">
            <a:xfrm>
              <a:off x="204" y="1434"/>
              <a:ext cx="1633" cy="1270"/>
            </a:xfrm>
            <a:prstGeom prst="rect">
              <a:avLst/>
            </a:prstGeom>
            <a:solidFill>
              <a:srgbClr val="C0C0C0">
                <a:alpha val="5215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435600" y="5734050"/>
            <a:ext cx="3240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_tradnl" b="1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Junio </a:t>
            </a:r>
            <a:r>
              <a:rPr lang="es-ES_tradnl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de 2012</a:t>
            </a:r>
          </a:p>
        </p:txBody>
      </p:sp>
      <p:sp>
        <p:nvSpPr>
          <p:cNvPr id="2053" name="Line 11"/>
          <p:cNvSpPr>
            <a:spLocks noChangeShapeType="1"/>
          </p:cNvSpPr>
          <p:nvPr/>
        </p:nvSpPr>
        <p:spPr bwMode="auto">
          <a:xfrm>
            <a:off x="2124075" y="549275"/>
            <a:ext cx="669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1339022"/>
          <a:ext cx="3786214" cy="5088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44612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Tipo de estudio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Encuesta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en vivienda persona a persona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Objetivo de la investigación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Medición de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preferencias y tendencias electorales, conocimiento de nombre NAME ID.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8155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Fecha del levantamiento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Del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al 12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de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Junio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de 2012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Población objetivo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Hombres y mujeres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mayores de edad, residentes de los 10 municipios de Sonora con el mayor Listado Nominal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 de recolección de datos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Entrevistas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personales cara a cara en vivienda, aplicando un cuestionario en papel por encuestadores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Método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recolección de la información electoral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dirty="0" smtClean="0">
                          <a:solidFill>
                            <a:schemeClr val="tx1"/>
                          </a:solidFill>
                        </a:rPr>
                        <a:t>Una boleta simulada, llenada por el encuestado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</a:rPr>
                        <a:t> y depositada en una mochila</a:t>
                      </a:r>
                      <a:endParaRPr lang="es-ES_tradnl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1478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Longitud de la entrevista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minutos en promedio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Confianza 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y Margen de Error</a:t>
                      </a:r>
                      <a:endParaRPr lang="es-ES_tradnl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97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+/-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 3.2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599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Tasa de Rechazo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28.84%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860032" y="1357298"/>
          <a:ext cx="3786214" cy="2686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2686951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Esquema de selección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En los 10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 municipios con el mayor listado nominal de Sonora y en base a su última actualización, se tomaron de manera aleatoria 108 secciones, de las cuales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12, corresponden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a secciones rurales. </a:t>
                      </a:r>
                    </a:p>
                    <a:p>
                      <a:pPr algn="just"/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Dentro de cada sección de manera sistemática con arranque aleatorio simple se escogieron 5 manzanas y en cada una de ellas se realizaron 2 encuestas. En Hermosillo hubo una sección que por su dimensión de electores se aplicaron 30 encuestas y en 2 secciones se aplicaron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20 y en 4 secciones 11. </a:t>
                      </a:r>
                      <a:r>
                        <a:rPr lang="es-ES_tradnl" sz="1000" b="0" baseline="0" dirty="0" smtClean="0">
                          <a:solidFill>
                            <a:schemeClr val="tx1"/>
                          </a:solidFill>
                        </a:rPr>
                        <a:t>En todas las demás secciones seleccionadas se aplicaron 10 encuestas.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857750" y="4346255"/>
          <a:ext cx="192882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714"/>
                <a:gridCol w="445114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Hermosillo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400</a:t>
                      </a:r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Obregón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Nogales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122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San Luis Río Colorado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Navojoa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6786578" y="4347204"/>
          <a:ext cx="1857388" cy="196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2"/>
                <a:gridCol w="428626"/>
              </a:tblGrid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Guaymas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Agua Prieta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Huatabampo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Caborca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Etchojoa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4862514" y="4000504"/>
          <a:ext cx="3786214" cy="35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64"/>
                <a:gridCol w="1862150"/>
              </a:tblGrid>
              <a:tr h="351462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Total de la muestra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1,144</a:t>
                      </a:r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857375" y="857250"/>
            <a:ext cx="5572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 dirty="0"/>
              <a:t>Ficha Metodológica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2938" y="2633464"/>
          <a:ext cx="3786214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2271728"/>
              </a:tblGrid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Método de Edición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Captura de Datos en Visual FoxPro 6.0 y validación en Excel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3367"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1" dirty="0" smtClean="0">
                          <a:solidFill>
                            <a:schemeClr val="tx1"/>
                          </a:solidFill>
                        </a:rPr>
                        <a:t>Aclaración</a:t>
                      </a:r>
                      <a:endParaRPr lang="es-ES_tradnl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400" b="0" dirty="0" smtClean="0">
                          <a:solidFill>
                            <a:schemeClr val="tx1"/>
                          </a:solidFill>
                        </a:rPr>
                        <a:t>Los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 resultados presentados sólo son válidos para expresar las preferencias electorales de la población objetivo en la fecha del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10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al 12 de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Junio 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</a:rPr>
                        <a:t>del 2012. </a:t>
                      </a:r>
                      <a:endParaRPr lang="es-ES_trad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644008" y="1484784"/>
          <a:ext cx="2142570" cy="236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2310"/>
                <a:gridCol w="700260"/>
              </a:tblGrid>
              <a:tr h="396234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Municipio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Secciones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Hermosillo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s-ES_tradnl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Ciudad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Obregón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Nogales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San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Luís Río Colorado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Navojoa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6786578" y="1485733"/>
          <a:ext cx="1889878" cy="236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782"/>
                <a:gridCol w="864096"/>
              </a:tblGrid>
              <a:tr h="396234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Municipio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Secciones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2933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Guaymas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Agua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Prieta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Huatabampo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Caborca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9623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Etchojoa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4644008" y="3861048"/>
          <a:ext cx="4032448" cy="239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448272"/>
              </a:tblGrid>
              <a:tr h="444296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Personal participante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Director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del proyecto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16084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Coordinadores Generales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Encuestadores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296"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</a:rPr>
                        <a:t>Supervisores de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</a:rPr>
                        <a:t> campo</a:t>
                      </a:r>
                      <a:endParaRPr lang="es-ES_tradnl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ES_tradnl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6" name="Chart 1"/>
          <p:cNvGraphicFramePr/>
          <p:nvPr/>
        </p:nvGraphicFramePr>
        <p:xfrm>
          <a:off x="457200" y="12192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Edades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1000100" y="1928802"/>
          <a:ext cx="714380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Ocupación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8" name="1 Gráfico"/>
          <p:cNvGraphicFramePr/>
          <p:nvPr/>
        </p:nvGraphicFramePr>
        <p:xfrm>
          <a:off x="1000100" y="1714488"/>
          <a:ext cx="7215238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457435" y="100010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latin typeface="Franklin Gothic Medium" pitchFamily="34" charset="0"/>
              </a:rPr>
              <a:t>Nivel Socioeconómico</a:t>
            </a:r>
            <a:endParaRPr lang="es-MX" dirty="0">
              <a:latin typeface="Franklin Gothic Medium" pitchFamily="34" charset="0"/>
            </a:endParaRPr>
          </a:p>
        </p:txBody>
      </p:sp>
      <p:graphicFrame>
        <p:nvGraphicFramePr>
          <p:cNvPr id="7" name="2 Gráfico"/>
          <p:cNvGraphicFramePr/>
          <p:nvPr/>
        </p:nvGraphicFramePr>
        <p:xfrm>
          <a:off x="1000100" y="2000240"/>
          <a:ext cx="7143800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b="1" dirty="0" smtClean="0"/>
              <a:t>Preferencias para Senadores de la </a:t>
            </a:r>
            <a:r>
              <a:rPr lang="es-ES_tradnl" sz="1400" b="1" dirty="0" smtClean="0"/>
              <a:t>República con Boleta Simulada</a:t>
            </a:r>
            <a:endParaRPr lang="es-ES_tradnl" sz="1400" b="1" dirty="0"/>
          </a:p>
        </p:txBody>
      </p:sp>
      <p:pic>
        <p:nvPicPr>
          <p:cNvPr id="21518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3176373" y="5072074"/>
            <a:ext cx="56744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16 Imagen" descr="EGC.jpg"/>
          <p:cNvPicPr>
            <a:picLocks noChangeAspect="1"/>
          </p:cNvPicPr>
          <p:nvPr/>
        </p:nvPicPr>
        <p:blipFill>
          <a:blip r:embed="rId4" cstate="print"/>
          <a:srcRect l="13322" r="15630" b="25800"/>
          <a:stretch>
            <a:fillRect/>
          </a:stretch>
        </p:blipFill>
        <p:spPr bwMode="auto">
          <a:xfrm>
            <a:off x="3688440" y="5072074"/>
            <a:ext cx="63114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21 Imagen" descr="florencio-diaz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47820" y="5072074"/>
            <a:ext cx="48895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36 Imagen" descr="francisco burquez.jpg"/>
          <p:cNvPicPr>
            <a:picLocks noChangeAspect="1"/>
          </p:cNvPicPr>
          <p:nvPr/>
        </p:nvPicPr>
        <p:blipFill>
          <a:blip r:embed="rId6" cstate="print"/>
          <a:srcRect l="23750" r="18124" b="17500"/>
          <a:stretch>
            <a:fillRect/>
          </a:stretch>
        </p:blipFill>
        <p:spPr bwMode="auto">
          <a:xfrm>
            <a:off x="1119163" y="5073661"/>
            <a:ext cx="596885" cy="63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23 Imagen" descr="ana gabriela.jpg"/>
          <p:cNvPicPr>
            <a:picLocks noChangeAspect="1"/>
          </p:cNvPicPr>
          <p:nvPr/>
        </p:nvPicPr>
        <p:blipFill>
          <a:blip r:embed="rId7" cstate="print"/>
          <a:srcRect l="8749" r="16251" b="20000"/>
          <a:stretch>
            <a:fillRect/>
          </a:stretch>
        </p:blipFill>
        <p:spPr bwMode="auto">
          <a:xfrm>
            <a:off x="5036344" y="5115723"/>
            <a:ext cx="595322" cy="63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2" name="22 Imagen" descr="ACS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83250" y="5111754"/>
            <a:ext cx="603262" cy="6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CuadroTexto"/>
          <p:cNvSpPr txBox="1"/>
          <p:nvPr/>
        </p:nvSpPr>
        <p:spPr>
          <a:xfrm>
            <a:off x="7053281" y="514351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INDECISOS</a:t>
            </a:r>
            <a:endParaRPr lang="es-MX" dirty="0"/>
          </a:p>
        </p:txBody>
      </p:sp>
      <p:sp>
        <p:nvSpPr>
          <p:cNvPr id="27" name="26 Conector fuera de página"/>
          <p:cNvSpPr/>
          <p:nvPr/>
        </p:nvSpPr>
        <p:spPr>
          <a:xfrm rot="10800000">
            <a:off x="1066775" y="2714620"/>
            <a:ext cx="1143008" cy="2143140"/>
          </a:xfrm>
          <a:prstGeom prst="flowChartOffpageConnector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CuadroTexto"/>
          <p:cNvSpPr txBox="1"/>
          <p:nvPr/>
        </p:nvSpPr>
        <p:spPr>
          <a:xfrm>
            <a:off x="785786" y="2071678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30.16%</a:t>
            </a:r>
            <a:endParaRPr lang="es-MX" sz="3200" dirty="0"/>
          </a:p>
        </p:txBody>
      </p:sp>
      <p:sp>
        <p:nvSpPr>
          <p:cNvPr id="29" name="28 Conector fuera de página"/>
          <p:cNvSpPr/>
          <p:nvPr/>
        </p:nvSpPr>
        <p:spPr>
          <a:xfrm rot="10800000">
            <a:off x="3138477" y="2143116"/>
            <a:ext cx="1143008" cy="2714644"/>
          </a:xfrm>
          <a:prstGeom prst="flowChartOffpageConnector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CuadroTexto"/>
          <p:cNvSpPr txBox="1"/>
          <p:nvPr/>
        </p:nvSpPr>
        <p:spPr>
          <a:xfrm>
            <a:off x="3143240" y="1428736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38.11%</a:t>
            </a:r>
            <a:endParaRPr lang="es-MX" sz="3200" dirty="0"/>
          </a:p>
        </p:txBody>
      </p:sp>
      <p:sp>
        <p:nvSpPr>
          <p:cNvPr id="31" name="30 Conector fuera de página"/>
          <p:cNvSpPr/>
          <p:nvPr/>
        </p:nvSpPr>
        <p:spPr>
          <a:xfrm rot="10800000">
            <a:off x="5119691" y="4357694"/>
            <a:ext cx="1143008" cy="500066"/>
          </a:xfrm>
          <a:prstGeom prst="flowChartOffpageConnector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5072066" y="3701481"/>
            <a:ext cx="1409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6.56%</a:t>
            </a:r>
            <a:endParaRPr lang="es-MX" sz="3200" dirty="0"/>
          </a:p>
        </p:txBody>
      </p:sp>
      <p:sp>
        <p:nvSpPr>
          <p:cNvPr id="33" name="32 Conector fuera de página"/>
          <p:cNvSpPr/>
          <p:nvPr/>
        </p:nvSpPr>
        <p:spPr>
          <a:xfrm rot="10800000">
            <a:off x="7000893" y="3000372"/>
            <a:ext cx="1143008" cy="1857386"/>
          </a:xfrm>
          <a:prstGeom prst="flowChartOffpageConnector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33 CuadroTexto"/>
          <p:cNvSpPr txBox="1"/>
          <p:nvPr/>
        </p:nvSpPr>
        <p:spPr>
          <a:xfrm>
            <a:off x="6858016" y="2272721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25.17%</a:t>
            </a:r>
            <a:endParaRPr lang="es-MX" sz="3200" dirty="0"/>
          </a:p>
        </p:txBody>
      </p:sp>
      <p:pic>
        <p:nvPicPr>
          <p:cNvPr id="35" name="6 Imagen" descr="PAN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76340" y="4145675"/>
            <a:ext cx="473026" cy="46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7 Imagen" descr="PRI.bmp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83466" y="4143380"/>
            <a:ext cx="45511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8 Imagen" descr="PRD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29269" y="4429132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6 CuadroTexto"/>
          <p:cNvSpPr txBox="1">
            <a:spLocks noChangeArrowheads="1"/>
          </p:cNvSpPr>
          <p:nvPr/>
        </p:nvSpPr>
        <p:spPr bwMode="auto">
          <a:xfrm>
            <a:off x="7429520" y="1357298"/>
            <a:ext cx="16430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/>
              <a:t>Preferencia Bruta</a:t>
            </a:r>
            <a:endParaRPr lang="es-ES_tradnl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Preferencias para </a:t>
            </a:r>
            <a:r>
              <a:rPr lang="es-ES_tradnl" sz="1400" dirty="0" smtClean="0"/>
              <a:t>Senadores de la </a:t>
            </a:r>
            <a:r>
              <a:rPr lang="es-ES_tradnl" sz="1400" dirty="0" smtClean="0"/>
              <a:t>República con Boleta Simulada</a:t>
            </a:r>
            <a:endParaRPr lang="es-ES_tradnl" sz="1400" dirty="0"/>
          </a:p>
        </p:txBody>
      </p:sp>
      <p:pic>
        <p:nvPicPr>
          <p:cNvPr id="21518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4076492" y="5107796"/>
            <a:ext cx="56744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16 Imagen" descr="EGC.jpg"/>
          <p:cNvPicPr>
            <a:picLocks noChangeAspect="1"/>
          </p:cNvPicPr>
          <p:nvPr/>
        </p:nvPicPr>
        <p:blipFill>
          <a:blip r:embed="rId4" cstate="print"/>
          <a:srcRect l="13322" r="15630" b="25800"/>
          <a:stretch>
            <a:fillRect/>
          </a:stretch>
        </p:blipFill>
        <p:spPr bwMode="auto">
          <a:xfrm>
            <a:off x="4588559" y="5107796"/>
            <a:ext cx="63114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21 Imagen" descr="florencio-diaz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7939" y="5107796"/>
            <a:ext cx="48895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36 Imagen" descr="francisco burquez.jpg"/>
          <p:cNvPicPr>
            <a:picLocks noChangeAspect="1"/>
          </p:cNvPicPr>
          <p:nvPr/>
        </p:nvPicPr>
        <p:blipFill>
          <a:blip r:embed="rId6" cstate="print"/>
          <a:srcRect l="23750" r="18124" b="17500"/>
          <a:stretch>
            <a:fillRect/>
          </a:stretch>
        </p:blipFill>
        <p:spPr bwMode="auto">
          <a:xfrm>
            <a:off x="2019282" y="5109383"/>
            <a:ext cx="596885" cy="63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23 Imagen" descr="ana gabriela.jpg"/>
          <p:cNvPicPr>
            <a:picLocks noChangeAspect="1"/>
          </p:cNvPicPr>
          <p:nvPr/>
        </p:nvPicPr>
        <p:blipFill>
          <a:blip r:embed="rId7" cstate="print"/>
          <a:srcRect l="8749" r="16251" b="20000"/>
          <a:stretch>
            <a:fillRect/>
          </a:stretch>
        </p:blipFill>
        <p:spPr bwMode="auto">
          <a:xfrm>
            <a:off x="5936463" y="5151445"/>
            <a:ext cx="595322" cy="63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2" name="22 Imagen" descr="ACS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3369" y="5147476"/>
            <a:ext cx="603262" cy="6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26 Conector fuera de página"/>
          <p:cNvSpPr/>
          <p:nvPr/>
        </p:nvSpPr>
        <p:spPr>
          <a:xfrm rot="10800000">
            <a:off x="1966894" y="2750342"/>
            <a:ext cx="1143008" cy="2143140"/>
          </a:xfrm>
          <a:prstGeom prst="flowChartOffpageConnector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CuadroTexto"/>
          <p:cNvSpPr txBox="1"/>
          <p:nvPr/>
        </p:nvSpPr>
        <p:spPr>
          <a:xfrm>
            <a:off x="1714480" y="2135975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40.30</a:t>
            </a:r>
            <a:r>
              <a:rPr lang="es-MX" sz="3200" dirty="0" smtClean="0"/>
              <a:t>%</a:t>
            </a:r>
            <a:endParaRPr lang="es-MX" sz="3200" dirty="0"/>
          </a:p>
        </p:txBody>
      </p:sp>
      <p:sp>
        <p:nvSpPr>
          <p:cNvPr id="29" name="28 Conector fuera de página"/>
          <p:cNvSpPr/>
          <p:nvPr/>
        </p:nvSpPr>
        <p:spPr>
          <a:xfrm rot="10800000">
            <a:off x="4038596" y="2035962"/>
            <a:ext cx="1143008" cy="2857520"/>
          </a:xfrm>
          <a:prstGeom prst="flowChartOffpageConnector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CuadroTexto"/>
          <p:cNvSpPr txBox="1"/>
          <p:nvPr/>
        </p:nvSpPr>
        <p:spPr>
          <a:xfrm>
            <a:off x="3862383" y="1445408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50.93</a:t>
            </a:r>
            <a:r>
              <a:rPr lang="es-MX" sz="3200" dirty="0" smtClean="0"/>
              <a:t>%</a:t>
            </a:r>
            <a:endParaRPr lang="es-MX" sz="3200" dirty="0"/>
          </a:p>
        </p:txBody>
      </p:sp>
      <p:sp>
        <p:nvSpPr>
          <p:cNvPr id="31" name="30 Conector fuera de página"/>
          <p:cNvSpPr/>
          <p:nvPr/>
        </p:nvSpPr>
        <p:spPr>
          <a:xfrm rot="10800000">
            <a:off x="6019810" y="4179102"/>
            <a:ext cx="1143008" cy="714380"/>
          </a:xfrm>
          <a:prstGeom prst="flowChartOffpageConnector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5900747" y="3607598"/>
            <a:ext cx="1409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8.7</a:t>
            </a:r>
            <a:r>
              <a:rPr lang="es-MX" sz="3200" dirty="0" smtClean="0"/>
              <a:t>6</a:t>
            </a:r>
            <a:r>
              <a:rPr lang="es-MX" sz="3200" dirty="0" smtClean="0"/>
              <a:t>%</a:t>
            </a:r>
            <a:endParaRPr lang="es-MX" sz="3200" dirty="0"/>
          </a:p>
        </p:txBody>
      </p:sp>
      <p:pic>
        <p:nvPicPr>
          <p:cNvPr id="35" name="6 Imagen" descr="PAN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76459" y="4181397"/>
            <a:ext cx="473026" cy="46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7 Imagen" descr="PRI.bmp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83585" y="4179102"/>
            <a:ext cx="45511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8 Imagen" descr="PRD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29388" y="4464854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6 CuadroTexto"/>
          <p:cNvSpPr txBox="1">
            <a:spLocks noChangeArrowheads="1"/>
          </p:cNvSpPr>
          <p:nvPr/>
        </p:nvSpPr>
        <p:spPr bwMode="auto">
          <a:xfrm>
            <a:off x="7429520" y="1357298"/>
            <a:ext cx="16430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/>
              <a:t>Preferencia Efectiva</a:t>
            </a:r>
            <a:endParaRPr lang="es-ES_tradnl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9"/>
          <p:cNvSpPr>
            <a:spLocks noChangeShapeType="1"/>
          </p:cNvSpPr>
          <p:nvPr/>
        </p:nvSpPr>
        <p:spPr bwMode="auto">
          <a:xfrm>
            <a:off x="325438" y="6881813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1507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09" name="6 CuadroTexto"/>
          <p:cNvSpPr txBox="1">
            <a:spLocks noChangeArrowheads="1"/>
          </p:cNvSpPr>
          <p:nvPr/>
        </p:nvSpPr>
        <p:spPr bwMode="auto">
          <a:xfrm>
            <a:off x="928688" y="928688"/>
            <a:ext cx="7715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Preferencias para Senadores de la República</a:t>
            </a:r>
            <a:endParaRPr lang="es-ES_tradnl" sz="1400" dirty="0"/>
          </a:p>
        </p:txBody>
      </p:sp>
      <p:sp>
        <p:nvSpPr>
          <p:cNvPr id="21525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25" name="16 Gráfico"/>
          <p:cNvGraphicFramePr/>
          <p:nvPr/>
        </p:nvGraphicFramePr>
        <p:xfrm>
          <a:off x="1000100" y="2000240"/>
          <a:ext cx="7143800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" name="15 Imagen" descr="Claudia_pavlovich.jpg"/>
          <p:cNvPicPr>
            <a:picLocks noChangeAspect="1"/>
          </p:cNvPicPr>
          <p:nvPr/>
        </p:nvPicPr>
        <p:blipFill>
          <a:blip r:embed="rId4" cstate="print"/>
          <a:srcRect l="10526" t="6020" r="8650" b="24841"/>
          <a:stretch>
            <a:fillRect/>
          </a:stretch>
        </p:blipFill>
        <p:spPr bwMode="auto">
          <a:xfrm>
            <a:off x="3286116" y="1357298"/>
            <a:ext cx="56744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16 Imagen" descr="EGC.jpg"/>
          <p:cNvPicPr>
            <a:picLocks noChangeAspect="1"/>
          </p:cNvPicPr>
          <p:nvPr/>
        </p:nvPicPr>
        <p:blipFill>
          <a:blip r:embed="rId5" cstate="print"/>
          <a:srcRect l="13322" r="15630" b="25800"/>
          <a:stretch>
            <a:fillRect/>
          </a:stretch>
        </p:blipFill>
        <p:spPr bwMode="auto">
          <a:xfrm>
            <a:off x="3798183" y="1357298"/>
            <a:ext cx="63114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21 Imagen" descr="florencio-diaz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3638" y="1928802"/>
            <a:ext cx="48895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36 Imagen" descr="francisco burquez.jpg"/>
          <p:cNvPicPr>
            <a:picLocks noChangeAspect="1"/>
          </p:cNvPicPr>
          <p:nvPr/>
        </p:nvPicPr>
        <p:blipFill>
          <a:blip r:embed="rId7" cstate="print"/>
          <a:srcRect l="23750" r="18124" b="17500"/>
          <a:stretch>
            <a:fillRect/>
          </a:stretch>
        </p:blipFill>
        <p:spPr bwMode="auto">
          <a:xfrm>
            <a:off x="1904981" y="1930389"/>
            <a:ext cx="596885" cy="63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23 Imagen" descr="ana gabriela.jpg"/>
          <p:cNvPicPr>
            <a:picLocks noChangeAspect="1"/>
          </p:cNvPicPr>
          <p:nvPr/>
        </p:nvPicPr>
        <p:blipFill>
          <a:blip r:embed="rId8" cstate="print"/>
          <a:srcRect l="8749" r="16251" b="20000"/>
          <a:stretch>
            <a:fillRect/>
          </a:stretch>
        </p:blipFill>
        <p:spPr bwMode="auto">
          <a:xfrm>
            <a:off x="4500562" y="3365495"/>
            <a:ext cx="595322" cy="63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22 Imagen" descr="ACS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7468" y="3361526"/>
            <a:ext cx="603262" cy="6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0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221" name="6 CuadroTexto"/>
          <p:cNvSpPr txBox="1">
            <a:spLocks noChangeArrowheads="1"/>
          </p:cNvSpPr>
          <p:nvPr/>
        </p:nvSpPr>
        <p:spPr bwMode="auto">
          <a:xfrm>
            <a:off x="857224" y="214290"/>
            <a:ext cx="7858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400" dirty="0" smtClean="0"/>
              <a:t>Preferencia Presidencial con Boleta Simulada </a:t>
            </a:r>
            <a:endParaRPr lang="es-ES_tradnl" sz="1400" dirty="0"/>
          </a:p>
          <a:p>
            <a:pPr algn="ctr"/>
            <a:r>
              <a:rPr lang="es-ES_tradnl" sz="1400" dirty="0" smtClean="0"/>
              <a:t>Por zonas</a:t>
            </a:r>
            <a:endParaRPr lang="es-ES_tradnl" sz="1400" dirty="0"/>
          </a:p>
        </p:txBody>
      </p:sp>
      <p:pic>
        <p:nvPicPr>
          <p:cNvPr id="12" name="11 Imagen" descr="sonora.gif"/>
          <p:cNvPicPr>
            <a:picLocks noChangeAspect="1"/>
          </p:cNvPicPr>
          <p:nvPr/>
        </p:nvPicPr>
        <p:blipFill>
          <a:blip r:embed="rId3"/>
          <a:srcRect b="62817"/>
          <a:stretch>
            <a:fillRect/>
          </a:stretch>
        </p:blipFill>
        <p:spPr>
          <a:xfrm>
            <a:off x="2643174" y="1071546"/>
            <a:ext cx="4500594" cy="1714512"/>
          </a:xfrm>
          <a:prstGeom prst="rect">
            <a:avLst/>
          </a:prstGeom>
        </p:spPr>
      </p:pic>
      <p:sp>
        <p:nvSpPr>
          <p:cNvPr id="14" name="13 Rectángulo redondeado"/>
          <p:cNvSpPr/>
          <p:nvPr/>
        </p:nvSpPr>
        <p:spPr>
          <a:xfrm>
            <a:off x="4071934" y="928670"/>
            <a:ext cx="1500198" cy="5000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CuadroTexto"/>
          <p:cNvSpPr txBox="1"/>
          <p:nvPr/>
        </p:nvSpPr>
        <p:spPr>
          <a:xfrm>
            <a:off x="4071934" y="1000108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Zona Norte</a:t>
            </a:r>
            <a:endParaRPr lang="es-MX" sz="1400" dirty="0"/>
          </a:p>
        </p:txBody>
      </p:sp>
      <p:sp>
        <p:nvSpPr>
          <p:cNvPr id="20" name="19 Rectángulo"/>
          <p:cNvSpPr/>
          <p:nvPr/>
        </p:nvSpPr>
        <p:spPr>
          <a:xfrm>
            <a:off x="7000892" y="1268598"/>
            <a:ext cx="857256" cy="28575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CuadroTexto"/>
          <p:cNvSpPr txBox="1"/>
          <p:nvPr/>
        </p:nvSpPr>
        <p:spPr>
          <a:xfrm>
            <a:off x="7072330" y="1263835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26.27%</a:t>
            </a:r>
            <a:endParaRPr lang="es-MX" sz="1400" dirty="0"/>
          </a:p>
        </p:txBody>
      </p:sp>
      <p:sp>
        <p:nvSpPr>
          <p:cNvPr id="22" name="21 Rectángulo"/>
          <p:cNvSpPr/>
          <p:nvPr/>
        </p:nvSpPr>
        <p:spPr>
          <a:xfrm>
            <a:off x="7000892" y="1821048"/>
            <a:ext cx="1214446" cy="28575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CuadroTexto"/>
          <p:cNvSpPr txBox="1"/>
          <p:nvPr/>
        </p:nvSpPr>
        <p:spPr>
          <a:xfrm>
            <a:off x="7215206" y="1799026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37.50%</a:t>
            </a:r>
            <a:endParaRPr lang="es-MX" sz="1400" dirty="0"/>
          </a:p>
        </p:txBody>
      </p:sp>
      <p:sp>
        <p:nvSpPr>
          <p:cNvPr id="24" name="23 Rectángulo"/>
          <p:cNvSpPr/>
          <p:nvPr/>
        </p:nvSpPr>
        <p:spPr>
          <a:xfrm>
            <a:off x="7000892" y="2321117"/>
            <a:ext cx="428628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CuadroTexto"/>
          <p:cNvSpPr txBox="1"/>
          <p:nvPr/>
        </p:nvSpPr>
        <p:spPr>
          <a:xfrm>
            <a:off x="7429520" y="2321117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9.54%</a:t>
            </a:r>
            <a:endParaRPr lang="es-MX" sz="1400" dirty="0"/>
          </a:p>
        </p:txBody>
      </p:sp>
      <p:pic>
        <p:nvPicPr>
          <p:cNvPr id="30" name="29 Imagen" descr="sonora su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8" y="3571876"/>
            <a:ext cx="3795717" cy="2775116"/>
          </a:xfrm>
          <a:prstGeom prst="rect">
            <a:avLst/>
          </a:prstGeom>
        </p:spPr>
      </p:pic>
      <p:sp>
        <p:nvSpPr>
          <p:cNvPr id="31" name="30 Rectángulo redondeado"/>
          <p:cNvSpPr/>
          <p:nvPr/>
        </p:nvSpPr>
        <p:spPr>
          <a:xfrm>
            <a:off x="7500958" y="3571876"/>
            <a:ext cx="1357322" cy="5000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7500958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 Zona Sur</a:t>
            </a:r>
            <a:endParaRPr lang="es-MX" sz="1400" dirty="0"/>
          </a:p>
        </p:txBody>
      </p:sp>
      <p:sp>
        <p:nvSpPr>
          <p:cNvPr id="37" name="36 Rectángulo"/>
          <p:cNvSpPr/>
          <p:nvPr/>
        </p:nvSpPr>
        <p:spPr>
          <a:xfrm>
            <a:off x="4429124" y="3933829"/>
            <a:ext cx="857256" cy="28098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CuadroTexto"/>
          <p:cNvSpPr txBox="1"/>
          <p:nvPr/>
        </p:nvSpPr>
        <p:spPr>
          <a:xfrm>
            <a:off x="4500562" y="3929066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27.73%</a:t>
            </a:r>
            <a:endParaRPr lang="es-MX" sz="1400" dirty="0"/>
          </a:p>
        </p:txBody>
      </p:sp>
      <p:sp>
        <p:nvSpPr>
          <p:cNvPr id="40" name="39 Rectángulo"/>
          <p:cNvSpPr/>
          <p:nvPr/>
        </p:nvSpPr>
        <p:spPr>
          <a:xfrm>
            <a:off x="4429124" y="4986348"/>
            <a:ext cx="357190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40 CuadroTexto"/>
          <p:cNvSpPr txBox="1"/>
          <p:nvPr/>
        </p:nvSpPr>
        <p:spPr>
          <a:xfrm>
            <a:off x="4857752" y="498634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6.82%</a:t>
            </a:r>
            <a:endParaRPr lang="es-MX" sz="1400" dirty="0"/>
          </a:p>
        </p:txBody>
      </p:sp>
      <p:pic>
        <p:nvPicPr>
          <p:cNvPr id="46" name="45 Imagen" descr="Hermosillo revise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1071546"/>
            <a:ext cx="2833454" cy="2714620"/>
          </a:xfrm>
          <a:prstGeom prst="rect">
            <a:avLst/>
          </a:prstGeom>
        </p:spPr>
      </p:pic>
      <p:sp>
        <p:nvSpPr>
          <p:cNvPr id="47" name="46 Rectángulo redondeado"/>
          <p:cNvSpPr/>
          <p:nvPr/>
        </p:nvSpPr>
        <p:spPr>
          <a:xfrm>
            <a:off x="204757" y="2285992"/>
            <a:ext cx="1357322" cy="5000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47 CuadroTexto"/>
          <p:cNvSpPr txBox="1"/>
          <p:nvPr/>
        </p:nvSpPr>
        <p:spPr>
          <a:xfrm>
            <a:off x="204757" y="2357430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Hermosillo</a:t>
            </a:r>
            <a:endParaRPr lang="es-MX" sz="1400" dirty="0"/>
          </a:p>
        </p:txBody>
      </p:sp>
      <p:sp>
        <p:nvSpPr>
          <p:cNvPr id="53" name="52 Rectángulo"/>
          <p:cNvSpPr/>
          <p:nvPr/>
        </p:nvSpPr>
        <p:spPr>
          <a:xfrm>
            <a:off x="1357290" y="3854654"/>
            <a:ext cx="1214446" cy="28575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53 CuadroTexto"/>
          <p:cNvSpPr txBox="1"/>
          <p:nvPr/>
        </p:nvSpPr>
        <p:spPr>
          <a:xfrm>
            <a:off x="1538266" y="384989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35.25%</a:t>
            </a:r>
            <a:endParaRPr lang="es-MX" sz="1400" dirty="0"/>
          </a:p>
        </p:txBody>
      </p:sp>
      <p:sp>
        <p:nvSpPr>
          <p:cNvPr id="56" name="55 Rectángulo"/>
          <p:cNvSpPr/>
          <p:nvPr/>
        </p:nvSpPr>
        <p:spPr>
          <a:xfrm>
            <a:off x="1357290" y="4907173"/>
            <a:ext cx="214314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56 CuadroTexto"/>
          <p:cNvSpPr txBox="1"/>
          <p:nvPr/>
        </p:nvSpPr>
        <p:spPr>
          <a:xfrm>
            <a:off x="1643042" y="4907173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4.00%</a:t>
            </a:r>
            <a:endParaRPr lang="es-MX" sz="1400" dirty="0"/>
          </a:p>
        </p:txBody>
      </p:sp>
      <p:sp>
        <p:nvSpPr>
          <p:cNvPr id="62" name="61 Rectángulo"/>
          <p:cNvSpPr/>
          <p:nvPr/>
        </p:nvSpPr>
        <p:spPr>
          <a:xfrm>
            <a:off x="1357290" y="5395927"/>
            <a:ext cx="857256" cy="28575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62 CuadroTexto"/>
          <p:cNvSpPr txBox="1"/>
          <p:nvPr/>
        </p:nvSpPr>
        <p:spPr>
          <a:xfrm>
            <a:off x="1428728" y="5391164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28.00%</a:t>
            </a:r>
            <a:endParaRPr lang="es-MX" sz="1400" dirty="0"/>
          </a:p>
        </p:txBody>
      </p:sp>
      <p:sp>
        <p:nvSpPr>
          <p:cNvPr id="64" name="63 Rectángulo"/>
          <p:cNvSpPr/>
          <p:nvPr/>
        </p:nvSpPr>
        <p:spPr>
          <a:xfrm>
            <a:off x="7000892" y="2768796"/>
            <a:ext cx="857256" cy="28575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5" name="64 CuadroTexto"/>
          <p:cNvSpPr txBox="1"/>
          <p:nvPr/>
        </p:nvSpPr>
        <p:spPr>
          <a:xfrm>
            <a:off x="7029467" y="2764033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25.99%</a:t>
            </a:r>
            <a:endParaRPr lang="es-MX" sz="1400" dirty="0"/>
          </a:p>
        </p:txBody>
      </p:sp>
      <p:sp>
        <p:nvSpPr>
          <p:cNvPr id="66" name="65 CuadroTexto"/>
          <p:cNvSpPr txBox="1"/>
          <p:nvPr/>
        </p:nvSpPr>
        <p:spPr>
          <a:xfrm>
            <a:off x="285720" y="5422307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No manifiesta</a:t>
            </a:r>
            <a:endParaRPr lang="es-MX" sz="1200" dirty="0"/>
          </a:p>
        </p:txBody>
      </p:sp>
      <p:sp>
        <p:nvSpPr>
          <p:cNvPr id="67" name="66 Rectángulo"/>
          <p:cNvSpPr/>
          <p:nvPr/>
        </p:nvSpPr>
        <p:spPr>
          <a:xfrm>
            <a:off x="4429124" y="5467365"/>
            <a:ext cx="714380" cy="28575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8" name="67 CuadroTexto"/>
          <p:cNvSpPr txBox="1"/>
          <p:nvPr/>
        </p:nvSpPr>
        <p:spPr>
          <a:xfrm>
            <a:off x="4419599" y="546260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21.36%</a:t>
            </a:r>
            <a:endParaRPr lang="es-MX" sz="1400" dirty="0"/>
          </a:p>
        </p:txBody>
      </p:sp>
      <p:sp>
        <p:nvSpPr>
          <p:cNvPr id="69" name="68 CuadroTexto"/>
          <p:cNvSpPr txBox="1"/>
          <p:nvPr/>
        </p:nvSpPr>
        <p:spPr>
          <a:xfrm>
            <a:off x="3143240" y="5471355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No manifiesta</a:t>
            </a:r>
            <a:endParaRPr lang="es-MX" sz="1200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724736" y="2783489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No manifiesta</a:t>
            </a:r>
            <a:endParaRPr lang="es-MX" sz="1200" dirty="0"/>
          </a:p>
        </p:txBody>
      </p:sp>
      <p:sp>
        <p:nvSpPr>
          <p:cNvPr id="71" name="70 Rectángulo"/>
          <p:cNvSpPr/>
          <p:nvPr/>
        </p:nvSpPr>
        <p:spPr>
          <a:xfrm>
            <a:off x="4429124" y="4457707"/>
            <a:ext cx="1285884" cy="28575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38 CuadroTexto"/>
          <p:cNvSpPr txBox="1"/>
          <p:nvPr/>
        </p:nvSpPr>
        <p:spPr>
          <a:xfrm>
            <a:off x="4695826" y="443568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43.41%</a:t>
            </a:r>
            <a:endParaRPr lang="es-MX" sz="1400" dirty="0"/>
          </a:p>
        </p:txBody>
      </p:sp>
      <p:sp>
        <p:nvSpPr>
          <p:cNvPr id="72" name="71 Rectángulo"/>
          <p:cNvSpPr/>
          <p:nvPr/>
        </p:nvSpPr>
        <p:spPr>
          <a:xfrm>
            <a:off x="1357290" y="4399370"/>
            <a:ext cx="1143008" cy="28575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54 CuadroTexto"/>
          <p:cNvSpPr txBox="1"/>
          <p:nvPr/>
        </p:nvSpPr>
        <p:spPr>
          <a:xfrm>
            <a:off x="1500166" y="4399370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32.75</a:t>
            </a:r>
            <a:endParaRPr lang="es-MX" sz="1400" dirty="0"/>
          </a:p>
        </p:txBody>
      </p:sp>
      <p:pic>
        <p:nvPicPr>
          <p:cNvPr id="60" name="15 Imagen" descr="Claudia_pavlovich.jpg"/>
          <p:cNvPicPr>
            <a:picLocks noChangeAspect="1"/>
          </p:cNvPicPr>
          <p:nvPr/>
        </p:nvPicPr>
        <p:blipFill>
          <a:blip r:embed="rId6" cstate="print"/>
          <a:srcRect l="10526" t="6020" r="8650" b="24841"/>
          <a:stretch>
            <a:fillRect/>
          </a:stretch>
        </p:blipFill>
        <p:spPr bwMode="auto">
          <a:xfrm>
            <a:off x="571472" y="4378277"/>
            <a:ext cx="298657" cy="33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16 Imagen" descr="EGC.jpg"/>
          <p:cNvPicPr>
            <a:picLocks noChangeAspect="1"/>
          </p:cNvPicPr>
          <p:nvPr/>
        </p:nvPicPr>
        <p:blipFill>
          <a:blip r:embed="rId7" cstate="print"/>
          <a:srcRect l="13322" r="15630" b="25800"/>
          <a:stretch>
            <a:fillRect/>
          </a:stretch>
        </p:blipFill>
        <p:spPr bwMode="auto">
          <a:xfrm>
            <a:off x="857224" y="4378277"/>
            <a:ext cx="332186" cy="33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21 Imagen" descr="florencio-diaz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5799" y="3849891"/>
            <a:ext cx="257346" cy="33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36 Imagen" descr="francisco burquez.jpg"/>
          <p:cNvPicPr>
            <a:picLocks noChangeAspect="1"/>
          </p:cNvPicPr>
          <p:nvPr/>
        </p:nvPicPr>
        <p:blipFill>
          <a:blip r:embed="rId9" cstate="print"/>
          <a:srcRect l="23750" r="18124" b="17500"/>
          <a:stretch>
            <a:fillRect/>
          </a:stretch>
        </p:blipFill>
        <p:spPr bwMode="auto">
          <a:xfrm>
            <a:off x="571472" y="3849891"/>
            <a:ext cx="314154" cy="33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23 Imagen" descr="ana gabriela.jpg"/>
          <p:cNvPicPr>
            <a:picLocks noChangeAspect="1"/>
          </p:cNvPicPr>
          <p:nvPr/>
        </p:nvPicPr>
        <p:blipFill>
          <a:blip r:embed="rId10" cstate="print"/>
          <a:srcRect l="8749" r="16251" b="20000"/>
          <a:stretch>
            <a:fillRect/>
          </a:stretch>
        </p:blipFill>
        <p:spPr bwMode="auto">
          <a:xfrm>
            <a:off x="519084" y="4850023"/>
            <a:ext cx="313331" cy="334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22 Imagen" descr="ACS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52461" y="4859548"/>
            <a:ext cx="317510" cy="31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15 Imagen" descr="Claudia_pavlovich.jpg"/>
          <p:cNvPicPr>
            <a:picLocks noChangeAspect="1"/>
          </p:cNvPicPr>
          <p:nvPr/>
        </p:nvPicPr>
        <p:blipFill>
          <a:blip r:embed="rId6" cstate="print"/>
          <a:srcRect l="10526" t="6020" r="8650" b="24841"/>
          <a:stretch>
            <a:fillRect/>
          </a:stretch>
        </p:blipFill>
        <p:spPr bwMode="auto">
          <a:xfrm>
            <a:off x="3596872" y="4429132"/>
            <a:ext cx="298657" cy="33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16 Imagen" descr="EGC.jpg"/>
          <p:cNvPicPr>
            <a:picLocks noChangeAspect="1"/>
          </p:cNvPicPr>
          <p:nvPr/>
        </p:nvPicPr>
        <p:blipFill>
          <a:blip r:embed="rId7" cstate="print"/>
          <a:srcRect l="13322" r="15630" b="25800"/>
          <a:stretch>
            <a:fillRect/>
          </a:stretch>
        </p:blipFill>
        <p:spPr bwMode="auto">
          <a:xfrm>
            <a:off x="3882624" y="4429132"/>
            <a:ext cx="332186" cy="33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21 Imagen" descr="florencio-diaz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11199" y="3890966"/>
            <a:ext cx="257346" cy="33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36 Imagen" descr="francisco burquez.jpg"/>
          <p:cNvPicPr>
            <a:picLocks noChangeAspect="1"/>
          </p:cNvPicPr>
          <p:nvPr/>
        </p:nvPicPr>
        <p:blipFill>
          <a:blip r:embed="rId9" cstate="print"/>
          <a:srcRect l="23750" r="18124" b="17500"/>
          <a:stretch>
            <a:fillRect/>
          </a:stretch>
        </p:blipFill>
        <p:spPr bwMode="auto">
          <a:xfrm>
            <a:off x="3596872" y="3890966"/>
            <a:ext cx="314154" cy="33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23 Imagen" descr="ana gabriela.jpg"/>
          <p:cNvPicPr>
            <a:picLocks noChangeAspect="1"/>
          </p:cNvPicPr>
          <p:nvPr/>
        </p:nvPicPr>
        <p:blipFill>
          <a:blip r:embed="rId10" cstate="print"/>
          <a:srcRect l="8749" r="16251" b="20000"/>
          <a:stretch>
            <a:fillRect/>
          </a:stretch>
        </p:blipFill>
        <p:spPr bwMode="auto">
          <a:xfrm>
            <a:off x="3544484" y="4975982"/>
            <a:ext cx="313331" cy="334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22 Imagen" descr="ACS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77861" y="4985507"/>
            <a:ext cx="317510" cy="31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15 Imagen" descr="Claudia_pavlovich.jpg"/>
          <p:cNvPicPr>
            <a:picLocks noChangeAspect="1"/>
          </p:cNvPicPr>
          <p:nvPr/>
        </p:nvPicPr>
        <p:blipFill>
          <a:blip r:embed="rId6" cstate="print"/>
          <a:srcRect l="10526" t="6020" r="8650" b="24841"/>
          <a:stretch>
            <a:fillRect/>
          </a:stretch>
        </p:blipFill>
        <p:spPr bwMode="auto">
          <a:xfrm>
            <a:off x="6286512" y="1785926"/>
            <a:ext cx="298657" cy="33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16 Imagen" descr="EGC.jpg"/>
          <p:cNvPicPr>
            <a:picLocks noChangeAspect="1"/>
          </p:cNvPicPr>
          <p:nvPr/>
        </p:nvPicPr>
        <p:blipFill>
          <a:blip r:embed="rId7" cstate="print"/>
          <a:srcRect l="13322" r="15630" b="25800"/>
          <a:stretch>
            <a:fillRect/>
          </a:stretch>
        </p:blipFill>
        <p:spPr bwMode="auto">
          <a:xfrm>
            <a:off x="6572264" y="1785926"/>
            <a:ext cx="332186" cy="33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21 Imagen" descr="florencio-diaz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00839" y="1257285"/>
            <a:ext cx="257346" cy="33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36 Imagen" descr="francisco burquez.jpg"/>
          <p:cNvPicPr>
            <a:picLocks noChangeAspect="1"/>
          </p:cNvPicPr>
          <p:nvPr/>
        </p:nvPicPr>
        <p:blipFill>
          <a:blip r:embed="rId9" cstate="print"/>
          <a:srcRect l="23750" r="18124" b="17500"/>
          <a:stretch>
            <a:fillRect/>
          </a:stretch>
        </p:blipFill>
        <p:spPr bwMode="auto">
          <a:xfrm>
            <a:off x="6286512" y="1257285"/>
            <a:ext cx="314154" cy="33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23 Imagen" descr="ana gabriela.jpg"/>
          <p:cNvPicPr>
            <a:picLocks noChangeAspect="1"/>
          </p:cNvPicPr>
          <p:nvPr/>
        </p:nvPicPr>
        <p:blipFill>
          <a:blip r:embed="rId10" cstate="print"/>
          <a:srcRect l="8749" r="16251" b="20000"/>
          <a:stretch>
            <a:fillRect/>
          </a:stretch>
        </p:blipFill>
        <p:spPr bwMode="auto">
          <a:xfrm>
            <a:off x="6234124" y="2300535"/>
            <a:ext cx="313331" cy="334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22 Imagen" descr="ACS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67501" y="2310060"/>
            <a:ext cx="317510" cy="31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30.16%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pic>
        <p:nvPicPr>
          <p:cNvPr id="19" name="21 Imagen" descr="florencio-diaz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571612"/>
            <a:ext cx="928694" cy="122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36 Imagen" descr="francisco burquez.jpg"/>
          <p:cNvPicPr>
            <a:picLocks noChangeAspect="1"/>
          </p:cNvPicPr>
          <p:nvPr/>
        </p:nvPicPr>
        <p:blipFill>
          <a:blip r:embed="rId4"/>
          <a:srcRect l="23750" r="18124" b="17500"/>
          <a:stretch>
            <a:fillRect/>
          </a:stretch>
        </p:blipFill>
        <p:spPr bwMode="auto">
          <a:xfrm>
            <a:off x="785786" y="1627285"/>
            <a:ext cx="1045849" cy="111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  <p:graphicFrame>
        <p:nvGraphicFramePr>
          <p:cNvPr id="15" name="1 Gráfico"/>
          <p:cNvGraphicFramePr/>
          <p:nvPr/>
        </p:nvGraphicFramePr>
        <p:xfrm>
          <a:off x="5429256" y="1428736"/>
          <a:ext cx="3429008" cy="2000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2 Gráfico"/>
          <p:cNvGraphicFramePr/>
          <p:nvPr/>
        </p:nvGraphicFramePr>
        <p:xfrm>
          <a:off x="285720" y="3714752"/>
          <a:ext cx="4143404" cy="2514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4 Gráfico"/>
          <p:cNvGraphicFramePr/>
          <p:nvPr/>
        </p:nvGraphicFramePr>
        <p:xfrm>
          <a:off x="4643438" y="3714752"/>
          <a:ext cx="4214810" cy="238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38.11%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pic>
        <p:nvPicPr>
          <p:cNvPr id="17" name="15 Imagen" descr="Claudia_pavlovich.jpg"/>
          <p:cNvPicPr>
            <a:picLocks noChangeAspect="1"/>
          </p:cNvPicPr>
          <p:nvPr/>
        </p:nvPicPr>
        <p:blipFill>
          <a:blip r:embed="rId3" cstate="print"/>
          <a:srcRect l="10526" t="6020" r="8650" b="24841"/>
          <a:stretch>
            <a:fillRect/>
          </a:stretch>
        </p:blipFill>
        <p:spPr bwMode="auto">
          <a:xfrm>
            <a:off x="693191" y="1500173"/>
            <a:ext cx="1097052" cy="124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6 Imagen" descr="EGC.jpg"/>
          <p:cNvPicPr>
            <a:picLocks noChangeAspect="1"/>
          </p:cNvPicPr>
          <p:nvPr/>
        </p:nvPicPr>
        <p:blipFill>
          <a:blip r:embed="rId4"/>
          <a:srcRect l="13322" r="15630" b="25800"/>
          <a:stretch>
            <a:fillRect/>
          </a:stretch>
        </p:blipFill>
        <p:spPr bwMode="auto">
          <a:xfrm>
            <a:off x="1857355" y="1500174"/>
            <a:ext cx="1227249" cy="125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5 Gráfico"/>
          <p:cNvGraphicFramePr/>
          <p:nvPr/>
        </p:nvGraphicFramePr>
        <p:xfrm>
          <a:off x="5286380" y="1428736"/>
          <a:ext cx="3571884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6 Gráfico"/>
          <p:cNvGraphicFramePr/>
          <p:nvPr/>
        </p:nvGraphicFramePr>
        <p:xfrm>
          <a:off x="285720" y="3643314"/>
          <a:ext cx="4143388" cy="244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7 Gráfico"/>
          <p:cNvGraphicFramePr/>
          <p:nvPr/>
        </p:nvGraphicFramePr>
        <p:xfrm>
          <a:off x="4643438" y="3714752"/>
          <a:ext cx="4214826" cy="230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214678" y="1747827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 smtClean="0"/>
              <a:t>6.56%</a:t>
            </a:r>
            <a:endParaRPr lang="es-MX" sz="48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" name="12 CuadroTexto"/>
          <p:cNvSpPr txBox="1"/>
          <p:nvPr/>
        </p:nvSpPr>
        <p:spPr>
          <a:xfrm>
            <a:off x="5953134" y="1238235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genero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571604" y="328612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Por edad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86380" y="335756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Nivel Socioeconómico</a:t>
            </a:r>
            <a:endParaRPr lang="es-MX" dirty="0"/>
          </a:p>
        </p:txBody>
      </p:sp>
      <p:pic>
        <p:nvPicPr>
          <p:cNvPr id="17" name="23 Imagen" descr="ana gabriela.jpg"/>
          <p:cNvPicPr>
            <a:picLocks noChangeAspect="1"/>
          </p:cNvPicPr>
          <p:nvPr/>
        </p:nvPicPr>
        <p:blipFill>
          <a:blip r:embed="rId3" cstate="print"/>
          <a:srcRect l="8749" r="16251" b="20000"/>
          <a:stretch>
            <a:fillRect/>
          </a:stretch>
        </p:blipFill>
        <p:spPr bwMode="auto">
          <a:xfrm>
            <a:off x="571472" y="1633525"/>
            <a:ext cx="1044781" cy="111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22 Imagen" descr="AC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435" y="1643050"/>
            <a:ext cx="1114433" cy="111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CuadroTexto"/>
          <p:cNvSpPr txBox="1"/>
          <p:nvPr/>
        </p:nvSpPr>
        <p:spPr>
          <a:xfrm>
            <a:off x="1000100" y="857232"/>
            <a:ext cx="7286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Distribución del voto por género, grupos de edad y nivel socioeconómico</a:t>
            </a:r>
            <a:endParaRPr lang="es-MX" sz="1600" dirty="0"/>
          </a:p>
        </p:txBody>
      </p:sp>
      <p:graphicFrame>
        <p:nvGraphicFramePr>
          <p:cNvPr id="15" name="8 Gráfico"/>
          <p:cNvGraphicFramePr/>
          <p:nvPr/>
        </p:nvGraphicFramePr>
        <p:xfrm>
          <a:off x="5000628" y="1357298"/>
          <a:ext cx="3857636" cy="2014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9 Gráfico"/>
          <p:cNvGraphicFramePr/>
          <p:nvPr/>
        </p:nvGraphicFramePr>
        <p:xfrm>
          <a:off x="214282" y="3714752"/>
          <a:ext cx="4214842" cy="230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10 Gráfico"/>
          <p:cNvGraphicFramePr/>
          <p:nvPr/>
        </p:nvGraphicFramePr>
        <p:xfrm>
          <a:off x="4643438" y="3643314"/>
          <a:ext cx="4214826" cy="230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196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197" name="6 CuadroTexto"/>
          <p:cNvSpPr txBox="1">
            <a:spLocks noChangeArrowheads="1"/>
          </p:cNvSpPr>
          <p:nvPr/>
        </p:nvSpPr>
        <p:spPr bwMode="auto">
          <a:xfrm>
            <a:off x="857250" y="1033463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 dirty="0" smtClean="0"/>
              <a:t>¿Hay algún partido con el cuál se sienta Usted más identificado que con los demás?</a:t>
            </a:r>
            <a:endParaRPr lang="es-ES_tradnl" sz="1500" dirty="0"/>
          </a:p>
        </p:txBody>
      </p:sp>
      <p:pic>
        <p:nvPicPr>
          <p:cNvPr id="8198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62125"/>
            <a:ext cx="3921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2262188"/>
            <a:ext cx="3857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2762250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9 Imagen" descr="PT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33226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10 Imagen" descr="PVEM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8463" y="383381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11 Imagen" descr="PANAL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4857760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35 Imagen" descr="movimiento-ciudadano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3525" y="4357696"/>
            <a:ext cx="6810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5" name="16 CuadroTexto"/>
          <p:cNvSpPr txBox="1">
            <a:spLocks noChangeArrowheads="1"/>
          </p:cNvSpPr>
          <p:nvPr/>
        </p:nvSpPr>
        <p:spPr bwMode="auto">
          <a:xfrm>
            <a:off x="1500188" y="5394325"/>
            <a:ext cx="857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Ninguno</a:t>
            </a:r>
          </a:p>
        </p:txBody>
      </p:sp>
      <p:sp>
        <p:nvSpPr>
          <p:cNvPr id="8206" name="17 CuadroTexto"/>
          <p:cNvSpPr txBox="1">
            <a:spLocks noChangeArrowheads="1"/>
          </p:cNvSpPr>
          <p:nvPr/>
        </p:nvSpPr>
        <p:spPr bwMode="auto">
          <a:xfrm>
            <a:off x="1500188" y="5894388"/>
            <a:ext cx="857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NS/NC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405063" y="1857375"/>
            <a:ext cx="3810011" cy="21430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2405063" y="2357438"/>
            <a:ext cx="3667135" cy="214306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2405063" y="2857501"/>
            <a:ext cx="238111" cy="21430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2" name="21 Rectángulo"/>
          <p:cNvSpPr/>
          <p:nvPr/>
        </p:nvSpPr>
        <p:spPr>
          <a:xfrm>
            <a:off x="2405063" y="3429000"/>
            <a:ext cx="46037" cy="214313"/>
          </a:xfrm>
          <a:prstGeom prst="rect">
            <a:avLst/>
          </a:prstGeom>
          <a:gradFill flip="none" rotWithShape="1">
            <a:gsLst>
              <a:gs pos="0">
                <a:srgbClr val="996633">
                  <a:tint val="66000"/>
                  <a:satMod val="160000"/>
                </a:srgbClr>
              </a:gs>
              <a:gs pos="50000">
                <a:srgbClr val="996633">
                  <a:tint val="44500"/>
                  <a:satMod val="160000"/>
                </a:srgbClr>
              </a:gs>
              <a:gs pos="100000">
                <a:srgbClr val="9966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2405063" y="5429250"/>
            <a:ext cx="4810143" cy="214328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2405063" y="5929312"/>
            <a:ext cx="666739" cy="214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8213" name="27 CuadroTexto"/>
          <p:cNvSpPr txBox="1">
            <a:spLocks noChangeArrowheads="1"/>
          </p:cNvSpPr>
          <p:nvPr/>
        </p:nvSpPr>
        <p:spPr bwMode="auto">
          <a:xfrm>
            <a:off x="6429388" y="1833563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27.97%</a:t>
            </a:r>
            <a:endParaRPr lang="es-MX" sz="1200" dirty="0"/>
          </a:p>
        </p:txBody>
      </p:sp>
      <p:sp>
        <p:nvSpPr>
          <p:cNvPr id="8214" name="28 CuadroTexto"/>
          <p:cNvSpPr txBox="1">
            <a:spLocks noChangeArrowheads="1"/>
          </p:cNvSpPr>
          <p:nvPr/>
        </p:nvSpPr>
        <p:spPr bwMode="auto">
          <a:xfrm>
            <a:off x="6572270" y="2357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26.31%</a:t>
            </a:r>
            <a:endParaRPr lang="es-MX" sz="1200" dirty="0"/>
          </a:p>
        </p:txBody>
      </p:sp>
      <p:sp>
        <p:nvSpPr>
          <p:cNvPr id="8215" name="29 CuadroTexto"/>
          <p:cNvSpPr txBox="1">
            <a:spLocks noChangeArrowheads="1"/>
          </p:cNvSpPr>
          <p:nvPr/>
        </p:nvSpPr>
        <p:spPr bwMode="auto">
          <a:xfrm>
            <a:off x="2857488" y="2857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2.36%</a:t>
            </a:r>
            <a:endParaRPr lang="es-MX" sz="1200" dirty="0"/>
          </a:p>
        </p:txBody>
      </p:sp>
      <p:sp>
        <p:nvSpPr>
          <p:cNvPr id="8216" name="30 CuadroTexto"/>
          <p:cNvSpPr txBox="1">
            <a:spLocks noChangeArrowheads="1"/>
          </p:cNvSpPr>
          <p:nvPr/>
        </p:nvSpPr>
        <p:spPr bwMode="auto">
          <a:xfrm>
            <a:off x="2571750" y="3394075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0.78%</a:t>
            </a:r>
            <a:endParaRPr lang="es-MX" sz="1200" dirty="0"/>
          </a:p>
        </p:txBody>
      </p:sp>
      <p:sp>
        <p:nvSpPr>
          <p:cNvPr id="8217" name="31 CuadroTexto"/>
          <p:cNvSpPr txBox="1">
            <a:spLocks noChangeArrowheads="1"/>
          </p:cNvSpPr>
          <p:nvPr/>
        </p:nvSpPr>
        <p:spPr bwMode="auto">
          <a:xfrm>
            <a:off x="2571742" y="4941897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0.44%</a:t>
            </a:r>
            <a:endParaRPr lang="es-MX" sz="1200" dirty="0"/>
          </a:p>
        </p:txBody>
      </p:sp>
      <p:sp>
        <p:nvSpPr>
          <p:cNvPr id="8218" name="32 CuadroTexto"/>
          <p:cNvSpPr txBox="1">
            <a:spLocks noChangeArrowheads="1"/>
          </p:cNvSpPr>
          <p:nvPr/>
        </p:nvSpPr>
        <p:spPr bwMode="auto">
          <a:xfrm>
            <a:off x="2500313" y="391795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0.17%</a:t>
            </a:r>
            <a:endParaRPr lang="es-MX" sz="1200" dirty="0"/>
          </a:p>
        </p:txBody>
      </p:sp>
      <p:sp>
        <p:nvSpPr>
          <p:cNvPr id="8219" name="33 CuadroTexto"/>
          <p:cNvSpPr txBox="1">
            <a:spLocks noChangeArrowheads="1"/>
          </p:cNvSpPr>
          <p:nvPr/>
        </p:nvSpPr>
        <p:spPr bwMode="auto">
          <a:xfrm>
            <a:off x="2481263" y="4429134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0.09%</a:t>
            </a:r>
            <a:endParaRPr lang="es-MX" sz="1200" dirty="0"/>
          </a:p>
        </p:txBody>
      </p:sp>
      <p:sp>
        <p:nvSpPr>
          <p:cNvPr id="8220" name="34 CuadroTexto"/>
          <p:cNvSpPr txBox="1">
            <a:spLocks noChangeArrowheads="1"/>
          </p:cNvSpPr>
          <p:nvPr/>
        </p:nvSpPr>
        <p:spPr bwMode="auto">
          <a:xfrm>
            <a:off x="7500964" y="5405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37.24%</a:t>
            </a:r>
            <a:endParaRPr lang="es-MX" sz="1200" dirty="0"/>
          </a:p>
        </p:txBody>
      </p:sp>
      <p:sp>
        <p:nvSpPr>
          <p:cNvPr id="8221" name="35 CuadroTexto"/>
          <p:cNvSpPr txBox="1">
            <a:spLocks noChangeArrowheads="1"/>
          </p:cNvSpPr>
          <p:nvPr/>
        </p:nvSpPr>
        <p:spPr bwMode="auto">
          <a:xfrm>
            <a:off x="3286116" y="5905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4.63%</a:t>
            </a:r>
            <a:endParaRPr lang="es-MX" sz="1200" dirty="0"/>
          </a:p>
        </p:txBody>
      </p:sp>
      <p:cxnSp>
        <p:nvCxnSpPr>
          <p:cNvPr id="38" name="37 Conector recto"/>
          <p:cNvCxnSpPr/>
          <p:nvPr/>
        </p:nvCxnSpPr>
        <p:spPr>
          <a:xfrm rot="5400000">
            <a:off x="2297112" y="4037013"/>
            <a:ext cx="214313" cy="1588"/>
          </a:xfrm>
          <a:prstGeom prst="line">
            <a:avLst/>
          </a:prstGeom>
          <a:ln w="158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 rot="5400000">
            <a:off x="2303448" y="5045086"/>
            <a:ext cx="214313" cy="1588"/>
          </a:xfrm>
          <a:prstGeom prst="line">
            <a:avLst/>
          </a:prstGeom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rot="5400000">
            <a:off x="2293923" y="4606933"/>
            <a:ext cx="214313" cy="1588"/>
          </a:xfrm>
          <a:prstGeom prst="line">
            <a:avLst/>
          </a:prstGeom>
          <a:ln w="158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PIA_DE_LOGO_CALIDAD_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29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293" name="6 CuadroTexto"/>
          <p:cNvSpPr txBox="1">
            <a:spLocks noChangeArrowheads="1"/>
          </p:cNvSpPr>
          <p:nvPr/>
        </p:nvSpPr>
        <p:spPr bwMode="auto">
          <a:xfrm>
            <a:off x="857250" y="1033463"/>
            <a:ext cx="78581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1500"/>
              <a:t>¿Cuál sería el partido por el que definitivamente nunca votaría?</a:t>
            </a:r>
          </a:p>
        </p:txBody>
      </p:sp>
      <p:pic>
        <p:nvPicPr>
          <p:cNvPr id="12294" name="6 Imagen" descr="PA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62125"/>
            <a:ext cx="3921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7 Imagen" descr="PRI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2262188"/>
            <a:ext cx="3857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8 Imagen" descr="PR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2762250"/>
            <a:ext cx="3889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9 Imagen" descr="PT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33226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10 Imagen" descr="PVEM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8463" y="383381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11 Imagen" descr="PANAL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52567" y="4845063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35 Imagen" descr="movimiento-ciudadano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33525" y="4362457"/>
            <a:ext cx="6810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1" name="16 CuadroTexto"/>
          <p:cNvSpPr txBox="1">
            <a:spLocks noChangeArrowheads="1"/>
          </p:cNvSpPr>
          <p:nvPr/>
        </p:nvSpPr>
        <p:spPr bwMode="auto">
          <a:xfrm>
            <a:off x="1428750" y="5394325"/>
            <a:ext cx="9286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Candidato</a:t>
            </a:r>
          </a:p>
        </p:txBody>
      </p:sp>
      <p:sp>
        <p:nvSpPr>
          <p:cNvPr id="12302" name="17 CuadroTexto"/>
          <p:cNvSpPr txBox="1">
            <a:spLocks noChangeArrowheads="1"/>
          </p:cNvSpPr>
          <p:nvPr/>
        </p:nvSpPr>
        <p:spPr bwMode="auto">
          <a:xfrm>
            <a:off x="1500188" y="5894388"/>
            <a:ext cx="857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/>
              <a:t>NS/NC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405063" y="1857375"/>
            <a:ext cx="1666871" cy="21430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2405062" y="2357438"/>
            <a:ext cx="2667004" cy="214306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2405063" y="2857501"/>
            <a:ext cx="3667135" cy="21430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2" name="21 Rectángulo"/>
          <p:cNvSpPr/>
          <p:nvPr/>
        </p:nvSpPr>
        <p:spPr>
          <a:xfrm>
            <a:off x="2405063" y="3429000"/>
            <a:ext cx="1523995" cy="214314"/>
          </a:xfrm>
          <a:prstGeom prst="rect">
            <a:avLst/>
          </a:prstGeom>
          <a:gradFill flip="none" rotWithShape="1">
            <a:gsLst>
              <a:gs pos="0">
                <a:srgbClr val="996633">
                  <a:tint val="66000"/>
                  <a:satMod val="160000"/>
                </a:srgbClr>
              </a:gs>
              <a:gs pos="50000">
                <a:srgbClr val="996633">
                  <a:tint val="44500"/>
                  <a:satMod val="160000"/>
                </a:srgbClr>
              </a:gs>
              <a:gs pos="100000">
                <a:srgbClr val="9966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3" name="22 Rectángulo"/>
          <p:cNvSpPr/>
          <p:nvPr/>
        </p:nvSpPr>
        <p:spPr>
          <a:xfrm>
            <a:off x="2405063" y="3929062"/>
            <a:ext cx="238111" cy="21431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4" name="23 Rectángulo"/>
          <p:cNvSpPr/>
          <p:nvPr/>
        </p:nvSpPr>
        <p:spPr>
          <a:xfrm>
            <a:off x="2400280" y="4929201"/>
            <a:ext cx="242894" cy="214311"/>
          </a:xfrm>
          <a:prstGeom prst="rect">
            <a:avLst/>
          </a:prstGeom>
          <a:gradFill flip="none" rotWithShape="1">
            <a:gsLst>
              <a:gs pos="0">
                <a:srgbClr val="FF99CC">
                  <a:shade val="30000"/>
                  <a:satMod val="115000"/>
                </a:srgbClr>
              </a:gs>
              <a:gs pos="50000">
                <a:srgbClr val="FF99CC">
                  <a:shade val="67500"/>
                  <a:satMod val="115000"/>
                </a:srgbClr>
              </a:gs>
              <a:gs pos="100000">
                <a:srgbClr val="FF99CC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5" name="24 Rectángulo"/>
          <p:cNvSpPr/>
          <p:nvPr/>
        </p:nvSpPr>
        <p:spPr>
          <a:xfrm>
            <a:off x="2405063" y="4433895"/>
            <a:ext cx="238111" cy="20955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2405063" y="5429250"/>
            <a:ext cx="2166937" cy="214328"/>
          </a:xfrm>
          <a:prstGeom prst="rect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2405063" y="5929312"/>
            <a:ext cx="1381119" cy="214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2312" name="27 CuadroTexto"/>
          <p:cNvSpPr txBox="1">
            <a:spLocks noChangeArrowheads="1"/>
          </p:cNvSpPr>
          <p:nvPr/>
        </p:nvSpPr>
        <p:spPr bwMode="auto">
          <a:xfrm>
            <a:off x="4214816" y="1833563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12.24%</a:t>
            </a:r>
            <a:endParaRPr lang="es-MX" sz="1200" dirty="0"/>
          </a:p>
        </p:txBody>
      </p:sp>
      <p:sp>
        <p:nvSpPr>
          <p:cNvPr id="12313" name="28 CuadroTexto"/>
          <p:cNvSpPr txBox="1">
            <a:spLocks noChangeArrowheads="1"/>
          </p:cNvSpPr>
          <p:nvPr/>
        </p:nvSpPr>
        <p:spPr bwMode="auto">
          <a:xfrm>
            <a:off x="5286380" y="2357438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17.83%</a:t>
            </a:r>
            <a:endParaRPr lang="es-MX" sz="1200" dirty="0"/>
          </a:p>
        </p:txBody>
      </p:sp>
      <p:sp>
        <p:nvSpPr>
          <p:cNvPr id="12314" name="29 CuadroTexto"/>
          <p:cNvSpPr txBox="1">
            <a:spLocks noChangeArrowheads="1"/>
          </p:cNvSpPr>
          <p:nvPr/>
        </p:nvSpPr>
        <p:spPr bwMode="auto">
          <a:xfrm>
            <a:off x="6215079" y="2857500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25.96%</a:t>
            </a:r>
            <a:endParaRPr lang="es-MX" sz="1200" dirty="0"/>
          </a:p>
        </p:txBody>
      </p:sp>
      <p:sp>
        <p:nvSpPr>
          <p:cNvPr id="12315" name="30 CuadroTexto"/>
          <p:cNvSpPr txBox="1">
            <a:spLocks noChangeArrowheads="1"/>
          </p:cNvSpPr>
          <p:nvPr/>
        </p:nvSpPr>
        <p:spPr bwMode="auto">
          <a:xfrm>
            <a:off x="4000501" y="3394075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11.36%</a:t>
            </a:r>
            <a:endParaRPr lang="es-MX" sz="1200" dirty="0"/>
          </a:p>
        </p:txBody>
      </p:sp>
      <p:sp>
        <p:nvSpPr>
          <p:cNvPr id="12316" name="31 CuadroTexto"/>
          <p:cNvSpPr txBox="1">
            <a:spLocks noChangeArrowheads="1"/>
          </p:cNvSpPr>
          <p:nvPr/>
        </p:nvSpPr>
        <p:spPr bwMode="auto">
          <a:xfrm>
            <a:off x="2786050" y="49292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1.66%</a:t>
            </a:r>
            <a:endParaRPr lang="es-MX" sz="1200" dirty="0"/>
          </a:p>
        </p:txBody>
      </p:sp>
      <p:sp>
        <p:nvSpPr>
          <p:cNvPr id="12317" name="32 CuadroTexto"/>
          <p:cNvSpPr txBox="1">
            <a:spLocks noChangeArrowheads="1"/>
          </p:cNvSpPr>
          <p:nvPr/>
        </p:nvSpPr>
        <p:spPr bwMode="auto">
          <a:xfrm>
            <a:off x="2714612" y="3929063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3.32%</a:t>
            </a:r>
            <a:endParaRPr lang="es-MX" sz="1200" dirty="0"/>
          </a:p>
        </p:txBody>
      </p:sp>
      <p:sp>
        <p:nvSpPr>
          <p:cNvPr id="12318" name="33 CuadroTexto"/>
          <p:cNvSpPr txBox="1">
            <a:spLocks noChangeArrowheads="1"/>
          </p:cNvSpPr>
          <p:nvPr/>
        </p:nvSpPr>
        <p:spPr bwMode="auto">
          <a:xfrm>
            <a:off x="2786050" y="4433895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3.41%</a:t>
            </a:r>
            <a:endParaRPr lang="es-MX" sz="1200" dirty="0"/>
          </a:p>
        </p:txBody>
      </p:sp>
      <p:sp>
        <p:nvSpPr>
          <p:cNvPr id="12319" name="34 CuadroTexto"/>
          <p:cNvSpPr txBox="1">
            <a:spLocks noChangeArrowheads="1"/>
          </p:cNvSpPr>
          <p:nvPr/>
        </p:nvSpPr>
        <p:spPr bwMode="auto">
          <a:xfrm>
            <a:off x="4714881" y="5405438"/>
            <a:ext cx="785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15.30%</a:t>
            </a:r>
            <a:endParaRPr lang="es-MX" sz="1200" dirty="0"/>
          </a:p>
        </p:txBody>
      </p:sp>
      <p:sp>
        <p:nvSpPr>
          <p:cNvPr id="12320" name="35 CuadroTexto"/>
          <p:cNvSpPr txBox="1">
            <a:spLocks noChangeArrowheads="1"/>
          </p:cNvSpPr>
          <p:nvPr/>
        </p:nvSpPr>
        <p:spPr bwMode="auto">
          <a:xfrm>
            <a:off x="3929058" y="5905500"/>
            <a:ext cx="785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 dirty="0" smtClean="0"/>
              <a:t>8.92%</a:t>
            </a:r>
            <a:endParaRPr 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000100" y="857232"/>
            <a:ext cx="7286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El día de la elección, en la casilla federal a usted le entregarán 3 boletas, una para Presidente, una para Senadores de la República y otra para Diputado Federal, ¿Acostumbra votar en las 3 por un solo partido o por más?</a:t>
            </a:r>
            <a:endParaRPr lang="es-MX" sz="16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7" name="1 Gráfico"/>
          <p:cNvGraphicFramePr/>
          <p:nvPr/>
        </p:nvGraphicFramePr>
        <p:xfrm>
          <a:off x="1000100" y="2000240"/>
          <a:ext cx="7143800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00034" y="857232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</a:t>
            </a:r>
            <a:r>
              <a:rPr lang="es-MX" sz="1600" dirty="0" smtClean="0"/>
              <a:t>odría </a:t>
            </a:r>
            <a:r>
              <a:rPr lang="es-MX" sz="1600" dirty="0" smtClean="0"/>
              <a:t>decirme por favor ¿Qué día decide Usted por quién va a votar?</a:t>
            </a:r>
            <a:endParaRPr lang="es-MX" sz="1600" dirty="0"/>
          </a:p>
        </p:txBody>
      </p:sp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aphicFrame>
        <p:nvGraphicFramePr>
          <p:cNvPr id="8" name="1 Gráfico"/>
          <p:cNvGraphicFramePr/>
          <p:nvPr/>
        </p:nvGraphicFramePr>
        <p:xfrm>
          <a:off x="1000100" y="2000240"/>
          <a:ext cx="714380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142976" y="94772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latin typeface="Arial" pitchFamily="34" charset="0"/>
                <a:cs typeface="Arial" pitchFamily="34" charset="0"/>
              </a:rPr>
              <a:t>Calificación del Gobernador del Estado</a:t>
            </a:r>
          </a:p>
        </p:txBody>
      </p:sp>
      <p:sp>
        <p:nvSpPr>
          <p:cNvPr id="13" name="7 CuadroTexto"/>
          <p:cNvSpPr txBox="1">
            <a:spLocks noChangeArrowheads="1"/>
          </p:cNvSpPr>
          <p:nvPr/>
        </p:nvSpPr>
        <p:spPr bwMode="auto">
          <a:xfrm>
            <a:off x="909637" y="3857628"/>
            <a:ext cx="16001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4000" dirty="0" smtClean="0"/>
              <a:t>7.30</a:t>
            </a:r>
            <a:endParaRPr lang="es-ES" sz="4000" dirty="0"/>
          </a:p>
        </p:txBody>
      </p:sp>
      <p:pic>
        <p:nvPicPr>
          <p:cNvPr id="8" name="7 Imagen" descr="Guillermo Padré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3" y="1857365"/>
            <a:ext cx="1571636" cy="1998110"/>
          </a:xfrm>
          <a:prstGeom prst="rect">
            <a:avLst/>
          </a:prstGeom>
        </p:spPr>
      </p:pic>
      <p:graphicFrame>
        <p:nvGraphicFramePr>
          <p:cNvPr id="14" name="2 Gráfico"/>
          <p:cNvGraphicFramePr/>
          <p:nvPr/>
        </p:nvGraphicFramePr>
        <p:xfrm>
          <a:off x="3143240" y="1857364"/>
          <a:ext cx="5357818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142976" y="94772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¿Cuál considera que es actualmente el principal problema en su municipio?</a:t>
            </a:r>
          </a:p>
        </p:txBody>
      </p:sp>
      <p:graphicFrame>
        <p:nvGraphicFramePr>
          <p:cNvPr id="8" name="3 Gráfico"/>
          <p:cNvGraphicFramePr/>
          <p:nvPr/>
        </p:nvGraphicFramePr>
        <p:xfrm>
          <a:off x="1000100" y="2000240"/>
          <a:ext cx="7215238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OPIA_DE_LOGO_CALIDAD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790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403350" y="765175"/>
            <a:ext cx="741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68313" y="6381750"/>
            <a:ext cx="828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142976" y="947720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Sí tuviera frente a usted a algún candidato a un puesto de elección ¿Qué obra le pediría para su comunidad?</a:t>
            </a:r>
          </a:p>
        </p:txBody>
      </p:sp>
      <p:graphicFrame>
        <p:nvGraphicFramePr>
          <p:cNvPr id="9" name="2 Gráfico"/>
          <p:cNvGraphicFramePr/>
          <p:nvPr/>
        </p:nvGraphicFramePr>
        <p:xfrm>
          <a:off x="928662" y="2000240"/>
          <a:ext cx="7215238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694</Words>
  <Application>Microsoft Office PowerPoint</Application>
  <PresentationFormat>Presentación en pantalla (4:3)</PresentationFormat>
  <Paragraphs>174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132</cp:revision>
  <dcterms:created xsi:type="dcterms:W3CDTF">2012-05-11T22:40:33Z</dcterms:created>
  <dcterms:modified xsi:type="dcterms:W3CDTF">2012-05-14T20:39:26Z</dcterms:modified>
</cp:coreProperties>
</file>