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1F497D">
                      <a:lumMod val="40000"/>
                      <a:lumOff val="60000"/>
                      <a:tint val="66000"/>
                      <a:satMod val="160000"/>
                    </a:srgbClr>
                  </a:gs>
                  <a:gs pos="50000">
                    <a:srgbClr val="1F497D">
                      <a:lumMod val="40000"/>
                      <a:lumOff val="60000"/>
                      <a:tint val="44500"/>
                      <a:satMod val="160000"/>
                    </a:srgbClr>
                  </a:gs>
                  <a:gs pos="100000">
                    <a:srgbClr val="1F497D">
                      <a:lumMod val="40000"/>
                      <a:lumOff val="60000"/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4"/>
              <c:layout>
                <c:manualLayout>
                  <c:x val="-1.8518518518518563E-2"/>
                  <c:y val="5.1724137931034572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793E-3"/>
                  <c:y val="-1.4367816091954019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46.89</c:v>
                </c:pt>
                <c:pt idx="1">
                  <c:v>53</c:v>
                </c:pt>
              </c:numCache>
            </c:numRef>
          </c:val>
        </c:ser>
      </c:pie3DChart>
    </c:plotArea>
    <c:plotVisOnly val="1"/>
  </c:chart>
  <c:spPr>
    <a:noFill/>
    <a:ln w="0">
      <a:solidFill>
        <a:schemeClr val="bg1">
          <a:alpha val="36000"/>
        </a:schemeClr>
      </a:solidFill>
    </a:ln>
    <a:effectLst>
      <a:outerShdw blurRad="50800" dist="50800" dir="2700000" algn="ctr" rotWithShape="0">
        <a:schemeClr val="bg1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C0504D">
                    <a:tint val="66000"/>
                    <a:satMod val="160000"/>
                  </a:srgbClr>
                </a:gs>
                <a:gs pos="50000">
                  <a:srgbClr val="C0504D">
                    <a:tint val="44500"/>
                    <a:satMod val="160000"/>
                  </a:srgbClr>
                </a:gs>
                <a:gs pos="100000">
                  <a:srgbClr val="C0504D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0.00</c:formatCode>
                <c:ptCount val="5"/>
                <c:pt idx="0">
                  <c:v>23.766233766233743</c:v>
                </c:pt>
                <c:pt idx="1">
                  <c:v>25.584415584415584</c:v>
                </c:pt>
                <c:pt idx="2">
                  <c:v>24.155844155844186</c:v>
                </c:pt>
                <c:pt idx="3">
                  <c:v>14.675324675324676</c:v>
                </c:pt>
                <c:pt idx="4">
                  <c:v>11.81818181818182</c:v>
                </c:pt>
              </c:numCache>
            </c:numRef>
          </c:val>
        </c:ser>
        <c:axId val="88020480"/>
        <c:axId val="88466560"/>
      </c:barChart>
      <c:catAx>
        <c:axId val="8802048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88466560"/>
        <c:crosses val="autoZero"/>
        <c:auto val="1"/>
        <c:lblAlgn val="ctr"/>
        <c:lblOffset val="100"/>
      </c:catAx>
      <c:valAx>
        <c:axId val="88466560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8020480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Ocupación!$B$3:$B$13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EEECE1">
                    <a:lumMod val="50000"/>
                    <a:tint val="66000"/>
                    <a:satMod val="160000"/>
                  </a:srgbClr>
                </a:gs>
                <a:gs pos="50000">
                  <a:srgbClr val="EEECE1">
                    <a:lumMod val="50000"/>
                    <a:tint val="44500"/>
                    <a:satMod val="160000"/>
                  </a:srgbClr>
                </a:gs>
                <a:gs pos="100000">
                  <a:srgbClr val="EEECE1">
                    <a:lumMod val="5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Ocupación!$C$3:$C$13</c:f>
              <c:numCache>
                <c:formatCode>0.00</c:formatCode>
                <c:ptCount val="11"/>
                <c:pt idx="0">
                  <c:v>30.259740259740216</c:v>
                </c:pt>
                <c:pt idx="1">
                  <c:v>3.3766233766233764</c:v>
                </c:pt>
                <c:pt idx="2">
                  <c:v>38.961038961038959</c:v>
                </c:pt>
                <c:pt idx="3">
                  <c:v>4.2857142857142874</c:v>
                </c:pt>
                <c:pt idx="4">
                  <c:v>12.337662337662353</c:v>
                </c:pt>
                <c:pt idx="5">
                  <c:v>2.8571428571428572</c:v>
                </c:pt>
                <c:pt idx="6">
                  <c:v>0.38961038961039013</c:v>
                </c:pt>
                <c:pt idx="7">
                  <c:v>4.5454545454545459</c:v>
                </c:pt>
                <c:pt idx="8">
                  <c:v>2.4675324675324717</c:v>
                </c:pt>
                <c:pt idx="9">
                  <c:v>0</c:v>
                </c:pt>
                <c:pt idx="10">
                  <c:v>0.51948051948051943</c:v>
                </c:pt>
              </c:numCache>
            </c:numRef>
          </c:val>
        </c:ser>
        <c:axId val="96576640"/>
        <c:axId val="96578176"/>
      </c:barChart>
      <c:catAx>
        <c:axId val="9657664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96578176"/>
        <c:crosses val="autoZero"/>
        <c:auto val="1"/>
        <c:lblAlgn val="ctr"/>
        <c:lblOffset val="100"/>
      </c:catAx>
      <c:valAx>
        <c:axId val="96578176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96576640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0.00</c:formatCode>
                <c:ptCount val="6"/>
                <c:pt idx="0">
                  <c:v>7.9220779220779205</c:v>
                </c:pt>
                <c:pt idx="1">
                  <c:v>22.077922077922079</c:v>
                </c:pt>
                <c:pt idx="2">
                  <c:v>22.207792207792188</c:v>
                </c:pt>
                <c:pt idx="3">
                  <c:v>39.480519480519476</c:v>
                </c:pt>
                <c:pt idx="4">
                  <c:v>6.6233766233766236</c:v>
                </c:pt>
                <c:pt idx="5">
                  <c:v>1.6883116883116882</c:v>
                </c:pt>
              </c:numCache>
            </c:numRef>
          </c:val>
        </c:ser>
        <c:axId val="105528320"/>
        <c:axId val="105558784"/>
      </c:barChart>
      <c:catAx>
        <c:axId val="10552832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105558784"/>
        <c:crosses val="autoZero"/>
        <c:auto val="1"/>
        <c:lblAlgn val="ctr"/>
        <c:lblOffset val="100"/>
      </c:catAx>
      <c:valAx>
        <c:axId val="10555878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105528320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F2225-0A07-4F13-947A-9E23C4527927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E0B53-458B-4E55-8874-20F6A69A96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339022"/>
          <a:ext cx="3786214" cy="5300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44612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Tipo de estudio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Encuesta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en vivienda persona a persona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Objetivo de la investigación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Medición de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preferencias y tendencias electorales, conocimiento de nombre NAME ID.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8155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Fecha del levantamiento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Del 17 al 19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Mayo de 2012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Población objetivo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Hombres y mujeres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mayores de edad, residentes del Municipio de Hermosillo, Sonora</a:t>
                      </a:r>
                      <a:endParaRPr lang="es-ES_tradnl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 de recolección de datos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Entrevistas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personales cara a cara en vivienda, aplicando un cuestionario en papel por encuestadores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recolección de la información electoral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Una boleta simulada, llenada por el encuestado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y depositada en una mochila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Longitud de la entrevista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6 minutos en promedio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Confianza 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y Margen de Error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95%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y +/-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 3.5% para la muestra municipal. Para los distritos federales 3 y 5, el margen de error es de +/- 5%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Tasa de Rechazo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31.55%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860032" y="2857496"/>
          <a:ext cx="3786214" cy="135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135732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Esquema de selección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Dentro de cada sección de manera sistemática con arranque aleatorio simple se escogieron 5 manzanas y en cada una de ellas se realizaron 2 encuestas. Hubo secciones que por su dimensión de electores se aplicaron, de manera proporcional desde 10 hasta 50 encuestas por Sección Electoral.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4857750" y="1679236"/>
          <a:ext cx="2500332" cy="115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14"/>
                <a:gridCol w="1016618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Distrito Federal Electoral No. 3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380 Encuestas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Distrito Federal Electoral No. 5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390 Encuestas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619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770 Encuestas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7286644" y="1680185"/>
          <a:ext cx="1357322" cy="1153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4331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59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4862514" y="1333485"/>
          <a:ext cx="3781452" cy="3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130"/>
                <a:gridCol w="1357322"/>
              </a:tblGrid>
              <a:tr h="35146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Secciones: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2009572"/>
          <a:ext cx="378621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Método de Edición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Captura de Datos en Visual FoxPro 6.0 y validación en Excel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Aclaración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Los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 resultados presentados sólo son válidos para expresar las preferencias electorales de la población objetivo en la fecha del 17 al 19 de mayo del 2012. 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644008" y="2000240"/>
          <a:ext cx="4032448" cy="23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448272"/>
              </a:tblGrid>
              <a:tr h="444296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Personal participante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Director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del proyecto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1608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Coordinadores Generales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Encuestadores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Supervisores de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campo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21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Grupos de Edad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971600" y="1916832"/>
          <a:ext cx="72008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971600" y="1628800"/>
          <a:ext cx="72008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6" name="2 Gráfico"/>
          <p:cNvGraphicFramePr/>
          <p:nvPr/>
        </p:nvGraphicFramePr>
        <p:xfrm>
          <a:off x="1000100" y="1928802"/>
          <a:ext cx="714380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294</Words>
  <Application>Microsoft Office PowerPoint</Application>
  <PresentationFormat>Presentación en pantalla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5</cp:revision>
  <dcterms:created xsi:type="dcterms:W3CDTF">2012-05-27T21:01:22Z</dcterms:created>
  <dcterms:modified xsi:type="dcterms:W3CDTF">2012-05-27T21:35:19Z</dcterms:modified>
</cp:coreProperties>
</file>