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4" r:id="rId2"/>
    <p:sldId id="267" r:id="rId3"/>
    <p:sldId id="297" r:id="rId4"/>
    <p:sldId id="298" r:id="rId5"/>
    <p:sldId id="299" r:id="rId6"/>
    <p:sldId id="303" r:id="rId7"/>
    <p:sldId id="304" r:id="rId8"/>
    <p:sldId id="281" r:id="rId9"/>
    <p:sldId id="282" r:id="rId10"/>
    <p:sldId id="283" r:id="rId11"/>
    <p:sldId id="284" r:id="rId12"/>
    <p:sldId id="289" r:id="rId13"/>
    <p:sldId id="286" r:id="rId14"/>
    <p:sldId id="307" r:id="rId15"/>
    <p:sldId id="308" r:id="rId16"/>
    <p:sldId id="306" r:id="rId17"/>
    <p:sldId id="305" r:id="rId18"/>
    <p:sldId id="288" r:id="rId19"/>
    <p:sldId id="261" r:id="rId20"/>
    <p:sldId id="311" r:id="rId21"/>
    <p:sldId id="312" r:id="rId22"/>
    <p:sldId id="300" r:id="rId23"/>
    <p:sldId id="301" r:id="rId24"/>
    <p:sldId id="302" r:id="rId25"/>
    <p:sldId id="273" r:id="rId26"/>
    <p:sldId id="309" r:id="rId27"/>
    <p:sldId id="310" r:id="rId28"/>
  </p:sldIdLst>
  <p:sldSz cx="9144000" cy="6858000" type="screen4x3"/>
  <p:notesSz cx="7077075" cy="93853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ncuesta%20Quirr&#237;n%20mayo%202012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Quirr&#237;n%20mayo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1F497D">
                      <a:lumMod val="40000"/>
                      <a:lumOff val="60000"/>
                      <a:tint val="66000"/>
                      <a:satMod val="160000"/>
                    </a:srgbClr>
                  </a:gs>
                  <a:gs pos="50000">
                    <a:srgbClr val="1F497D">
                      <a:lumMod val="40000"/>
                      <a:lumOff val="60000"/>
                      <a:tint val="44500"/>
                      <a:satMod val="160000"/>
                    </a:srgbClr>
                  </a:gs>
                  <a:gs pos="100000">
                    <a:srgbClr val="1F497D">
                      <a:lumMod val="40000"/>
                      <a:lumOff val="60000"/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4"/>
              <c:layout>
                <c:manualLayout>
                  <c:x val="-1.8518518518518556E-2"/>
                  <c:y val="5.1724137931034551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741E-3"/>
                  <c:y val="-1.4367816091954019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46.89</c:v>
                </c:pt>
                <c:pt idx="1">
                  <c:v>53</c:v>
                </c:pt>
              </c:numCache>
            </c:numRef>
          </c:val>
        </c:ser>
      </c:pie3DChart>
    </c:plotArea>
    <c:plotVisOnly val="1"/>
  </c:chart>
  <c:spPr>
    <a:noFill/>
    <a:ln w="0">
      <a:solidFill>
        <a:schemeClr val="bg1">
          <a:alpha val="36000"/>
        </a:schemeClr>
      </a:solidFill>
    </a:ln>
    <a:effectLst>
      <a:outerShdw blurRad="50800" dist="50800" dir="2700000" algn="ctr" rotWithShape="0">
        <a:schemeClr val="bg1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C0504D">
                    <a:tint val="66000"/>
                    <a:satMod val="160000"/>
                  </a:srgbClr>
                </a:gs>
                <a:gs pos="50000">
                  <a:srgbClr val="C0504D">
                    <a:tint val="44500"/>
                    <a:satMod val="160000"/>
                  </a:srgbClr>
                </a:gs>
                <a:gs pos="100000">
                  <a:srgbClr val="C0504D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0.00</c:formatCode>
                <c:ptCount val="5"/>
                <c:pt idx="0">
                  <c:v>23.76623376623375</c:v>
                </c:pt>
                <c:pt idx="1">
                  <c:v>25.584415584415584</c:v>
                </c:pt>
                <c:pt idx="2">
                  <c:v>24.155844155844175</c:v>
                </c:pt>
                <c:pt idx="3">
                  <c:v>14.675324675324676</c:v>
                </c:pt>
                <c:pt idx="4">
                  <c:v>11.81818181818182</c:v>
                </c:pt>
              </c:numCache>
            </c:numRef>
          </c:val>
        </c:ser>
        <c:axId val="51459968"/>
        <c:axId val="51461504"/>
      </c:barChart>
      <c:catAx>
        <c:axId val="51459968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51461504"/>
        <c:crosses val="autoZero"/>
        <c:auto val="1"/>
        <c:lblAlgn val="ctr"/>
        <c:lblOffset val="100"/>
      </c:catAx>
      <c:valAx>
        <c:axId val="5146150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459968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Ocupación!$B$3:$B$13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EEECE1">
                    <a:lumMod val="50000"/>
                    <a:tint val="66000"/>
                    <a:satMod val="160000"/>
                  </a:srgbClr>
                </a:gs>
                <a:gs pos="50000">
                  <a:srgbClr val="EEECE1">
                    <a:lumMod val="50000"/>
                    <a:tint val="44500"/>
                    <a:satMod val="160000"/>
                  </a:srgbClr>
                </a:gs>
                <a:gs pos="100000">
                  <a:srgbClr val="EEECE1">
                    <a:lumMod val="5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Ocupación!$C$3:$C$13</c:f>
              <c:numCache>
                <c:formatCode>0.00</c:formatCode>
                <c:ptCount val="11"/>
                <c:pt idx="0">
                  <c:v>30.259740259740223</c:v>
                </c:pt>
                <c:pt idx="1">
                  <c:v>3.3766233766233764</c:v>
                </c:pt>
                <c:pt idx="2">
                  <c:v>38.961038961038959</c:v>
                </c:pt>
                <c:pt idx="3">
                  <c:v>4.2857142857142874</c:v>
                </c:pt>
                <c:pt idx="4">
                  <c:v>12.337662337662348</c:v>
                </c:pt>
                <c:pt idx="5">
                  <c:v>2.8571428571428572</c:v>
                </c:pt>
                <c:pt idx="6">
                  <c:v>0.38961038961039002</c:v>
                </c:pt>
                <c:pt idx="7">
                  <c:v>4.5454545454545459</c:v>
                </c:pt>
                <c:pt idx="8">
                  <c:v>2.4675324675324704</c:v>
                </c:pt>
                <c:pt idx="9">
                  <c:v>0</c:v>
                </c:pt>
                <c:pt idx="10">
                  <c:v>0.51948051948051943</c:v>
                </c:pt>
              </c:numCache>
            </c:numRef>
          </c:val>
        </c:ser>
        <c:axId val="51491200"/>
        <c:axId val="51492736"/>
      </c:barChart>
      <c:catAx>
        <c:axId val="5149120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492736"/>
        <c:crosses val="autoZero"/>
        <c:auto val="1"/>
        <c:lblAlgn val="ctr"/>
        <c:lblOffset val="100"/>
      </c:catAx>
      <c:valAx>
        <c:axId val="51492736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491200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0.00</c:formatCode>
                <c:ptCount val="6"/>
                <c:pt idx="0">
                  <c:v>7.9220779220779205</c:v>
                </c:pt>
                <c:pt idx="1">
                  <c:v>22.077922077922079</c:v>
                </c:pt>
                <c:pt idx="2">
                  <c:v>22.207792207792199</c:v>
                </c:pt>
                <c:pt idx="3">
                  <c:v>39.480519480519476</c:v>
                </c:pt>
                <c:pt idx="4">
                  <c:v>6.6233766233766236</c:v>
                </c:pt>
                <c:pt idx="5">
                  <c:v>1.6883116883116882</c:v>
                </c:pt>
              </c:numCache>
            </c:numRef>
          </c:val>
        </c:ser>
        <c:axId val="51531136"/>
        <c:axId val="51537024"/>
      </c:barChart>
      <c:catAx>
        <c:axId val="5153113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51537024"/>
        <c:crosses val="autoZero"/>
        <c:auto val="1"/>
        <c:lblAlgn val="ctr"/>
        <c:lblOffset val="100"/>
      </c:catAx>
      <c:valAx>
        <c:axId val="5153702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531136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'calif padres'!$A$3:$A$13</c:f>
              <c:strCache>
                <c:ptCount val="11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  <c:pt idx="10">
                  <c:v>NS/NC</c:v>
                </c:pt>
              </c:strCache>
            </c:strRef>
          </c:cat>
          <c:val>
            <c:numRef>
              <c:f>'calif padres'!$B$3:$B$13</c:f>
            </c:numRef>
          </c:val>
        </c:ser>
        <c:ser>
          <c:idx val="1"/>
          <c:order val="1"/>
          <c:dLbls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</c:dLbls>
          <c:cat>
            <c:strRef>
              <c:f>'calif padres'!$A$3:$A$13</c:f>
              <c:strCache>
                <c:ptCount val="11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  <c:pt idx="10">
                  <c:v>NS/NC</c:v>
                </c:pt>
              </c:strCache>
            </c:strRef>
          </c:cat>
          <c:val>
            <c:numRef>
              <c:f>'calif padres'!$C$3:$C$13</c:f>
              <c:numCache>
                <c:formatCode>0.00</c:formatCode>
                <c:ptCount val="11"/>
                <c:pt idx="0">
                  <c:v>2.7272727272727293</c:v>
                </c:pt>
                <c:pt idx="1">
                  <c:v>0.90909090909090906</c:v>
                </c:pt>
                <c:pt idx="2">
                  <c:v>1.0389610389610389</c:v>
                </c:pt>
                <c:pt idx="3">
                  <c:v>1.0389610389610389</c:v>
                </c:pt>
                <c:pt idx="4">
                  <c:v>3.7662337662337682</c:v>
                </c:pt>
                <c:pt idx="5">
                  <c:v>4.4155844155844157</c:v>
                </c:pt>
                <c:pt idx="6">
                  <c:v>12.857142857142874</c:v>
                </c:pt>
                <c:pt idx="7">
                  <c:v>32.467532467532429</c:v>
                </c:pt>
                <c:pt idx="8">
                  <c:v>20.129870129870156</c:v>
                </c:pt>
                <c:pt idx="9">
                  <c:v>19.220779220779185</c:v>
                </c:pt>
                <c:pt idx="10">
                  <c:v>1.4285714285714286</c:v>
                </c:pt>
              </c:numCache>
            </c:numRef>
          </c:val>
        </c:ser>
        <c:axId val="51566464"/>
        <c:axId val="51568000"/>
      </c:barChart>
      <c:catAx>
        <c:axId val="51566464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568000"/>
        <c:crosses val="autoZero"/>
        <c:auto val="1"/>
        <c:lblAlgn val="ctr"/>
        <c:lblOffset val="100"/>
      </c:catAx>
      <c:valAx>
        <c:axId val="51568000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566464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'calif alcalde'!$A$3:$A$12</c:f>
              <c:strCache>
                <c:ptCount val="10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</c:strCache>
            </c:strRef>
          </c:cat>
          <c:val>
            <c:numRef>
              <c:f>'calif alcalde'!$B$3:$B$12</c:f>
            </c:numRef>
          </c:val>
        </c:ser>
        <c:ser>
          <c:idx val="1"/>
          <c:order val="1"/>
          <c:dLbls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</c:dLbls>
          <c:cat>
            <c:strRef>
              <c:f>'calif alcalde'!$A$3:$A$12</c:f>
              <c:strCache>
                <c:ptCount val="10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</c:strCache>
            </c:strRef>
          </c:cat>
          <c:val>
            <c:numRef>
              <c:f>'calif alcalde'!$C$3:$C$12</c:f>
              <c:numCache>
                <c:formatCode>0.00</c:formatCode>
                <c:ptCount val="10"/>
                <c:pt idx="0">
                  <c:v>2.2077922077922119</c:v>
                </c:pt>
                <c:pt idx="1">
                  <c:v>0.90909090909090906</c:v>
                </c:pt>
                <c:pt idx="2">
                  <c:v>1.5584415584415585</c:v>
                </c:pt>
                <c:pt idx="3">
                  <c:v>0.51948051948051943</c:v>
                </c:pt>
                <c:pt idx="4">
                  <c:v>4.4155844155844157</c:v>
                </c:pt>
                <c:pt idx="5">
                  <c:v>4.1558441558441563</c:v>
                </c:pt>
                <c:pt idx="6">
                  <c:v>9.740259740259722</c:v>
                </c:pt>
                <c:pt idx="7">
                  <c:v>30.129870129870156</c:v>
                </c:pt>
                <c:pt idx="8">
                  <c:v>20.389610389610386</c:v>
                </c:pt>
                <c:pt idx="9">
                  <c:v>23.76623376623375</c:v>
                </c:pt>
              </c:numCache>
            </c:numRef>
          </c:val>
        </c:ser>
        <c:axId val="51606272"/>
        <c:axId val="51607808"/>
      </c:barChart>
      <c:catAx>
        <c:axId val="516062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607808"/>
        <c:crosses val="autoZero"/>
        <c:auto val="1"/>
        <c:lblAlgn val="ctr"/>
        <c:lblOffset val="100"/>
      </c:catAx>
      <c:valAx>
        <c:axId val="51607808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606272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'cuando decide'!$A$12:$A$17</c:f>
              <c:strCache>
                <c:ptCount val="6"/>
                <c:pt idx="0">
                  <c:v>El día de la elección</c:v>
                </c:pt>
                <c:pt idx="1">
                  <c:v>Días antes de la elección</c:v>
                </c:pt>
                <c:pt idx="2">
                  <c:v>Cuando conozco las propuestas</c:v>
                </c:pt>
                <c:pt idx="3">
                  <c:v>Ya lo tengo decidido</c:v>
                </c:pt>
                <c:pt idx="4">
                  <c:v>Cuando estoy formado para votar</c:v>
                </c:pt>
                <c:pt idx="5">
                  <c:v>NS/NC</c:v>
                </c:pt>
              </c:strCache>
            </c:strRef>
          </c:cat>
          <c:val>
            <c:numRef>
              <c:f>'cuando decide'!$B$12:$B$17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'cuando decide'!$A$12:$A$17</c:f>
              <c:strCache>
                <c:ptCount val="6"/>
                <c:pt idx="0">
                  <c:v>El día de la elección</c:v>
                </c:pt>
                <c:pt idx="1">
                  <c:v>Días antes de la elección</c:v>
                </c:pt>
                <c:pt idx="2">
                  <c:v>Cuando conozco las propuestas</c:v>
                </c:pt>
                <c:pt idx="3">
                  <c:v>Ya lo tengo decidido</c:v>
                </c:pt>
                <c:pt idx="4">
                  <c:v>Cuando estoy formado para votar</c:v>
                </c:pt>
                <c:pt idx="5">
                  <c:v>NS/NC</c:v>
                </c:pt>
              </c:strCache>
            </c:strRef>
          </c:cat>
          <c:val>
            <c:numRef>
              <c:f>'cuando decide'!$C$12:$C$17</c:f>
              <c:numCache>
                <c:formatCode>0.00</c:formatCode>
                <c:ptCount val="6"/>
                <c:pt idx="0">
                  <c:v>27.40259740259739</c:v>
                </c:pt>
                <c:pt idx="1">
                  <c:v>9.610389610389614</c:v>
                </c:pt>
                <c:pt idx="2">
                  <c:v>19.220779220779207</c:v>
                </c:pt>
                <c:pt idx="3">
                  <c:v>33.766233766233768</c:v>
                </c:pt>
                <c:pt idx="4">
                  <c:v>2.3376623376623376</c:v>
                </c:pt>
                <c:pt idx="5">
                  <c:v>7.6623376623376602</c:v>
                </c:pt>
              </c:numCache>
            </c:numRef>
          </c:val>
        </c:ser>
        <c:axId val="51649920"/>
        <c:axId val="51659904"/>
      </c:barChart>
      <c:catAx>
        <c:axId val="5164992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659904"/>
        <c:crosses val="autoZero"/>
        <c:auto val="1"/>
        <c:lblAlgn val="ctr"/>
        <c:lblOffset val="100"/>
      </c:catAx>
      <c:valAx>
        <c:axId val="5165990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649920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'Presidente Mun'!$A$27:$A$28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'Presidente Mun'!$B$27:$B$28</c:f>
            </c:numRef>
          </c:val>
        </c:ser>
        <c:ser>
          <c:idx val="1"/>
          <c:order val="1"/>
          <c:explosion val="25"/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  <c:showLeaderLines val="1"/>
          </c:dLbls>
          <c:cat>
            <c:strRef>
              <c:f>'Presidente Mun'!$A$27:$A$28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'Presidente Mun'!$C$27:$C$28</c:f>
              <c:numCache>
                <c:formatCode>0.00</c:formatCode>
                <c:ptCount val="2"/>
                <c:pt idx="0">
                  <c:v>46.385542168674696</c:v>
                </c:pt>
                <c:pt idx="1">
                  <c:v>53.614457831325304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 lang="es-ES"/>
          </a:pPr>
          <a:endParaRPr lang="es-MX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'Presidente Mun'!$A$32:$A$36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'Presidente Mun'!$B$32:$B$36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</c:dLbls>
          <c:cat>
            <c:strRef>
              <c:f>'Presidente Mun'!$A$32:$A$36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'Presidente Mun'!$C$32:$C$36</c:f>
              <c:numCache>
                <c:formatCode>0.00</c:formatCode>
                <c:ptCount val="5"/>
                <c:pt idx="0">
                  <c:v>26.506024096385527</c:v>
                </c:pt>
                <c:pt idx="1">
                  <c:v>25.301204819277107</c:v>
                </c:pt>
                <c:pt idx="2">
                  <c:v>24.096385542168676</c:v>
                </c:pt>
                <c:pt idx="3">
                  <c:v>12.650602409638553</c:v>
                </c:pt>
                <c:pt idx="4">
                  <c:v>11.445783132530121</c:v>
                </c:pt>
              </c:numCache>
            </c:numRef>
          </c:val>
        </c:ser>
        <c:axId val="51708672"/>
        <c:axId val="51710208"/>
      </c:barChart>
      <c:catAx>
        <c:axId val="517086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710208"/>
        <c:crosses val="autoZero"/>
        <c:auto val="1"/>
        <c:lblAlgn val="ctr"/>
        <c:lblOffset val="100"/>
      </c:catAx>
      <c:valAx>
        <c:axId val="51710208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708672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'Presidente Mun (2)'!$A$40:$A$45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'Presidente Mun (2)'!$B$40:$B$45</c:f>
              <c:numCache>
                <c:formatCode>General</c:formatCode>
                <c:ptCount val="6"/>
                <c:pt idx="0">
                  <c:v>22</c:v>
                </c:pt>
                <c:pt idx="1">
                  <c:v>64</c:v>
                </c:pt>
                <c:pt idx="2">
                  <c:v>78</c:v>
                </c:pt>
                <c:pt idx="3">
                  <c:v>138</c:v>
                </c:pt>
                <c:pt idx="4">
                  <c:v>30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showVal val="1"/>
          </c:dLbls>
          <c:cat>
            <c:strRef>
              <c:f>'Presidente Mun (2)'!$A$40:$A$45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'Presidente Mun (2)'!$C$40:$C$45</c:f>
              <c:numCache>
                <c:formatCode>0.00</c:formatCode>
                <c:ptCount val="6"/>
                <c:pt idx="0">
                  <c:v>6.6265060240963845</c:v>
                </c:pt>
                <c:pt idx="1">
                  <c:v>19.277108433734934</c:v>
                </c:pt>
                <c:pt idx="2">
                  <c:v>23.493975903614473</c:v>
                </c:pt>
                <c:pt idx="3">
                  <c:v>41.566265060240951</c:v>
                </c:pt>
                <c:pt idx="4">
                  <c:v>9.036144578313257</c:v>
                </c:pt>
                <c:pt idx="5">
                  <c:v>0</c:v>
                </c:pt>
              </c:numCache>
            </c:numRef>
          </c:val>
        </c:ser>
        <c:axId val="51729536"/>
        <c:axId val="51731072"/>
      </c:barChart>
      <c:catAx>
        <c:axId val="51729536"/>
        <c:scaling>
          <c:orientation val="minMax"/>
        </c:scaling>
        <c:axPos val="b"/>
        <c:tickLblPos val="nextTo"/>
        <c:crossAx val="51731072"/>
        <c:crosses val="autoZero"/>
        <c:auto val="1"/>
        <c:lblAlgn val="ctr"/>
        <c:lblOffset val="100"/>
      </c:catAx>
      <c:valAx>
        <c:axId val="51731072"/>
        <c:scaling>
          <c:orientation val="minMax"/>
        </c:scaling>
        <c:axPos val="l"/>
        <c:numFmt formatCode="General" sourceLinked="1"/>
        <c:tickLblPos val="nextTo"/>
        <c:crossAx val="51729536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  <c:showLeaderLines val="1"/>
          </c:dLbls>
          <c:cat>
            <c:strRef>
              <c:f>'Presidente Mun'!$E$27:$E$28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'Presidente Mun'!$F$27:$F$28</c:f>
              <c:numCache>
                <c:formatCode>0.00</c:formatCode>
                <c:ptCount val="2"/>
                <c:pt idx="0">
                  <c:v>48.5</c:v>
                </c:pt>
                <c:pt idx="1">
                  <c:v>51.5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 lang="es-ES"/>
          </a:pPr>
          <a:endParaRPr lang="es-MX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</c:dLbls>
          <c:cat>
            <c:strRef>
              <c:f>'Presidente Mun'!$E$32:$E$36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'Presidente Mun'!$F$32:$F$36</c:f>
              <c:numCache>
                <c:formatCode>0.00</c:formatCode>
                <c:ptCount val="5"/>
                <c:pt idx="0">
                  <c:v>23</c:v>
                </c:pt>
                <c:pt idx="1">
                  <c:v>24</c:v>
                </c:pt>
                <c:pt idx="2">
                  <c:v>27</c:v>
                </c:pt>
                <c:pt idx="3">
                  <c:v>14.5</c:v>
                </c:pt>
                <c:pt idx="4">
                  <c:v>11.5</c:v>
                </c:pt>
              </c:numCache>
            </c:numRef>
          </c:val>
        </c:ser>
        <c:axId val="51800320"/>
        <c:axId val="51810304"/>
      </c:barChart>
      <c:catAx>
        <c:axId val="5180032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810304"/>
        <c:crosses val="autoZero"/>
        <c:auto val="1"/>
        <c:lblAlgn val="ctr"/>
        <c:lblOffset val="100"/>
      </c:catAx>
      <c:valAx>
        <c:axId val="5181030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800320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1"/>
          <c:order val="0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showVal val="1"/>
          </c:dLbls>
          <c:cat>
            <c:strRef>
              <c:f>'Presidente Mun (2)'!$D$40:$D$45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'Presidente Mun (2)'!$F$40:$F$45</c:f>
              <c:numCache>
                <c:formatCode>0.00</c:formatCode>
                <c:ptCount val="6"/>
                <c:pt idx="0">
                  <c:v>9.5</c:v>
                </c:pt>
                <c:pt idx="1">
                  <c:v>21.5</c:v>
                </c:pt>
                <c:pt idx="2">
                  <c:v>23.5</c:v>
                </c:pt>
                <c:pt idx="3">
                  <c:v>38.5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</c:ser>
        <c:axId val="51816320"/>
        <c:axId val="51817856"/>
      </c:barChart>
      <c:catAx>
        <c:axId val="51816320"/>
        <c:scaling>
          <c:orientation val="minMax"/>
        </c:scaling>
        <c:axPos val="b"/>
        <c:tickLblPos val="nextTo"/>
        <c:crossAx val="51817856"/>
        <c:crosses val="autoZero"/>
        <c:auto val="1"/>
        <c:lblAlgn val="ctr"/>
        <c:lblOffset val="100"/>
      </c:catAx>
      <c:valAx>
        <c:axId val="51817856"/>
        <c:scaling>
          <c:orientation val="minMax"/>
        </c:scaling>
        <c:axPos val="l"/>
        <c:numFmt formatCode="0.00" sourceLinked="1"/>
        <c:tickLblPos val="nextTo"/>
        <c:crossAx val="51816320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'Presidente Mun'!$G$27:$G$28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'Presidente Mun'!$H$27:$H$28</c:f>
            </c:numRef>
          </c:val>
        </c:ser>
        <c:ser>
          <c:idx val="1"/>
          <c:order val="1"/>
          <c:explosion val="25"/>
          <c:dLbls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  <c:showLeaderLines val="1"/>
          </c:dLbls>
          <c:cat>
            <c:strRef>
              <c:f>'Presidente Mun'!$G$27:$G$28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'Presidente Mun'!$I$27:$I$28</c:f>
              <c:numCache>
                <c:formatCode>0.00</c:formatCode>
                <c:ptCount val="2"/>
                <c:pt idx="0">
                  <c:v>54.545454545454547</c:v>
                </c:pt>
                <c:pt idx="1">
                  <c:v>45.454545454545396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 lang="es-ES"/>
          </a:pPr>
          <a:endParaRPr lang="es-MX"/>
        </a:p>
      </c:txPr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'Presidente Mun'!$G$32:$G$36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'Presidente Mun'!$H$32:$H$36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</c:dLbls>
          <c:cat>
            <c:strRef>
              <c:f>'Presidente Mun'!$G$32:$G$36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'Presidente Mun'!$I$32:$I$36</c:f>
              <c:numCache>
                <c:formatCode>0.00</c:formatCode>
                <c:ptCount val="5"/>
                <c:pt idx="0">
                  <c:v>9.0909090909091006</c:v>
                </c:pt>
                <c:pt idx="1">
                  <c:v>9.0909090909091006</c:v>
                </c:pt>
                <c:pt idx="2">
                  <c:v>36.363636363636303</c:v>
                </c:pt>
                <c:pt idx="3">
                  <c:v>18.181818181818205</c:v>
                </c:pt>
                <c:pt idx="4">
                  <c:v>27.272727272727217</c:v>
                </c:pt>
              </c:numCache>
            </c:numRef>
          </c:val>
        </c:ser>
        <c:axId val="51905280"/>
        <c:axId val="51906816"/>
      </c:barChart>
      <c:catAx>
        <c:axId val="5190528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906816"/>
        <c:crosses val="autoZero"/>
        <c:auto val="1"/>
        <c:lblAlgn val="ctr"/>
        <c:lblOffset val="100"/>
      </c:catAx>
      <c:valAx>
        <c:axId val="51906816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51905280"/>
        <c:crosses val="autoZero"/>
        <c:crossBetween val="between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1"/>
          <c:order val="0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showVal val="1"/>
          </c:dLbls>
          <c:cat>
            <c:strRef>
              <c:f>'Presidente Mun (2)'!$G$40:$G$45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'Presidente Mun (2)'!$I$40:$I$45</c:f>
              <c:numCache>
                <c:formatCode>0.00</c:formatCode>
                <c:ptCount val="6"/>
                <c:pt idx="0">
                  <c:v>18.181818181818194</c:v>
                </c:pt>
                <c:pt idx="1">
                  <c:v>27.272727272727252</c:v>
                </c:pt>
                <c:pt idx="2">
                  <c:v>0</c:v>
                </c:pt>
                <c:pt idx="3">
                  <c:v>45.454545454545425</c:v>
                </c:pt>
                <c:pt idx="4">
                  <c:v>9.0909090909090953</c:v>
                </c:pt>
                <c:pt idx="5">
                  <c:v>0</c:v>
                </c:pt>
              </c:numCache>
            </c:numRef>
          </c:val>
        </c:ser>
        <c:axId val="51933568"/>
        <c:axId val="51935104"/>
      </c:barChart>
      <c:catAx>
        <c:axId val="51933568"/>
        <c:scaling>
          <c:orientation val="minMax"/>
        </c:scaling>
        <c:axPos val="b"/>
        <c:tickLblPos val="nextTo"/>
        <c:crossAx val="51935104"/>
        <c:crosses val="autoZero"/>
        <c:auto val="1"/>
        <c:lblAlgn val="ctr"/>
        <c:lblOffset val="100"/>
      </c:catAx>
      <c:valAx>
        <c:axId val="51935104"/>
        <c:scaling>
          <c:orientation val="minMax"/>
        </c:scaling>
        <c:axPos val="l"/>
        <c:numFmt formatCode="0.00" sourceLinked="1"/>
        <c:tickLblPos val="nextTo"/>
        <c:crossAx val="51933568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7B80B836-CA8E-42CE-A4E7-046FA31062C0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703263"/>
            <a:ext cx="4692650" cy="3519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458018"/>
            <a:ext cx="5661660" cy="4223385"/>
          </a:xfrm>
          <a:prstGeom prst="rect">
            <a:avLst/>
          </a:prstGeom>
        </p:spPr>
        <p:txBody>
          <a:bodyPr vert="horz" lIns="94064" tIns="47032" rIns="94064" bIns="4703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F35D7C89-0158-42C8-BDA6-F0DFE55C858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9B26-5198-45A3-91CF-1F5A3F90B6CA}" type="datetimeFigureOut">
              <a:rPr lang="es-MX" smtClean="0"/>
              <a:pPr/>
              <a:t>27/05/2012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0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29.png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image" Target="../media/image30.jpeg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6.xml"/><Relationship Id="rId5" Type="http://schemas.openxmlformats.org/officeDocument/2006/relationships/image" Target="../media/image31.jpeg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6.pn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6.png"/><Relationship Id="rId7" Type="http://schemas.openxmlformats.org/officeDocument/2006/relationships/image" Target="../media/image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46075"/>
            <a:ext cx="15113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4313" y="2500313"/>
            <a:ext cx="8640762" cy="2062352"/>
            <a:chOff x="159" y="1434"/>
            <a:chExt cx="5443" cy="1272"/>
          </a:xfrm>
        </p:grpSpPr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1837" y="1434"/>
              <a:ext cx="3765" cy="1272"/>
            </a:xfrm>
            <a:prstGeom prst="rect">
              <a:avLst/>
            </a:prstGeom>
            <a:gradFill rotWithShape="1">
              <a:gsLst>
                <a:gs pos="0">
                  <a:srgbClr val="C0C0C0">
                    <a:alpha val="38000"/>
                  </a:srgbClr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sz="2000" b="1" dirty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CARA A CARA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sz="4200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HERMOSILLO</a:t>
              </a:r>
              <a:endParaRPr lang="es-ES_tradnl" sz="4200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b="1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SOBRE NAME ID, TENDENCIAS Y PREFERENCIAS ELECTORALES EN HERMOSILLO, SONORA</a:t>
              </a:r>
              <a:endParaRPr lang="es-ES_tradnl" b="1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</p:txBody>
        </p:sp>
        <p:pic>
          <p:nvPicPr>
            <p:cNvPr id="2056" name="Picture 7" descr="encustadora"/>
            <p:cNvPicPr preferRelativeResize="0"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159" y="1480"/>
              <a:ext cx="1667" cy="1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7" name="Rectangle 8"/>
            <p:cNvSpPr>
              <a:spLocks noChangeArrowheads="1"/>
            </p:cNvSpPr>
            <p:nvPr/>
          </p:nvSpPr>
          <p:spPr bwMode="auto">
            <a:xfrm>
              <a:off x="204" y="1434"/>
              <a:ext cx="1633" cy="1270"/>
            </a:xfrm>
            <a:prstGeom prst="rect">
              <a:avLst/>
            </a:prstGeom>
            <a:solidFill>
              <a:srgbClr val="C0C0C0">
                <a:alpha val="5215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435600" y="5734050"/>
            <a:ext cx="3240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_tradnl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Mayo </a:t>
            </a:r>
            <a:r>
              <a:rPr lang="es-ES_tradnl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de 2012</a:t>
            </a:r>
          </a:p>
        </p:txBody>
      </p:sp>
      <p:sp>
        <p:nvSpPr>
          <p:cNvPr id="2053" name="Line 11"/>
          <p:cNvSpPr>
            <a:spLocks noChangeShapeType="1"/>
          </p:cNvSpPr>
          <p:nvPr/>
        </p:nvSpPr>
        <p:spPr bwMode="auto">
          <a:xfrm>
            <a:off x="2124075" y="549275"/>
            <a:ext cx="669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21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Grupos de Edad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971600" y="1916832"/>
          <a:ext cx="72008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971600" y="1628800"/>
          <a:ext cx="72008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6" name="2 Gráfico"/>
          <p:cNvGraphicFramePr/>
          <p:nvPr/>
        </p:nvGraphicFramePr>
        <p:xfrm>
          <a:off x="1000100" y="1928802"/>
          <a:ext cx="714380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Calificación del Gobernador del Estado</a:t>
            </a:r>
          </a:p>
        </p:txBody>
      </p:sp>
      <p:sp>
        <p:nvSpPr>
          <p:cNvPr id="13" name="7 CuadroTexto"/>
          <p:cNvSpPr txBox="1">
            <a:spLocks noChangeArrowheads="1"/>
          </p:cNvSpPr>
          <p:nvPr/>
        </p:nvSpPr>
        <p:spPr bwMode="auto">
          <a:xfrm>
            <a:off x="909637" y="3857628"/>
            <a:ext cx="16001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4000" dirty="0" smtClean="0"/>
              <a:t>7.80</a:t>
            </a:r>
            <a:endParaRPr lang="es-ES" sz="4000" dirty="0"/>
          </a:p>
        </p:txBody>
      </p:sp>
      <p:pic>
        <p:nvPicPr>
          <p:cNvPr id="8" name="7 Imagen" descr="Guillermo Padré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3" y="1857365"/>
            <a:ext cx="1571636" cy="1998110"/>
          </a:xfrm>
          <a:prstGeom prst="rect">
            <a:avLst/>
          </a:prstGeom>
        </p:spPr>
      </p:pic>
      <p:graphicFrame>
        <p:nvGraphicFramePr>
          <p:cNvPr id="9" name="2 Gráfico"/>
          <p:cNvGraphicFramePr/>
          <p:nvPr/>
        </p:nvGraphicFramePr>
        <p:xfrm>
          <a:off x="3131840" y="1916832"/>
          <a:ext cx="514806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Calificación del Gobernador del Estado</a:t>
            </a:r>
          </a:p>
        </p:txBody>
      </p:sp>
      <p:sp>
        <p:nvSpPr>
          <p:cNvPr id="13" name="7 CuadroTexto"/>
          <p:cNvSpPr txBox="1">
            <a:spLocks noChangeArrowheads="1"/>
          </p:cNvSpPr>
          <p:nvPr/>
        </p:nvSpPr>
        <p:spPr bwMode="auto">
          <a:xfrm>
            <a:off x="909637" y="3857628"/>
            <a:ext cx="16001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4000" dirty="0" smtClean="0"/>
              <a:t>7.88</a:t>
            </a:r>
            <a:endParaRPr lang="es-ES" sz="4000" dirty="0"/>
          </a:p>
        </p:txBody>
      </p:sp>
      <p:graphicFrame>
        <p:nvGraphicFramePr>
          <p:cNvPr id="9" name="1 Gráfico"/>
          <p:cNvGraphicFramePr/>
          <p:nvPr/>
        </p:nvGraphicFramePr>
        <p:xfrm>
          <a:off x="3131840" y="1844824"/>
          <a:ext cx="493204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14 Imagen" descr="javier-gandara-Maga%C3%B1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1844824"/>
            <a:ext cx="1666294" cy="1938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19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197" name="6 CuadroTexto"/>
          <p:cNvSpPr txBox="1">
            <a:spLocks noChangeArrowheads="1"/>
          </p:cNvSpPr>
          <p:nvPr/>
        </p:nvSpPr>
        <p:spPr bwMode="auto">
          <a:xfrm>
            <a:off x="857250" y="1033463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 smtClean="0"/>
              <a:t>¿Hay algún partido con el cuál se sienta Usted más identificado que con los demás?</a:t>
            </a:r>
            <a:endParaRPr lang="es-ES_tradnl" sz="1500" dirty="0"/>
          </a:p>
        </p:txBody>
      </p:sp>
      <p:pic>
        <p:nvPicPr>
          <p:cNvPr id="8198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857760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57696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16 CuadroTexto"/>
          <p:cNvSpPr txBox="1">
            <a:spLocks noChangeArrowheads="1"/>
          </p:cNvSpPr>
          <p:nvPr/>
        </p:nvSpPr>
        <p:spPr bwMode="auto">
          <a:xfrm>
            <a:off x="1500188" y="5394325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Ninguno</a:t>
            </a:r>
          </a:p>
        </p:txBody>
      </p:sp>
      <p:sp>
        <p:nvSpPr>
          <p:cNvPr id="8206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405063" y="1857375"/>
            <a:ext cx="559596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2405063" y="2357438"/>
            <a:ext cx="3595697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2405063" y="2857501"/>
            <a:ext cx="380987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2405063" y="5429250"/>
            <a:ext cx="3595697" cy="214328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2405063" y="5929312"/>
            <a:ext cx="1238243" cy="214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8213" name="27 CuadroTexto"/>
          <p:cNvSpPr txBox="1">
            <a:spLocks noChangeArrowheads="1"/>
          </p:cNvSpPr>
          <p:nvPr/>
        </p:nvSpPr>
        <p:spPr bwMode="auto">
          <a:xfrm>
            <a:off x="8215344" y="18335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38.70%</a:t>
            </a:r>
            <a:endParaRPr lang="es-MX" sz="1200" dirty="0"/>
          </a:p>
        </p:txBody>
      </p:sp>
      <p:sp>
        <p:nvSpPr>
          <p:cNvPr id="8214" name="28 CuadroTexto"/>
          <p:cNvSpPr txBox="1">
            <a:spLocks noChangeArrowheads="1"/>
          </p:cNvSpPr>
          <p:nvPr/>
        </p:nvSpPr>
        <p:spPr bwMode="auto">
          <a:xfrm>
            <a:off x="6286512" y="2357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24.94%</a:t>
            </a:r>
            <a:endParaRPr lang="es-MX" sz="1200" dirty="0"/>
          </a:p>
        </p:txBody>
      </p:sp>
      <p:sp>
        <p:nvSpPr>
          <p:cNvPr id="8215" name="29 CuadroTexto"/>
          <p:cNvSpPr txBox="1">
            <a:spLocks noChangeArrowheads="1"/>
          </p:cNvSpPr>
          <p:nvPr/>
        </p:nvSpPr>
        <p:spPr bwMode="auto">
          <a:xfrm>
            <a:off x="3000364" y="2857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2.34%</a:t>
            </a:r>
            <a:endParaRPr lang="es-MX" sz="1200" dirty="0"/>
          </a:p>
        </p:txBody>
      </p:sp>
      <p:sp>
        <p:nvSpPr>
          <p:cNvPr id="8216" name="30 CuadroTexto"/>
          <p:cNvSpPr txBox="1">
            <a:spLocks noChangeArrowheads="1"/>
          </p:cNvSpPr>
          <p:nvPr/>
        </p:nvSpPr>
        <p:spPr bwMode="auto">
          <a:xfrm>
            <a:off x="2571750" y="339407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0.26%</a:t>
            </a:r>
            <a:endParaRPr lang="es-MX" sz="1200" dirty="0"/>
          </a:p>
        </p:txBody>
      </p:sp>
      <p:sp>
        <p:nvSpPr>
          <p:cNvPr id="8217" name="31 CuadroTexto"/>
          <p:cNvSpPr txBox="1">
            <a:spLocks noChangeArrowheads="1"/>
          </p:cNvSpPr>
          <p:nvPr/>
        </p:nvSpPr>
        <p:spPr bwMode="auto">
          <a:xfrm>
            <a:off x="2571742" y="4941897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0.26%</a:t>
            </a:r>
            <a:endParaRPr lang="es-MX" sz="1200" dirty="0"/>
          </a:p>
        </p:txBody>
      </p:sp>
      <p:sp>
        <p:nvSpPr>
          <p:cNvPr id="8218" name="32 CuadroTexto"/>
          <p:cNvSpPr txBox="1">
            <a:spLocks noChangeArrowheads="1"/>
          </p:cNvSpPr>
          <p:nvPr/>
        </p:nvSpPr>
        <p:spPr bwMode="auto">
          <a:xfrm>
            <a:off x="2500313" y="391795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0.13%</a:t>
            </a:r>
            <a:endParaRPr lang="es-MX" sz="1200" dirty="0"/>
          </a:p>
        </p:txBody>
      </p:sp>
      <p:sp>
        <p:nvSpPr>
          <p:cNvPr id="8219" name="33 CuadroTexto"/>
          <p:cNvSpPr txBox="1">
            <a:spLocks noChangeArrowheads="1"/>
          </p:cNvSpPr>
          <p:nvPr/>
        </p:nvSpPr>
        <p:spPr bwMode="auto">
          <a:xfrm>
            <a:off x="2481263" y="4429134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0.13%</a:t>
            </a:r>
            <a:endParaRPr lang="es-MX" sz="1200" dirty="0"/>
          </a:p>
        </p:txBody>
      </p:sp>
      <p:sp>
        <p:nvSpPr>
          <p:cNvPr id="8220" name="34 CuadroTexto"/>
          <p:cNvSpPr txBox="1">
            <a:spLocks noChangeArrowheads="1"/>
          </p:cNvSpPr>
          <p:nvPr/>
        </p:nvSpPr>
        <p:spPr bwMode="auto">
          <a:xfrm>
            <a:off x="6215074" y="5405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24.94%</a:t>
            </a:r>
            <a:endParaRPr lang="es-MX" sz="1200" dirty="0"/>
          </a:p>
        </p:txBody>
      </p:sp>
      <p:sp>
        <p:nvSpPr>
          <p:cNvPr id="8221" name="35 CuadroTexto"/>
          <p:cNvSpPr txBox="1">
            <a:spLocks noChangeArrowheads="1"/>
          </p:cNvSpPr>
          <p:nvPr/>
        </p:nvSpPr>
        <p:spPr bwMode="auto">
          <a:xfrm>
            <a:off x="3786188" y="5905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8.31%</a:t>
            </a:r>
            <a:endParaRPr lang="es-MX" sz="1200" dirty="0"/>
          </a:p>
        </p:txBody>
      </p:sp>
      <p:cxnSp>
        <p:nvCxnSpPr>
          <p:cNvPr id="38" name="37 Conector recto"/>
          <p:cNvCxnSpPr/>
          <p:nvPr/>
        </p:nvCxnSpPr>
        <p:spPr>
          <a:xfrm rot="5400000">
            <a:off x="2297112" y="4037013"/>
            <a:ext cx="214313" cy="1588"/>
          </a:xfrm>
          <a:prstGeom prst="line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rot="5400000">
            <a:off x="2303448" y="5045086"/>
            <a:ext cx="214313" cy="1588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rot="5400000">
            <a:off x="2293923" y="4606933"/>
            <a:ext cx="214313" cy="1588"/>
          </a:xfrm>
          <a:prstGeom prst="line">
            <a:avLst/>
          </a:prstGeom>
          <a:ln w="158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rot="5400000">
            <a:off x="2303448" y="3535363"/>
            <a:ext cx="214313" cy="1588"/>
          </a:xfrm>
          <a:prstGeom prst="line">
            <a:avLst/>
          </a:prstGeom>
          <a:ln w="158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34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928688" y="1023938"/>
          <a:ext cx="7286678" cy="504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509"/>
                <a:gridCol w="1392211"/>
                <a:gridCol w="1428760"/>
                <a:gridCol w="1500198"/>
              </a:tblGrid>
              <a:tr h="504816">
                <a:tc gridSpan="4">
                  <a:txBody>
                    <a:bodyPr/>
                    <a:lstStyle/>
                    <a:p>
                      <a:pPr algn="ctr"/>
                      <a:r>
                        <a:rPr lang="es-MX" b="1" dirty="0" smtClean="0">
                          <a:solidFill>
                            <a:schemeClr val="tx1"/>
                          </a:solidFill>
                        </a:rPr>
                        <a:t>¿Por qué?</a:t>
                      </a:r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dirty="0" smtClean="0"/>
                        <a:t>Razón: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Trabaja</a:t>
                      </a:r>
                      <a:r>
                        <a:rPr lang="es-MX" sz="1200" baseline="0" dirty="0" smtClean="0"/>
                        <a:t> por el bien de México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46.64%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44.79%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27.78%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Tiene experiencia para gobernar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21.48%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26.04%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16.67%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Abandera las causas</a:t>
                      </a:r>
                      <a:r>
                        <a:rPr lang="es-MX" sz="1200" baseline="0" dirty="0" smtClean="0"/>
                        <a:t> populares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4.70%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2.60%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16.67%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Son honestos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5.70%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4.69%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5.56%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Siempre</a:t>
                      </a:r>
                      <a:r>
                        <a:rPr lang="es-MX" sz="1200" baseline="0" dirty="0" smtClean="0"/>
                        <a:t> he sido del mismo partido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11.74%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16.15%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Para que se dé un cambio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4.70%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2.08%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27.78%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Otra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1.11%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1.04%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816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NS/NC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4.03%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2.60%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5.56%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95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8013" y="1619250"/>
            <a:ext cx="3921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6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2788" y="1595438"/>
            <a:ext cx="385762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7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62813" y="1595438"/>
            <a:ext cx="3889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29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293" name="6 CuadroTexto"/>
          <p:cNvSpPr txBox="1">
            <a:spLocks noChangeArrowheads="1"/>
          </p:cNvSpPr>
          <p:nvPr/>
        </p:nvSpPr>
        <p:spPr bwMode="auto">
          <a:xfrm>
            <a:off x="857250" y="1033463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/>
              <a:t>¿Cuál sería el partido por el que definitivamente nunca votaría?</a:t>
            </a:r>
          </a:p>
        </p:txBody>
      </p:sp>
      <p:pic>
        <p:nvPicPr>
          <p:cNvPr id="12294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52567" y="4845063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62457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1" name="16 CuadroTexto"/>
          <p:cNvSpPr txBox="1">
            <a:spLocks noChangeArrowheads="1"/>
          </p:cNvSpPr>
          <p:nvPr/>
        </p:nvSpPr>
        <p:spPr bwMode="auto">
          <a:xfrm>
            <a:off x="1428750" y="5394325"/>
            <a:ext cx="9286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Candidato</a:t>
            </a:r>
          </a:p>
        </p:txBody>
      </p:sp>
      <p:sp>
        <p:nvSpPr>
          <p:cNvPr id="12302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405063" y="1857375"/>
            <a:ext cx="1595433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2405062" y="2357438"/>
            <a:ext cx="2238376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2405063" y="2857501"/>
            <a:ext cx="4095763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2405063" y="3429000"/>
            <a:ext cx="1738309" cy="214314"/>
          </a:xfrm>
          <a:prstGeom prst="rect">
            <a:avLst/>
          </a:prstGeom>
          <a:gradFill flip="none" rotWithShape="1">
            <a:gsLst>
              <a:gs pos="0">
                <a:srgbClr val="996633">
                  <a:tint val="66000"/>
                  <a:satMod val="160000"/>
                </a:srgbClr>
              </a:gs>
              <a:gs pos="50000">
                <a:srgbClr val="996633">
                  <a:tint val="44500"/>
                  <a:satMod val="160000"/>
                </a:srgbClr>
              </a:gs>
              <a:gs pos="100000">
                <a:srgbClr val="9966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3" name="22 Rectángulo"/>
          <p:cNvSpPr/>
          <p:nvPr/>
        </p:nvSpPr>
        <p:spPr>
          <a:xfrm>
            <a:off x="2405063" y="3929062"/>
            <a:ext cx="166673" cy="2143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4" name="23 Rectángulo"/>
          <p:cNvSpPr/>
          <p:nvPr/>
        </p:nvSpPr>
        <p:spPr>
          <a:xfrm>
            <a:off x="2400280" y="4929201"/>
            <a:ext cx="171456" cy="214311"/>
          </a:xfrm>
          <a:prstGeom prst="rect">
            <a:avLst/>
          </a:prstGeom>
          <a:gradFill flip="none" rotWithShape="1">
            <a:gsLst>
              <a:gs pos="0">
                <a:srgbClr val="FF99CC">
                  <a:shade val="30000"/>
                  <a:satMod val="115000"/>
                </a:srgbClr>
              </a:gs>
              <a:gs pos="50000">
                <a:srgbClr val="FF99CC">
                  <a:shade val="67500"/>
                  <a:satMod val="115000"/>
                </a:srgbClr>
              </a:gs>
              <a:gs pos="100000">
                <a:srgbClr val="FF99CC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5" name="24 Rectángulo"/>
          <p:cNvSpPr/>
          <p:nvPr/>
        </p:nvSpPr>
        <p:spPr>
          <a:xfrm>
            <a:off x="2405063" y="4433895"/>
            <a:ext cx="380987" cy="20955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2405063" y="5429250"/>
            <a:ext cx="1666871" cy="214328"/>
          </a:xfrm>
          <a:prstGeom prst="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2405063" y="5929312"/>
            <a:ext cx="2166937" cy="214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2312" name="27 CuadroTexto"/>
          <p:cNvSpPr txBox="1">
            <a:spLocks noChangeArrowheads="1"/>
          </p:cNvSpPr>
          <p:nvPr/>
        </p:nvSpPr>
        <p:spPr bwMode="auto">
          <a:xfrm>
            <a:off x="4214810" y="18335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11.30%</a:t>
            </a:r>
            <a:endParaRPr lang="es-MX" sz="1200" dirty="0"/>
          </a:p>
        </p:txBody>
      </p:sp>
      <p:sp>
        <p:nvSpPr>
          <p:cNvPr id="12313" name="28 CuadroTexto"/>
          <p:cNvSpPr txBox="1">
            <a:spLocks noChangeArrowheads="1"/>
          </p:cNvSpPr>
          <p:nvPr/>
        </p:nvSpPr>
        <p:spPr bwMode="auto">
          <a:xfrm>
            <a:off x="4929190" y="2357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15.45%</a:t>
            </a:r>
            <a:endParaRPr lang="es-MX" sz="1200" dirty="0"/>
          </a:p>
        </p:txBody>
      </p:sp>
      <p:sp>
        <p:nvSpPr>
          <p:cNvPr id="12314" name="29 CuadroTexto"/>
          <p:cNvSpPr txBox="1">
            <a:spLocks noChangeArrowheads="1"/>
          </p:cNvSpPr>
          <p:nvPr/>
        </p:nvSpPr>
        <p:spPr bwMode="auto">
          <a:xfrm>
            <a:off x="6715145" y="2857500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28.31%</a:t>
            </a:r>
            <a:endParaRPr lang="es-MX" sz="1200" dirty="0"/>
          </a:p>
        </p:txBody>
      </p:sp>
      <p:sp>
        <p:nvSpPr>
          <p:cNvPr id="12315" name="30 CuadroTexto"/>
          <p:cNvSpPr txBox="1">
            <a:spLocks noChangeArrowheads="1"/>
          </p:cNvSpPr>
          <p:nvPr/>
        </p:nvSpPr>
        <p:spPr bwMode="auto">
          <a:xfrm>
            <a:off x="4357691" y="339407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12.60%</a:t>
            </a:r>
            <a:endParaRPr lang="es-MX" sz="1200" dirty="0"/>
          </a:p>
        </p:txBody>
      </p:sp>
      <p:sp>
        <p:nvSpPr>
          <p:cNvPr id="12316" name="31 CuadroTexto"/>
          <p:cNvSpPr txBox="1">
            <a:spLocks noChangeArrowheads="1"/>
          </p:cNvSpPr>
          <p:nvPr/>
        </p:nvSpPr>
        <p:spPr bwMode="auto">
          <a:xfrm>
            <a:off x="2786050" y="49292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1.17%</a:t>
            </a:r>
            <a:endParaRPr lang="es-MX" sz="1200" dirty="0"/>
          </a:p>
        </p:txBody>
      </p:sp>
      <p:sp>
        <p:nvSpPr>
          <p:cNvPr id="12317" name="32 CuadroTexto"/>
          <p:cNvSpPr txBox="1">
            <a:spLocks noChangeArrowheads="1"/>
          </p:cNvSpPr>
          <p:nvPr/>
        </p:nvSpPr>
        <p:spPr bwMode="auto">
          <a:xfrm>
            <a:off x="2714612" y="39290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1.04%</a:t>
            </a:r>
            <a:endParaRPr lang="es-MX" sz="1200" dirty="0"/>
          </a:p>
        </p:txBody>
      </p:sp>
      <p:sp>
        <p:nvSpPr>
          <p:cNvPr id="12318" name="33 CuadroTexto"/>
          <p:cNvSpPr txBox="1">
            <a:spLocks noChangeArrowheads="1"/>
          </p:cNvSpPr>
          <p:nvPr/>
        </p:nvSpPr>
        <p:spPr bwMode="auto">
          <a:xfrm>
            <a:off x="3000364" y="443389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2.99%</a:t>
            </a:r>
            <a:endParaRPr lang="es-MX" sz="1200" dirty="0"/>
          </a:p>
        </p:txBody>
      </p:sp>
      <p:sp>
        <p:nvSpPr>
          <p:cNvPr id="12319" name="34 CuadroTexto"/>
          <p:cNvSpPr txBox="1">
            <a:spLocks noChangeArrowheads="1"/>
          </p:cNvSpPr>
          <p:nvPr/>
        </p:nvSpPr>
        <p:spPr bwMode="auto">
          <a:xfrm>
            <a:off x="4286248" y="5405438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11.95%</a:t>
            </a:r>
            <a:endParaRPr lang="es-MX" sz="1200" dirty="0"/>
          </a:p>
        </p:txBody>
      </p:sp>
      <p:sp>
        <p:nvSpPr>
          <p:cNvPr id="12320" name="35 CuadroTexto"/>
          <p:cNvSpPr txBox="1">
            <a:spLocks noChangeArrowheads="1"/>
          </p:cNvSpPr>
          <p:nvPr/>
        </p:nvSpPr>
        <p:spPr bwMode="auto">
          <a:xfrm>
            <a:off x="4786320" y="5905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15.19%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928688" y="1023938"/>
          <a:ext cx="7286678" cy="490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509"/>
                <a:gridCol w="1392211"/>
                <a:gridCol w="1428760"/>
                <a:gridCol w="1500198"/>
              </a:tblGrid>
              <a:tr h="490528">
                <a:tc gridSpan="4">
                  <a:txBody>
                    <a:bodyPr/>
                    <a:lstStyle/>
                    <a:p>
                      <a:pPr algn="ctr"/>
                      <a:r>
                        <a:rPr lang="es-MX" b="1" dirty="0" smtClean="0">
                          <a:solidFill>
                            <a:schemeClr val="tx1"/>
                          </a:solidFill>
                        </a:rPr>
                        <a:t>¿Por qué?</a:t>
                      </a:r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dirty="0" smtClean="0"/>
                        <a:t>Razón: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Por corruptos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36.78%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28.57%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21.56%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No hacen nada por la gente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22.99%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34.45%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32.11%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Buscan su beneficio personal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13.79%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21.01%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13.30%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Son</a:t>
                      </a:r>
                      <a:r>
                        <a:rPr lang="es-MX" sz="1200" baseline="0" dirty="0" smtClean="0"/>
                        <a:t> conflictivos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2.30%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5.04%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12.39%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Detienen el progreso del país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6.90%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3.36%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4.13%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Por tradición familiar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2.30%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3.36%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7.34%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Otra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4.60%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1.68%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5.50%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NS/NC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10.34%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2.52%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3.67%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20539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8013" y="1619250"/>
            <a:ext cx="3921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0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2788" y="1595438"/>
            <a:ext cx="385762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1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62813" y="1595438"/>
            <a:ext cx="3889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34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2405063" y="2000251"/>
            <a:ext cx="523877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2405063" y="2928934"/>
            <a:ext cx="4595829" cy="214314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2405063" y="3929066"/>
            <a:ext cx="1381119" cy="21431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4345" name="27 CuadroTexto"/>
          <p:cNvSpPr txBox="1">
            <a:spLocks noChangeArrowheads="1"/>
          </p:cNvSpPr>
          <p:nvPr/>
        </p:nvSpPr>
        <p:spPr bwMode="auto">
          <a:xfrm>
            <a:off x="7929586" y="1976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37.66%</a:t>
            </a:r>
            <a:endParaRPr lang="es-MX" sz="1200" dirty="0"/>
          </a:p>
        </p:txBody>
      </p:sp>
      <p:sp>
        <p:nvSpPr>
          <p:cNvPr id="14346" name="28 CuadroTexto"/>
          <p:cNvSpPr txBox="1">
            <a:spLocks noChangeArrowheads="1"/>
          </p:cNvSpPr>
          <p:nvPr/>
        </p:nvSpPr>
        <p:spPr bwMode="auto">
          <a:xfrm>
            <a:off x="7215206" y="2886071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32.73%</a:t>
            </a:r>
            <a:endParaRPr lang="es-MX" sz="1200" dirty="0"/>
          </a:p>
        </p:txBody>
      </p:sp>
      <p:sp>
        <p:nvSpPr>
          <p:cNvPr id="14347" name="29 CuadroTexto"/>
          <p:cNvSpPr txBox="1">
            <a:spLocks noChangeArrowheads="1"/>
          </p:cNvSpPr>
          <p:nvPr/>
        </p:nvSpPr>
        <p:spPr bwMode="auto">
          <a:xfrm>
            <a:off x="3929058" y="3929066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9.22%</a:t>
            </a:r>
            <a:endParaRPr lang="es-MX" sz="1200" dirty="0"/>
          </a:p>
        </p:txBody>
      </p:sp>
      <p:sp>
        <p:nvSpPr>
          <p:cNvPr id="14348" name="31 CuadroTexto"/>
          <p:cNvSpPr txBox="1">
            <a:spLocks noChangeArrowheads="1"/>
          </p:cNvSpPr>
          <p:nvPr/>
        </p:nvSpPr>
        <p:spPr bwMode="auto">
          <a:xfrm>
            <a:off x="2857488" y="4929198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2.47%</a:t>
            </a:r>
            <a:endParaRPr lang="es-MX" sz="1200" dirty="0"/>
          </a:p>
        </p:txBody>
      </p:sp>
      <p:sp>
        <p:nvSpPr>
          <p:cNvPr id="35" name="34 Rectángulo"/>
          <p:cNvSpPr/>
          <p:nvPr/>
        </p:nvSpPr>
        <p:spPr>
          <a:xfrm>
            <a:off x="2405063" y="5749943"/>
            <a:ext cx="2524127" cy="17938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4352" name="35 CuadroTexto"/>
          <p:cNvSpPr txBox="1">
            <a:spLocks noChangeArrowheads="1"/>
          </p:cNvSpPr>
          <p:nvPr/>
        </p:nvSpPr>
        <p:spPr bwMode="auto">
          <a:xfrm>
            <a:off x="5214942" y="571501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17.92%</a:t>
            </a:r>
            <a:endParaRPr lang="es-MX" sz="1200" dirty="0"/>
          </a:p>
        </p:txBody>
      </p:sp>
      <p:pic>
        <p:nvPicPr>
          <p:cNvPr id="14356" name="44 Imagen" descr="andres manu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663890"/>
            <a:ext cx="566758" cy="768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7" name="45 Imagen" descr="pena-niet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2685355"/>
            <a:ext cx="595333" cy="74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 descr="quadri.jpg"/>
          <p:cNvPicPr>
            <a:picLocks noChangeAspect="1"/>
          </p:cNvPicPr>
          <p:nvPr/>
        </p:nvPicPr>
        <p:blipFill>
          <a:blip r:embed="rId5" cstate="print"/>
          <a:srcRect l="21875" r="37500" b="39583"/>
          <a:stretch>
            <a:fillRect/>
          </a:stretch>
        </p:blipFill>
        <p:spPr>
          <a:xfrm>
            <a:off x="1621689" y="4643446"/>
            <a:ext cx="640482" cy="714380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1100113" y="566740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b="1" dirty="0" smtClean="0"/>
              <a:t>INDECISOS</a:t>
            </a:r>
            <a:endParaRPr lang="es-MX" sz="1400" b="1" dirty="0"/>
          </a:p>
        </p:txBody>
      </p:sp>
      <p:sp>
        <p:nvSpPr>
          <p:cNvPr id="27" name="26 Rectángulo"/>
          <p:cNvSpPr/>
          <p:nvPr/>
        </p:nvSpPr>
        <p:spPr>
          <a:xfrm>
            <a:off x="2428861" y="4941168"/>
            <a:ext cx="214313" cy="20234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pic>
        <p:nvPicPr>
          <p:cNvPr id="28" name="27 Imagen" descr="josefina vazquez.jpg"/>
          <p:cNvPicPr>
            <a:picLocks noChangeAspect="1"/>
          </p:cNvPicPr>
          <p:nvPr/>
        </p:nvPicPr>
        <p:blipFill>
          <a:blip r:embed="rId6" cstate="print"/>
          <a:srcRect l="20544" t="1005" r="11480" b="29271"/>
          <a:stretch>
            <a:fillRect/>
          </a:stretch>
        </p:blipFill>
        <p:spPr>
          <a:xfrm>
            <a:off x="1635318" y="1714488"/>
            <a:ext cx="579227" cy="714380"/>
          </a:xfrm>
          <a:prstGeom prst="rect">
            <a:avLst/>
          </a:prstGeom>
        </p:spPr>
      </p:pic>
      <p:sp>
        <p:nvSpPr>
          <p:cNvPr id="29" name="28 CuadroTexto"/>
          <p:cNvSpPr txBox="1"/>
          <p:nvPr/>
        </p:nvSpPr>
        <p:spPr>
          <a:xfrm>
            <a:off x="1643042" y="857232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Sí el día de hoy hubiera elecciones para elegir al Presidente de México,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¿Por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quién votaría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usted? </a:t>
            </a:r>
            <a:endParaRPr lang="es-MX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1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Cómo usted sabe, también habrá elecciones para designar Diputados Locales por su Distrito, ¿ Por qué partido votaría sí hoy fueran las elecciones?</a:t>
            </a:r>
            <a:endParaRPr lang="es-ES_tradnl" sz="1400" dirty="0"/>
          </a:p>
        </p:txBody>
      </p:sp>
      <p:pic>
        <p:nvPicPr>
          <p:cNvPr id="41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857760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57696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16 CuadroTexto"/>
          <p:cNvSpPr txBox="1">
            <a:spLocks noChangeArrowheads="1"/>
          </p:cNvSpPr>
          <p:nvPr/>
        </p:nvSpPr>
        <p:spPr bwMode="auto">
          <a:xfrm>
            <a:off x="614335" y="5394325"/>
            <a:ext cx="17145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dirty="0" smtClean="0"/>
              <a:t>Depende del candidato</a:t>
            </a:r>
            <a:endParaRPr lang="es-MX" sz="1200" dirty="0"/>
          </a:p>
        </p:txBody>
      </p:sp>
      <p:sp>
        <p:nvSpPr>
          <p:cNvPr id="49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50" name="49 Rectángulo"/>
          <p:cNvSpPr/>
          <p:nvPr/>
        </p:nvSpPr>
        <p:spPr>
          <a:xfrm>
            <a:off x="2405063" y="1857375"/>
            <a:ext cx="559596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1" name="50 Rectángulo"/>
          <p:cNvSpPr/>
          <p:nvPr/>
        </p:nvSpPr>
        <p:spPr>
          <a:xfrm>
            <a:off x="2405063" y="2357438"/>
            <a:ext cx="4452953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2" name="51 Rectángulo"/>
          <p:cNvSpPr/>
          <p:nvPr/>
        </p:nvSpPr>
        <p:spPr>
          <a:xfrm>
            <a:off x="2405063" y="2857501"/>
            <a:ext cx="595301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3" name="52 Rectángulo"/>
          <p:cNvSpPr/>
          <p:nvPr/>
        </p:nvSpPr>
        <p:spPr>
          <a:xfrm>
            <a:off x="2405063" y="5429250"/>
            <a:ext cx="3452821" cy="214328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5" name="27 CuadroTexto"/>
          <p:cNvSpPr txBox="1">
            <a:spLocks noChangeArrowheads="1"/>
          </p:cNvSpPr>
          <p:nvPr/>
        </p:nvSpPr>
        <p:spPr bwMode="auto">
          <a:xfrm>
            <a:off x="8215344" y="18335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38.83%</a:t>
            </a:r>
            <a:endParaRPr lang="es-MX" sz="1200" dirty="0"/>
          </a:p>
        </p:txBody>
      </p:sp>
      <p:sp>
        <p:nvSpPr>
          <p:cNvPr id="56" name="28 CuadroTexto"/>
          <p:cNvSpPr txBox="1">
            <a:spLocks noChangeArrowheads="1"/>
          </p:cNvSpPr>
          <p:nvPr/>
        </p:nvSpPr>
        <p:spPr bwMode="auto">
          <a:xfrm>
            <a:off x="7072336" y="2357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31.30%</a:t>
            </a:r>
            <a:endParaRPr lang="es-MX" sz="1200" dirty="0"/>
          </a:p>
        </p:txBody>
      </p:sp>
      <p:sp>
        <p:nvSpPr>
          <p:cNvPr id="57" name="29 CuadroTexto"/>
          <p:cNvSpPr txBox="1">
            <a:spLocks noChangeArrowheads="1"/>
          </p:cNvSpPr>
          <p:nvPr/>
        </p:nvSpPr>
        <p:spPr bwMode="auto">
          <a:xfrm>
            <a:off x="3214684" y="2857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4.42%</a:t>
            </a:r>
            <a:endParaRPr lang="es-MX" sz="1200" dirty="0"/>
          </a:p>
        </p:txBody>
      </p:sp>
      <p:sp>
        <p:nvSpPr>
          <p:cNvPr id="58" name="30 CuadroTexto"/>
          <p:cNvSpPr txBox="1">
            <a:spLocks noChangeArrowheads="1"/>
          </p:cNvSpPr>
          <p:nvPr/>
        </p:nvSpPr>
        <p:spPr bwMode="auto">
          <a:xfrm>
            <a:off x="2571750" y="339407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0.65%</a:t>
            </a:r>
            <a:endParaRPr lang="es-MX" sz="1200" dirty="0"/>
          </a:p>
        </p:txBody>
      </p:sp>
      <p:sp>
        <p:nvSpPr>
          <p:cNvPr id="59" name="31 CuadroTexto"/>
          <p:cNvSpPr txBox="1">
            <a:spLocks noChangeArrowheads="1"/>
          </p:cNvSpPr>
          <p:nvPr/>
        </p:nvSpPr>
        <p:spPr bwMode="auto">
          <a:xfrm>
            <a:off x="2571742" y="4941897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0.39%</a:t>
            </a:r>
            <a:endParaRPr lang="es-MX" sz="1200" dirty="0"/>
          </a:p>
        </p:txBody>
      </p:sp>
      <p:sp>
        <p:nvSpPr>
          <p:cNvPr id="60" name="32 CuadroTexto"/>
          <p:cNvSpPr txBox="1">
            <a:spLocks noChangeArrowheads="1"/>
          </p:cNvSpPr>
          <p:nvPr/>
        </p:nvSpPr>
        <p:spPr bwMode="auto">
          <a:xfrm>
            <a:off x="2500313" y="391795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0.26%</a:t>
            </a:r>
            <a:endParaRPr lang="es-MX" sz="1200" dirty="0"/>
          </a:p>
        </p:txBody>
      </p:sp>
      <p:sp>
        <p:nvSpPr>
          <p:cNvPr id="61" name="33 CuadroTexto"/>
          <p:cNvSpPr txBox="1">
            <a:spLocks noChangeArrowheads="1"/>
          </p:cNvSpPr>
          <p:nvPr/>
        </p:nvSpPr>
        <p:spPr bwMode="auto">
          <a:xfrm>
            <a:off x="2481263" y="4429134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0.00%</a:t>
            </a:r>
            <a:endParaRPr lang="es-MX" sz="1200" dirty="0"/>
          </a:p>
        </p:txBody>
      </p:sp>
      <p:sp>
        <p:nvSpPr>
          <p:cNvPr id="62" name="34 CuadroTexto"/>
          <p:cNvSpPr txBox="1">
            <a:spLocks noChangeArrowheads="1"/>
          </p:cNvSpPr>
          <p:nvPr/>
        </p:nvSpPr>
        <p:spPr bwMode="auto">
          <a:xfrm>
            <a:off x="6215074" y="5405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23.77%</a:t>
            </a:r>
            <a:endParaRPr lang="es-MX" sz="1200" dirty="0"/>
          </a:p>
        </p:txBody>
      </p:sp>
      <p:sp>
        <p:nvSpPr>
          <p:cNvPr id="63" name="35 CuadroTexto"/>
          <p:cNvSpPr txBox="1">
            <a:spLocks noChangeArrowheads="1"/>
          </p:cNvSpPr>
          <p:nvPr/>
        </p:nvSpPr>
        <p:spPr bwMode="auto">
          <a:xfrm>
            <a:off x="2571736" y="5905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0.39%</a:t>
            </a:r>
            <a:endParaRPr lang="es-MX" sz="1200" dirty="0"/>
          </a:p>
        </p:txBody>
      </p:sp>
      <p:cxnSp>
        <p:nvCxnSpPr>
          <p:cNvPr id="64" name="63 Conector recto"/>
          <p:cNvCxnSpPr/>
          <p:nvPr/>
        </p:nvCxnSpPr>
        <p:spPr>
          <a:xfrm rot="5400000">
            <a:off x="2297112" y="4037013"/>
            <a:ext cx="214313" cy="1588"/>
          </a:xfrm>
          <a:prstGeom prst="line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 rot="5400000">
            <a:off x="2303448" y="5045086"/>
            <a:ext cx="214313" cy="1588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rot="5400000">
            <a:off x="2303448" y="3535363"/>
            <a:ext cx="214313" cy="1588"/>
          </a:xfrm>
          <a:prstGeom prst="line">
            <a:avLst/>
          </a:prstGeom>
          <a:ln w="158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rot="5400000">
            <a:off x="2303448" y="6035693"/>
            <a:ext cx="214313" cy="1588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5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/>
              <a:t>NAME ID de </a:t>
            </a:r>
            <a:r>
              <a:rPr lang="es-ES_tradnl" sz="1500" dirty="0" smtClean="0"/>
              <a:t>Candidatos a la Presidencia Municipal de Hermosillo</a:t>
            </a:r>
            <a:endParaRPr lang="es-ES_tradnl" sz="1500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714478" y="1357312"/>
          <a:ext cx="6429420" cy="4159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285884"/>
                <a:gridCol w="1285884"/>
                <a:gridCol w="1285884"/>
                <a:gridCol w="1285884"/>
              </a:tblGrid>
              <a:tr h="681236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Conoce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No conoce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Buena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Mala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Ni buena</a:t>
                      </a:r>
                    </a:p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 ni mala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9894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87.66%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12.34%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68.89%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6.67%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24.44%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92723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82.47%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17.53%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61.93%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6.64%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31.44%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96779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12.21%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87.79%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30.85%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13.83%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55.32%</a:t>
                      </a:r>
                      <a:endParaRPr lang="es-MX" sz="16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84718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7.92%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92.08%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34.43%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18.03%</a:t>
                      </a:r>
                      <a:endParaRPr lang="es-MX" sz="16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47.54%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7" name="6 Imagen" descr="maloro-acosta.jpg"/>
          <p:cNvPicPr>
            <a:picLocks noChangeAspect="1"/>
          </p:cNvPicPr>
          <p:nvPr/>
        </p:nvPicPr>
        <p:blipFill>
          <a:blip r:embed="rId3" cstate="print"/>
          <a:srcRect l="14583" r="18750"/>
          <a:stretch>
            <a:fillRect/>
          </a:stretch>
        </p:blipFill>
        <p:spPr>
          <a:xfrm>
            <a:off x="924728" y="2944099"/>
            <a:ext cx="656038" cy="679861"/>
          </a:xfrm>
          <a:prstGeom prst="rect">
            <a:avLst/>
          </a:prstGeom>
        </p:spPr>
      </p:pic>
      <p:pic>
        <p:nvPicPr>
          <p:cNvPr id="8" name="7 Imagen" descr="alejnadro lopez.png"/>
          <p:cNvPicPr>
            <a:picLocks noChangeAspect="1"/>
          </p:cNvPicPr>
          <p:nvPr/>
        </p:nvPicPr>
        <p:blipFill>
          <a:blip r:embed="rId4" cstate="print"/>
          <a:srcRect l="14113" r="17280" b="12074"/>
          <a:stretch>
            <a:fillRect/>
          </a:stretch>
        </p:blipFill>
        <p:spPr>
          <a:xfrm>
            <a:off x="982098" y="2071678"/>
            <a:ext cx="656038" cy="701965"/>
          </a:xfrm>
          <a:prstGeom prst="rect">
            <a:avLst/>
          </a:prstGeom>
        </p:spPr>
      </p:pic>
      <p:pic>
        <p:nvPicPr>
          <p:cNvPr id="9" name="8 Imagen" descr="Maria Antonieta Lazo.jpg"/>
          <p:cNvPicPr>
            <a:picLocks noChangeAspect="1"/>
          </p:cNvPicPr>
          <p:nvPr/>
        </p:nvPicPr>
        <p:blipFill>
          <a:blip r:embed="rId5" cstate="print"/>
          <a:srcRect l="31707" r="34146" b="30435"/>
          <a:stretch>
            <a:fillRect/>
          </a:stretch>
        </p:blipFill>
        <p:spPr>
          <a:xfrm>
            <a:off x="960975" y="3857628"/>
            <a:ext cx="622959" cy="711950"/>
          </a:xfrm>
          <a:prstGeom prst="rect">
            <a:avLst/>
          </a:prstGeom>
        </p:spPr>
      </p:pic>
      <p:pic>
        <p:nvPicPr>
          <p:cNvPr id="10" name="9 Imagen" descr="enrique cobos.jpg"/>
          <p:cNvPicPr>
            <a:picLocks noChangeAspect="1"/>
          </p:cNvPicPr>
          <p:nvPr/>
        </p:nvPicPr>
        <p:blipFill>
          <a:blip r:embed="rId6" cstate="print"/>
          <a:srcRect l="20000" r="27500" b="9821"/>
          <a:stretch>
            <a:fillRect/>
          </a:stretch>
        </p:blipFill>
        <p:spPr>
          <a:xfrm>
            <a:off x="928662" y="4786322"/>
            <a:ext cx="697356" cy="670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88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35" name="34 Conector recto"/>
          <p:cNvCxnSpPr/>
          <p:nvPr/>
        </p:nvCxnSpPr>
        <p:spPr>
          <a:xfrm flipV="1">
            <a:off x="1404938" y="5059363"/>
            <a:ext cx="6453187" cy="9525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 rot="5400000">
            <a:off x="-357188" y="3273426"/>
            <a:ext cx="357187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2125663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2844800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565525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4284663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1044575" y="361791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1044575" y="4337050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7" name="63 CuadroTexto"/>
          <p:cNvSpPr txBox="1">
            <a:spLocks noChangeArrowheads="1"/>
          </p:cNvSpPr>
          <p:nvPr/>
        </p:nvSpPr>
        <p:spPr bwMode="auto">
          <a:xfrm>
            <a:off x="3386129" y="5489575"/>
            <a:ext cx="3603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60</a:t>
            </a:r>
            <a:endParaRPr lang="es-ES" sz="1200" b="1" dirty="0"/>
          </a:p>
        </p:txBody>
      </p:sp>
      <p:sp>
        <p:nvSpPr>
          <p:cNvPr id="16398" name="65 CuadroTexto"/>
          <p:cNvSpPr txBox="1">
            <a:spLocks noChangeArrowheads="1"/>
          </p:cNvSpPr>
          <p:nvPr/>
        </p:nvSpPr>
        <p:spPr bwMode="auto">
          <a:xfrm>
            <a:off x="1947844" y="5489575"/>
            <a:ext cx="3603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50</a:t>
            </a:r>
            <a:endParaRPr lang="es-ES" sz="1200" b="1" dirty="0"/>
          </a:p>
        </p:txBody>
      </p:sp>
      <p:sp>
        <p:nvSpPr>
          <p:cNvPr id="16399" name="70 CuadroTexto"/>
          <p:cNvSpPr txBox="1">
            <a:spLocks noChangeArrowheads="1"/>
          </p:cNvSpPr>
          <p:nvPr/>
        </p:nvSpPr>
        <p:spPr bwMode="auto">
          <a:xfrm>
            <a:off x="1692275" y="3497263"/>
            <a:ext cx="43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3</a:t>
            </a:r>
            <a:r>
              <a:rPr lang="es-MX" sz="1200" b="1" dirty="0" smtClean="0"/>
              <a:t>0</a:t>
            </a:r>
            <a:endParaRPr lang="es-ES" sz="1200" b="1" dirty="0"/>
          </a:p>
        </p:txBody>
      </p:sp>
      <p:sp>
        <p:nvSpPr>
          <p:cNvPr id="16400" name="72 CuadroTexto"/>
          <p:cNvSpPr txBox="1">
            <a:spLocks noChangeArrowheads="1"/>
          </p:cNvSpPr>
          <p:nvPr/>
        </p:nvSpPr>
        <p:spPr bwMode="auto">
          <a:xfrm>
            <a:off x="1692275" y="4230688"/>
            <a:ext cx="43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2</a:t>
            </a:r>
            <a:r>
              <a:rPr lang="es-MX" sz="1200" b="1" dirty="0" smtClean="0"/>
              <a:t>0</a:t>
            </a:r>
            <a:endParaRPr lang="es-ES" sz="1200" b="1" dirty="0"/>
          </a:p>
        </p:txBody>
      </p:sp>
      <p:sp>
        <p:nvSpPr>
          <p:cNvPr id="74" name="73 Flecha derecha"/>
          <p:cNvSpPr/>
          <p:nvPr/>
        </p:nvSpPr>
        <p:spPr>
          <a:xfrm>
            <a:off x="1357313" y="5783263"/>
            <a:ext cx="6242050" cy="503237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5" name="74 CuadroTexto"/>
          <p:cNvSpPr txBox="1"/>
          <p:nvPr/>
        </p:nvSpPr>
        <p:spPr>
          <a:xfrm>
            <a:off x="3409950" y="5854700"/>
            <a:ext cx="2305050" cy="307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1400" dirty="0"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rPr>
              <a:t>CONOCIMIENTO</a:t>
            </a:r>
            <a:endParaRPr lang="es-ES" sz="1400" dirty="0"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</a:endParaRPr>
          </a:p>
        </p:txBody>
      </p:sp>
      <p:sp>
        <p:nvSpPr>
          <p:cNvPr id="76" name="75 Flecha derecha"/>
          <p:cNvSpPr/>
          <p:nvPr/>
        </p:nvSpPr>
        <p:spPr>
          <a:xfrm rot="16200000">
            <a:off x="-788193" y="3275806"/>
            <a:ext cx="3081338" cy="504825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7" name="76 CuadroTexto"/>
          <p:cNvSpPr txBox="1"/>
          <p:nvPr/>
        </p:nvSpPr>
        <p:spPr>
          <a:xfrm rot="16200000">
            <a:off x="-429418" y="3236119"/>
            <a:ext cx="2357437" cy="307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1400" dirty="0"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rPr>
              <a:t>SALDO DE OPINION</a:t>
            </a:r>
            <a:endParaRPr lang="es-ES" sz="1400" dirty="0"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</a:endParaRPr>
          </a:p>
        </p:txBody>
      </p:sp>
      <p:cxnSp>
        <p:nvCxnSpPr>
          <p:cNvPr id="63" name="62 Conector recto"/>
          <p:cNvCxnSpPr/>
          <p:nvPr/>
        </p:nvCxnSpPr>
        <p:spPr>
          <a:xfrm>
            <a:off x="1047750" y="290671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6" name="70 CuadroTexto"/>
          <p:cNvSpPr txBox="1">
            <a:spLocks noChangeArrowheads="1"/>
          </p:cNvSpPr>
          <p:nvPr/>
        </p:nvSpPr>
        <p:spPr bwMode="auto">
          <a:xfrm>
            <a:off x="1690688" y="2763838"/>
            <a:ext cx="4318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4</a:t>
            </a:r>
            <a:r>
              <a:rPr lang="es-MX" sz="1200" b="1" dirty="0" smtClean="0"/>
              <a:t>0</a:t>
            </a:r>
            <a:endParaRPr lang="es-ES" sz="1200" b="1" dirty="0"/>
          </a:p>
        </p:txBody>
      </p:sp>
      <p:sp>
        <p:nvSpPr>
          <p:cNvPr id="16407" name="72 CuadroTexto"/>
          <p:cNvSpPr txBox="1">
            <a:spLocks noChangeArrowheads="1"/>
          </p:cNvSpPr>
          <p:nvPr/>
        </p:nvSpPr>
        <p:spPr bwMode="auto">
          <a:xfrm>
            <a:off x="1000125" y="4935538"/>
            <a:ext cx="433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0</a:t>
            </a:r>
            <a:endParaRPr lang="es-ES" sz="1200" b="1" dirty="0"/>
          </a:p>
        </p:txBody>
      </p:sp>
      <p:cxnSp>
        <p:nvCxnSpPr>
          <p:cNvPr id="71" name="70 Conector recto"/>
          <p:cNvCxnSpPr/>
          <p:nvPr/>
        </p:nvCxnSpPr>
        <p:spPr>
          <a:xfrm>
            <a:off x="1047750" y="220186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9" name="70 CuadroTexto"/>
          <p:cNvSpPr txBox="1">
            <a:spLocks noChangeArrowheads="1"/>
          </p:cNvSpPr>
          <p:nvPr/>
        </p:nvSpPr>
        <p:spPr bwMode="auto">
          <a:xfrm>
            <a:off x="1714500" y="1354138"/>
            <a:ext cx="433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6</a:t>
            </a:r>
            <a:r>
              <a:rPr lang="es-MX" sz="1200" b="1" dirty="0" smtClean="0"/>
              <a:t>0</a:t>
            </a:r>
            <a:endParaRPr lang="es-ES" sz="1200" b="1" dirty="0"/>
          </a:p>
        </p:txBody>
      </p:sp>
      <p:cxnSp>
        <p:nvCxnSpPr>
          <p:cNvPr id="86" name="85 Conector recto"/>
          <p:cNvCxnSpPr/>
          <p:nvPr/>
        </p:nvCxnSpPr>
        <p:spPr>
          <a:xfrm>
            <a:off x="4999038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5718175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6438900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"/>
          <p:cNvCxnSpPr/>
          <p:nvPr/>
        </p:nvCxnSpPr>
        <p:spPr>
          <a:xfrm>
            <a:off x="7158038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4" name="63 CuadroTexto"/>
          <p:cNvSpPr txBox="1">
            <a:spLocks noChangeArrowheads="1"/>
          </p:cNvSpPr>
          <p:nvPr/>
        </p:nvSpPr>
        <p:spPr bwMode="auto">
          <a:xfrm>
            <a:off x="6267462" y="5487988"/>
            <a:ext cx="3603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80</a:t>
            </a:r>
            <a:endParaRPr lang="es-ES" sz="1200" b="1" dirty="0"/>
          </a:p>
        </p:txBody>
      </p:sp>
      <p:sp>
        <p:nvSpPr>
          <p:cNvPr id="16415" name="65 CuadroTexto"/>
          <p:cNvSpPr txBox="1">
            <a:spLocks noChangeArrowheads="1"/>
          </p:cNvSpPr>
          <p:nvPr/>
        </p:nvSpPr>
        <p:spPr bwMode="auto">
          <a:xfrm>
            <a:off x="4824414" y="5487988"/>
            <a:ext cx="3603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70</a:t>
            </a:r>
            <a:endParaRPr lang="es-ES" sz="1200" b="1" dirty="0"/>
          </a:p>
        </p:txBody>
      </p:sp>
      <p:cxnSp>
        <p:nvCxnSpPr>
          <p:cNvPr id="94" name="93 Conector recto"/>
          <p:cNvCxnSpPr/>
          <p:nvPr/>
        </p:nvCxnSpPr>
        <p:spPr>
          <a:xfrm>
            <a:off x="7858125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7" name="70 CuadroTexto"/>
          <p:cNvSpPr txBox="1">
            <a:spLocks noChangeArrowheads="1"/>
          </p:cNvSpPr>
          <p:nvPr/>
        </p:nvSpPr>
        <p:spPr bwMode="auto">
          <a:xfrm>
            <a:off x="1714500" y="2058988"/>
            <a:ext cx="4333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5</a:t>
            </a:r>
            <a:r>
              <a:rPr lang="es-MX" sz="1200" b="1" dirty="0" smtClean="0"/>
              <a:t>0</a:t>
            </a:r>
            <a:endParaRPr lang="es-ES" sz="1200" b="1" dirty="0"/>
          </a:p>
        </p:txBody>
      </p:sp>
      <p:cxnSp>
        <p:nvCxnSpPr>
          <p:cNvPr id="97" name="96 Conector recto"/>
          <p:cNvCxnSpPr/>
          <p:nvPr/>
        </p:nvCxnSpPr>
        <p:spPr>
          <a:xfrm>
            <a:off x="1071563" y="1487488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63 CuadroTexto"/>
          <p:cNvSpPr txBox="1">
            <a:spLocks noChangeArrowheads="1"/>
          </p:cNvSpPr>
          <p:nvPr/>
        </p:nvSpPr>
        <p:spPr bwMode="auto">
          <a:xfrm>
            <a:off x="7669236" y="5500702"/>
            <a:ext cx="3603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90</a:t>
            </a:r>
            <a:endParaRPr lang="es-ES" sz="1200" b="1" dirty="0"/>
          </a:p>
        </p:txBody>
      </p:sp>
      <p:sp>
        <p:nvSpPr>
          <p:cNvPr id="55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/>
              <a:t>NAME ID de </a:t>
            </a:r>
            <a:r>
              <a:rPr lang="es-ES_tradnl" sz="1500" dirty="0" smtClean="0"/>
              <a:t>Candidatos al Senado de la República.</a:t>
            </a:r>
            <a:endParaRPr lang="es-ES_tradnl" sz="1500" dirty="0"/>
          </a:p>
        </p:txBody>
      </p:sp>
      <p:pic>
        <p:nvPicPr>
          <p:cNvPr id="56" name="55 Imagen" descr="maloro-acosta.jpg"/>
          <p:cNvPicPr>
            <a:picLocks noChangeAspect="1"/>
          </p:cNvPicPr>
          <p:nvPr/>
        </p:nvPicPr>
        <p:blipFill>
          <a:blip r:embed="rId3" cstate="print"/>
          <a:srcRect l="14583" r="18750"/>
          <a:stretch>
            <a:fillRect/>
          </a:stretch>
        </p:blipFill>
        <p:spPr>
          <a:xfrm>
            <a:off x="6300192" y="1700808"/>
            <a:ext cx="450296" cy="466648"/>
          </a:xfrm>
          <a:prstGeom prst="rect">
            <a:avLst/>
          </a:prstGeom>
        </p:spPr>
      </p:pic>
      <p:pic>
        <p:nvPicPr>
          <p:cNvPr id="57" name="56 Imagen" descr="alejnadro lopez.png"/>
          <p:cNvPicPr>
            <a:picLocks noChangeAspect="1"/>
          </p:cNvPicPr>
          <p:nvPr/>
        </p:nvPicPr>
        <p:blipFill>
          <a:blip r:embed="rId4" cstate="print"/>
          <a:srcRect l="14113" r="17280" b="12074"/>
          <a:stretch>
            <a:fillRect/>
          </a:stretch>
        </p:blipFill>
        <p:spPr>
          <a:xfrm>
            <a:off x="7308304" y="1325032"/>
            <a:ext cx="448891" cy="480316"/>
          </a:xfrm>
          <a:prstGeom prst="rect">
            <a:avLst/>
          </a:prstGeom>
        </p:spPr>
      </p:pic>
      <p:pic>
        <p:nvPicPr>
          <p:cNvPr id="59" name="58 Imagen" descr="enrique cobos.jpg"/>
          <p:cNvPicPr>
            <a:picLocks noChangeAspect="1"/>
          </p:cNvPicPr>
          <p:nvPr/>
        </p:nvPicPr>
        <p:blipFill>
          <a:blip r:embed="rId5" cstate="print"/>
          <a:srcRect l="20000" r="27500" b="9821"/>
          <a:stretch>
            <a:fillRect/>
          </a:stretch>
        </p:blipFill>
        <p:spPr>
          <a:xfrm>
            <a:off x="985255" y="4653136"/>
            <a:ext cx="443162" cy="426278"/>
          </a:xfrm>
          <a:prstGeom prst="rect">
            <a:avLst/>
          </a:prstGeom>
        </p:spPr>
      </p:pic>
      <p:pic>
        <p:nvPicPr>
          <p:cNvPr id="58" name="57 Imagen" descr="Maria Antonieta Lazo.jpg"/>
          <p:cNvPicPr>
            <a:picLocks noChangeAspect="1"/>
          </p:cNvPicPr>
          <p:nvPr/>
        </p:nvPicPr>
        <p:blipFill>
          <a:blip r:embed="rId6" cstate="print"/>
          <a:srcRect l="31707" r="34146" b="30435"/>
          <a:stretch>
            <a:fillRect/>
          </a:stretch>
        </p:blipFill>
        <p:spPr>
          <a:xfrm>
            <a:off x="1113535" y="4408976"/>
            <a:ext cx="390257" cy="446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642909" y="1300264"/>
          <a:ext cx="7929619" cy="4414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810"/>
                <a:gridCol w="1194449"/>
                <a:gridCol w="1239003"/>
                <a:gridCol w="1177053"/>
                <a:gridCol w="1053152"/>
                <a:gridCol w="1053152"/>
              </a:tblGrid>
              <a:tr h="490528">
                <a:tc gridSpan="6">
                  <a:txBody>
                    <a:bodyPr/>
                    <a:lstStyle/>
                    <a:p>
                      <a:pPr algn="ctr"/>
                      <a:r>
                        <a:rPr lang="es-MX" b="1" dirty="0" smtClean="0">
                          <a:solidFill>
                            <a:schemeClr val="tx1"/>
                          </a:solidFill>
                        </a:rPr>
                        <a:t>     Atributos</a:t>
                      </a:r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dirty="0" smtClean="0"/>
                        <a:t>Razón: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Ninguno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Más confiables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59.52%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39.20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1.28%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0,00%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20.96%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Más trabajadores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60.54%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38.66%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0.80%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20.77%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Están más preocupados por los pobres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58.96%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39.74%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1.30%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23.13%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Tienen más capacidad para resolver problemas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59.00%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39.38%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0.97%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0.65%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22.53%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Tienen mejor</a:t>
                      </a:r>
                      <a:r>
                        <a:rPr lang="es-MX" sz="1200" baseline="0" dirty="0" smtClean="0"/>
                        <a:t> imagen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56.78%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42.42%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0.80%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20.57%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Contribuirán</a:t>
                      </a:r>
                      <a:r>
                        <a:rPr lang="es-MX" sz="1200" baseline="0" dirty="0" smtClean="0"/>
                        <a:t> a combatir la corrupción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59.48%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39.71%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0.81%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22.53%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Hacen</a:t>
                      </a:r>
                      <a:r>
                        <a:rPr lang="es-MX" sz="1200" baseline="0" dirty="0" smtClean="0"/>
                        <a:t> mejores propuestas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57.69%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40.99%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1.32%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0.00%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24.63%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14 Imagen" descr="maloro-acosta.jpg"/>
          <p:cNvPicPr>
            <a:picLocks noChangeAspect="1"/>
          </p:cNvPicPr>
          <p:nvPr/>
        </p:nvPicPr>
        <p:blipFill>
          <a:blip r:embed="rId3" cstate="print"/>
          <a:srcRect l="14583" r="18750"/>
          <a:stretch>
            <a:fillRect/>
          </a:stretch>
        </p:blipFill>
        <p:spPr>
          <a:xfrm>
            <a:off x="4440384" y="1836382"/>
            <a:ext cx="432048" cy="447737"/>
          </a:xfrm>
          <a:prstGeom prst="rect">
            <a:avLst/>
          </a:prstGeom>
        </p:spPr>
      </p:pic>
      <p:pic>
        <p:nvPicPr>
          <p:cNvPr id="16" name="15 Imagen" descr="alejnadro lopez.png"/>
          <p:cNvPicPr>
            <a:picLocks noChangeAspect="1"/>
          </p:cNvPicPr>
          <p:nvPr/>
        </p:nvPicPr>
        <p:blipFill>
          <a:blip r:embed="rId4" cstate="print"/>
          <a:srcRect l="14113" r="17280" b="12074"/>
          <a:stretch>
            <a:fillRect/>
          </a:stretch>
        </p:blipFill>
        <p:spPr>
          <a:xfrm>
            <a:off x="3219585" y="1826540"/>
            <a:ext cx="432048" cy="462294"/>
          </a:xfrm>
          <a:prstGeom prst="rect">
            <a:avLst/>
          </a:prstGeom>
        </p:spPr>
      </p:pic>
      <p:pic>
        <p:nvPicPr>
          <p:cNvPr id="17" name="16 Imagen" descr="Maria Antonieta Lazo.jpg"/>
          <p:cNvPicPr>
            <a:picLocks noChangeAspect="1"/>
          </p:cNvPicPr>
          <p:nvPr/>
        </p:nvPicPr>
        <p:blipFill>
          <a:blip r:embed="rId5" cstate="print"/>
          <a:srcRect l="31707" r="34146" b="30435"/>
          <a:stretch>
            <a:fillRect/>
          </a:stretch>
        </p:blipFill>
        <p:spPr>
          <a:xfrm>
            <a:off x="5664521" y="1830756"/>
            <a:ext cx="410262" cy="468869"/>
          </a:xfrm>
          <a:prstGeom prst="rect">
            <a:avLst/>
          </a:prstGeom>
        </p:spPr>
      </p:pic>
      <p:pic>
        <p:nvPicPr>
          <p:cNvPr id="18" name="17 Imagen" descr="enrique cobos.jpg"/>
          <p:cNvPicPr>
            <a:picLocks noChangeAspect="1"/>
          </p:cNvPicPr>
          <p:nvPr/>
        </p:nvPicPr>
        <p:blipFill>
          <a:blip r:embed="rId6" cstate="print"/>
          <a:srcRect l="20000" r="27500" b="9821"/>
          <a:stretch>
            <a:fillRect/>
          </a:stretch>
        </p:blipFill>
        <p:spPr>
          <a:xfrm>
            <a:off x="6786845" y="1844823"/>
            <a:ext cx="459258" cy="44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1" name="6 CuadroTexto"/>
          <p:cNvSpPr txBox="1">
            <a:spLocks noChangeArrowheads="1"/>
          </p:cNvSpPr>
          <p:nvPr/>
        </p:nvSpPr>
        <p:spPr bwMode="auto">
          <a:xfrm>
            <a:off x="1714481" y="857250"/>
            <a:ext cx="64294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400" dirty="0" smtClean="0"/>
              <a:t>Y según su percepción y su punto de vista muy particular, ¿Qué partido cree Usted que debe  gobernar Hermosillo?</a:t>
            </a:r>
            <a:endParaRPr lang="es-ES_tradnl" sz="1400" dirty="0"/>
          </a:p>
        </p:txBody>
      </p:sp>
      <p:pic>
        <p:nvPicPr>
          <p:cNvPr id="41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857760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57696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16 CuadroTexto"/>
          <p:cNvSpPr txBox="1">
            <a:spLocks noChangeArrowheads="1"/>
          </p:cNvSpPr>
          <p:nvPr/>
        </p:nvSpPr>
        <p:spPr bwMode="auto">
          <a:xfrm>
            <a:off x="614335" y="5394325"/>
            <a:ext cx="1648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dirty="0" smtClean="0"/>
              <a:t>Depende del candidato</a:t>
            </a:r>
            <a:endParaRPr lang="es-MX" sz="1200" dirty="0"/>
          </a:p>
        </p:txBody>
      </p:sp>
      <p:sp>
        <p:nvSpPr>
          <p:cNvPr id="49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24419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50" name="49 Rectángulo"/>
          <p:cNvSpPr/>
          <p:nvPr/>
        </p:nvSpPr>
        <p:spPr>
          <a:xfrm>
            <a:off x="2405063" y="1857375"/>
            <a:ext cx="523877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1" name="50 Rectángulo"/>
          <p:cNvSpPr/>
          <p:nvPr/>
        </p:nvSpPr>
        <p:spPr>
          <a:xfrm>
            <a:off x="2405064" y="2357438"/>
            <a:ext cx="3595696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2" name="51 Rectángulo"/>
          <p:cNvSpPr/>
          <p:nvPr/>
        </p:nvSpPr>
        <p:spPr>
          <a:xfrm>
            <a:off x="2405064" y="2857501"/>
            <a:ext cx="95234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3" name="52 Rectángulo"/>
          <p:cNvSpPr/>
          <p:nvPr/>
        </p:nvSpPr>
        <p:spPr>
          <a:xfrm>
            <a:off x="2405063" y="5429250"/>
            <a:ext cx="2166937" cy="214328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4" name="28 CuadroTexto"/>
          <p:cNvSpPr txBox="1">
            <a:spLocks noChangeArrowheads="1"/>
          </p:cNvSpPr>
          <p:nvPr/>
        </p:nvSpPr>
        <p:spPr bwMode="auto">
          <a:xfrm>
            <a:off x="6429388" y="2357438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31.30%</a:t>
            </a:r>
            <a:endParaRPr lang="es-MX" sz="1200" dirty="0"/>
          </a:p>
        </p:txBody>
      </p:sp>
      <p:sp>
        <p:nvSpPr>
          <p:cNvPr id="55" name="29 CuadroTexto"/>
          <p:cNvSpPr txBox="1">
            <a:spLocks noChangeArrowheads="1"/>
          </p:cNvSpPr>
          <p:nvPr/>
        </p:nvSpPr>
        <p:spPr bwMode="auto">
          <a:xfrm>
            <a:off x="2714612" y="2838450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0.91%</a:t>
            </a:r>
            <a:endParaRPr lang="es-MX" sz="1200" dirty="0"/>
          </a:p>
        </p:txBody>
      </p:sp>
      <p:sp>
        <p:nvSpPr>
          <p:cNvPr id="56" name="30 CuadroTexto"/>
          <p:cNvSpPr txBox="1">
            <a:spLocks noChangeArrowheads="1"/>
          </p:cNvSpPr>
          <p:nvPr/>
        </p:nvSpPr>
        <p:spPr bwMode="auto">
          <a:xfrm>
            <a:off x="2571751" y="3394075"/>
            <a:ext cx="7557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0.39%</a:t>
            </a:r>
            <a:endParaRPr lang="es-MX" sz="1200" dirty="0"/>
          </a:p>
        </p:txBody>
      </p:sp>
      <p:sp>
        <p:nvSpPr>
          <p:cNvPr id="57" name="31 CuadroTexto"/>
          <p:cNvSpPr txBox="1">
            <a:spLocks noChangeArrowheads="1"/>
          </p:cNvSpPr>
          <p:nvPr/>
        </p:nvSpPr>
        <p:spPr bwMode="auto">
          <a:xfrm>
            <a:off x="2458961" y="4941897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0.00%</a:t>
            </a:r>
            <a:endParaRPr lang="es-MX" sz="1200" dirty="0"/>
          </a:p>
        </p:txBody>
      </p:sp>
      <p:sp>
        <p:nvSpPr>
          <p:cNvPr id="58" name="32 CuadroTexto"/>
          <p:cNvSpPr txBox="1">
            <a:spLocks noChangeArrowheads="1"/>
          </p:cNvSpPr>
          <p:nvPr/>
        </p:nvSpPr>
        <p:spPr bwMode="auto">
          <a:xfrm>
            <a:off x="2601837" y="3917950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0.39%</a:t>
            </a:r>
            <a:endParaRPr lang="es-MX" sz="1200" dirty="0"/>
          </a:p>
        </p:txBody>
      </p:sp>
      <p:sp>
        <p:nvSpPr>
          <p:cNvPr id="59" name="33 CuadroTexto"/>
          <p:cNvSpPr txBox="1">
            <a:spLocks noChangeArrowheads="1"/>
          </p:cNvSpPr>
          <p:nvPr/>
        </p:nvSpPr>
        <p:spPr bwMode="auto">
          <a:xfrm>
            <a:off x="2530399" y="4429134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0.26%</a:t>
            </a:r>
            <a:endParaRPr lang="es-MX" sz="1200" dirty="0"/>
          </a:p>
        </p:txBody>
      </p:sp>
      <p:sp>
        <p:nvSpPr>
          <p:cNvPr id="60" name="34 CuadroTexto"/>
          <p:cNvSpPr txBox="1">
            <a:spLocks noChangeArrowheads="1"/>
          </p:cNvSpPr>
          <p:nvPr/>
        </p:nvSpPr>
        <p:spPr bwMode="auto">
          <a:xfrm>
            <a:off x="4786314" y="5405438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18.44%</a:t>
            </a:r>
            <a:endParaRPr lang="es-MX" sz="1200" dirty="0"/>
          </a:p>
        </p:txBody>
      </p:sp>
      <p:sp>
        <p:nvSpPr>
          <p:cNvPr id="61" name="35 CuadroTexto"/>
          <p:cNvSpPr txBox="1">
            <a:spLocks noChangeArrowheads="1"/>
          </p:cNvSpPr>
          <p:nvPr/>
        </p:nvSpPr>
        <p:spPr bwMode="auto">
          <a:xfrm>
            <a:off x="2571736" y="5905500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0.26%</a:t>
            </a:r>
            <a:endParaRPr lang="es-MX" sz="1200" dirty="0"/>
          </a:p>
        </p:txBody>
      </p:sp>
      <p:cxnSp>
        <p:nvCxnSpPr>
          <p:cNvPr id="62" name="61 Conector recto"/>
          <p:cNvCxnSpPr/>
          <p:nvPr/>
        </p:nvCxnSpPr>
        <p:spPr>
          <a:xfrm rot="5400000">
            <a:off x="2297875" y="4037778"/>
            <a:ext cx="214316" cy="61"/>
          </a:xfrm>
          <a:prstGeom prst="line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 rot="5400000">
            <a:off x="2304211" y="5045851"/>
            <a:ext cx="214316" cy="61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 rot="5400000">
            <a:off x="2304211" y="3536128"/>
            <a:ext cx="214316" cy="61"/>
          </a:xfrm>
          <a:prstGeom prst="line">
            <a:avLst/>
          </a:prstGeom>
          <a:ln w="158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 rot="5400000">
            <a:off x="2304211" y="6036458"/>
            <a:ext cx="214316" cy="61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28 CuadroTexto"/>
          <p:cNvSpPr txBox="1">
            <a:spLocks noChangeArrowheads="1"/>
          </p:cNvSpPr>
          <p:nvPr/>
        </p:nvSpPr>
        <p:spPr bwMode="auto">
          <a:xfrm>
            <a:off x="7888249" y="1824026"/>
            <a:ext cx="75571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dirty="0" smtClean="0"/>
              <a:t>48.05%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00034" y="857232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Ya para finalizar, podría decirme por favor ¿Qué día decide Usted por quién va a votar?</a:t>
            </a:r>
            <a:endParaRPr lang="es-MX" sz="16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8" name="1 Gráfico"/>
          <p:cNvGraphicFramePr/>
          <p:nvPr/>
        </p:nvGraphicFramePr>
        <p:xfrm>
          <a:off x="1000100" y="1928802"/>
          <a:ext cx="721523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Rectángulo redondeado"/>
          <p:cNvSpPr/>
          <p:nvPr/>
        </p:nvSpPr>
        <p:spPr>
          <a:xfrm>
            <a:off x="357158" y="2214554"/>
            <a:ext cx="8572560" cy="2714644"/>
          </a:xfrm>
          <a:prstGeom prst="roundRect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Disco magnético"/>
          <p:cNvSpPr/>
          <p:nvPr/>
        </p:nvSpPr>
        <p:spPr>
          <a:xfrm>
            <a:off x="5643570" y="4311974"/>
            <a:ext cx="1285884" cy="45719"/>
          </a:xfrm>
          <a:prstGeom prst="flowChartMagneticDis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Disco magnético"/>
          <p:cNvSpPr/>
          <p:nvPr/>
        </p:nvSpPr>
        <p:spPr>
          <a:xfrm>
            <a:off x="4000496" y="4267206"/>
            <a:ext cx="1285884" cy="90488"/>
          </a:xfrm>
          <a:prstGeom prst="flowChartMagneticDisk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30 Disco magnético"/>
          <p:cNvSpPr/>
          <p:nvPr/>
        </p:nvSpPr>
        <p:spPr>
          <a:xfrm>
            <a:off x="2357422" y="3409950"/>
            <a:ext cx="1285884" cy="947744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Disco magnético"/>
          <p:cNvSpPr/>
          <p:nvPr/>
        </p:nvSpPr>
        <p:spPr>
          <a:xfrm>
            <a:off x="714348" y="2981322"/>
            <a:ext cx="1285884" cy="1376372"/>
          </a:xfrm>
          <a:prstGeom prst="flowChartMagneticDisk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1" name="40 CuadroTexto"/>
          <p:cNvSpPr txBox="1"/>
          <p:nvPr/>
        </p:nvSpPr>
        <p:spPr>
          <a:xfrm>
            <a:off x="7453333" y="4491045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  <p:sp>
        <p:nvSpPr>
          <p:cNvPr id="42" name="41 CuadroTexto"/>
          <p:cNvSpPr txBox="1"/>
          <p:nvPr/>
        </p:nvSpPr>
        <p:spPr>
          <a:xfrm>
            <a:off x="2357422" y="2753737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25.97%</a:t>
            </a:r>
            <a:endParaRPr lang="es-MX" sz="32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704823" y="2409818"/>
            <a:ext cx="1457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43.12%</a:t>
            </a:r>
            <a:endParaRPr lang="es-MX" sz="32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4071934" y="3539555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1.43%</a:t>
            </a:r>
            <a:endParaRPr lang="es-MX" sz="32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715008" y="3624264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0.23%</a:t>
            </a:r>
            <a:endParaRPr lang="es-MX" sz="32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7286644" y="271462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29.22%</a:t>
            </a:r>
            <a:endParaRPr lang="es-MX" sz="3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1857356" y="1161620"/>
            <a:ext cx="5429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Preferencia para Presidente Municipal con Boleta Simulada</a:t>
            </a:r>
            <a:endParaRPr lang="es-MX" sz="1600" dirty="0"/>
          </a:p>
        </p:txBody>
      </p:sp>
      <p:sp>
        <p:nvSpPr>
          <p:cNvPr id="34" name="33 Disco magnético"/>
          <p:cNvSpPr/>
          <p:nvPr/>
        </p:nvSpPr>
        <p:spPr>
          <a:xfrm>
            <a:off x="7358082" y="3338512"/>
            <a:ext cx="1285884" cy="1019182"/>
          </a:xfrm>
          <a:prstGeom prst="flowChartMagneticDisk">
            <a:avLst/>
          </a:prstGeom>
          <a:gradFill flip="none" rotWithShape="1">
            <a:gsLst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" name="50 Imagen" descr="maloro-acosta.jpg"/>
          <p:cNvPicPr>
            <a:picLocks noChangeAspect="1"/>
          </p:cNvPicPr>
          <p:nvPr/>
        </p:nvPicPr>
        <p:blipFill>
          <a:blip r:embed="rId3" cstate="print"/>
          <a:srcRect l="14583" r="18750"/>
          <a:stretch>
            <a:fillRect/>
          </a:stretch>
        </p:blipFill>
        <p:spPr>
          <a:xfrm>
            <a:off x="2795575" y="3790628"/>
            <a:ext cx="459878" cy="476578"/>
          </a:xfrm>
          <a:prstGeom prst="rect">
            <a:avLst/>
          </a:prstGeom>
        </p:spPr>
      </p:pic>
      <p:pic>
        <p:nvPicPr>
          <p:cNvPr id="58" name="57 Imagen" descr="alejnadro lopez.png"/>
          <p:cNvPicPr>
            <a:picLocks noChangeAspect="1"/>
          </p:cNvPicPr>
          <p:nvPr/>
        </p:nvPicPr>
        <p:blipFill>
          <a:blip r:embed="rId4" cstate="print"/>
          <a:srcRect l="14113" r="17280" b="12074"/>
          <a:stretch>
            <a:fillRect/>
          </a:stretch>
        </p:blipFill>
        <p:spPr>
          <a:xfrm>
            <a:off x="1142976" y="3767140"/>
            <a:ext cx="458443" cy="490536"/>
          </a:xfrm>
          <a:prstGeom prst="rect">
            <a:avLst/>
          </a:prstGeom>
        </p:spPr>
      </p:pic>
      <p:pic>
        <p:nvPicPr>
          <p:cNvPr id="63" name="62 Imagen" descr="Maria Antonieta Lazo.jpg"/>
          <p:cNvPicPr>
            <a:picLocks noChangeAspect="1"/>
          </p:cNvPicPr>
          <p:nvPr/>
        </p:nvPicPr>
        <p:blipFill>
          <a:blip r:embed="rId5" cstate="print"/>
          <a:srcRect l="31707" r="34146" b="30435"/>
          <a:stretch>
            <a:fillRect/>
          </a:stretch>
        </p:blipFill>
        <p:spPr>
          <a:xfrm>
            <a:off x="4491037" y="4321302"/>
            <a:ext cx="398560" cy="455495"/>
          </a:xfrm>
          <a:prstGeom prst="rect">
            <a:avLst/>
          </a:prstGeom>
        </p:spPr>
      </p:pic>
      <p:pic>
        <p:nvPicPr>
          <p:cNvPr id="64" name="63 Imagen" descr="enrique cobos.jpg"/>
          <p:cNvPicPr>
            <a:picLocks noChangeAspect="1"/>
          </p:cNvPicPr>
          <p:nvPr/>
        </p:nvPicPr>
        <p:blipFill>
          <a:blip r:embed="rId6" cstate="print"/>
          <a:srcRect l="20000" r="27500" b="9821"/>
          <a:stretch>
            <a:fillRect/>
          </a:stretch>
        </p:blipFill>
        <p:spPr>
          <a:xfrm>
            <a:off x="6143636" y="4338644"/>
            <a:ext cx="452592" cy="43534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000100" y="2819396"/>
            <a:ext cx="3000396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4000496" y="2819396"/>
            <a:ext cx="185738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5857884" y="2819396"/>
            <a:ext cx="142876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6000760" y="2819396"/>
            <a:ext cx="2143140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1928794" y="239076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42.54%</a:t>
            </a:r>
            <a:endParaRPr lang="es-MX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14810" y="239076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26.80%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500694" y="239076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1.66%</a:t>
            </a:r>
            <a:endParaRPr lang="es-MX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715140" y="239076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29.01%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357554" y="185736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HOMBRES</a:t>
            </a:r>
            <a:endParaRPr lang="es-MX" dirty="0"/>
          </a:p>
        </p:txBody>
      </p:sp>
      <p:sp>
        <p:nvSpPr>
          <p:cNvPr id="25" name="24 Rectángulo"/>
          <p:cNvSpPr/>
          <p:nvPr/>
        </p:nvSpPr>
        <p:spPr>
          <a:xfrm>
            <a:off x="1000100" y="4962536"/>
            <a:ext cx="3143272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4143372" y="4962536"/>
            <a:ext cx="185738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6000760" y="4962536"/>
            <a:ext cx="142876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6215074" y="4962536"/>
            <a:ext cx="1928826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CuadroTexto"/>
          <p:cNvSpPr txBox="1"/>
          <p:nvPr/>
        </p:nvSpPr>
        <p:spPr>
          <a:xfrm>
            <a:off x="2000232" y="453390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43.63%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929058" y="453390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34%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619757" y="4429132"/>
            <a:ext cx="88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1.23%</a:t>
            </a:r>
            <a:endParaRPr lang="es-MX" dirty="0"/>
          </a:p>
        </p:txBody>
      </p:sp>
      <p:sp>
        <p:nvSpPr>
          <p:cNvPr id="32" name="31 CuadroTexto"/>
          <p:cNvSpPr txBox="1"/>
          <p:nvPr/>
        </p:nvSpPr>
        <p:spPr>
          <a:xfrm>
            <a:off x="6643702" y="453390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29.41%</a:t>
            </a:r>
            <a:endParaRPr lang="es-MX" dirty="0"/>
          </a:p>
        </p:txBody>
      </p:sp>
      <p:sp>
        <p:nvSpPr>
          <p:cNvPr id="33" name="32 CuadroTexto"/>
          <p:cNvSpPr txBox="1"/>
          <p:nvPr/>
        </p:nvSpPr>
        <p:spPr>
          <a:xfrm>
            <a:off x="3357554" y="400050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MUJERES</a:t>
            </a:r>
            <a:endParaRPr lang="es-MX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643042" y="1071546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Cómo votan a la Presidencia Municipal de Hermosillo por Género</a:t>
            </a:r>
            <a:endParaRPr lang="es-MX" dirty="0"/>
          </a:p>
        </p:txBody>
      </p:sp>
      <p:sp>
        <p:nvSpPr>
          <p:cNvPr id="35" name="34 Rectángulo"/>
          <p:cNvSpPr/>
          <p:nvPr/>
        </p:nvSpPr>
        <p:spPr>
          <a:xfrm>
            <a:off x="6153160" y="4957773"/>
            <a:ext cx="61914" cy="42862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CuadroTexto"/>
          <p:cNvSpPr txBox="1"/>
          <p:nvPr/>
        </p:nvSpPr>
        <p:spPr>
          <a:xfrm>
            <a:off x="5715008" y="5500702"/>
            <a:ext cx="88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0.49%</a:t>
            </a:r>
            <a:endParaRPr lang="es-MX" dirty="0"/>
          </a:p>
        </p:txBody>
      </p:sp>
      <p:cxnSp>
        <p:nvCxnSpPr>
          <p:cNvPr id="38" name="37 Conector recto"/>
          <p:cNvCxnSpPr/>
          <p:nvPr/>
        </p:nvCxnSpPr>
        <p:spPr>
          <a:xfrm rot="5400000">
            <a:off x="6122205" y="5467364"/>
            <a:ext cx="114301" cy="285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>
            <a:stCxn id="31" idx="2"/>
            <a:endCxn id="31" idx="2"/>
          </p:cNvCxnSpPr>
          <p:nvPr/>
        </p:nvCxnSpPr>
        <p:spPr>
          <a:xfrm rot="5400000">
            <a:off x="6060292" y="4798464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 rot="5400000">
            <a:off x="6029335" y="4824422"/>
            <a:ext cx="114301" cy="285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629972" y="1857364"/>
            <a:ext cx="3513532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5143504" y="1857364"/>
            <a:ext cx="1785950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6952049" y="1857364"/>
            <a:ext cx="110756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7072330" y="1857364"/>
            <a:ext cx="1701442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3000364" y="188332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48.09%</a:t>
            </a:r>
            <a:endParaRPr lang="es-MX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572132" y="188332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25.14%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429388" y="135729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0.55%</a:t>
            </a:r>
            <a:endParaRPr lang="es-MX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429520" y="1883322"/>
            <a:ext cx="87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26.23%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44088" y="194918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18-29</a:t>
            </a:r>
            <a:endParaRPr lang="es-MX" dirty="0"/>
          </a:p>
        </p:txBody>
      </p:sp>
      <p:sp>
        <p:nvSpPr>
          <p:cNvPr id="25" name="24 Rectángulo"/>
          <p:cNvSpPr/>
          <p:nvPr/>
        </p:nvSpPr>
        <p:spPr>
          <a:xfrm>
            <a:off x="1629972" y="2714620"/>
            <a:ext cx="3084904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4714876" y="2714620"/>
            <a:ext cx="1785950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6500826" y="2714620"/>
            <a:ext cx="129806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6643702" y="2714620"/>
            <a:ext cx="2130070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CuadroTexto"/>
          <p:cNvSpPr txBox="1"/>
          <p:nvPr/>
        </p:nvSpPr>
        <p:spPr>
          <a:xfrm>
            <a:off x="2630104" y="2740578"/>
            <a:ext cx="101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42.64%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5097096" y="2740578"/>
            <a:ext cx="108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24.37%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6219837" y="2328855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0.51%</a:t>
            </a:r>
            <a:endParaRPr lang="es-MX" dirty="0"/>
          </a:p>
        </p:txBody>
      </p:sp>
      <p:sp>
        <p:nvSpPr>
          <p:cNvPr id="32" name="31 CuadroTexto"/>
          <p:cNvSpPr txBox="1"/>
          <p:nvPr/>
        </p:nvSpPr>
        <p:spPr>
          <a:xfrm>
            <a:off x="7215206" y="2740578"/>
            <a:ext cx="87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32.49%</a:t>
            </a:r>
            <a:endParaRPr lang="es-MX" dirty="0"/>
          </a:p>
        </p:txBody>
      </p:sp>
      <p:sp>
        <p:nvSpPr>
          <p:cNvPr id="33" name="32 CuadroTexto"/>
          <p:cNvSpPr txBox="1"/>
          <p:nvPr/>
        </p:nvSpPr>
        <p:spPr>
          <a:xfrm>
            <a:off x="344088" y="276357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30-39</a:t>
            </a:r>
            <a:endParaRPr lang="es-MX" dirty="0"/>
          </a:p>
        </p:txBody>
      </p:sp>
      <p:sp>
        <p:nvSpPr>
          <p:cNvPr id="35" name="34 Rectángulo"/>
          <p:cNvSpPr/>
          <p:nvPr/>
        </p:nvSpPr>
        <p:spPr>
          <a:xfrm>
            <a:off x="1629972" y="3657602"/>
            <a:ext cx="3084904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Rectángulo"/>
          <p:cNvSpPr/>
          <p:nvPr/>
        </p:nvSpPr>
        <p:spPr>
          <a:xfrm>
            <a:off x="4714876" y="3657602"/>
            <a:ext cx="2071702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36 Rectángulo"/>
          <p:cNvSpPr/>
          <p:nvPr/>
        </p:nvSpPr>
        <p:spPr>
          <a:xfrm>
            <a:off x="6786578" y="3657602"/>
            <a:ext cx="227384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Rectángulo"/>
          <p:cNvSpPr/>
          <p:nvPr/>
        </p:nvSpPr>
        <p:spPr>
          <a:xfrm>
            <a:off x="7143768" y="3657602"/>
            <a:ext cx="1630004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CuadroTexto"/>
          <p:cNvSpPr txBox="1"/>
          <p:nvPr/>
        </p:nvSpPr>
        <p:spPr>
          <a:xfrm>
            <a:off x="2630104" y="3683560"/>
            <a:ext cx="101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43.01%</a:t>
            </a:r>
            <a:endParaRPr lang="es-MX" dirty="0"/>
          </a:p>
        </p:txBody>
      </p:sp>
      <p:sp>
        <p:nvSpPr>
          <p:cNvPr id="40" name="39 CuadroTexto"/>
          <p:cNvSpPr txBox="1"/>
          <p:nvPr/>
        </p:nvSpPr>
        <p:spPr>
          <a:xfrm>
            <a:off x="4987558" y="3683560"/>
            <a:ext cx="101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29.03%</a:t>
            </a:r>
            <a:endParaRPr lang="es-MX" dirty="0"/>
          </a:p>
        </p:txBody>
      </p:sp>
      <p:sp>
        <p:nvSpPr>
          <p:cNvPr id="41" name="40 CuadroTexto"/>
          <p:cNvSpPr txBox="1"/>
          <p:nvPr/>
        </p:nvSpPr>
        <p:spPr>
          <a:xfrm>
            <a:off x="6072198" y="3202544"/>
            <a:ext cx="1165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2.15%</a:t>
            </a:r>
            <a:endParaRPr lang="es-MX" dirty="0"/>
          </a:p>
        </p:txBody>
      </p:sp>
      <p:sp>
        <p:nvSpPr>
          <p:cNvPr id="42" name="41 CuadroTexto"/>
          <p:cNvSpPr txBox="1"/>
          <p:nvPr/>
        </p:nvSpPr>
        <p:spPr>
          <a:xfrm>
            <a:off x="7286644" y="36835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30%</a:t>
            </a:r>
            <a:endParaRPr lang="es-MX" dirty="0"/>
          </a:p>
        </p:txBody>
      </p:sp>
      <p:sp>
        <p:nvSpPr>
          <p:cNvPr id="43" name="42 CuadroTexto"/>
          <p:cNvSpPr txBox="1"/>
          <p:nvPr/>
        </p:nvSpPr>
        <p:spPr>
          <a:xfrm>
            <a:off x="344088" y="3693085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40-49</a:t>
            </a:r>
            <a:endParaRPr lang="es-MX" dirty="0"/>
          </a:p>
        </p:txBody>
      </p:sp>
      <p:sp>
        <p:nvSpPr>
          <p:cNvPr id="44" name="43 Rectángulo"/>
          <p:cNvSpPr/>
          <p:nvPr/>
        </p:nvSpPr>
        <p:spPr>
          <a:xfrm>
            <a:off x="1629972" y="4538670"/>
            <a:ext cx="2727714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44 Rectángulo"/>
          <p:cNvSpPr/>
          <p:nvPr/>
        </p:nvSpPr>
        <p:spPr>
          <a:xfrm>
            <a:off x="4357686" y="4538670"/>
            <a:ext cx="185738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45 Rectángulo"/>
          <p:cNvSpPr/>
          <p:nvPr/>
        </p:nvSpPr>
        <p:spPr>
          <a:xfrm>
            <a:off x="6215074" y="4538670"/>
            <a:ext cx="214314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7" name="46 Rectángulo"/>
          <p:cNvSpPr/>
          <p:nvPr/>
        </p:nvSpPr>
        <p:spPr>
          <a:xfrm>
            <a:off x="6429388" y="4538670"/>
            <a:ext cx="2344384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47 CuadroTexto"/>
          <p:cNvSpPr txBox="1"/>
          <p:nvPr/>
        </p:nvSpPr>
        <p:spPr>
          <a:xfrm>
            <a:off x="2415790" y="4564628"/>
            <a:ext cx="108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37.17%</a:t>
            </a:r>
            <a:endParaRPr lang="es-MX" dirty="0"/>
          </a:p>
        </p:txBody>
      </p:sp>
      <p:sp>
        <p:nvSpPr>
          <p:cNvPr id="49" name="48 CuadroTexto"/>
          <p:cNvSpPr txBox="1"/>
          <p:nvPr/>
        </p:nvSpPr>
        <p:spPr>
          <a:xfrm>
            <a:off x="4773244" y="4564628"/>
            <a:ext cx="94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25.66%</a:t>
            </a:r>
            <a:endParaRPr lang="es-MX" dirty="0"/>
          </a:p>
        </p:txBody>
      </p:sp>
      <p:sp>
        <p:nvSpPr>
          <p:cNvPr id="50" name="49 CuadroTexto"/>
          <p:cNvSpPr txBox="1"/>
          <p:nvPr/>
        </p:nvSpPr>
        <p:spPr>
          <a:xfrm>
            <a:off x="5929322" y="4143380"/>
            <a:ext cx="779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1.77%</a:t>
            </a:r>
            <a:endParaRPr lang="es-MX" dirty="0"/>
          </a:p>
        </p:txBody>
      </p:sp>
      <p:sp>
        <p:nvSpPr>
          <p:cNvPr id="51" name="50 CuadroTexto"/>
          <p:cNvSpPr txBox="1"/>
          <p:nvPr/>
        </p:nvSpPr>
        <p:spPr>
          <a:xfrm>
            <a:off x="7000892" y="4564628"/>
            <a:ext cx="105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35.40%</a:t>
            </a:r>
            <a:endParaRPr lang="es-MX" dirty="0"/>
          </a:p>
        </p:txBody>
      </p:sp>
      <p:sp>
        <p:nvSpPr>
          <p:cNvPr id="52" name="51 CuadroTexto"/>
          <p:cNvSpPr txBox="1"/>
          <p:nvPr/>
        </p:nvSpPr>
        <p:spPr>
          <a:xfrm>
            <a:off x="344088" y="461620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50-59</a:t>
            </a:r>
            <a:endParaRPr lang="es-MX" dirty="0"/>
          </a:p>
        </p:txBody>
      </p:sp>
      <p:sp>
        <p:nvSpPr>
          <p:cNvPr id="53" name="52 Rectángulo"/>
          <p:cNvSpPr/>
          <p:nvPr/>
        </p:nvSpPr>
        <p:spPr>
          <a:xfrm>
            <a:off x="1629972" y="5429264"/>
            <a:ext cx="3084904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Rectángulo"/>
          <p:cNvSpPr/>
          <p:nvPr/>
        </p:nvSpPr>
        <p:spPr>
          <a:xfrm>
            <a:off x="4714876" y="5429264"/>
            <a:ext cx="184431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54 Rectángulo"/>
          <p:cNvSpPr/>
          <p:nvPr/>
        </p:nvSpPr>
        <p:spPr>
          <a:xfrm>
            <a:off x="6572264" y="5429264"/>
            <a:ext cx="370260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55 Rectángulo"/>
          <p:cNvSpPr/>
          <p:nvPr/>
        </p:nvSpPr>
        <p:spPr>
          <a:xfrm>
            <a:off x="6929454" y="5429264"/>
            <a:ext cx="1844318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56 CuadroTexto"/>
          <p:cNvSpPr txBox="1"/>
          <p:nvPr/>
        </p:nvSpPr>
        <p:spPr>
          <a:xfrm>
            <a:off x="2558666" y="5455222"/>
            <a:ext cx="101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42.22%</a:t>
            </a:r>
            <a:endParaRPr lang="es-MX" dirty="0"/>
          </a:p>
        </p:txBody>
      </p:sp>
      <p:sp>
        <p:nvSpPr>
          <p:cNvPr id="58" name="57 CuadroTexto"/>
          <p:cNvSpPr txBox="1"/>
          <p:nvPr/>
        </p:nvSpPr>
        <p:spPr>
          <a:xfrm>
            <a:off x="4916120" y="5455222"/>
            <a:ext cx="101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25.56%</a:t>
            </a:r>
            <a:endParaRPr lang="es-MX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192479" y="5000636"/>
            <a:ext cx="1237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3.33%</a:t>
            </a:r>
            <a:endParaRPr lang="es-MX" dirty="0"/>
          </a:p>
        </p:txBody>
      </p:sp>
      <p:sp>
        <p:nvSpPr>
          <p:cNvPr id="60" name="59 CuadroTexto"/>
          <p:cNvSpPr txBox="1"/>
          <p:nvPr/>
        </p:nvSpPr>
        <p:spPr>
          <a:xfrm>
            <a:off x="7325962" y="5455222"/>
            <a:ext cx="960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28.89%</a:t>
            </a:r>
            <a:endParaRPr lang="es-MX" dirty="0"/>
          </a:p>
        </p:txBody>
      </p:sp>
      <p:sp>
        <p:nvSpPr>
          <p:cNvPr id="61" name="60 CuadroTexto"/>
          <p:cNvSpPr txBox="1"/>
          <p:nvPr/>
        </p:nvSpPr>
        <p:spPr>
          <a:xfrm>
            <a:off x="344088" y="5478223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60 y más</a:t>
            </a:r>
            <a:endParaRPr lang="es-MX" dirty="0"/>
          </a:p>
        </p:txBody>
      </p:sp>
      <p:sp>
        <p:nvSpPr>
          <p:cNvPr id="62" name="61 Rectángulo"/>
          <p:cNvSpPr/>
          <p:nvPr/>
        </p:nvSpPr>
        <p:spPr>
          <a:xfrm>
            <a:off x="7010416" y="3652839"/>
            <a:ext cx="133352" cy="42862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62 CuadroTexto"/>
          <p:cNvSpPr txBox="1"/>
          <p:nvPr/>
        </p:nvSpPr>
        <p:spPr>
          <a:xfrm>
            <a:off x="7143768" y="3214686"/>
            <a:ext cx="1165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1.08%</a:t>
            </a:r>
            <a:endParaRPr lang="es-MX" dirty="0"/>
          </a:p>
        </p:txBody>
      </p:sp>
      <p:cxnSp>
        <p:nvCxnSpPr>
          <p:cNvPr id="65" name="64 Conector recto"/>
          <p:cNvCxnSpPr/>
          <p:nvPr/>
        </p:nvCxnSpPr>
        <p:spPr>
          <a:xfrm rot="5400000" flipH="1" flipV="1">
            <a:off x="7231876" y="3407568"/>
            <a:ext cx="80963" cy="352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rot="10800000">
            <a:off x="6586551" y="3490913"/>
            <a:ext cx="285756" cy="142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CuadroTexto"/>
          <p:cNvSpPr txBox="1"/>
          <p:nvPr/>
        </p:nvSpPr>
        <p:spPr>
          <a:xfrm>
            <a:off x="1000100" y="1071546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Cómo votan a la Presidencia Municipal de Hermosillo por Grupos de Edad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43.12%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graphicFrame>
        <p:nvGraphicFramePr>
          <p:cNvPr id="15" name="1 Gráfico"/>
          <p:cNvGraphicFramePr/>
          <p:nvPr/>
        </p:nvGraphicFramePr>
        <p:xfrm>
          <a:off x="5220072" y="1556792"/>
          <a:ext cx="322210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4 Gráfico"/>
          <p:cNvGraphicFramePr/>
          <p:nvPr/>
        </p:nvGraphicFramePr>
        <p:xfrm>
          <a:off x="395536" y="3789040"/>
          <a:ext cx="4014192" cy="216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4" name="23 Imagen" descr="alejnadro lopez.png"/>
          <p:cNvPicPr>
            <a:picLocks noChangeAspect="1"/>
          </p:cNvPicPr>
          <p:nvPr/>
        </p:nvPicPr>
        <p:blipFill>
          <a:blip r:embed="rId5" cstate="print"/>
          <a:srcRect l="14113" r="17280" b="12074"/>
          <a:stretch>
            <a:fillRect/>
          </a:stretch>
        </p:blipFill>
        <p:spPr>
          <a:xfrm>
            <a:off x="971600" y="1378925"/>
            <a:ext cx="1512168" cy="1618027"/>
          </a:xfrm>
          <a:prstGeom prst="rect">
            <a:avLst/>
          </a:prstGeom>
        </p:spPr>
      </p:pic>
      <p:graphicFrame>
        <p:nvGraphicFramePr>
          <p:cNvPr id="17" name="8 Gráfico"/>
          <p:cNvGraphicFramePr/>
          <p:nvPr/>
        </p:nvGraphicFramePr>
        <p:xfrm>
          <a:off x="4572000" y="3714752"/>
          <a:ext cx="4143404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25.97%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graphicFrame>
        <p:nvGraphicFramePr>
          <p:cNvPr id="15" name="2 Gráfico"/>
          <p:cNvGraphicFramePr/>
          <p:nvPr/>
        </p:nvGraphicFramePr>
        <p:xfrm>
          <a:off x="5220072" y="1556792"/>
          <a:ext cx="3294112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5 Gráfico"/>
          <p:cNvGraphicFramePr/>
          <p:nvPr/>
        </p:nvGraphicFramePr>
        <p:xfrm>
          <a:off x="539552" y="3645024"/>
          <a:ext cx="4014192" cy="237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17 Imagen" descr="maloro-acosta.jpg"/>
          <p:cNvPicPr>
            <a:picLocks noChangeAspect="1"/>
          </p:cNvPicPr>
          <p:nvPr/>
        </p:nvPicPr>
        <p:blipFill>
          <a:blip r:embed="rId5" cstate="print"/>
          <a:srcRect l="14583" r="18750"/>
          <a:stretch>
            <a:fillRect/>
          </a:stretch>
        </p:blipFill>
        <p:spPr>
          <a:xfrm>
            <a:off x="971600" y="1385613"/>
            <a:ext cx="1584176" cy="1641703"/>
          </a:xfrm>
          <a:prstGeom prst="rect">
            <a:avLst/>
          </a:prstGeom>
        </p:spPr>
      </p:pic>
      <p:graphicFrame>
        <p:nvGraphicFramePr>
          <p:cNvPr id="19" name="9 Gráfico"/>
          <p:cNvGraphicFramePr/>
          <p:nvPr/>
        </p:nvGraphicFramePr>
        <p:xfrm>
          <a:off x="4786314" y="3714752"/>
          <a:ext cx="3929074" cy="222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1.43%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graphicFrame>
        <p:nvGraphicFramePr>
          <p:cNvPr id="15" name="3 Gráfico"/>
          <p:cNvGraphicFramePr/>
          <p:nvPr/>
        </p:nvGraphicFramePr>
        <p:xfrm>
          <a:off x="5148064" y="1556792"/>
          <a:ext cx="3366120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6 Gráfico"/>
          <p:cNvGraphicFramePr/>
          <p:nvPr/>
        </p:nvGraphicFramePr>
        <p:xfrm>
          <a:off x="395536" y="3717032"/>
          <a:ext cx="4158208" cy="237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6" name="25 Imagen" descr="Maria Antonieta Lazo.jpg"/>
          <p:cNvPicPr>
            <a:picLocks noChangeAspect="1"/>
          </p:cNvPicPr>
          <p:nvPr/>
        </p:nvPicPr>
        <p:blipFill>
          <a:blip r:embed="rId5" cstate="print"/>
          <a:srcRect l="31707" r="34146" b="30435"/>
          <a:stretch>
            <a:fillRect/>
          </a:stretch>
        </p:blipFill>
        <p:spPr>
          <a:xfrm>
            <a:off x="971599" y="1412776"/>
            <a:ext cx="1369745" cy="1565415"/>
          </a:xfrm>
          <a:prstGeom prst="rect">
            <a:avLst/>
          </a:prstGeom>
        </p:spPr>
      </p:pic>
      <p:graphicFrame>
        <p:nvGraphicFramePr>
          <p:cNvPr id="17" name="10 Gráfico"/>
          <p:cNvGraphicFramePr/>
          <p:nvPr/>
        </p:nvGraphicFramePr>
        <p:xfrm>
          <a:off x="4786314" y="3714752"/>
          <a:ext cx="4000528" cy="2314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Senadores de la República con Boleta Simulada</a:t>
            </a:r>
            <a:endParaRPr lang="es-ES_tradnl" sz="1400" dirty="0"/>
          </a:p>
        </p:txBody>
      </p:sp>
      <p:sp>
        <p:nvSpPr>
          <p:cNvPr id="14" name="13 Rectángulo"/>
          <p:cNvSpPr/>
          <p:nvPr/>
        </p:nvSpPr>
        <p:spPr>
          <a:xfrm>
            <a:off x="2428875" y="2057400"/>
            <a:ext cx="4786331" cy="3571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2428875" y="3246438"/>
            <a:ext cx="5072083" cy="3571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2428875" y="4318000"/>
            <a:ext cx="357175" cy="3444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2428875" y="5360988"/>
            <a:ext cx="4000513" cy="3571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514" name="17 CuadroTexto"/>
          <p:cNvSpPr txBox="1">
            <a:spLocks noChangeArrowheads="1"/>
          </p:cNvSpPr>
          <p:nvPr/>
        </p:nvSpPr>
        <p:spPr bwMode="auto">
          <a:xfrm>
            <a:off x="4357694" y="2057400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33.90%</a:t>
            </a:r>
            <a:endParaRPr lang="es-MX" dirty="0"/>
          </a:p>
        </p:txBody>
      </p:sp>
      <p:sp>
        <p:nvSpPr>
          <p:cNvPr id="21515" name="18 CuadroTexto"/>
          <p:cNvSpPr txBox="1">
            <a:spLocks noChangeArrowheads="1"/>
          </p:cNvSpPr>
          <p:nvPr/>
        </p:nvSpPr>
        <p:spPr bwMode="auto">
          <a:xfrm>
            <a:off x="4643446" y="3233738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35.06%</a:t>
            </a:r>
            <a:endParaRPr lang="es-MX" dirty="0"/>
          </a:p>
        </p:txBody>
      </p:sp>
      <p:sp>
        <p:nvSpPr>
          <p:cNvPr id="21516" name="19 CuadroTexto"/>
          <p:cNvSpPr txBox="1">
            <a:spLocks noChangeArrowheads="1"/>
          </p:cNvSpPr>
          <p:nvPr/>
        </p:nvSpPr>
        <p:spPr bwMode="auto">
          <a:xfrm>
            <a:off x="2857495" y="4305300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3.38%</a:t>
            </a:r>
            <a:endParaRPr lang="es-MX" dirty="0"/>
          </a:p>
        </p:txBody>
      </p:sp>
      <p:sp>
        <p:nvSpPr>
          <p:cNvPr id="21517" name="23 CuadroTexto"/>
          <p:cNvSpPr txBox="1">
            <a:spLocks noChangeArrowheads="1"/>
          </p:cNvSpPr>
          <p:nvPr/>
        </p:nvSpPr>
        <p:spPr bwMode="auto">
          <a:xfrm>
            <a:off x="4071934" y="5348288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27.66%</a:t>
            </a:r>
            <a:endParaRPr lang="es-MX" dirty="0"/>
          </a:p>
        </p:txBody>
      </p:sp>
      <p:pic>
        <p:nvPicPr>
          <p:cNvPr id="21518" name="15 Imagen" descr="Claudia_pavlovich.jpg"/>
          <p:cNvPicPr>
            <a:picLocks noChangeAspect="1"/>
          </p:cNvPicPr>
          <p:nvPr/>
        </p:nvPicPr>
        <p:blipFill>
          <a:blip r:embed="rId3"/>
          <a:srcRect l="10526" t="6020" r="8650" b="24841"/>
          <a:stretch>
            <a:fillRect/>
          </a:stretch>
        </p:blipFill>
        <p:spPr bwMode="auto">
          <a:xfrm>
            <a:off x="798513" y="2995613"/>
            <a:ext cx="763587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1562100" y="2995613"/>
            <a:ext cx="8493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21 Imagen" descr="florencio-diaz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785938"/>
            <a:ext cx="69056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36 Imagen" descr="francisco burquez.jpg"/>
          <p:cNvPicPr>
            <a:picLocks noChangeAspect="1"/>
          </p:cNvPicPr>
          <p:nvPr/>
        </p:nvPicPr>
        <p:blipFill>
          <a:blip r:embed="rId6"/>
          <a:srcRect l="23750" r="18124" b="17500"/>
          <a:stretch>
            <a:fillRect/>
          </a:stretch>
        </p:blipFill>
        <p:spPr bwMode="auto">
          <a:xfrm>
            <a:off x="785813" y="1806575"/>
            <a:ext cx="8096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23 Imagen" descr="ana gabriela.jpg"/>
          <p:cNvPicPr>
            <a:picLocks noChangeAspect="1"/>
          </p:cNvPicPr>
          <p:nvPr/>
        </p:nvPicPr>
        <p:blipFill>
          <a:blip r:embed="rId7"/>
          <a:srcRect l="8749" r="16251" b="20000"/>
          <a:stretch>
            <a:fillRect/>
          </a:stretch>
        </p:blipFill>
        <p:spPr bwMode="auto">
          <a:xfrm>
            <a:off x="785786" y="4084638"/>
            <a:ext cx="714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2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133855"/>
            <a:ext cx="714379" cy="7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CuadroTexto"/>
          <p:cNvSpPr txBox="1"/>
          <p:nvPr/>
        </p:nvSpPr>
        <p:spPr>
          <a:xfrm>
            <a:off x="1000100" y="535782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Diputados Federales con Boleta Simulada</a:t>
            </a:r>
          </a:p>
          <a:p>
            <a:pPr algn="ctr"/>
            <a:r>
              <a:rPr lang="es-ES_tradnl" sz="1400" dirty="0" smtClean="0"/>
              <a:t>Distrito III</a:t>
            </a:r>
            <a:endParaRPr lang="es-ES_tradnl" sz="1400" dirty="0"/>
          </a:p>
        </p:txBody>
      </p:sp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3" name="22 CuadroTexto"/>
          <p:cNvSpPr txBox="1"/>
          <p:nvPr/>
        </p:nvSpPr>
        <p:spPr>
          <a:xfrm>
            <a:off x="7053281" y="514351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  <p:sp>
        <p:nvSpPr>
          <p:cNvPr id="27" name="26 Conector fuera de página"/>
          <p:cNvSpPr/>
          <p:nvPr/>
        </p:nvSpPr>
        <p:spPr>
          <a:xfrm rot="10800000">
            <a:off x="1066775" y="2500306"/>
            <a:ext cx="1143008" cy="2357454"/>
          </a:xfrm>
          <a:prstGeom prst="flowChartOffpageConnector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CuadroTexto"/>
          <p:cNvSpPr txBox="1"/>
          <p:nvPr/>
        </p:nvSpPr>
        <p:spPr>
          <a:xfrm>
            <a:off x="1000100" y="1844093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32.37%</a:t>
            </a:r>
            <a:endParaRPr lang="es-MX" sz="3200" dirty="0"/>
          </a:p>
        </p:txBody>
      </p:sp>
      <p:sp>
        <p:nvSpPr>
          <p:cNvPr id="29" name="28 Conector fuera de página"/>
          <p:cNvSpPr/>
          <p:nvPr/>
        </p:nvSpPr>
        <p:spPr>
          <a:xfrm rot="10800000">
            <a:off x="3138477" y="2571744"/>
            <a:ext cx="1143008" cy="2286016"/>
          </a:xfrm>
          <a:prstGeom prst="flowChartOffpageConnec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3000364" y="192880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31.05%</a:t>
            </a:r>
            <a:endParaRPr lang="es-MX" sz="3200" dirty="0"/>
          </a:p>
        </p:txBody>
      </p:sp>
      <p:sp>
        <p:nvSpPr>
          <p:cNvPr id="31" name="30 Conector fuera de página"/>
          <p:cNvSpPr/>
          <p:nvPr/>
        </p:nvSpPr>
        <p:spPr>
          <a:xfrm rot="10800000">
            <a:off x="5119691" y="4714884"/>
            <a:ext cx="1143008" cy="142876"/>
          </a:xfrm>
          <a:prstGeom prst="flowChartOffpageConnec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5195892" y="3772919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2.11%</a:t>
            </a:r>
            <a:endParaRPr lang="es-MX" sz="3200" dirty="0"/>
          </a:p>
        </p:txBody>
      </p:sp>
      <p:sp>
        <p:nvSpPr>
          <p:cNvPr id="33" name="32 Conector fuera de página"/>
          <p:cNvSpPr/>
          <p:nvPr/>
        </p:nvSpPr>
        <p:spPr>
          <a:xfrm rot="10800000">
            <a:off x="7000893" y="2357430"/>
            <a:ext cx="1143008" cy="2500328"/>
          </a:xfrm>
          <a:prstGeom prst="flowChartOffpageConnector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6858016" y="1701217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34.37%</a:t>
            </a:r>
            <a:endParaRPr lang="es-MX" sz="3200" dirty="0"/>
          </a:p>
        </p:txBody>
      </p:sp>
      <p:pic>
        <p:nvPicPr>
          <p:cNvPr id="35" name="6 Imagen" descr="PAN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340" y="4145675"/>
            <a:ext cx="473026" cy="4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7 Imagen" descr="PRI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66" y="4143380"/>
            <a:ext cx="45511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8 Imagen" descr="PRD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9269" y="4429132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38 Imagen" descr="epifaniosalidopavlovi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48016" y="5000636"/>
            <a:ext cx="965678" cy="928694"/>
          </a:xfrm>
          <a:prstGeom prst="rect">
            <a:avLst/>
          </a:prstGeom>
        </p:spPr>
      </p:pic>
      <p:pic>
        <p:nvPicPr>
          <p:cNvPr id="40" name="39 Imagen" descr="alejandra lópez noriega.jpg"/>
          <p:cNvPicPr>
            <a:picLocks noChangeAspect="1"/>
          </p:cNvPicPr>
          <p:nvPr/>
        </p:nvPicPr>
        <p:blipFill>
          <a:blip r:embed="rId7"/>
          <a:srcRect b="8695"/>
          <a:stretch>
            <a:fillRect/>
          </a:stretch>
        </p:blipFill>
        <p:spPr>
          <a:xfrm>
            <a:off x="1214414" y="4929198"/>
            <a:ext cx="902075" cy="1000132"/>
          </a:xfrm>
          <a:prstGeom prst="rect">
            <a:avLst/>
          </a:prstGeom>
        </p:spPr>
      </p:pic>
      <p:pic>
        <p:nvPicPr>
          <p:cNvPr id="41" name="40 Imagen" descr="olga armida grijalv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818" y="5005399"/>
            <a:ext cx="761997" cy="938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Diputados Federales con Boleta Simulada</a:t>
            </a:r>
          </a:p>
          <a:p>
            <a:pPr algn="ctr"/>
            <a:r>
              <a:rPr lang="es-ES_tradnl" sz="1400" dirty="0" smtClean="0"/>
              <a:t>Distrito V</a:t>
            </a:r>
            <a:endParaRPr lang="es-ES_tradnl" sz="1400" dirty="0"/>
          </a:p>
        </p:txBody>
      </p:sp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3" name="22 CuadroTexto"/>
          <p:cNvSpPr txBox="1"/>
          <p:nvPr/>
        </p:nvSpPr>
        <p:spPr>
          <a:xfrm>
            <a:off x="7053281" y="514351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  <p:sp>
        <p:nvSpPr>
          <p:cNvPr id="27" name="26 Conector fuera de página"/>
          <p:cNvSpPr/>
          <p:nvPr/>
        </p:nvSpPr>
        <p:spPr>
          <a:xfrm rot="10800000">
            <a:off x="1066775" y="2071678"/>
            <a:ext cx="1143008" cy="2786082"/>
          </a:xfrm>
          <a:prstGeom prst="flowChartOffpageConnector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CuadroTexto"/>
          <p:cNvSpPr txBox="1"/>
          <p:nvPr/>
        </p:nvSpPr>
        <p:spPr>
          <a:xfrm>
            <a:off x="1000100" y="1357298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38.72%</a:t>
            </a:r>
            <a:endParaRPr lang="es-MX" sz="3200" dirty="0"/>
          </a:p>
        </p:txBody>
      </p:sp>
      <p:sp>
        <p:nvSpPr>
          <p:cNvPr id="29" name="28 Conector fuera de página"/>
          <p:cNvSpPr/>
          <p:nvPr/>
        </p:nvSpPr>
        <p:spPr>
          <a:xfrm rot="10800000">
            <a:off x="3138477" y="2857496"/>
            <a:ext cx="1143008" cy="2000264"/>
          </a:xfrm>
          <a:prstGeom prst="flowChartOffpageConnec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3000364" y="2129845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27.95%</a:t>
            </a:r>
            <a:endParaRPr lang="es-MX" sz="3200" dirty="0"/>
          </a:p>
        </p:txBody>
      </p:sp>
      <p:sp>
        <p:nvSpPr>
          <p:cNvPr id="31" name="30 Conector fuera de página"/>
          <p:cNvSpPr/>
          <p:nvPr/>
        </p:nvSpPr>
        <p:spPr>
          <a:xfrm rot="10800000">
            <a:off x="5119691" y="4714884"/>
            <a:ext cx="1143008" cy="142876"/>
          </a:xfrm>
          <a:prstGeom prst="flowChartOffpageConnec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5195892" y="3772919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2.31%</a:t>
            </a:r>
            <a:endParaRPr lang="es-MX" sz="3200" dirty="0"/>
          </a:p>
        </p:txBody>
      </p:sp>
      <p:sp>
        <p:nvSpPr>
          <p:cNvPr id="33" name="32 Conector fuera de página"/>
          <p:cNvSpPr/>
          <p:nvPr/>
        </p:nvSpPr>
        <p:spPr>
          <a:xfrm rot="10800000">
            <a:off x="7000893" y="2285992"/>
            <a:ext cx="1143008" cy="2571766"/>
          </a:xfrm>
          <a:prstGeom prst="flowChartOffpageConnector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6858016" y="1629779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34.37%</a:t>
            </a:r>
            <a:endParaRPr lang="es-MX" sz="3200" dirty="0"/>
          </a:p>
        </p:txBody>
      </p:sp>
      <p:pic>
        <p:nvPicPr>
          <p:cNvPr id="35" name="6 Imagen" descr="PAN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340" y="4145675"/>
            <a:ext cx="473026" cy="4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7 Imagen" descr="PRI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66" y="4143380"/>
            <a:ext cx="45511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8 Imagen" descr="PRD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9269" y="4429132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 descr="flor ayala robl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978" y="4962536"/>
            <a:ext cx="809626" cy="983117"/>
          </a:xfrm>
          <a:prstGeom prst="rect">
            <a:avLst/>
          </a:prstGeom>
        </p:spPr>
      </p:pic>
      <p:pic>
        <p:nvPicPr>
          <p:cNvPr id="26" name="25 Imagen" descr="damina Zeped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414" y="4929198"/>
            <a:ext cx="809626" cy="983117"/>
          </a:xfrm>
          <a:prstGeom prst="rect">
            <a:avLst/>
          </a:prstGeom>
        </p:spPr>
      </p:pic>
      <p:pic>
        <p:nvPicPr>
          <p:cNvPr id="38" name="37 Imagen" descr="lorenia valles.JPG"/>
          <p:cNvPicPr>
            <a:picLocks noChangeAspect="1"/>
          </p:cNvPicPr>
          <p:nvPr/>
        </p:nvPicPr>
        <p:blipFill>
          <a:blip r:embed="rId8"/>
          <a:srcRect t="3368" b="20855"/>
          <a:stretch>
            <a:fillRect/>
          </a:stretch>
        </p:blipFill>
        <p:spPr>
          <a:xfrm>
            <a:off x="5338769" y="5005399"/>
            <a:ext cx="785818" cy="894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826</Words>
  <Application>Microsoft Office PowerPoint</Application>
  <PresentationFormat>Presentación en pantalla (4:3)</PresentationFormat>
  <Paragraphs>307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121</cp:revision>
  <dcterms:created xsi:type="dcterms:W3CDTF">2012-05-11T22:40:33Z</dcterms:created>
  <dcterms:modified xsi:type="dcterms:W3CDTF">2012-05-27T21:40:25Z</dcterms:modified>
</cp:coreProperties>
</file>