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6.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7.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8.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9.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0.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2.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3.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4.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5.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6.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7.xml" ContentType="application/vnd.openxmlformats-officedocument.drawingml.chart+xml"/>
  <Override PartName="/ppt/notesSlides/notesSlide41.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20.xml" ContentType="application/vnd.openxmlformats-officedocument.drawingml.chart+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21.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22.xml" ContentType="application/vnd.openxmlformats-officedocument.drawingml.chart+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23.xml" ContentType="application/vnd.openxmlformats-officedocument.drawingml.chart+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24.xml" ContentType="application/vnd.openxmlformats-officedocument.drawingml.chart+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25.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26.xml" ContentType="application/vnd.openxmlformats-officedocument.drawingml.chart+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27.xml" ContentType="application/vnd.openxmlformats-officedocument.drawingml.chart+xml"/>
  <Override PartName="/ppt/charts/chart28.xml" ContentType="application/vnd.openxmlformats-officedocument.drawingml.chart+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29.xml" ContentType="application/vnd.openxmlformats-officedocument.drawingml.chart+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30.xml" ContentType="application/vnd.openxmlformats-officedocument.drawingml.chart+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31.xml" ContentType="application/vnd.openxmlformats-officedocument.drawingml.chart+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32.xml" ContentType="application/vnd.openxmlformats-officedocument.drawingml.chart+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rts/chart33.xml" ContentType="application/vnd.openxmlformats-officedocument.drawingml.chart+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rts/chart34.xml" ContentType="application/vnd.openxmlformats-officedocument.drawingml.chart+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35.xml" ContentType="application/vnd.openxmlformats-officedocument.drawingml.chart+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rts/chart36.xml" ContentType="application/vnd.openxmlformats-officedocument.drawingml.chart+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harts/chart37.xml" ContentType="application/vnd.openxmlformats-officedocument.drawingml.chart+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charts/chart38.xml" ContentType="application/vnd.openxmlformats-officedocument.drawingml.chart+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charts/chart39.xml" ContentType="application/vnd.openxmlformats-officedocument.drawingml.chart+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charts/chart40.xml" ContentType="application/vnd.openxmlformats-officedocument.drawingml.chart+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charts/chart41.xml" ContentType="application/vnd.openxmlformats-officedocument.drawingml.chart+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charts/chart42.xml" ContentType="application/vnd.openxmlformats-officedocument.drawingml.chart+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charts/chart43.xml" ContentType="application/vnd.openxmlformats-officedocument.drawingml.chart+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charts/chart44.xml" ContentType="application/vnd.openxmlformats-officedocument.drawingml.chart+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charts/chart45.xml" ContentType="application/vnd.openxmlformats-officedocument.drawingml.chart+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charts/chart46.xml" ContentType="application/vnd.openxmlformats-officedocument.drawingml.chart+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charts/chart47.xml" ContentType="application/vnd.openxmlformats-officedocument.drawingml.chart+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charts/chart48.xml" ContentType="application/vnd.openxmlformats-officedocument.drawingml.chart+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charts/chart49.xml" ContentType="application/vnd.openxmlformats-officedocument.drawingml.chart+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charts/chart50.xml" ContentType="application/vnd.openxmlformats-officedocument.drawingml.chart+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51.xml" ContentType="application/vnd.openxmlformats-officedocument.drawingml.chart+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charts/chart52.xml" ContentType="application/vnd.openxmlformats-officedocument.drawingml.chart+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charts/chart53.xml" ContentType="application/vnd.openxmlformats-officedocument.drawingml.chart+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charts/chart54.xml" ContentType="application/vnd.openxmlformats-officedocument.drawingml.chart+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charts/chart55.xml" ContentType="application/vnd.openxmlformats-officedocument.drawingml.chart+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charts/chart56.xml" ContentType="application/vnd.openxmlformats-officedocument.drawingml.chart+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charts/chart57.xml" ContentType="application/vnd.openxmlformats-officedocument.drawingml.chart+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charts/chart58.xml" ContentType="application/vnd.openxmlformats-officedocument.drawingml.chart+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charts/chart59.xml" ContentType="application/vnd.openxmlformats-officedocument.drawingml.chart+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charts/chart60.xml" ContentType="application/vnd.openxmlformats-officedocument.drawingml.chart+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charts/chart61.xml" ContentType="application/vnd.openxmlformats-officedocument.drawingml.chart+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charts/chart62.xml" ContentType="application/vnd.openxmlformats-officedocument.drawingml.chart+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charts/chart63.xml" ContentType="application/vnd.openxmlformats-officedocument.drawingml.chart+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charts/chart64.xml" ContentType="application/vnd.openxmlformats-officedocument.drawingml.chart+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charts/chart65.xml" ContentType="application/vnd.openxmlformats-officedocument.drawingml.chart+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charts/chart66.xml" ContentType="application/vnd.openxmlformats-officedocument.drawingml.chart+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charts/chart67.xml" ContentType="application/vnd.openxmlformats-officedocument.drawingml.chart+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charts/chart68.xml" ContentType="application/vnd.openxmlformats-officedocument.drawingml.chart+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charts/chart69.xml" ContentType="application/vnd.openxmlformats-officedocument.drawingml.chart+xml"/>
  <Override PartName="/ppt/notesSlides/notesSlide157.xml" ContentType="application/vnd.openxmlformats-officedocument.presentationml.notesSlide+xml"/>
  <Override PartName="/ppt/charts/chart70.xml" ContentType="application/vnd.openxmlformats-officedocument.drawingml.chart+xml"/>
  <Override PartName="/ppt/notesSlides/notesSlide158.xml" ContentType="application/vnd.openxmlformats-officedocument.presentationml.notesSlide+xml"/>
  <Override PartName="/ppt/charts/chart71.xml" ContentType="application/vnd.openxmlformats-officedocument.drawingml.chart+xml"/>
  <Override PartName="/ppt/notesSlides/notesSlide159.xml" ContentType="application/vnd.openxmlformats-officedocument.presentationml.notesSlide+xml"/>
  <Override PartName="/ppt/charts/chart72.xml" ContentType="application/vnd.openxmlformats-officedocument.drawingml.chart+xml"/>
  <Override PartName="/ppt/notesSlides/notesSlide160.xml" ContentType="application/vnd.openxmlformats-officedocument.presentationml.notesSlide+xml"/>
  <Override PartName="/ppt/charts/chart73.xml" ContentType="application/vnd.openxmlformats-officedocument.drawingml.chart+xml"/>
  <Override PartName="/ppt/notesSlides/notesSlide161.xml" ContentType="application/vnd.openxmlformats-officedocument.presentationml.notesSlide+xml"/>
  <Override PartName="/ppt/charts/chart74.xml" ContentType="application/vnd.openxmlformats-officedocument.drawingml.chart+xml"/>
  <Override PartName="/ppt/notesSlides/notesSlide162.xml" ContentType="application/vnd.openxmlformats-officedocument.presentationml.notesSlide+xml"/>
  <Override PartName="/ppt/charts/chart75.xml" ContentType="application/vnd.openxmlformats-officedocument.drawingml.chart+xml"/>
  <Override PartName="/ppt/notesSlides/notesSlide163.xml" ContentType="application/vnd.openxmlformats-officedocument.presentationml.notesSlide+xml"/>
  <Override PartName="/ppt/charts/chart76.xml" ContentType="application/vnd.openxmlformats-officedocument.drawingml.chart+xml"/>
  <Override PartName="/ppt/notesSlides/notesSlide164.xml" ContentType="application/vnd.openxmlformats-officedocument.presentationml.notesSlide+xml"/>
  <Override PartName="/ppt/charts/chart77.xml" ContentType="application/vnd.openxmlformats-officedocument.drawingml.chart+xml"/>
  <Override PartName="/ppt/notesSlides/notesSlide165.xml" ContentType="application/vnd.openxmlformats-officedocument.presentationml.notesSlide+xml"/>
  <Override PartName="/ppt/charts/chart78.xml" ContentType="application/vnd.openxmlformats-officedocument.drawingml.chart+xml"/>
  <Override PartName="/ppt/notesSlides/notesSlide166.xml" ContentType="application/vnd.openxmlformats-officedocument.presentationml.notesSlide+xml"/>
  <Override PartName="/ppt/charts/chart79.xml" ContentType="application/vnd.openxmlformats-officedocument.drawingml.chart+xml"/>
  <Override PartName="/ppt/notesSlides/notesSlide167.xml" ContentType="application/vnd.openxmlformats-officedocument.presentationml.notesSlide+xml"/>
  <Override PartName="/ppt/charts/chart80.xml" ContentType="application/vnd.openxmlformats-officedocument.drawingml.chart+xml"/>
  <Override PartName="/ppt/notesSlides/notesSlide168.xml" ContentType="application/vnd.openxmlformats-officedocument.presentationml.notesSlide+xml"/>
  <Override PartName="/ppt/charts/chart81.xml" ContentType="application/vnd.openxmlformats-officedocument.drawingml.chart+xml"/>
  <Override PartName="/ppt/notesSlides/notesSlide169.xml" ContentType="application/vnd.openxmlformats-officedocument.presentationml.notesSlide+xml"/>
  <Override PartName="/ppt/charts/chart82.xml" ContentType="application/vnd.openxmlformats-officedocument.drawingml.chart+xml"/>
  <Override PartName="/ppt/notesSlides/notesSlide170.xml" ContentType="application/vnd.openxmlformats-officedocument.presentationml.notesSlide+xml"/>
  <Override PartName="/ppt/charts/chart83.xml" ContentType="application/vnd.openxmlformats-officedocument.drawingml.chart+xml"/>
  <Override PartName="/ppt/notesSlides/notesSlide171.xml" ContentType="application/vnd.openxmlformats-officedocument.presentationml.notesSlide+xml"/>
  <Override PartName="/ppt/charts/chart84.xml" ContentType="application/vnd.openxmlformats-officedocument.drawingml.chart+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charts/chart85.xml" ContentType="application/vnd.openxmlformats-officedocument.drawingml.chart+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charts/chart86.xml" ContentType="application/vnd.openxmlformats-officedocument.drawingml.chart+xml"/>
  <Override PartName="/ppt/notesSlides/notesSlide177.xml" ContentType="application/vnd.openxmlformats-officedocument.presentationml.notesSlide+xml"/>
  <Override PartName="/ppt/charts/chart87.xml" ContentType="application/vnd.openxmlformats-officedocument.drawingml.chart+xml"/>
  <Override PartName="/ppt/charts/chart88.xml" ContentType="application/vnd.openxmlformats-officedocument.drawingml.chart+xml"/>
  <Override PartName="/ppt/notesSlides/notesSlide178.xml" ContentType="application/vnd.openxmlformats-officedocument.presentationml.notesSlide+xml"/>
  <Override PartName="/ppt/charts/chart89.xml" ContentType="application/vnd.openxmlformats-officedocument.drawingml.chart+xml"/>
  <Override PartName="/ppt/charts/chart90.xml" ContentType="application/vnd.openxmlformats-officedocument.drawingml.chart+xml"/>
  <Override PartName="/ppt/charts/chart91.xml" ContentType="application/vnd.openxmlformats-officedocument.drawingml.chart+xml"/>
  <Override PartName="/ppt/notesSlides/notesSlide179.xml" ContentType="application/vnd.openxmlformats-officedocument.presentationml.notesSlide+xml"/>
  <Override PartName="/ppt/charts/chart92.xml" ContentType="application/vnd.openxmlformats-officedocument.drawingml.chart+xml"/>
  <Override PartName="/ppt/charts/chart93.xml" ContentType="application/vnd.openxmlformats-officedocument.drawingml.chart+xml"/>
  <Override PartName="/ppt/notesSlides/notesSlide180.xml" ContentType="application/vnd.openxmlformats-officedocument.presentationml.notesSlide+xml"/>
  <Override PartName="/ppt/charts/chart94.xml" ContentType="application/vnd.openxmlformats-officedocument.drawingml.chart+xml"/>
  <Override PartName="/ppt/charts/chart95.xml" ContentType="application/vnd.openxmlformats-officedocument.drawingml.chart+xml"/>
  <Override PartName="/ppt/notesSlides/notesSlide181.xml" ContentType="application/vnd.openxmlformats-officedocument.presentationml.notesSlide+xml"/>
  <Override PartName="/ppt/charts/chart96.xml" ContentType="application/vnd.openxmlformats-officedocument.drawingml.chart+xml"/>
  <Override PartName="/ppt/charts/chart97.xml" ContentType="application/vnd.openxmlformats-officedocument.drawingml.chart+xml"/>
  <Override PartName="/ppt/notesSlides/notesSlide182.xml" ContentType="application/vnd.openxmlformats-officedocument.presentationml.notesSlide+xml"/>
  <Override PartName="/ppt/charts/chart98.xml" ContentType="application/vnd.openxmlformats-officedocument.drawingml.chart+xml"/>
  <Override PartName="/ppt/charts/chart99.xml" ContentType="application/vnd.openxmlformats-officedocument.drawingml.chart+xml"/>
  <Override PartName="/ppt/notesSlides/notesSlide183.xml" ContentType="application/vnd.openxmlformats-officedocument.presentationml.notesSlide+xml"/>
  <Override PartName="/ppt/charts/chart100.xml" ContentType="application/vnd.openxmlformats-officedocument.drawingml.chart+xml"/>
  <Override PartName="/ppt/charts/chart101.xml" ContentType="application/vnd.openxmlformats-officedocument.drawingml.chart+xml"/>
  <Override PartName="/ppt/notesSlides/notesSlide184.xml" ContentType="application/vnd.openxmlformats-officedocument.presentationml.notesSlide+xml"/>
  <Override PartName="/ppt/charts/chart102.xml" ContentType="application/vnd.openxmlformats-officedocument.drawingml.chart+xml"/>
  <Override PartName="/ppt/charts/chart103.xml" ContentType="application/vnd.openxmlformats-officedocument.drawingml.chart+xml"/>
  <Override PartName="/ppt/notesSlides/notesSlide185.xml" ContentType="application/vnd.openxmlformats-officedocument.presentationml.notesSlide+xml"/>
  <Override PartName="/ppt/charts/chart104.xml" ContentType="application/vnd.openxmlformats-officedocument.drawingml.chart+xml"/>
  <Override PartName="/ppt/charts/chart105.xml" ContentType="application/vnd.openxmlformats-officedocument.drawingml.chart+xml"/>
  <Override PartName="/ppt/notesSlides/notesSlide186.xml" ContentType="application/vnd.openxmlformats-officedocument.presentationml.notesSlide+xml"/>
  <Override PartName="/ppt/charts/chart106.xml" ContentType="application/vnd.openxmlformats-officedocument.drawingml.chart+xml"/>
  <Override PartName="/ppt/charts/chart107.xml" ContentType="application/vnd.openxmlformats-officedocument.drawingml.chart+xml"/>
  <Override PartName="/ppt/notesSlides/notesSlide187.xml" ContentType="application/vnd.openxmlformats-officedocument.presentationml.notesSlide+xml"/>
  <Override PartName="/ppt/charts/chart108.xml" ContentType="application/vnd.openxmlformats-officedocument.drawingml.chart+xml"/>
  <Override PartName="/ppt/charts/chart109.xml" ContentType="application/vnd.openxmlformats-officedocument.drawingml.chart+xml"/>
  <Override PartName="/ppt/notesSlides/notesSlide188.xml" ContentType="application/vnd.openxmlformats-officedocument.presentationml.notesSlide+xml"/>
  <Override PartName="/ppt/charts/chart110.xml" ContentType="application/vnd.openxmlformats-officedocument.drawingml.chart+xml"/>
  <Override PartName="/ppt/charts/chart111.xml" ContentType="application/vnd.openxmlformats-officedocument.drawingml.chart+xml"/>
  <Override PartName="/ppt/notesSlides/notesSlide189.xml" ContentType="application/vnd.openxmlformats-officedocument.presentationml.notesSlide+xml"/>
  <Override PartName="/ppt/charts/chart112.xml" ContentType="application/vnd.openxmlformats-officedocument.drawingml.chart+xml"/>
  <Override PartName="/ppt/charts/chart113.xml" ContentType="application/vnd.openxmlformats-officedocument.drawingml.chart+xml"/>
  <Override PartName="/ppt/notesSlides/notesSlide190.xml" ContentType="application/vnd.openxmlformats-officedocument.presentationml.notesSlide+xml"/>
  <Override PartName="/ppt/charts/chart114.xml" ContentType="application/vnd.openxmlformats-officedocument.drawingml.chart+xml"/>
  <Override PartName="/ppt/charts/chart115.xml" ContentType="application/vnd.openxmlformats-officedocument.drawingml.chart+xml"/>
  <Override PartName="/ppt/notesSlides/notesSlide191.xml" ContentType="application/vnd.openxmlformats-officedocument.presentationml.notesSlide+xml"/>
  <Override PartName="/ppt/charts/chart116.xml" ContentType="application/vnd.openxmlformats-officedocument.drawingml.chart+xml"/>
  <Override PartName="/ppt/charts/chart117.xml" ContentType="application/vnd.openxmlformats-officedocument.drawingml.chart+xml"/>
  <Override PartName="/ppt/notesSlides/notesSlide192.xml" ContentType="application/vnd.openxmlformats-officedocument.presentationml.notesSlide+xml"/>
  <Override PartName="/ppt/charts/chart118.xml" ContentType="application/vnd.openxmlformats-officedocument.drawingml.chart+xml"/>
  <Override PartName="/ppt/charts/chart119.xml" ContentType="application/vnd.openxmlformats-officedocument.drawingml.chart+xml"/>
  <Override PartName="/ppt/notesSlides/notesSlide193.xml" ContentType="application/vnd.openxmlformats-officedocument.presentationml.notesSlide+xml"/>
  <Override PartName="/ppt/charts/chart120.xml" ContentType="application/vnd.openxmlformats-officedocument.drawingml.chart+xml"/>
  <Override PartName="/ppt/charts/chart121.xml" ContentType="application/vnd.openxmlformats-officedocument.drawingml.chart+xml"/>
  <Override PartName="/ppt/notesSlides/notesSlide194.xml" ContentType="application/vnd.openxmlformats-officedocument.presentationml.notesSlide+xml"/>
  <Override PartName="/ppt/charts/chart122.xml" ContentType="application/vnd.openxmlformats-officedocument.drawingml.chart+xml"/>
  <Override PartName="/ppt/charts/chart123.xml" ContentType="application/vnd.openxmlformats-officedocument.drawingml.chart+xml"/>
  <Override PartName="/ppt/notesSlides/notesSlide195.xml" ContentType="application/vnd.openxmlformats-officedocument.presentationml.notesSlide+xml"/>
  <Override PartName="/ppt/charts/chart124.xml" ContentType="application/vnd.openxmlformats-officedocument.drawingml.chart+xml"/>
  <Override PartName="/ppt/charts/chart125.xml" ContentType="application/vnd.openxmlformats-officedocument.drawingml.chart+xml"/>
  <Override PartName="/ppt/notesSlides/notesSlide1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9"/>
  </p:notesMasterIdLst>
  <p:sldIdLst>
    <p:sldId id="291" r:id="rId2"/>
    <p:sldId id="292" r:id="rId3"/>
    <p:sldId id="293" r:id="rId4"/>
    <p:sldId id="294" r:id="rId5"/>
    <p:sldId id="295" r:id="rId6"/>
    <p:sldId id="296" r:id="rId7"/>
    <p:sldId id="297" r:id="rId8"/>
    <p:sldId id="298"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8" r:id="rId39"/>
    <p:sldId id="329" r:id="rId40"/>
    <p:sldId id="330" r:id="rId41"/>
    <p:sldId id="331" r:id="rId42"/>
    <p:sldId id="332" r:id="rId43"/>
    <p:sldId id="333" r:id="rId44"/>
    <p:sldId id="334" r:id="rId45"/>
    <p:sldId id="335" r:id="rId46"/>
    <p:sldId id="336" r:id="rId47"/>
    <p:sldId id="337" r:id="rId48"/>
    <p:sldId id="340" r:id="rId49"/>
    <p:sldId id="341" r:id="rId50"/>
    <p:sldId id="342" r:id="rId51"/>
    <p:sldId id="343" r:id="rId52"/>
    <p:sldId id="344" r:id="rId53"/>
    <p:sldId id="345" r:id="rId54"/>
    <p:sldId id="346" r:id="rId55"/>
    <p:sldId id="347" r:id="rId56"/>
    <p:sldId id="348" r:id="rId57"/>
    <p:sldId id="349" r:id="rId58"/>
    <p:sldId id="350" r:id="rId59"/>
    <p:sldId id="351" r:id="rId60"/>
    <p:sldId id="352" r:id="rId61"/>
    <p:sldId id="353" r:id="rId62"/>
    <p:sldId id="354" r:id="rId63"/>
    <p:sldId id="355" r:id="rId64"/>
    <p:sldId id="356" r:id="rId65"/>
    <p:sldId id="357" r:id="rId66"/>
    <p:sldId id="358" r:id="rId67"/>
    <p:sldId id="359" r:id="rId68"/>
    <p:sldId id="360" r:id="rId69"/>
    <p:sldId id="361" r:id="rId70"/>
    <p:sldId id="362" r:id="rId71"/>
    <p:sldId id="363" r:id="rId72"/>
    <p:sldId id="364" r:id="rId73"/>
    <p:sldId id="365" r:id="rId74"/>
    <p:sldId id="366" r:id="rId75"/>
    <p:sldId id="367" r:id="rId76"/>
    <p:sldId id="368" r:id="rId77"/>
    <p:sldId id="369" r:id="rId78"/>
    <p:sldId id="370" r:id="rId79"/>
    <p:sldId id="371" r:id="rId80"/>
    <p:sldId id="372" r:id="rId81"/>
    <p:sldId id="373" r:id="rId82"/>
    <p:sldId id="374" r:id="rId83"/>
    <p:sldId id="375" r:id="rId84"/>
    <p:sldId id="376" r:id="rId85"/>
    <p:sldId id="377" r:id="rId86"/>
    <p:sldId id="378" r:id="rId87"/>
    <p:sldId id="379" r:id="rId88"/>
    <p:sldId id="380" r:id="rId89"/>
    <p:sldId id="381" r:id="rId90"/>
    <p:sldId id="382" r:id="rId91"/>
    <p:sldId id="383" r:id="rId92"/>
    <p:sldId id="384" r:id="rId93"/>
    <p:sldId id="385" r:id="rId94"/>
    <p:sldId id="386" r:id="rId95"/>
    <p:sldId id="387" r:id="rId96"/>
    <p:sldId id="388" r:id="rId97"/>
    <p:sldId id="389" r:id="rId98"/>
    <p:sldId id="390" r:id="rId99"/>
    <p:sldId id="391" r:id="rId100"/>
    <p:sldId id="392" r:id="rId101"/>
    <p:sldId id="393" r:id="rId102"/>
    <p:sldId id="394" r:id="rId103"/>
    <p:sldId id="395" r:id="rId104"/>
    <p:sldId id="396" r:id="rId105"/>
    <p:sldId id="397" r:id="rId106"/>
    <p:sldId id="398" r:id="rId107"/>
    <p:sldId id="399" r:id="rId108"/>
    <p:sldId id="400" r:id="rId109"/>
    <p:sldId id="401" r:id="rId110"/>
    <p:sldId id="402" r:id="rId111"/>
    <p:sldId id="403" r:id="rId112"/>
    <p:sldId id="404" r:id="rId113"/>
    <p:sldId id="405" r:id="rId114"/>
    <p:sldId id="406" r:id="rId115"/>
    <p:sldId id="407" r:id="rId116"/>
    <p:sldId id="408" r:id="rId117"/>
    <p:sldId id="409" r:id="rId118"/>
    <p:sldId id="410" r:id="rId119"/>
    <p:sldId id="411" r:id="rId120"/>
    <p:sldId id="412" r:id="rId121"/>
    <p:sldId id="413" r:id="rId122"/>
    <p:sldId id="414" r:id="rId123"/>
    <p:sldId id="415" r:id="rId124"/>
    <p:sldId id="416" r:id="rId125"/>
    <p:sldId id="417" r:id="rId126"/>
    <p:sldId id="418" r:id="rId127"/>
    <p:sldId id="419" r:id="rId128"/>
    <p:sldId id="420" r:id="rId129"/>
    <p:sldId id="421" r:id="rId130"/>
    <p:sldId id="422" r:id="rId131"/>
    <p:sldId id="423" r:id="rId132"/>
    <p:sldId id="424" r:id="rId133"/>
    <p:sldId id="425" r:id="rId134"/>
    <p:sldId id="426" r:id="rId135"/>
    <p:sldId id="427" r:id="rId136"/>
    <p:sldId id="428" r:id="rId137"/>
    <p:sldId id="429" r:id="rId138"/>
    <p:sldId id="430" r:id="rId139"/>
    <p:sldId id="431" r:id="rId140"/>
    <p:sldId id="432" r:id="rId141"/>
    <p:sldId id="433" r:id="rId142"/>
    <p:sldId id="434" r:id="rId143"/>
    <p:sldId id="435" r:id="rId144"/>
    <p:sldId id="436" r:id="rId145"/>
    <p:sldId id="437" r:id="rId146"/>
    <p:sldId id="438" r:id="rId147"/>
    <p:sldId id="439" r:id="rId148"/>
    <p:sldId id="440" r:id="rId149"/>
    <p:sldId id="441" r:id="rId150"/>
    <p:sldId id="442" r:id="rId151"/>
    <p:sldId id="443" r:id="rId152"/>
    <p:sldId id="444" r:id="rId153"/>
    <p:sldId id="445" r:id="rId154"/>
    <p:sldId id="446" r:id="rId155"/>
    <p:sldId id="447" r:id="rId156"/>
    <p:sldId id="448" r:id="rId157"/>
    <p:sldId id="449" r:id="rId158"/>
    <p:sldId id="450" r:id="rId159"/>
    <p:sldId id="451" r:id="rId160"/>
    <p:sldId id="452" r:id="rId161"/>
    <p:sldId id="453" r:id="rId162"/>
    <p:sldId id="454" r:id="rId163"/>
    <p:sldId id="455" r:id="rId164"/>
    <p:sldId id="456" r:id="rId165"/>
    <p:sldId id="457" r:id="rId166"/>
    <p:sldId id="458" r:id="rId167"/>
    <p:sldId id="459" r:id="rId168"/>
    <p:sldId id="460" r:id="rId169"/>
    <p:sldId id="461" r:id="rId170"/>
    <p:sldId id="462" r:id="rId171"/>
    <p:sldId id="463" r:id="rId172"/>
    <p:sldId id="464" r:id="rId173"/>
    <p:sldId id="465" r:id="rId174"/>
    <p:sldId id="466" r:id="rId175"/>
    <p:sldId id="467" r:id="rId176"/>
    <p:sldId id="468" r:id="rId177"/>
    <p:sldId id="469" r:id="rId178"/>
    <p:sldId id="470" r:id="rId179"/>
    <p:sldId id="471" r:id="rId180"/>
    <p:sldId id="472" r:id="rId181"/>
    <p:sldId id="473" r:id="rId182"/>
    <p:sldId id="474" r:id="rId183"/>
    <p:sldId id="475" r:id="rId184"/>
    <p:sldId id="476" r:id="rId185"/>
    <p:sldId id="477" r:id="rId186"/>
    <p:sldId id="478" r:id="rId187"/>
    <p:sldId id="479" r:id="rId188"/>
    <p:sldId id="480" r:id="rId189"/>
    <p:sldId id="481" r:id="rId190"/>
    <p:sldId id="482" r:id="rId191"/>
    <p:sldId id="483" r:id="rId192"/>
    <p:sldId id="484" r:id="rId193"/>
    <p:sldId id="485" r:id="rId194"/>
    <p:sldId id="486" r:id="rId195"/>
    <p:sldId id="487" r:id="rId196"/>
    <p:sldId id="488" r:id="rId197"/>
    <p:sldId id="490" r:id="rId198"/>
  </p:sldIdLst>
  <p:sldSz cx="9144000" cy="6858000" type="screen4x3"/>
  <p:notesSz cx="6858000" cy="9144000"/>
  <p:defaultTextStyle>
    <a:defPPr>
      <a:defRPr lang="es-MX"/>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FF0066"/>
    <a:srgbClr val="00808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86" autoAdjust="0"/>
  </p:normalViewPr>
  <p:slideViewPr>
    <p:cSldViewPr>
      <p:cViewPr>
        <p:scale>
          <a:sx n="74" d="100"/>
          <a:sy n="74" d="100"/>
        </p:scale>
        <p:origin x="-192"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slide" Target="slides/slide195.xml"/><Relationship Id="rId200"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1"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notesMaster" Target="notesMasters/notesMaster1.xml"/><Relationship Id="rId20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4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5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6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7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8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9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0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6.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7.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8.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19.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20.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21.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22.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23.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24.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_rels/chart125.xml.rels><?xml version="1.0" encoding="UTF-8" standalone="yes"?>
<Relationships xmlns="http://schemas.openxmlformats.org/package/2006/relationships"><Relationship Id="rId1" Type="http://schemas.openxmlformats.org/officeDocument/2006/relationships/oleObject" Target="file:///C:\Users\JC\Desktop\JC\01_Enero\01_Senador\OPEstatal_I\Op_Senador2012.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dPt>
          <c:dPt>
            <c:idx val="1"/>
            <c:bubble3D val="0"/>
          </c:dPt>
          <c:dPt>
            <c:idx val="2"/>
            <c:bubble3D val="0"/>
          </c:dPt>
          <c:dPt>
            <c:idx val="3"/>
            <c:bubble3D val="0"/>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4.267283961442459E-4"/>
                  <c:y val="5.5085219610706559E-3"/>
                </c:manualLayout>
              </c:layout>
              <c:dLblPos val="bestFit"/>
              <c:showLegendKey val="0"/>
              <c:showVal val="0"/>
              <c:showCatName val="1"/>
              <c:showSerName val="0"/>
              <c:showPercent val="1"/>
              <c:showBubbleSize val="0"/>
            </c:dLbl>
            <c:dLbl>
              <c:idx val="2"/>
              <c:layout>
                <c:manualLayout>
                  <c:x val="-1.0919570465718511E-3"/>
                  <c:y val="-1.9339687802182623E-3"/>
                </c:manualLayout>
              </c:layout>
              <c:dLblPos val="bestFit"/>
              <c:showLegendKey val="0"/>
              <c:showVal val="0"/>
              <c:showCatName val="1"/>
              <c:showSerName val="0"/>
              <c:showPercent val="1"/>
              <c:showBubbleSize val="0"/>
            </c:dLbl>
            <c:dLbl>
              <c:idx val="3"/>
              <c:layout>
                <c:manualLayout>
                  <c:x val="1.6200404774717059E-2"/>
                  <c:y val="-9.8514799773355352E-3"/>
                </c:manualLayout>
              </c:layout>
              <c:dLblPos val="bestFit"/>
              <c:showLegendKey val="0"/>
              <c:showVal val="0"/>
              <c:showCatName val="1"/>
              <c:showSerName val="0"/>
              <c:showPercent val="1"/>
              <c:showBubbleSize val="0"/>
            </c:dLbl>
            <c:dLbl>
              <c:idx val="4"/>
              <c:layout>
                <c:manualLayout>
                  <c:x val="-1.6924678520917589E-2"/>
                  <c:y val="-3.5058256951482444E-2"/>
                </c:manualLayout>
              </c:layout>
              <c:dLblPos val="bestFit"/>
              <c:showLegendKey val="0"/>
              <c:showVal val="0"/>
              <c:showCatName val="1"/>
              <c:showSerName val="0"/>
              <c:showPercent val="1"/>
              <c:showBubbleSize val="0"/>
            </c:dLbl>
            <c:dLbl>
              <c:idx val="5"/>
              <c:layout>
                <c:manualLayout>
                  <c:xMode val="edge"/>
                  <c:yMode val="edge"/>
                  <c:x val="0.18933840523969342"/>
                  <c:y val="0.34504846159966207"/>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SEXO!$G$7:$G$8</c:f>
              <c:strCache>
                <c:ptCount val="2"/>
                <c:pt idx="0">
                  <c:v>Hombre</c:v>
                </c:pt>
                <c:pt idx="1">
                  <c:v>Mujer</c:v>
                </c:pt>
              </c:strCache>
            </c:strRef>
          </c:cat>
          <c:val>
            <c:numRef>
              <c:f>SEXO!$H$7:$H$8</c:f>
              <c:numCache>
                <c:formatCode>General</c:formatCode>
                <c:ptCount val="2"/>
                <c:pt idx="0">
                  <c:v>901318.78704950435</c:v>
                </c:pt>
                <c:pt idx="1">
                  <c:v>912058.21293450496</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chemeClr val="accent6">
                  <a:lumMod val="50000"/>
                </a:schemeClr>
              </a:solidFill>
            </c:spPr>
          </c:dPt>
          <c:dPt>
            <c:idx val="1"/>
            <c:bubble3D val="0"/>
            <c:spPr>
              <a:solidFill>
                <a:schemeClr val="accent6">
                  <a:lumMod val="60000"/>
                  <a:lumOff val="40000"/>
                </a:schemeClr>
              </a:solidFill>
            </c:spPr>
          </c:dPt>
          <c:dPt>
            <c:idx val="2"/>
            <c:bubble3D val="0"/>
            <c:spPr>
              <a:solidFill>
                <a:srgbClr val="FFC000"/>
              </a:solidFill>
            </c:spPr>
          </c:dPt>
          <c:dPt>
            <c:idx val="3"/>
            <c:bubble3D val="0"/>
            <c:spPr>
              <a:solidFill>
                <a:srgbClr val="C00000"/>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4.267283961442459E-4"/>
                  <c:y val="5.5085219610706559E-3"/>
                </c:manualLayout>
              </c:layout>
              <c:dLblPos val="bestFit"/>
              <c:showLegendKey val="0"/>
              <c:showVal val="0"/>
              <c:showCatName val="1"/>
              <c:showSerName val="0"/>
              <c:showPercent val="1"/>
              <c:showBubbleSize val="0"/>
            </c:dLbl>
            <c:dLbl>
              <c:idx val="2"/>
              <c:layout>
                <c:manualLayout>
                  <c:x val="-1.0919570465718511E-3"/>
                  <c:y val="-1.9339687802182623E-3"/>
                </c:manualLayout>
              </c:layout>
              <c:dLblPos val="bestFit"/>
              <c:showLegendKey val="0"/>
              <c:showVal val="0"/>
              <c:showCatName val="1"/>
              <c:showSerName val="0"/>
              <c:showPercent val="1"/>
              <c:showBubbleSize val="0"/>
            </c:dLbl>
            <c:dLbl>
              <c:idx val="3"/>
              <c:layout>
                <c:manualLayout>
                  <c:x val="1.6200404774717059E-2"/>
                  <c:y val="-9.8514799773355352E-3"/>
                </c:manualLayout>
              </c:layout>
              <c:dLblPos val="bestFit"/>
              <c:showLegendKey val="0"/>
              <c:showVal val="0"/>
              <c:showCatName val="1"/>
              <c:showSerName val="0"/>
              <c:showPercent val="1"/>
              <c:showBubbleSize val="0"/>
            </c:dLbl>
            <c:dLbl>
              <c:idx val="4"/>
              <c:layout>
                <c:manualLayout>
                  <c:x val="-1.6924678520917589E-2"/>
                  <c:y val="-3.5058256951482444E-2"/>
                </c:manualLayout>
              </c:layout>
              <c:dLblPos val="bestFit"/>
              <c:showLegendKey val="0"/>
              <c:showVal val="0"/>
              <c:showCatName val="1"/>
              <c:showSerName val="0"/>
              <c:showPercent val="1"/>
              <c:showBubbleSize val="0"/>
            </c:dLbl>
            <c:dLbl>
              <c:idx val="5"/>
              <c:layout>
                <c:manualLayout>
                  <c:xMode val="edge"/>
                  <c:yMode val="edge"/>
                  <c:x val="0.18933840523969342"/>
                  <c:y val="0.34504846159966207"/>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GPOS!$G$7:$G$11</c:f>
              <c:strCache>
                <c:ptCount val="5"/>
                <c:pt idx="0">
                  <c:v>De 18 a 24 años</c:v>
                </c:pt>
                <c:pt idx="1">
                  <c:v>De 25 a 40 años</c:v>
                </c:pt>
                <c:pt idx="2">
                  <c:v>De 41 a 60 años</c:v>
                </c:pt>
                <c:pt idx="3">
                  <c:v>De 61 años y más</c:v>
                </c:pt>
                <c:pt idx="4">
                  <c:v>Ns/Nc</c:v>
                </c:pt>
              </c:strCache>
            </c:strRef>
          </c:cat>
          <c:val>
            <c:numRef>
              <c:f>GPOS!$H$7:$H$11</c:f>
              <c:numCache>
                <c:formatCode>General</c:formatCode>
                <c:ptCount val="5"/>
                <c:pt idx="0">
                  <c:v>373846.46192339953</c:v>
                </c:pt>
                <c:pt idx="1">
                  <c:v>707076.5037498012</c:v>
                </c:pt>
                <c:pt idx="2">
                  <c:v>573132.4525876001</c:v>
                </c:pt>
                <c:pt idx="3">
                  <c:v>157395.10455929989</c:v>
                </c:pt>
                <c:pt idx="4">
                  <c:v>1926.4771638999998</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34598494006245595"/>
          <c:y val="3.5171862509992005E-2"/>
          <c:w val="0.551667925858769"/>
          <c:h val="0.92965627498001602"/>
        </c:manualLayout>
      </c:layout>
      <c:barChart>
        <c:barDir val="bar"/>
        <c:grouping val="clustered"/>
        <c:varyColors val="0"/>
        <c:ser>
          <c:idx val="0"/>
          <c:order val="0"/>
          <c:spPr>
            <a:solidFill>
              <a:schemeClr val="accent6">
                <a:lumMod val="50000"/>
              </a:schemeClr>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NIVELEDUC!$G$7:$G$14</c:f>
              <c:strCache>
                <c:ptCount val="8"/>
                <c:pt idx="0">
                  <c:v>Ns/Nc</c:v>
                </c:pt>
                <c:pt idx="1">
                  <c:v>Posgrado</c:v>
                </c:pt>
                <c:pt idx="2">
                  <c:v>Licenciatura</c:v>
                </c:pt>
                <c:pt idx="3">
                  <c:v>Carrera Técnica</c:v>
                </c:pt>
                <c:pt idx="4">
                  <c:v>Preparatoria</c:v>
                </c:pt>
                <c:pt idx="5">
                  <c:v>Secundaria</c:v>
                </c:pt>
                <c:pt idx="6">
                  <c:v>Primaria</c:v>
                </c:pt>
                <c:pt idx="7">
                  <c:v>Ninguno</c:v>
                </c:pt>
              </c:strCache>
            </c:strRef>
          </c:cat>
          <c:val>
            <c:numRef>
              <c:f>NIVELEDUC!$H$7:$H$14</c:f>
              <c:numCache>
                <c:formatCode>0.0</c:formatCode>
                <c:ptCount val="8"/>
                <c:pt idx="0">
                  <c:v>0.16211770713017407</c:v>
                </c:pt>
                <c:pt idx="1">
                  <c:v>0.73009553350554279</c:v>
                </c:pt>
                <c:pt idx="2">
                  <c:v>10.638107228960212</c:v>
                </c:pt>
                <c:pt idx="3">
                  <c:v>7.0168785935038676</c:v>
                </c:pt>
                <c:pt idx="4">
                  <c:v>32.827861205593315</c:v>
                </c:pt>
                <c:pt idx="5">
                  <c:v>28.762473649169518</c:v>
                </c:pt>
                <c:pt idx="6">
                  <c:v>17.822155776959303</c:v>
                </c:pt>
                <c:pt idx="7">
                  <c:v>2.0403103051779312</c:v>
                </c:pt>
              </c:numCache>
            </c:numRef>
          </c:val>
        </c:ser>
        <c:dLbls>
          <c:showLegendKey val="0"/>
          <c:showVal val="1"/>
          <c:showCatName val="0"/>
          <c:showSerName val="0"/>
          <c:showPercent val="0"/>
          <c:showBubbleSize val="0"/>
        </c:dLbls>
        <c:gapWidth val="14"/>
        <c:overlap val="-25"/>
        <c:axId val="31426048"/>
        <c:axId val="31414912"/>
      </c:barChart>
      <c:valAx>
        <c:axId val="31414912"/>
        <c:scaling>
          <c:orientation val="minMax"/>
        </c:scaling>
        <c:delete val="1"/>
        <c:axPos val="b"/>
        <c:numFmt formatCode="0.0" sourceLinked="1"/>
        <c:majorTickMark val="out"/>
        <c:minorTickMark val="none"/>
        <c:tickLblPos val="nextTo"/>
        <c:crossAx val="31426048"/>
        <c:crosses val="autoZero"/>
        <c:crossBetween val="between"/>
      </c:valAx>
      <c:catAx>
        <c:axId val="31426048"/>
        <c:scaling>
          <c:orientation val="minMax"/>
        </c:scaling>
        <c:delete val="0"/>
        <c:axPos val="l"/>
        <c:majorTickMark val="none"/>
        <c:minorTickMark val="none"/>
        <c:tickLblPos val="nextTo"/>
        <c:txPr>
          <a:bodyPr/>
          <a:lstStyle/>
          <a:p>
            <a:pPr>
              <a:defRPr sz="1400">
                <a:latin typeface="Times New Roman" pitchFamily="18" charset="0"/>
                <a:cs typeface="Times New Roman" pitchFamily="18" charset="0"/>
              </a:defRPr>
            </a:pPr>
            <a:endParaRPr lang="es-MX"/>
          </a:p>
        </c:txPr>
        <c:crossAx val="31414912"/>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dPt>
          <c:dPt>
            <c:idx val="1"/>
            <c:bubble3D val="0"/>
          </c:dPt>
          <c:dPt>
            <c:idx val="2"/>
            <c:bubble3D val="0"/>
          </c:dPt>
          <c:dPt>
            <c:idx val="3"/>
            <c:bubble3D val="0"/>
            <c:spPr>
              <a:solidFill>
                <a:srgbClr val="92D050"/>
              </a:solidFill>
            </c:spPr>
          </c:dPt>
          <c:dPt>
            <c:idx val="4"/>
            <c:bubble3D val="0"/>
            <c:spPr>
              <a:solidFill>
                <a:srgbClr val="C00000"/>
              </a:solidFill>
            </c:spPr>
          </c:dPt>
          <c:dPt>
            <c:idx val="5"/>
            <c:bubble3D val="0"/>
            <c:spPr>
              <a:solidFill>
                <a:srgbClr val="00B0F0"/>
              </a:solidFill>
            </c:spPr>
          </c:dPt>
          <c:dLbls>
            <c:dLbl>
              <c:idx val="0"/>
              <c:layout>
                <c:manualLayout>
                  <c:x val="9.5264483921692414E-3"/>
                  <c:y val="6.481366088231777E-2"/>
                </c:manualLayout>
              </c:layout>
              <c:dLblPos val="bestFit"/>
              <c:showLegendKey val="0"/>
              <c:showVal val="0"/>
              <c:showCatName val="1"/>
              <c:showSerName val="0"/>
              <c:showPercent val="1"/>
              <c:showBubbleSize val="0"/>
            </c:dLbl>
            <c:dLbl>
              <c:idx val="1"/>
              <c:layout>
                <c:manualLayout>
                  <c:x val="-1.7390643541494954E-2"/>
                  <c:y val="-8.8647192482234685E-4"/>
                </c:manualLayout>
              </c:layout>
              <c:dLblPos val="bestFit"/>
              <c:showLegendKey val="0"/>
              <c:showVal val="0"/>
              <c:showCatName val="1"/>
              <c:showSerName val="0"/>
              <c:showPercent val="1"/>
              <c:showBubbleSize val="0"/>
            </c:dLbl>
            <c:dLbl>
              <c:idx val="2"/>
              <c:layout>
                <c:manualLayout>
                  <c:x val="-2.4848452963424108E-2"/>
                  <c:y val="-8.3289588801399826E-3"/>
                </c:manualLayout>
              </c:layout>
              <c:dLblPos val="bestFit"/>
              <c:showLegendKey val="0"/>
              <c:showVal val="0"/>
              <c:showCatName val="1"/>
              <c:showSerName val="0"/>
              <c:showPercent val="1"/>
              <c:showBubbleSize val="0"/>
            </c:dLbl>
            <c:dLbl>
              <c:idx val="3"/>
              <c:layout>
                <c:manualLayout>
                  <c:x val="-1.6168914297739372E-3"/>
                  <c:y val="-0.10257721381949558"/>
                </c:manualLayout>
              </c:layout>
              <c:dLblPos val="bestFit"/>
              <c:showLegendKey val="0"/>
              <c:showVal val="0"/>
              <c:showCatName val="1"/>
              <c:showSerName val="0"/>
              <c:showPercent val="1"/>
              <c:showBubbleSize val="0"/>
            </c:dLbl>
            <c:dLbl>
              <c:idx val="4"/>
              <c:layout>
                <c:manualLayout>
                  <c:x val="-2.0768228024948998E-3"/>
                  <c:y val="1.1354695770942301E-4"/>
                </c:manualLayout>
              </c:layout>
              <c:dLblPos val="bestFit"/>
              <c:showLegendKey val="0"/>
              <c:showVal val="0"/>
              <c:showCatName val="1"/>
              <c:showSerName val="0"/>
              <c:showPercent val="1"/>
              <c:showBubbleSize val="0"/>
            </c:dLbl>
            <c:dLbl>
              <c:idx val="5"/>
              <c:layout>
                <c:manualLayout>
                  <c:x val="1.7122915314872946E-2"/>
                  <c:y val="2.8851501475984448E-2"/>
                </c:manualLayout>
              </c:layout>
              <c:dLblPos val="bestFit"/>
              <c:showLegendKey val="0"/>
              <c:showVal val="0"/>
              <c:showCatName val="1"/>
              <c:showSerName val="0"/>
              <c:showPercent val="1"/>
              <c:showBubbleSize val="0"/>
            </c:dLbl>
            <c:numFmt formatCode="0.0%" sourceLinked="0"/>
            <c:txPr>
              <a:bodyPr/>
              <a:lstStyle/>
              <a:p>
                <a:pPr>
                  <a:defRPr sz="14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EDOCIVIL!$G$7:$G$12</c:f>
              <c:strCache>
                <c:ptCount val="6"/>
                <c:pt idx="0">
                  <c:v>Ns/Nc</c:v>
                </c:pt>
                <c:pt idx="1">
                  <c:v>Unión Libre</c:v>
                </c:pt>
                <c:pt idx="2">
                  <c:v>Viudo(a)</c:v>
                </c:pt>
                <c:pt idx="3">
                  <c:v>Divorciado (a)</c:v>
                </c:pt>
                <c:pt idx="4">
                  <c:v>Casado(a)</c:v>
                </c:pt>
                <c:pt idx="5">
                  <c:v>Soltero(a)</c:v>
                </c:pt>
              </c:strCache>
            </c:strRef>
          </c:cat>
          <c:val>
            <c:numRef>
              <c:f>EDOCIVIL!$H$7:$H$12</c:f>
              <c:numCache>
                <c:formatCode>General</c:formatCode>
                <c:ptCount val="6"/>
                <c:pt idx="0">
                  <c:v>8536.0183240999995</c:v>
                </c:pt>
                <c:pt idx="1">
                  <c:v>146337.26814989996</c:v>
                </c:pt>
                <c:pt idx="2">
                  <c:v>75566.940304200019</c:v>
                </c:pt>
                <c:pt idx="3">
                  <c:v>47889.317862899996</c:v>
                </c:pt>
                <c:pt idx="4">
                  <c:v>1041148.0152382065</c:v>
                </c:pt>
                <c:pt idx="5">
                  <c:v>493899.44010469969</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53259874884784653"/>
          <c:y val="3.5171862509992005E-2"/>
          <c:w val="0.36505406712674143"/>
          <c:h val="0.92965627498001602"/>
        </c:manualLayout>
      </c:layout>
      <c:barChart>
        <c:barDir val="bar"/>
        <c:grouping val="clustered"/>
        <c:varyColors val="0"/>
        <c:ser>
          <c:idx val="0"/>
          <c:order val="0"/>
          <c:spPr>
            <a:solidFill>
              <a:schemeClr val="accent6">
                <a:lumMod val="50000"/>
              </a:schemeClr>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OCUPA!$G$7:$G$18</c:f>
              <c:strCache>
                <c:ptCount val="12"/>
                <c:pt idx="0">
                  <c:v>No trabaja</c:v>
                </c:pt>
                <c:pt idx="1">
                  <c:v>Otro</c:v>
                </c:pt>
                <c:pt idx="2">
                  <c:v>Jubilado/ pensionado</c:v>
                </c:pt>
                <c:pt idx="3">
                  <c:v>Desempleado</c:v>
                </c:pt>
                <c:pt idx="4">
                  <c:v>Estudiante</c:v>
                </c:pt>
                <c:pt idx="5">
                  <c:v>Trabajo doméstico</c:v>
                </c:pt>
                <c:pt idx="6">
                  <c:v>Ejecutivo/ dirigente</c:v>
                </c:pt>
                <c:pt idx="7">
                  <c:v>Autoempleo/ taxista/ chofer/ comerciante</c:v>
                </c:pt>
                <c:pt idx="8">
                  <c:v>Obrero albañil/ fábrica/ jornalero</c:v>
                </c:pt>
                <c:pt idx="9">
                  <c:v>Ama de casa</c:v>
                </c:pt>
                <c:pt idx="10">
                  <c:v>Empleado/ gobierno/ privado</c:v>
                </c:pt>
                <c:pt idx="11">
                  <c:v>Profesionista</c:v>
                </c:pt>
              </c:strCache>
            </c:strRef>
          </c:cat>
          <c:val>
            <c:numRef>
              <c:f>OCUPA!$H$7:$H$18</c:f>
              <c:numCache>
                <c:formatCode>0.0</c:formatCode>
                <c:ptCount val="12"/>
                <c:pt idx="0">
                  <c:v>0.11723934284590334</c:v>
                </c:pt>
                <c:pt idx="1">
                  <c:v>0.71240685856906594</c:v>
                </c:pt>
                <c:pt idx="2">
                  <c:v>0.24677937298418814</c:v>
                </c:pt>
                <c:pt idx="3">
                  <c:v>4.6059390544567895</c:v>
                </c:pt>
                <c:pt idx="4">
                  <c:v>9.5675917680620497</c:v>
                </c:pt>
                <c:pt idx="5">
                  <c:v>0.44042541641757121</c:v>
                </c:pt>
                <c:pt idx="6">
                  <c:v>0.68195048384362988</c:v>
                </c:pt>
                <c:pt idx="7">
                  <c:v>9.179796142686742</c:v>
                </c:pt>
                <c:pt idx="8" formatCode="General">
                  <c:v>9.6831422394763482</c:v>
                </c:pt>
                <c:pt idx="9" formatCode="General">
                  <c:v>28.495771152102289</c:v>
                </c:pt>
                <c:pt idx="10" formatCode="General">
                  <c:v>32.816766230400553</c:v>
                </c:pt>
                <c:pt idx="11" formatCode="General">
                  <c:v>3.4521919381547415</c:v>
                </c:pt>
              </c:numCache>
            </c:numRef>
          </c:val>
        </c:ser>
        <c:dLbls>
          <c:showLegendKey val="0"/>
          <c:showVal val="1"/>
          <c:showCatName val="0"/>
          <c:showSerName val="0"/>
          <c:showPercent val="0"/>
          <c:showBubbleSize val="0"/>
        </c:dLbls>
        <c:gapWidth val="14"/>
        <c:overlap val="-25"/>
        <c:axId val="50025600"/>
        <c:axId val="32787456"/>
      </c:barChart>
      <c:valAx>
        <c:axId val="32787456"/>
        <c:scaling>
          <c:orientation val="minMax"/>
        </c:scaling>
        <c:delete val="1"/>
        <c:axPos val="b"/>
        <c:numFmt formatCode="0.0" sourceLinked="1"/>
        <c:majorTickMark val="out"/>
        <c:minorTickMark val="none"/>
        <c:tickLblPos val="nextTo"/>
        <c:crossAx val="50025600"/>
        <c:crosses val="autoZero"/>
        <c:crossBetween val="between"/>
      </c:valAx>
      <c:catAx>
        <c:axId val="50025600"/>
        <c:scaling>
          <c:orientation val="minMax"/>
        </c:scaling>
        <c:delete val="0"/>
        <c:axPos val="l"/>
        <c:majorTickMark val="none"/>
        <c:minorTickMark val="none"/>
        <c:tickLblPos val="nextTo"/>
        <c:txPr>
          <a:bodyPr/>
          <a:lstStyle/>
          <a:p>
            <a:pPr>
              <a:defRPr sz="1400" b="0">
                <a:latin typeface="Times New Roman" pitchFamily="18" charset="0"/>
                <a:cs typeface="Times New Roman" pitchFamily="18" charset="0"/>
              </a:defRPr>
            </a:pPr>
            <a:endParaRPr lang="es-MX"/>
          </a:p>
        </c:txPr>
        <c:crossAx val="32787456"/>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chemeClr val="accent5">
                  <a:lumMod val="50000"/>
                </a:schemeClr>
              </a:solidFill>
            </c:spPr>
          </c:dPt>
          <c:dPt>
            <c:idx val="1"/>
            <c:bubble3D val="0"/>
            <c:spPr>
              <a:solidFill>
                <a:srgbClr val="FFFF00"/>
              </a:solidFill>
            </c:spPr>
          </c:dPt>
          <c:dPt>
            <c:idx val="2"/>
            <c:bubble3D val="0"/>
            <c:spPr>
              <a:solidFill>
                <a:srgbClr val="002060"/>
              </a:solidFill>
            </c:spPr>
          </c:dPt>
          <c:dPt>
            <c:idx val="3"/>
            <c:bubble3D val="0"/>
            <c:spPr>
              <a:solidFill>
                <a:schemeClr val="accent2">
                  <a:lumMod val="60000"/>
                  <a:lumOff val="40000"/>
                </a:schemeClr>
              </a:solidFill>
            </c:spPr>
          </c:dPt>
          <c:dPt>
            <c:idx val="4"/>
            <c:bubble3D val="0"/>
            <c:spPr>
              <a:solidFill>
                <a:srgbClr val="FFC000"/>
              </a:solidFill>
            </c:spPr>
          </c:dPt>
          <c:dPt>
            <c:idx val="5"/>
            <c:bubble3D val="0"/>
            <c:spPr>
              <a:solidFill>
                <a:srgbClr val="C00000"/>
              </a:solidFill>
            </c:spPr>
          </c:dPt>
          <c:dLbls>
            <c:dLbl>
              <c:idx val="0"/>
              <c:layout>
                <c:manualLayout>
                  <c:x val="-2.3517995662569041E-3"/>
                  <c:y val="2.6444356325962794E-2"/>
                </c:manualLayout>
              </c:layout>
              <c:dLblPos val="bestFit"/>
              <c:showLegendKey val="0"/>
              <c:showVal val="0"/>
              <c:showCatName val="1"/>
              <c:showSerName val="0"/>
              <c:showPercent val="1"/>
              <c:showBubbleSize val="0"/>
            </c:dLbl>
            <c:dLbl>
              <c:idx val="1"/>
              <c:layout>
                <c:manualLayout>
                  <c:x val="-2.6299329510314551E-2"/>
                  <c:y val="4.7075158770621295E-2"/>
                </c:manualLayout>
              </c:layout>
              <c:dLblPos val="bestFit"/>
              <c:showLegendKey val="0"/>
              <c:showVal val="0"/>
              <c:showCatName val="1"/>
              <c:showSerName val="0"/>
              <c:showPercent val="1"/>
              <c:showBubbleSize val="0"/>
            </c:dLbl>
            <c:dLbl>
              <c:idx val="2"/>
              <c:layout>
                <c:manualLayout>
                  <c:x val="-7.0310810257849174E-3"/>
                  <c:y val="-4.66982634364949E-2"/>
                </c:manualLayout>
              </c:layout>
              <c:dLblPos val="bestFit"/>
              <c:showLegendKey val="0"/>
              <c:showVal val="0"/>
              <c:showCatName val="1"/>
              <c:showSerName val="0"/>
              <c:showPercent val="1"/>
              <c:showBubbleSize val="0"/>
            </c:dLbl>
            <c:dLbl>
              <c:idx val="3"/>
              <c:layout>
                <c:manualLayout>
                  <c:x val="3.1048290455897912E-2"/>
                  <c:y val="-5.4615583124051938E-2"/>
                </c:manualLayout>
              </c:layout>
              <c:dLblPos val="bestFit"/>
              <c:showLegendKey val="0"/>
              <c:showVal val="0"/>
              <c:showCatName val="1"/>
              <c:showSerName val="0"/>
              <c:showPercent val="1"/>
              <c:showBubbleSize val="0"/>
            </c:dLbl>
            <c:dLbl>
              <c:idx val="4"/>
              <c:layout>
                <c:manualLayout>
                  <c:x val="-2.0768228024948998E-3"/>
                  <c:y val="1.1354695770942301E-4"/>
                </c:manualLayout>
              </c:layout>
              <c:dLblPos val="bestFit"/>
              <c:showLegendKey val="0"/>
              <c:showVal val="0"/>
              <c:showCatName val="1"/>
              <c:showSerName val="0"/>
              <c:showPercent val="1"/>
              <c:showBubbleSize val="0"/>
            </c:dLbl>
            <c:dLbl>
              <c:idx val="5"/>
              <c:layout>
                <c:manualLayout>
                  <c:x val="-6.9445662276625218E-4"/>
                  <c:y val="6.4694071514441991E-3"/>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NSE!$G$7:$G$12</c:f>
              <c:strCache>
                <c:ptCount val="6"/>
                <c:pt idx="0">
                  <c:v>D</c:v>
                </c:pt>
                <c:pt idx="1">
                  <c:v>E</c:v>
                </c:pt>
                <c:pt idx="2">
                  <c:v>A/B</c:v>
                </c:pt>
                <c:pt idx="3">
                  <c:v>C+</c:v>
                </c:pt>
                <c:pt idx="4">
                  <c:v>C</c:v>
                </c:pt>
                <c:pt idx="5">
                  <c:v>D+</c:v>
                </c:pt>
              </c:strCache>
            </c:strRef>
          </c:cat>
          <c:val>
            <c:numRef>
              <c:f>NSE!$H$7:$H$12</c:f>
              <c:numCache>
                <c:formatCode>General</c:formatCode>
                <c:ptCount val="6"/>
                <c:pt idx="0">
                  <c:v>263993.23784820025</c:v>
                </c:pt>
                <c:pt idx="1">
                  <c:v>23105.845518099999</c:v>
                </c:pt>
                <c:pt idx="2">
                  <c:v>27889.492364099995</c:v>
                </c:pt>
                <c:pt idx="3">
                  <c:v>130069.96556550007</c:v>
                </c:pt>
                <c:pt idx="4">
                  <c:v>387947.48653489986</c:v>
                </c:pt>
                <c:pt idx="5">
                  <c:v>980370.97215320519</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34598494006245595"/>
          <c:y val="3.5171862509992005E-2"/>
          <c:w val="0.551667925858769"/>
          <c:h val="0.92965627498001602"/>
        </c:manualLayout>
      </c:layout>
      <c:barChart>
        <c:barDir val="bar"/>
        <c:grouping val="clustered"/>
        <c:varyColors val="0"/>
        <c:ser>
          <c:idx val="0"/>
          <c:order val="0"/>
          <c:invertIfNegative val="0"/>
          <c:dPt>
            <c:idx val="0"/>
            <c:invertIfNegative val="0"/>
            <c:bubble3D val="0"/>
            <c:spPr>
              <a:solidFill>
                <a:schemeClr val="bg1">
                  <a:lumMod val="50000"/>
                </a:schemeClr>
              </a:solidFill>
            </c:spPr>
          </c:dPt>
          <c:dPt>
            <c:idx val="1"/>
            <c:invertIfNegative val="0"/>
            <c:bubble3D val="0"/>
            <c:spPr>
              <a:solidFill>
                <a:schemeClr val="tx1">
                  <a:lumMod val="85000"/>
                  <a:lumOff val="15000"/>
                </a:schemeClr>
              </a:solidFill>
            </c:spPr>
          </c:dPt>
          <c:dPt>
            <c:idx val="2"/>
            <c:invertIfNegative val="0"/>
            <c:bubble3D val="0"/>
            <c:spPr>
              <a:solidFill>
                <a:schemeClr val="accent6">
                  <a:lumMod val="75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SIMPATIA!$G$7:$G$12</c:f>
              <c:strCache>
                <c:ptCount val="6"/>
                <c:pt idx="0">
                  <c:v>Ns/Nc</c:v>
                </c:pt>
                <c:pt idx="1">
                  <c:v>Ninguno</c:v>
                </c:pt>
                <c:pt idx="2">
                  <c:v>Otro</c:v>
                </c:pt>
                <c:pt idx="3">
                  <c:v>Perredista</c:v>
                </c:pt>
                <c:pt idx="4">
                  <c:v>Priísta</c:v>
                </c:pt>
                <c:pt idx="5">
                  <c:v>Panista</c:v>
                </c:pt>
              </c:strCache>
            </c:strRef>
          </c:cat>
          <c:val>
            <c:numRef>
              <c:f>SIMPATIA!$H$7:$H$12</c:f>
              <c:numCache>
                <c:formatCode>0.0</c:formatCode>
                <c:ptCount val="6"/>
                <c:pt idx="0">
                  <c:v>6.2624643880010575</c:v>
                </c:pt>
                <c:pt idx="1">
                  <c:v>33.425129614147941</c:v>
                </c:pt>
                <c:pt idx="2">
                  <c:v>9.1491190977642106E-2</c:v>
                </c:pt>
                <c:pt idx="3">
                  <c:v>2.0207701930995752</c:v>
                </c:pt>
                <c:pt idx="4">
                  <c:v>18.001357009881552</c:v>
                </c:pt>
                <c:pt idx="5">
                  <c:v>40.198787603892228</c:v>
                </c:pt>
              </c:numCache>
            </c:numRef>
          </c:val>
        </c:ser>
        <c:dLbls>
          <c:showLegendKey val="0"/>
          <c:showVal val="1"/>
          <c:showCatName val="0"/>
          <c:showSerName val="0"/>
          <c:showPercent val="0"/>
          <c:showBubbleSize val="0"/>
        </c:dLbls>
        <c:gapWidth val="14"/>
        <c:overlap val="-25"/>
        <c:axId val="69479808"/>
        <c:axId val="32950528"/>
      </c:barChart>
      <c:valAx>
        <c:axId val="32950528"/>
        <c:scaling>
          <c:orientation val="minMax"/>
        </c:scaling>
        <c:delete val="1"/>
        <c:axPos val="b"/>
        <c:numFmt formatCode="0.0" sourceLinked="1"/>
        <c:majorTickMark val="out"/>
        <c:minorTickMark val="none"/>
        <c:tickLblPos val="nextTo"/>
        <c:crossAx val="69479808"/>
        <c:crosses val="autoZero"/>
        <c:crossBetween val="between"/>
      </c:valAx>
      <c:catAx>
        <c:axId val="69479808"/>
        <c:scaling>
          <c:orientation val="minMax"/>
        </c:scaling>
        <c:delete val="0"/>
        <c:axPos val="l"/>
        <c:majorTickMark val="none"/>
        <c:minorTickMark val="none"/>
        <c:tickLblPos val="nextTo"/>
        <c:txPr>
          <a:bodyPr/>
          <a:lstStyle/>
          <a:p>
            <a:pPr>
              <a:defRPr sz="1400">
                <a:latin typeface="Times New Roman" pitchFamily="18" charset="0"/>
                <a:cs typeface="Times New Roman" pitchFamily="18" charset="0"/>
              </a:defRPr>
            </a:pPr>
            <a:endParaRPr lang="es-MX"/>
          </a:p>
        </c:txPr>
        <c:crossAx val="32950528"/>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chemeClr val="accent6">
                  <a:lumMod val="50000"/>
                </a:schemeClr>
              </a:solidFill>
            </c:spPr>
          </c:dPt>
          <c:dPt>
            <c:idx val="1"/>
            <c:bubble3D val="0"/>
            <c:spPr>
              <a:solidFill>
                <a:srgbClr val="0070C0"/>
              </a:solidFill>
            </c:spPr>
          </c:dPt>
          <c:dPt>
            <c:idx val="2"/>
            <c:bubble3D val="0"/>
            <c:spPr>
              <a:solidFill>
                <a:srgbClr val="FF0000"/>
              </a:solidFill>
            </c:spPr>
          </c:dPt>
          <c:dPt>
            <c:idx val="3"/>
            <c:bubble3D val="0"/>
            <c:spPr>
              <a:solidFill>
                <a:srgbClr val="C00000"/>
              </a:solidFill>
            </c:spPr>
          </c:dPt>
          <c:dLbls>
            <c:dLbl>
              <c:idx val="0"/>
              <c:layout>
                <c:manualLayout>
                  <c:x val="-8.2909235454699561E-3"/>
                  <c:y val="2.6444356325962853E-2"/>
                </c:manualLayout>
              </c:layout>
              <c:dLblPos val="bestFit"/>
              <c:showLegendKey val="0"/>
              <c:showVal val="0"/>
              <c:showCatName val="1"/>
              <c:showSerName val="0"/>
              <c:showPercent val="1"/>
              <c:showBubbleSize val="0"/>
            </c:dLbl>
            <c:dLbl>
              <c:idx val="1"/>
              <c:layout>
                <c:manualLayout>
                  <c:x val="-1.7390643541494954E-2"/>
                  <c:y val="-8.8647192482234685E-4"/>
                </c:manualLayout>
              </c:layout>
              <c:dLblPos val="bestFit"/>
              <c:showLegendKey val="0"/>
              <c:showVal val="0"/>
              <c:showCatName val="1"/>
              <c:showSerName val="0"/>
              <c:showPercent val="1"/>
              <c:showBubbleSize val="0"/>
            </c:dLbl>
            <c:dLbl>
              <c:idx val="2"/>
              <c:layout>
                <c:manualLayout>
                  <c:x val="1.0786290911854282E-2"/>
                  <c:y val="1.7250577490763294E-2"/>
                </c:manualLayout>
              </c:layout>
              <c:dLblPos val="bestFit"/>
              <c:showLegendKey val="0"/>
              <c:showVal val="0"/>
              <c:showCatName val="1"/>
              <c:showSerName val="0"/>
              <c:showPercent val="1"/>
              <c:showBubbleSize val="0"/>
            </c:dLbl>
            <c:dLbl>
              <c:idx val="3"/>
              <c:layout>
                <c:manualLayout>
                  <c:x val="-1.9434263367413149E-2"/>
                  <c:y val="6.1358157568433443E-3"/>
                </c:manualLayout>
              </c:layout>
              <c:dLblPos val="bestFit"/>
              <c:showLegendKey val="0"/>
              <c:showVal val="0"/>
              <c:showCatName val="1"/>
              <c:showSerName val="0"/>
              <c:showPercent val="1"/>
              <c:showBubbleSize val="0"/>
            </c:dLbl>
            <c:dLbl>
              <c:idx val="4"/>
              <c:layout>
                <c:manualLayout>
                  <c:x val="-2.0768228024948998E-3"/>
                  <c:y val="1.1354695770942301E-4"/>
                </c:manualLayout>
              </c:layout>
              <c:dLblPos val="bestFit"/>
              <c:showLegendKey val="0"/>
              <c:showVal val="0"/>
              <c:showCatName val="1"/>
              <c:showSerName val="0"/>
              <c:showPercent val="1"/>
              <c:showBubbleSize val="0"/>
            </c:dLbl>
            <c:dLbl>
              <c:idx val="5"/>
              <c:layout>
                <c:manualLayout>
                  <c:x val="-7.4933506362929586E-2"/>
                  <c:y val="-3.5097339451273628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HUMOR1!$G$7:$G$11</c:f>
              <c:strCache>
                <c:ptCount val="5"/>
                <c:pt idx="0">
                  <c:v>Mejor</c:v>
                </c:pt>
                <c:pt idx="1">
                  <c:v>Igual de bien</c:v>
                </c:pt>
                <c:pt idx="2">
                  <c:v>Igual de mal</c:v>
                </c:pt>
                <c:pt idx="3">
                  <c:v>Peor</c:v>
                </c:pt>
                <c:pt idx="4">
                  <c:v>Ns/Nc</c:v>
                </c:pt>
              </c:strCache>
            </c:strRef>
          </c:cat>
          <c:val>
            <c:numRef>
              <c:f>HUMOR1!$H$7:$H$11</c:f>
              <c:numCache>
                <c:formatCode>General</c:formatCode>
                <c:ptCount val="5"/>
                <c:pt idx="0">
                  <c:v>558493.69486769964</c:v>
                </c:pt>
                <c:pt idx="1">
                  <c:v>446802.19579969934</c:v>
                </c:pt>
                <c:pt idx="2">
                  <c:v>316768.41221670038</c:v>
                </c:pt>
                <c:pt idx="3">
                  <c:v>452384.47599829943</c:v>
                </c:pt>
                <c:pt idx="4">
                  <c:v>38928.2211016</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53259874884784653"/>
          <c:y val="3.5171862509992005E-2"/>
          <c:w val="0.36505406712674143"/>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PPAl!$G$7:$G$18</c:f>
              <c:strCache>
                <c:ptCount val="12"/>
                <c:pt idx="0">
                  <c:v>Ns/Nc</c:v>
                </c:pt>
                <c:pt idx="1">
                  <c:v>Ninguno</c:v>
                </c:pt>
                <c:pt idx="2">
                  <c:v>Otro</c:v>
                </c:pt>
                <c:pt idx="3">
                  <c:v>Limpieza/ Raspado/ Pavimentación/ Arreglo de Calles</c:v>
                </c:pt>
                <c:pt idx="4">
                  <c:v>Mal Gobierno / Mal Gobernador</c:v>
                </c:pt>
                <c:pt idx="5">
                  <c:v>Drogadicción/ Alcoholismo</c:v>
                </c:pt>
                <c:pt idx="6">
                  <c:v>Agua Potable</c:v>
                </c:pt>
                <c:pt idx="7">
                  <c:v>Narcotráfico</c:v>
                </c:pt>
                <c:pt idx="8">
                  <c:v>Crisis Económica/ Bajos Salarios</c:v>
                </c:pt>
                <c:pt idx="9">
                  <c:v>Corrupción</c:v>
                </c:pt>
                <c:pt idx="10">
                  <c:v>Desempleo</c:v>
                </c:pt>
                <c:pt idx="11">
                  <c:v>Inseguridad</c:v>
                </c:pt>
              </c:strCache>
            </c:strRef>
          </c:cat>
          <c:val>
            <c:numRef>
              <c:f>PPAl!$H$7:$H$18</c:f>
              <c:numCache>
                <c:formatCode>0.0</c:formatCode>
                <c:ptCount val="12"/>
                <c:pt idx="0">
                  <c:v>7.143095887106913</c:v>
                </c:pt>
                <c:pt idx="1">
                  <c:v>3.5237734104691834</c:v>
                </c:pt>
                <c:pt idx="2">
                  <c:v>5.022281449103164</c:v>
                </c:pt>
                <c:pt idx="3">
                  <c:v>1.413296388976264</c:v>
                </c:pt>
                <c:pt idx="4">
                  <c:v>2.7949177465881125</c:v>
                </c:pt>
                <c:pt idx="5">
                  <c:v>3.3359397673365065</c:v>
                </c:pt>
                <c:pt idx="6">
                  <c:v>3.4472648415388258</c:v>
                </c:pt>
                <c:pt idx="7">
                  <c:v>4.6422879527832688</c:v>
                </c:pt>
                <c:pt idx="8" formatCode="General">
                  <c:v>4.6895175320713935</c:v>
                </c:pt>
                <c:pt idx="9" formatCode="General">
                  <c:v>9.2021985069112677</c:v>
                </c:pt>
                <c:pt idx="10" formatCode="General">
                  <c:v>14.319435991936089</c:v>
                </c:pt>
                <c:pt idx="11" formatCode="General">
                  <c:v>40.465990525178974</c:v>
                </c:pt>
              </c:numCache>
            </c:numRef>
          </c:val>
        </c:ser>
        <c:dLbls>
          <c:showLegendKey val="0"/>
          <c:showVal val="1"/>
          <c:showCatName val="0"/>
          <c:showSerName val="0"/>
          <c:showPercent val="0"/>
          <c:showBubbleSize val="0"/>
        </c:dLbls>
        <c:gapWidth val="14"/>
        <c:overlap val="-25"/>
        <c:axId val="25137920"/>
        <c:axId val="24971136"/>
      </c:barChart>
      <c:valAx>
        <c:axId val="24971136"/>
        <c:scaling>
          <c:orientation val="minMax"/>
        </c:scaling>
        <c:delete val="1"/>
        <c:axPos val="b"/>
        <c:numFmt formatCode="0.0" sourceLinked="1"/>
        <c:majorTickMark val="out"/>
        <c:minorTickMark val="none"/>
        <c:tickLblPos val="nextTo"/>
        <c:crossAx val="25137920"/>
        <c:crosses val="autoZero"/>
        <c:crossBetween val="between"/>
      </c:valAx>
      <c:catAx>
        <c:axId val="25137920"/>
        <c:scaling>
          <c:orientation val="minMax"/>
        </c:scaling>
        <c:delete val="0"/>
        <c:axPos val="l"/>
        <c:majorTickMark val="none"/>
        <c:minorTickMark val="none"/>
        <c:tickLblPos val="nextTo"/>
        <c:txPr>
          <a:bodyPr/>
          <a:lstStyle/>
          <a:p>
            <a:pPr>
              <a:defRPr sz="1200" b="0">
                <a:latin typeface="Times New Roman" pitchFamily="18" charset="0"/>
                <a:cs typeface="Times New Roman" pitchFamily="18" charset="0"/>
              </a:defRPr>
            </a:pPr>
            <a:endParaRPr lang="es-MX"/>
          </a:p>
        </c:txPr>
        <c:crossAx val="24971136"/>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53259874884784653"/>
          <c:y val="3.5171862509992005E-2"/>
          <c:w val="0.36505406712674143"/>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MPIO!$G$7:$G$18</c:f>
              <c:strCache>
                <c:ptCount val="12"/>
                <c:pt idx="0">
                  <c:v>Ns/Nc</c:v>
                </c:pt>
                <c:pt idx="1">
                  <c:v>Ninguno</c:v>
                </c:pt>
                <c:pt idx="2">
                  <c:v>Otro</c:v>
                </c:pt>
                <c:pt idx="3">
                  <c:v>Policia Deficiente/ Incapaz</c:v>
                </c:pt>
                <c:pt idx="4">
                  <c:v>Narcotráfico</c:v>
                </c:pt>
                <c:pt idx="5">
                  <c:v>Agua Potable</c:v>
                </c:pt>
                <c:pt idx="6">
                  <c:v>Drogadicción/ Alcoholismo</c:v>
                </c:pt>
                <c:pt idx="7">
                  <c:v>Crisis Económica/ Bajos Salarios</c:v>
                </c:pt>
                <c:pt idx="8">
                  <c:v>Corrupción</c:v>
                </c:pt>
                <c:pt idx="9">
                  <c:v>Limpieza/ Raspado/ Pavimentación/ Arreglo de Calles</c:v>
                </c:pt>
                <c:pt idx="10">
                  <c:v>Desempleo</c:v>
                </c:pt>
                <c:pt idx="11">
                  <c:v>Inseguridad/ Delicuencia</c:v>
                </c:pt>
              </c:strCache>
            </c:strRef>
          </c:cat>
          <c:val>
            <c:numRef>
              <c:f>MPIO!$H$7:$H$18</c:f>
              <c:numCache>
                <c:formatCode>0.0</c:formatCode>
                <c:ptCount val="12"/>
                <c:pt idx="0">
                  <c:v>6.5029162885621847</c:v>
                </c:pt>
                <c:pt idx="1">
                  <c:v>3.5668797729689223</c:v>
                </c:pt>
                <c:pt idx="2">
                  <c:v>8.7333287353427984</c:v>
                </c:pt>
                <c:pt idx="3">
                  <c:v>1.8690362341917319</c:v>
                </c:pt>
                <c:pt idx="4">
                  <c:v>2.9851345765705406</c:v>
                </c:pt>
                <c:pt idx="5">
                  <c:v>3.4381536346137658</c:v>
                </c:pt>
                <c:pt idx="6">
                  <c:v>3.8395745410201139</c:v>
                </c:pt>
                <c:pt idx="7">
                  <c:v>3.9083372236454572</c:v>
                </c:pt>
                <c:pt idx="8" formatCode="General">
                  <c:v>4.1294149689314796</c:v>
                </c:pt>
                <c:pt idx="9" formatCode="General">
                  <c:v>5.4710363223518987</c:v>
                </c:pt>
                <c:pt idx="10" formatCode="General">
                  <c:v>14.207764504847752</c:v>
                </c:pt>
                <c:pt idx="11" formatCode="General">
                  <c:v>41.348423196953227</c:v>
                </c:pt>
              </c:numCache>
            </c:numRef>
          </c:val>
        </c:ser>
        <c:dLbls>
          <c:showLegendKey val="0"/>
          <c:showVal val="1"/>
          <c:showCatName val="0"/>
          <c:showSerName val="0"/>
          <c:showPercent val="0"/>
          <c:showBubbleSize val="0"/>
        </c:dLbls>
        <c:gapWidth val="14"/>
        <c:overlap val="-25"/>
        <c:axId val="25066880"/>
        <c:axId val="25064192"/>
      </c:barChart>
      <c:valAx>
        <c:axId val="25064192"/>
        <c:scaling>
          <c:orientation val="minMax"/>
        </c:scaling>
        <c:delete val="1"/>
        <c:axPos val="b"/>
        <c:numFmt formatCode="0.0" sourceLinked="1"/>
        <c:majorTickMark val="out"/>
        <c:minorTickMark val="none"/>
        <c:tickLblPos val="nextTo"/>
        <c:crossAx val="25066880"/>
        <c:crosses val="autoZero"/>
        <c:crossBetween val="between"/>
      </c:valAx>
      <c:catAx>
        <c:axId val="25066880"/>
        <c:scaling>
          <c:orientation val="minMax"/>
        </c:scaling>
        <c:delete val="0"/>
        <c:axPos val="l"/>
        <c:majorTickMark val="none"/>
        <c:minorTickMark val="none"/>
        <c:tickLblPos val="nextTo"/>
        <c:txPr>
          <a:bodyPr/>
          <a:lstStyle/>
          <a:p>
            <a:pPr>
              <a:defRPr sz="1200" b="0">
                <a:latin typeface="Times New Roman" pitchFamily="18" charset="0"/>
                <a:cs typeface="Times New Roman" pitchFamily="18" charset="0"/>
              </a:defRPr>
            </a:pPr>
            <a:endParaRPr lang="es-MX"/>
          </a:p>
        </c:txPr>
        <c:crossAx val="25064192"/>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53259874884784653"/>
          <c:y val="3.5171862509992005E-2"/>
          <c:w val="0.36505406712674143"/>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ServPub!$G$7:$G$16</c:f>
              <c:strCache>
                <c:ptCount val="10"/>
                <c:pt idx="0">
                  <c:v>Ninguno</c:v>
                </c:pt>
                <c:pt idx="1">
                  <c:v>Ns/Nc</c:v>
                </c:pt>
                <c:pt idx="2">
                  <c:v>Otro</c:v>
                </c:pt>
                <c:pt idx="3">
                  <c:v>Recolección de basura</c:v>
                </c:pt>
                <c:pt idx="4">
                  <c:v>Drenaje</c:v>
                </c:pt>
                <c:pt idx="5">
                  <c:v>Transporte público</c:v>
                </c:pt>
                <c:pt idx="6">
                  <c:v>Abastecimiento de agua potable</c:v>
                </c:pt>
                <c:pt idx="7">
                  <c:v>Alumbrado público</c:v>
                </c:pt>
                <c:pt idx="8">
                  <c:v>Pavimentación</c:v>
                </c:pt>
                <c:pt idx="9">
                  <c:v>Seguridad</c:v>
                </c:pt>
              </c:strCache>
            </c:strRef>
          </c:cat>
          <c:val>
            <c:numRef>
              <c:f>ServPub!$H$7:$H$16</c:f>
              <c:numCache>
                <c:formatCode>0.0</c:formatCode>
                <c:ptCount val="10"/>
                <c:pt idx="0">
                  <c:v>1.3936052889235364</c:v>
                </c:pt>
                <c:pt idx="1">
                  <c:v>2.5123102133037936</c:v>
                </c:pt>
                <c:pt idx="2">
                  <c:v>3.8769443104230539</c:v>
                </c:pt>
                <c:pt idx="3">
                  <c:v>2.6160953271447975</c:v>
                </c:pt>
                <c:pt idx="4">
                  <c:v>3.8428537563570511</c:v>
                </c:pt>
                <c:pt idx="5">
                  <c:v>4.7259023212302838</c:v>
                </c:pt>
                <c:pt idx="6">
                  <c:v>7.995261757112786</c:v>
                </c:pt>
                <c:pt idx="7">
                  <c:v>11.341959118363945</c:v>
                </c:pt>
                <c:pt idx="8">
                  <c:v>28.362790537209683</c:v>
                </c:pt>
                <c:pt idx="9">
                  <c:v>33.332277369930942</c:v>
                </c:pt>
              </c:numCache>
            </c:numRef>
          </c:val>
        </c:ser>
        <c:dLbls>
          <c:showLegendKey val="0"/>
          <c:showVal val="1"/>
          <c:showCatName val="0"/>
          <c:showSerName val="0"/>
          <c:showPercent val="0"/>
          <c:showBubbleSize val="0"/>
        </c:dLbls>
        <c:gapWidth val="14"/>
        <c:overlap val="-25"/>
        <c:axId val="72169728"/>
        <c:axId val="24945024"/>
      </c:barChart>
      <c:valAx>
        <c:axId val="24945024"/>
        <c:scaling>
          <c:orientation val="minMax"/>
        </c:scaling>
        <c:delete val="1"/>
        <c:axPos val="b"/>
        <c:numFmt formatCode="0.0" sourceLinked="1"/>
        <c:majorTickMark val="out"/>
        <c:minorTickMark val="none"/>
        <c:tickLblPos val="nextTo"/>
        <c:crossAx val="72169728"/>
        <c:crosses val="autoZero"/>
        <c:crossBetween val="between"/>
      </c:valAx>
      <c:catAx>
        <c:axId val="72169728"/>
        <c:scaling>
          <c:orientation val="minMax"/>
        </c:scaling>
        <c:delete val="0"/>
        <c:axPos val="l"/>
        <c:majorTickMark val="none"/>
        <c:minorTickMark val="none"/>
        <c:tickLblPos val="nextTo"/>
        <c:txPr>
          <a:bodyPr/>
          <a:lstStyle/>
          <a:p>
            <a:pPr>
              <a:defRPr sz="1200" b="0">
                <a:latin typeface="Times New Roman" pitchFamily="18" charset="0"/>
                <a:cs typeface="Times New Roman" pitchFamily="18" charset="0"/>
              </a:defRPr>
            </a:pPr>
            <a:endParaRPr lang="es-MX"/>
          </a:p>
        </c:txPr>
        <c:crossAx val="24945024"/>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41173807061730905"/>
          <c:y val="3.5171862509992005E-2"/>
          <c:w val="0.48591477586234133"/>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CALIF!$G$7:$G$15</c:f>
              <c:strCache>
                <c:ptCount val="9"/>
                <c:pt idx="0">
                  <c:v>...Pavimentación y bacheo</c:v>
                </c:pt>
                <c:pt idx="1">
                  <c:v>...Seguridad publica</c:v>
                </c:pt>
                <c:pt idx="2">
                  <c:v>...Policía municipal</c:v>
                </c:pt>
                <c:pt idx="3">
                  <c:v>...Transporte público</c:v>
                </c:pt>
                <c:pt idx="4">
                  <c:v>...Parques y jardines públicos</c:v>
                </c:pt>
                <c:pt idx="5">
                  <c:v>...Obras públicas</c:v>
                </c:pt>
                <c:pt idx="6">
                  <c:v>...Alumbrado público</c:v>
                </c:pt>
                <c:pt idx="7">
                  <c:v>...Agua potable</c:v>
                </c:pt>
                <c:pt idx="8">
                  <c:v>...Recolección de basura</c:v>
                </c:pt>
              </c:strCache>
            </c:strRef>
          </c:cat>
          <c:val>
            <c:numRef>
              <c:f>CALIF!$H$7:$H$15</c:f>
              <c:numCache>
                <c:formatCode>0.0</c:formatCode>
                <c:ptCount val="9"/>
                <c:pt idx="0">
                  <c:v>5.9688429002115733</c:v>
                </c:pt>
                <c:pt idx="1">
                  <c:v>6.2925220330899512</c:v>
                </c:pt>
                <c:pt idx="2">
                  <c:v>6.3922727071784724</c:v>
                </c:pt>
                <c:pt idx="3">
                  <c:v>6.5040953231771468</c:v>
                </c:pt>
                <c:pt idx="4">
                  <c:v>6.8127828632447613</c:v>
                </c:pt>
                <c:pt idx="5">
                  <c:v>6.9142360079772125</c:v>
                </c:pt>
                <c:pt idx="6">
                  <c:v>7.1679819752056542</c:v>
                </c:pt>
                <c:pt idx="7">
                  <c:v>7.3920816549189512</c:v>
                </c:pt>
                <c:pt idx="8">
                  <c:v>7.6034110064308527</c:v>
                </c:pt>
              </c:numCache>
            </c:numRef>
          </c:val>
        </c:ser>
        <c:dLbls>
          <c:showLegendKey val="0"/>
          <c:showVal val="1"/>
          <c:showCatName val="0"/>
          <c:showSerName val="0"/>
          <c:showPercent val="0"/>
          <c:showBubbleSize val="0"/>
        </c:dLbls>
        <c:gapWidth val="14"/>
        <c:overlap val="-25"/>
        <c:axId val="72128384"/>
        <c:axId val="72104960"/>
      </c:barChart>
      <c:valAx>
        <c:axId val="72104960"/>
        <c:scaling>
          <c:orientation val="minMax"/>
        </c:scaling>
        <c:delete val="1"/>
        <c:axPos val="b"/>
        <c:numFmt formatCode="0.0" sourceLinked="1"/>
        <c:majorTickMark val="out"/>
        <c:minorTickMark val="none"/>
        <c:tickLblPos val="nextTo"/>
        <c:crossAx val="72128384"/>
        <c:crosses val="autoZero"/>
        <c:crossBetween val="between"/>
      </c:valAx>
      <c:catAx>
        <c:axId val="72128384"/>
        <c:scaling>
          <c:orientation val="minMax"/>
        </c:scaling>
        <c:delete val="0"/>
        <c:axPos val="l"/>
        <c:majorTickMark val="none"/>
        <c:minorTickMark val="none"/>
        <c:tickLblPos val="nextTo"/>
        <c:txPr>
          <a:bodyPr/>
          <a:lstStyle/>
          <a:p>
            <a:pPr>
              <a:defRPr sz="1200" b="0">
                <a:latin typeface="Times New Roman" pitchFamily="18" charset="0"/>
                <a:cs typeface="Times New Roman" pitchFamily="18" charset="0"/>
              </a:defRPr>
            </a:pPr>
            <a:endParaRPr lang="es-MX"/>
          </a:p>
        </c:txPr>
        <c:crossAx val="72104960"/>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rgbClr val="C00000"/>
              </a:solidFill>
            </c:spPr>
          </c:dPt>
          <c:dPt>
            <c:idx val="2"/>
            <c:bubble3D val="0"/>
            <c:spPr>
              <a:solidFill>
                <a:schemeClr val="bg1">
                  <a:lumMod val="65000"/>
                </a:schemeClr>
              </a:solidFill>
            </c:spPr>
          </c:dPt>
          <c:dPt>
            <c:idx val="3"/>
            <c:bubble3D val="0"/>
          </c:dPt>
          <c:dLbls>
            <c:dLbl>
              <c:idx val="0"/>
              <c:layout>
                <c:manualLayout>
                  <c:x val="6.1776242334964256E-4"/>
                  <c:y val="-1.1924948230392064E-2"/>
                </c:manualLayout>
              </c:layout>
              <c:dLblPos val="bestFit"/>
              <c:showLegendKey val="0"/>
              <c:showVal val="0"/>
              <c:showCatName val="1"/>
              <c:showSerName val="0"/>
              <c:showPercent val="1"/>
              <c:showBubbleSize val="0"/>
            </c:dLbl>
            <c:dLbl>
              <c:idx val="1"/>
              <c:layout>
                <c:manualLayout>
                  <c:x val="-1.7390643541494954E-2"/>
                  <c:y val="-8.8647192482234685E-4"/>
                </c:manualLayout>
              </c:layout>
              <c:dLblPos val="bestFit"/>
              <c:showLegendKey val="0"/>
              <c:showVal val="0"/>
              <c:showCatName val="1"/>
              <c:showSerName val="0"/>
              <c:showPercent val="1"/>
              <c:showBubbleSize val="0"/>
            </c:dLbl>
            <c:dLbl>
              <c:idx val="2"/>
              <c:layout>
                <c:manualLayout>
                  <c:x val="-1.5939766994604518E-2"/>
                  <c:y val="-5.1315168337770726E-3"/>
                </c:manualLayout>
              </c:layout>
              <c:dLblPos val="bestFit"/>
              <c:showLegendKey val="0"/>
              <c:showVal val="0"/>
              <c:showCatName val="1"/>
              <c:showSerName val="0"/>
              <c:showPercent val="1"/>
              <c:showBubbleSize val="0"/>
            </c:dLbl>
            <c:dLbl>
              <c:idx val="3"/>
              <c:layout>
                <c:manualLayout>
                  <c:x val="-1.9434263367413149E-2"/>
                  <c:y val="6.1358157568433443E-3"/>
                </c:manualLayout>
              </c:layout>
              <c:dLblPos val="bestFit"/>
              <c:showLegendKey val="0"/>
              <c:showVal val="0"/>
              <c:showCatName val="1"/>
              <c:showSerName val="0"/>
              <c:showPercent val="1"/>
              <c:showBubbleSize val="0"/>
            </c:dLbl>
            <c:dLbl>
              <c:idx val="4"/>
              <c:layout>
                <c:manualLayout>
                  <c:x val="-2.0768228024948998E-3"/>
                  <c:y val="1.1354695770942301E-4"/>
                </c:manualLayout>
              </c:layout>
              <c:dLblPos val="bestFit"/>
              <c:showLegendKey val="0"/>
              <c:showVal val="0"/>
              <c:showCatName val="1"/>
              <c:showSerName val="0"/>
              <c:showPercent val="1"/>
              <c:showBubbleSize val="0"/>
            </c:dLbl>
            <c:dLbl>
              <c:idx val="5"/>
              <c:layout>
                <c:manualLayout>
                  <c:x val="-7.4933506362929586E-2"/>
                  <c:y val="-3.5097339451273628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GOBIERNO!$G$7:$G$9</c:f>
              <c:strCache>
                <c:ptCount val="3"/>
                <c:pt idx="0">
                  <c:v>Es el correcto</c:v>
                </c:pt>
                <c:pt idx="1">
                  <c:v>Lleva un rumbo equivocado</c:v>
                </c:pt>
                <c:pt idx="2">
                  <c:v>Ns/Nc</c:v>
                </c:pt>
              </c:strCache>
            </c:strRef>
          </c:cat>
          <c:val>
            <c:numRef>
              <c:f>GOBIERNO!$H$7:$H$9</c:f>
              <c:numCache>
                <c:formatCode>General</c:formatCode>
                <c:ptCount val="3"/>
                <c:pt idx="0">
                  <c:v>1153769.7511509007</c:v>
                </c:pt>
                <c:pt idx="1">
                  <c:v>461164.94245229947</c:v>
                </c:pt>
                <c:pt idx="2">
                  <c:v>198442.30638080032</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chemeClr val="tx2">
                  <a:lumMod val="60000"/>
                  <a:lumOff val="40000"/>
                </a:schemeClr>
              </a:solidFill>
            </c:spPr>
          </c:dPt>
          <c:dPt>
            <c:idx val="2"/>
            <c:bubble3D val="0"/>
            <c:spPr>
              <a:solidFill>
                <a:srgbClr val="FF0000"/>
              </a:solidFill>
            </c:spPr>
          </c:dPt>
          <c:dPt>
            <c:idx val="3"/>
            <c:bubble3D val="0"/>
            <c:spPr>
              <a:solidFill>
                <a:srgbClr val="C00000"/>
              </a:solidFill>
            </c:spPr>
          </c:dPt>
          <c:dPt>
            <c:idx val="4"/>
            <c:bubble3D val="0"/>
            <c:spPr>
              <a:solidFill>
                <a:schemeClr val="bg1">
                  <a:lumMod val="75000"/>
                </a:schemeClr>
              </a:solidFill>
            </c:spPr>
          </c:dPt>
          <c:dLbls>
            <c:dLbl>
              <c:idx val="0"/>
              <c:layout>
                <c:manualLayout>
                  <c:x val="6.1776242334964256E-4"/>
                  <c:y val="-1.1924948230392064E-2"/>
                </c:manualLayout>
              </c:layout>
              <c:dLblPos val="bestFit"/>
              <c:showLegendKey val="0"/>
              <c:showVal val="0"/>
              <c:showCatName val="1"/>
              <c:showSerName val="0"/>
              <c:showPercent val="1"/>
              <c:showBubbleSize val="0"/>
            </c:dLbl>
            <c:dLbl>
              <c:idx val="1"/>
              <c:layout>
                <c:manualLayout>
                  <c:x val="4.2672839614435476E-4"/>
                  <c:y val="-2.6466008295725624E-2"/>
                </c:manualLayout>
              </c:layout>
              <c:dLblPos val="bestFit"/>
              <c:showLegendKey val="0"/>
              <c:showVal val="0"/>
              <c:showCatName val="1"/>
              <c:showSerName val="0"/>
              <c:showPercent val="1"/>
              <c:showBubbleSize val="0"/>
            </c:dLbl>
            <c:dLbl>
              <c:idx val="2"/>
              <c:layout>
                <c:manualLayout>
                  <c:x val="-1.5939766994604518E-2"/>
                  <c:y val="-5.1315168337770726E-3"/>
                </c:manualLayout>
              </c:layout>
              <c:dLblPos val="bestFit"/>
              <c:showLegendKey val="0"/>
              <c:showVal val="0"/>
              <c:showCatName val="1"/>
              <c:showSerName val="0"/>
              <c:showPercent val="1"/>
              <c:showBubbleSize val="0"/>
            </c:dLbl>
            <c:dLbl>
              <c:idx val="3"/>
              <c:layout>
                <c:manualLayout>
                  <c:x val="-1.9434263367413149E-2"/>
                  <c:y val="6.1358157568433443E-3"/>
                </c:manualLayout>
              </c:layout>
              <c:dLblPos val="bestFit"/>
              <c:showLegendKey val="0"/>
              <c:showVal val="0"/>
              <c:showCatName val="1"/>
              <c:showSerName val="0"/>
              <c:showPercent val="1"/>
              <c:showBubbleSize val="0"/>
            </c:dLbl>
            <c:dLbl>
              <c:idx val="4"/>
              <c:layout>
                <c:manualLayout>
                  <c:x val="-1.6924632750527566E-2"/>
                  <c:y val="-1.5873663274105124E-2"/>
                </c:manualLayout>
              </c:layout>
              <c:dLblPos val="bestFit"/>
              <c:showLegendKey val="0"/>
              <c:showVal val="0"/>
              <c:showCatName val="1"/>
              <c:showSerName val="0"/>
              <c:showPercent val="1"/>
              <c:showBubbleSize val="0"/>
            </c:dLbl>
            <c:dLbl>
              <c:idx val="5"/>
              <c:layout>
                <c:manualLayout>
                  <c:x val="-7.4933506362929586E-2"/>
                  <c:y val="-3.5097339451273628E-2"/>
                </c:manualLayout>
              </c:layout>
              <c:dLblPos val="bestFit"/>
              <c:showLegendKey val="0"/>
              <c:showVal val="0"/>
              <c:showCatName val="1"/>
              <c:showSerName val="0"/>
              <c:showPercent val="1"/>
              <c:showBubbleSize val="0"/>
            </c:dLbl>
            <c:numFmt formatCode="0.0%" sourceLinked="0"/>
            <c:txPr>
              <a:bodyPr/>
              <a:lstStyle/>
              <a:p>
                <a:pPr>
                  <a:defRPr sz="15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AcudFCH!$G$7:$G$11</c:f>
              <c:strCache>
                <c:ptCount val="5"/>
                <c:pt idx="0">
                  <c:v>Acuerdo</c:v>
                </c:pt>
                <c:pt idx="1">
                  <c:v>Acuerdo en parte</c:v>
                </c:pt>
                <c:pt idx="2">
                  <c:v>Desacuerdo en parte</c:v>
                </c:pt>
                <c:pt idx="3">
                  <c:v>Desacuerdo</c:v>
                </c:pt>
                <c:pt idx="4">
                  <c:v>Ns/Nc</c:v>
                </c:pt>
              </c:strCache>
            </c:strRef>
          </c:cat>
          <c:val>
            <c:numRef>
              <c:f>AcudFCH!$H$7:$H$11</c:f>
              <c:numCache>
                <c:formatCode>General</c:formatCode>
                <c:ptCount val="5"/>
                <c:pt idx="0">
                  <c:v>811707.59819720185</c:v>
                </c:pt>
                <c:pt idx="1">
                  <c:v>555491.7154188992</c:v>
                </c:pt>
                <c:pt idx="2">
                  <c:v>147273.36431210002</c:v>
                </c:pt>
                <c:pt idx="3">
                  <c:v>248137.71743780019</c:v>
                </c:pt>
                <c:pt idx="4">
                  <c:v>50766.604618000019</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chemeClr val="tx2">
                  <a:lumMod val="60000"/>
                  <a:lumOff val="40000"/>
                </a:schemeClr>
              </a:solidFill>
            </c:spPr>
          </c:dPt>
          <c:dPt>
            <c:idx val="2"/>
            <c:bubble3D val="0"/>
            <c:spPr>
              <a:solidFill>
                <a:srgbClr val="FF0000"/>
              </a:solidFill>
            </c:spPr>
          </c:dPt>
          <c:dPt>
            <c:idx val="3"/>
            <c:bubble3D val="0"/>
            <c:spPr>
              <a:solidFill>
                <a:srgbClr val="C00000"/>
              </a:solidFill>
            </c:spPr>
          </c:dPt>
          <c:dPt>
            <c:idx val="4"/>
            <c:bubble3D val="0"/>
            <c:spPr>
              <a:solidFill>
                <a:schemeClr val="bg1">
                  <a:lumMod val="75000"/>
                </a:schemeClr>
              </a:solidFill>
            </c:spPr>
          </c:dPt>
          <c:dLbls>
            <c:dLbl>
              <c:idx val="0"/>
              <c:layout>
                <c:manualLayout>
                  <c:x val="6.1776242334964256E-4"/>
                  <c:y val="-1.1924948230392064E-2"/>
                </c:manualLayout>
              </c:layout>
              <c:dLblPos val="bestFit"/>
              <c:showLegendKey val="0"/>
              <c:showVal val="0"/>
              <c:showCatName val="1"/>
              <c:showSerName val="0"/>
              <c:showPercent val="1"/>
              <c:showBubbleSize val="0"/>
            </c:dLbl>
            <c:dLbl>
              <c:idx val="1"/>
              <c:layout>
                <c:manualLayout>
                  <c:x val="4.2672839614435476E-4"/>
                  <c:y val="-2.6466008295725624E-2"/>
                </c:manualLayout>
              </c:layout>
              <c:dLblPos val="bestFit"/>
              <c:showLegendKey val="0"/>
              <c:showVal val="0"/>
              <c:showCatName val="1"/>
              <c:showSerName val="0"/>
              <c:showPercent val="1"/>
              <c:showBubbleSize val="0"/>
            </c:dLbl>
            <c:dLbl>
              <c:idx val="2"/>
              <c:layout>
                <c:manualLayout>
                  <c:x val="-1.5939766994604518E-2"/>
                  <c:y val="-5.1315168337770726E-3"/>
                </c:manualLayout>
              </c:layout>
              <c:dLblPos val="bestFit"/>
              <c:showLegendKey val="0"/>
              <c:showVal val="0"/>
              <c:showCatName val="1"/>
              <c:showSerName val="0"/>
              <c:showPercent val="1"/>
              <c:showBubbleSize val="0"/>
            </c:dLbl>
            <c:dLbl>
              <c:idx val="3"/>
              <c:layout>
                <c:manualLayout>
                  <c:x val="-1.9434263367413149E-2"/>
                  <c:y val="6.1358157568433443E-3"/>
                </c:manualLayout>
              </c:layout>
              <c:dLblPos val="bestFit"/>
              <c:showLegendKey val="0"/>
              <c:showVal val="0"/>
              <c:showCatName val="1"/>
              <c:showSerName val="0"/>
              <c:showPercent val="1"/>
              <c:showBubbleSize val="0"/>
            </c:dLbl>
            <c:dLbl>
              <c:idx val="4"/>
              <c:layout>
                <c:manualLayout>
                  <c:x val="-1.6924632750527566E-2"/>
                  <c:y val="-1.5873663274105124E-2"/>
                </c:manualLayout>
              </c:layout>
              <c:dLblPos val="bestFit"/>
              <c:showLegendKey val="0"/>
              <c:showVal val="0"/>
              <c:showCatName val="1"/>
              <c:showSerName val="0"/>
              <c:showPercent val="1"/>
              <c:showBubbleSize val="0"/>
            </c:dLbl>
            <c:dLbl>
              <c:idx val="5"/>
              <c:layout>
                <c:manualLayout>
                  <c:x val="-7.4933506362929586E-2"/>
                  <c:y val="-3.5097339451273628E-2"/>
                </c:manualLayout>
              </c:layout>
              <c:dLblPos val="bestFit"/>
              <c:showLegendKey val="0"/>
              <c:showVal val="0"/>
              <c:showCatName val="1"/>
              <c:showSerName val="0"/>
              <c:showPercent val="1"/>
              <c:showBubbleSize val="0"/>
            </c:dLbl>
            <c:numFmt formatCode="0.0%" sourceLinked="0"/>
            <c:txPr>
              <a:bodyPr/>
              <a:lstStyle/>
              <a:p>
                <a:pPr>
                  <a:defRPr sz="15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AcudGPE!$G$7:$G$11</c:f>
              <c:strCache>
                <c:ptCount val="5"/>
                <c:pt idx="0">
                  <c:v>Acuerdo</c:v>
                </c:pt>
                <c:pt idx="1">
                  <c:v>Acuerdo en parte</c:v>
                </c:pt>
                <c:pt idx="2">
                  <c:v>Desacuerdo en parte</c:v>
                </c:pt>
                <c:pt idx="3">
                  <c:v>Desacuerdo</c:v>
                </c:pt>
                <c:pt idx="4">
                  <c:v>Ns/Nc</c:v>
                </c:pt>
              </c:strCache>
            </c:strRef>
          </c:cat>
          <c:val>
            <c:numRef>
              <c:f>AcudGPE!$H$7:$H$11</c:f>
              <c:numCache>
                <c:formatCode>General</c:formatCode>
                <c:ptCount val="5"/>
                <c:pt idx="0">
                  <c:v>848549.35332460224</c:v>
                </c:pt>
                <c:pt idx="1">
                  <c:v>523836.9991414987</c:v>
                </c:pt>
                <c:pt idx="2">
                  <c:v>165513.29896710007</c:v>
                </c:pt>
                <c:pt idx="3">
                  <c:v>222887.0623467002</c:v>
                </c:pt>
                <c:pt idx="4">
                  <c:v>52590.286204100019</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chemeClr val="tx2">
                  <a:lumMod val="60000"/>
                  <a:lumOff val="40000"/>
                </a:schemeClr>
              </a:solidFill>
            </c:spPr>
          </c:dPt>
          <c:dPt>
            <c:idx val="2"/>
            <c:bubble3D val="0"/>
            <c:spPr>
              <a:solidFill>
                <a:srgbClr val="FF0000"/>
              </a:solidFill>
            </c:spPr>
          </c:dPt>
          <c:dPt>
            <c:idx val="3"/>
            <c:bubble3D val="0"/>
            <c:spPr>
              <a:solidFill>
                <a:srgbClr val="C00000"/>
              </a:solidFill>
            </c:spPr>
          </c:dPt>
          <c:dPt>
            <c:idx val="4"/>
            <c:bubble3D val="0"/>
            <c:spPr>
              <a:solidFill>
                <a:schemeClr val="bg1">
                  <a:lumMod val="75000"/>
                </a:schemeClr>
              </a:solidFill>
            </c:spPr>
          </c:dPt>
          <c:dLbls>
            <c:dLbl>
              <c:idx val="0"/>
              <c:layout>
                <c:manualLayout>
                  <c:x val="6.1776242334964256E-4"/>
                  <c:y val="-1.1924948230392064E-2"/>
                </c:manualLayout>
              </c:layout>
              <c:dLblPos val="bestFit"/>
              <c:showLegendKey val="0"/>
              <c:showVal val="0"/>
              <c:showCatName val="1"/>
              <c:showSerName val="0"/>
              <c:showPercent val="1"/>
              <c:showBubbleSize val="0"/>
            </c:dLbl>
            <c:dLbl>
              <c:idx val="1"/>
              <c:layout>
                <c:manualLayout>
                  <c:x val="4.2672839614435476E-4"/>
                  <c:y val="-2.6466008295725624E-2"/>
                </c:manualLayout>
              </c:layout>
              <c:dLblPos val="bestFit"/>
              <c:showLegendKey val="0"/>
              <c:showVal val="0"/>
              <c:showCatName val="1"/>
              <c:showSerName val="0"/>
              <c:showPercent val="1"/>
              <c:showBubbleSize val="0"/>
            </c:dLbl>
            <c:dLbl>
              <c:idx val="2"/>
              <c:layout>
                <c:manualLayout>
                  <c:x val="-1.5939766994604518E-2"/>
                  <c:y val="-5.1315168337770726E-3"/>
                </c:manualLayout>
              </c:layout>
              <c:dLblPos val="bestFit"/>
              <c:showLegendKey val="0"/>
              <c:showVal val="0"/>
              <c:showCatName val="1"/>
              <c:showSerName val="0"/>
              <c:showPercent val="1"/>
              <c:showBubbleSize val="0"/>
            </c:dLbl>
            <c:dLbl>
              <c:idx val="3"/>
              <c:layout>
                <c:manualLayout>
                  <c:x val="-1.9434263367413149E-2"/>
                  <c:y val="6.1358157568433443E-3"/>
                </c:manualLayout>
              </c:layout>
              <c:dLblPos val="bestFit"/>
              <c:showLegendKey val="0"/>
              <c:showVal val="0"/>
              <c:showCatName val="1"/>
              <c:showSerName val="0"/>
              <c:showPercent val="1"/>
              <c:showBubbleSize val="0"/>
            </c:dLbl>
            <c:dLbl>
              <c:idx val="4"/>
              <c:layout>
                <c:manualLayout>
                  <c:x val="-1.6924632750527566E-2"/>
                  <c:y val="-1.5873663274105124E-2"/>
                </c:manualLayout>
              </c:layout>
              <c:dLblPos val="bestFit"/>
              <c:showLegendKey val="0"/>
              <c:showVal val="0"/>
              <c:showCatName val="1"/>
              <c:showSerName val="0"/>
              <c:showPercent val="1"/>
              <c:showBubbleSize val="0"/>
            </c:dLbl>
            <c:dLbl>
              <c:idx val="5"/>
              <c:layout>
                <c:manualLayout>
                  <c:x val="-7.4933506362929586E-2"/>
                  <c:y val="-3.5097339451273628E-2"/>
                </c:manualLayout>
              </c:layout>
              <c:dLblPos val="bestFit"/>
              <c:showLegendKey val="0"/>
              <c:showVal val="0"/>
              <c:showCatName val="1"/>
              <c:showSerName val="0"/>
              <c:showPercent val="1"/>
              <c:showBubbleSize val="0"/>
            </c:dLbl>
            <c:numFmt formatCode="0.0%" sourceLinked="0"/>
            <c:txPr>
              <a:bodyPr/>
              <a:lstStyle/>
              <a:p>
                <a:pPr>
                  <a:defRPr sz="15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AcudMPIOS!$G$7:$G$11</c:f>
              <c:strCache>
                <c:ptCount val="5"/>
                <c:pt idx="0">
                  <c:v>Acuerdo</c:v>
                </c:pt>
                <c:pt idx="1">
                  <c:v>Acuerdo en parte</c:v>
                </c:pt>
                <c:pt idx="2">
                  <c:v>Desacuerdo en parte</c:v>
                </c:pt>
                <c:pt idx="3">
                  <c:v>Desacuerdo</c:v>
                </c:pt>
                <c:pt idx="4">
                  <c:v>Ns/Nc</c:v>
                </c:pt>
              </c:strCache>
            </c:strRef>
          </c:cat>
          <c:val>
            <c:numRef>
              <c:f>AcudMPIOS!$H$7:$H$11</c:f>
              <c:numCache>
                <c:formatCode>General</c:formatCode>
                <c:ptCount val="5"/>
                <c:pt idx="0">
                  <c:v>778436.66752230132</c:v>
                </c:pt>
                <c:pt idx="1">
                  <c:v>529285.99801999901</c:v>
                </c:pt>
                <c:pt idx="2">
                  <c:v>183810.81610890027</c:v>
                </c:pt>
                <c:pt idx="3">
                  <c:v>267490.38107310014</c:v>
                </c:pt>
                <c:pt idx="4">
                  <c:v>54353.137259700015</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dPt>
          <c:dPt>
            <c:idx val="1"/>
            <c:bubble3D val="0"/>
          </c:dPt>
          <c:dPt>
            <c:idx val="2"/>
            <c:bubble3D val="0"/>
            <c:spPr>
              <a:solidFill>
                <a:schemeClr val="bg1">
                  <a:lumMod val="65000"/>
                </a:schemeClr>
              </a:solidFill>
            </c:spPr>
          </c:dPt>
          <c:dPt>
            <c:idx val="3"/>
            <c:bubble3D val="0"/>
          </c:dPt>
          <c:dPt>
            <c:idx val="4"/>
            <c:bubble3D val="0"/>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4.267283961442459E-4"/>
                  <c:y val="5.5085219610706559E-3"/>
                </c:manualLayout>
              </c:layout>
              <c:dLblPos val="bestFit"/>
              <c:showLegendKey val="0"/>
              <c:showVal val="0"/>
              <c:showCatName val="1"/>
              <c:showSerName val="0"/>
              <c:showPercent val="1"/>
              <c:showBubbleSize val="0"/>
            </c:dLbl>
            <c:dLbl>
              <c:idx val="2"/>
              <c:layout>
                <c:manualLayout>
                  <c:x val="-1.0919570465718511E-3"/>
                  <c:y val="-1.9339687802182623E-3"/>
                </c:manualLayout>
              </c:layout>
              <c:dLblPos val="bestFit"/>
              <c:showLegendKey val="0"/>
              <c:showVal val="0"/>
              <c:showCatName val="1"/>
              <c:showSerName val="0"/>
              <c:showPercent val="1"/>
              <c:showBubbleSize val="0"/>
            </c:dLbl>
            <c:dLbl>
              <c:idx val="3"/>
              <c:layout>
                <c:manualLayout>
                  <c:x val="1.6200404774717059E-2"/>
                  <c:y val="-9.8514799773355352E-3"/>
                </c:manualLayout>
              </c:layout>
              <c:dLblPos val="bestFit"/>
              <c:showLegendKey val="0"/>
              <c:showVal val="0"/>
              <c:showCatName val="1"/>
              <c:showSerName val="0"/>
              <c:showPercent val="1"/>
              <c:showBubbleSize val="0"/>
            </c:dLbl>
            <c:dLbl>
              <c:idx val="4"/>
              <c:layout>
                <c:manualLayout>
                  <c:x val="-1.6924678520917589E-2"/>
                  <c:y val="-3.5058256951482444E-2"/>
                </c:manualLayout>
              </c:layout>
              <c:dLblPos val="bestFit"/>
              <c:showLegendKey val="0"/>
              <c:showVal val="0"/>
              <c:showCatName val="1"/>
              <c:showSerName val="0"/>
              <c:showPercent val="1"/>
              <c:showBubbleSize val="0"/>
            </c:dLbl>
            <c:dLbl>
              <c:idx val="5"/>
              <c:layout>
                <c:manualLayout>
                  <c:xMode val="edge"/>
                  <c:yMode val="edge"/>
                  <c:x val="0.18933840523969342"/>
                  <c:y val="0.34504846159966207"/>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publi!$G$7:$G$9</c:f>
              <c:strCache>
                <c:ptCount val="3"/>
                <c:pt idx="0">
                  <c:v>Sí</c:v>
                </c:pt>
                <c:pt idx="1">
                  <c:v>No</c:v>
                </c:pt>
                <c:pt idx="2">
                  <c:v>Ns/Nc</c:v>
                </c:pt>
              </c:strCache>
            </c:strRef>
          </c:cat>
          <c:val>
            <c:numRef>
              <c:f>publi!$H$7:$H$9</c:f>
              <c:numCache>
                <c:formatCode>General</c:formatCode>
                <c:ptCount val="3"/>
                <c:pt idx="0">
                  <c:v>520375.66976869939</c:v>
                </c:pt>
                <c:pt idx="1">
                  <c:v>1140839.2051008979</c:v>
                </c:pt>
                <c:pt idx="2">
                  <c:v>152162.12511439979</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dPt>
          <c:dPt>
            <c:idx val="1"/>
            <c:bubble3D val="0"/>
          </c:dPt>
          <c:dPt>
            <c:idx val="2"/>
            <c:bubble3D val="0"/>
            <c:spPr>
              <a:solidFill>
                <a:schemeClr val="bg1">
                  <a:lumMod val="65000"/>
                </a:schemeClr>
              </a:solidFill>
            </c:spPr>
          </c:dPt>
          <c:dPt>
            <c:idx val="3"/>
            <c:bubble3D val="0"/>
          </c:dPt>
          <c:dPt>
            <c:idx val="4"/>
            <c:bubble3D val="0"/>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4.267283961442459E-4"/>
                  <c:y val="5.5085219610706559E-3"/>
                </c:manualLayout>
              </c:layout>
              <c:dLblPos val="bestFit"/>
              <c:showLegendKey val="0"/>
              <c:showVal val="0"/>
              <c:showCatName val="1"/>
              <c:showSerName val="0"/>
              <c:showPercent val="1"/>
              <c:showBubbleSize val="0"/>
            </c:dLbl>
            <c:dLbl>
              <c:idx val="2"/>
              <c:layout>
                <c:manualLayout>
                  <c:x val="-1.0919570465718511E-3"/>
                  <c:y val="-1.9339687802182623E-3"/>
                </c:manualLayout>
              </c:layout>
              <c:dLblPos val="bestFit"/>
              <c:showLegendKey val="0"/>
              <c:showVal val="0"/>
              <c:showCatName val="1"/>
              <c:showSerName val="0"/>
              <c:showPercent val="1"/>
              <c:showBubbleSize val="0"/>
            </c:dLbl>
            <c:dLbl>
              <c:idx val="3"/>
              <c:layout>
                <c:manualLayout>
                  <c:x val="1.6200404774717059E-2"/>
                  <c:y val="-9.8514799773355352E-3"/>
                </c:manualLayout>
              </c:layout>
              <c:dLblPos val="bestFit"/>
              <c:showLegendKey val="0"/>
              <c:showVal val="0"/>
              <c:showCatName val="1"/>
              <c:showSerName val="0"/>
              <c:showPercent val="1"/>
              <c:showBubbleSize val="0"/>
            </c:dLbl>
            <c:dLbl>
              <c:idx val="4"/>
              <c:layout>
                <c:manualLayout>
                  <c:x val="-1.6924678520917589E-2"/>
                  <c:y val="-3.5058256951482444E-2"/>
                </c:manualLayout>
              </c:layout>
              <c:dLblPos val="bestFit"/>
              <c:showLegendKey val="0"/>
              <c:showVal val="0"/>
              <c:showCatName val="1"/>
              <c:showSerName val="0"/>
              <c:showPercent val="1"/>
              <c:showBubbleSize val="0"/>
            </c:dLbl>
            <c:dLbl>
              <c:idx val="5"/>
              <c:layout>
                <c:manualLayout>
                  <c:xMode val="edge"/>
                  <c:yMode val="edge"/>
                  <c:x val="0.18933840523969342"/>
                  <c:y val="0.34504846159966207"/>
                </c:manualLayout>
              </c:layout>
              <c:dLblPos val="bestFit"/>
              <c:showLegendKey val="0"/>
              <c:showVal val="0"/>
              <c:showCatName val="1"/>
              <c:showSerName val="0"/>
              <c:showPercent val="1"/>
              <c:showBubbleSize val="0"/>
            </c:dLbl>
            <c:numFmt formatCode="0.0%" sourceLinked="0"/>
            <c:txPr>
              <a:bodyPr/>
              <a:lstStyle/>
              <a:p>
                <a:pPr>
                  <a:defRPr sz="14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publi!$G$7:$G$9</c:f>
              <c:strCache>
                <c:ptCount val="3"/>
                <c:pt idx="0">
                  <c:v>Sí</c:v>
                </c:pt>
                <c:pt idx="1">
                  <c:v>No</c:v>
                </c:pt>
                <c:pt idx="2">
                  <c:v>Ns/Nc</c:v>
                </c:pt>
              </c:strCache>
            </c:strRef>
          </c:cat>
          <c:val>
            <c:numRef>
              <c:f>publi!$H$7:$H$9</c:f>
              <c:numCache>
                <c:formatCode>General</c:formatCode>
                <c:ptCount val="3"/>
                <c:pt idx="0">
                  <c:v>520375.66976869939</c:v>
                </c:pt>
                <c:pt idx="1">
                  <c:v>1140839.2051008979</c:v>
                </c:pt>
                <c:pt idx="2">
                  <c:v>152162.12511439979</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3689715370864979"/>
          <c:y val="3.5171862509992005E-2"/>
          <c:w val="0.5152527165091586"/>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mensaje!$G$7:$G$18</c:f>
              <c:strCache>
                <c:ptCount val="12"/>
                <c:pt idx="0">
                  <c:v>Ns/Nc</c:v>
                </c:pt>
                <c:pt idx="1">
                  <c:v>Ninguno</c:v>
                </c:pt>
                <c:pt idx="2">
                  <c:v>Otro</c:v>
                </c:pt>
                <c:pt idx="3">
                  <c:v>BUS Sonora/ Transporte Gratis a Estudiantes</c:v>
                </c:pt>
                <c:pt idx="4">
                  <c:v>Contrucción/ Remodelación de Carreteras</c:v>
                </c:pt>
                <c:pt idx="5">
                  <c:v>Transformación Educativa</c:v>
                </c:pt>
                <c:pt idx="6">
                  <c:v>Informe de Gobierno</c:v>
                </c:pt>
                <c:pt idx="7">
                  <c:v>Mensaje de Navidad/ Año Nuevo</c:v>
                </c:pt>
                <c:pt idx="8">
                  <c:v>Promoción de Gobierno: UN NUEVO SONORA</c:v>
                </c:pt>
                <c:pt idx="9">
                  <c:v>Construcción de Obras Públicas Urbanas</c:v>
                </c:pt>
                <c:pt idx="10">
                  <c:v>Acueducto Independencia/ Sonora SI</c:v>
                </c:pt>
                <c:pt idx="11">
                  <c:v>IFE/ Elecciones 2012</c:v>
                </c:pt>
              </c:strCache>
            </c:strRef>
          </c:cat>
          <c:val>
            <c:numRef>
              <c:f>mensaje!$H$7:$H$18</c:f>
              <c:numCache>
                <c:formatCode>0.0</c:formatCode>
                <c:ptCount val="12"/>
                <c:pt idx="0">
                  <c:v>7.0068971101986692</c:v>
                </c:pt>
                <c:pt idx="1">
                  <c:v>0.31545670485125704</c:v>
                </c:pt>
                <c:pt idx="2">
                  <c:v>14.405742766186679</c:v>
                </c:pt>
                <c:pt idx="3">
                  <c:v>1.3638343385759273</c:v>
                </c:pt>
                <c:pt idx="4">
                  <c:v>1.4736037912972462</c:v>
                </c:pt>
                <c:pt idx="5">
                  <c:v>2.581979851781333</c:v>
                </c:pt>
                <c:pt idx="6">
                  <c:v>4.73182293669585</c:v>
                </c:pt>
                <c:pt idx="7">
                  <c:v>5.9676347178958489</c:v>
                </c:pt>
                <c:pt idx="8">
                  <c:v>6.9826242947812673</c:v>
                </c:pt>
                <c:pt idx="9">
                  <c:v>12.427541938796818</c:v>
                </c:pt>
                <c:pt idx="10">
                  <c:v>21.330323179182649</c:v>
                </c:pt>
                <c:pt idx="11">
                  <c:v>21.412538369756458</c:v>
                </c:pt>
              </c:numCache>
            </c:numRef>
          </c:val>
        </c:ser>
        <c:dLbls>
          <c:showLegendKey val="0"/>
          <c:showVal val="0"/>
          <c:showCatName val="0"/>
          <c:showSerName val="0"/>
          <c:showPercent val="0"/>
          <c:showBubbleSize val="0"/>
        </c:dLbls>
        <c:gapWidth val="14"/>
        <c:overlap val="-25"/>
        <c:axId val="85369216"/>
        <c:axId val="85370752"/>
      </c:barChart>
      <c:catAx>
        <c:axId val="85369216"/>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85370752"/>
        <c:crosses val="autoZero"/>
        <c:auto val="1"/>
        <c:lblAlgn val="ctr"/>
        <c:lblOffset val="100"/>
        <c:noMultiLvlLbl val="0"/>
      </c:catAx>
      <c:valAx>
        <c:axId val="85370752"/>
        <c:scaling>
          <c:orientation val="minMax"/>
        </c:scaling>
        <c:delete val="1"/>
        <c:axPos val="b"/>
        <c:numFmt formatCode="0.0" sourceLinked="1"/>
        <c:majorTickMark val="out"/>
        <c:minorTickMark val="none"/>
        <c:tickLblPos val="nextTo"/>
        <c:crossAx val="8536921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649245612276143"/>
          <c:y val="3.5171862509992005E-2"/>
          <c:w val="0.60284798978975229"/>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CAL_GOB!$G$7:$G$16</c:f>
              <c:strCache>
                <c:ptCount val="10"/>
                <c:pt idx="0">
                  <c:v>...Lucha contra la corrupción</c:v>
                </c:pt>
                <c:pt idx="1">
                  <c:v>...Seguridad pública</c:v>
                </c:pt>
                <c:pt idx="2">
                  <c:v>...Combate a la pobreza</c:v>
                </c:pt>
                <c:pt idx="3">
                  <c:v>...Transporte público</c:v>
                </c:pt>
                <c:pt idx="4">
                  <c:v>...Creación de empleos</c:v>
                </c:pt>
                <c:pt idx="5">
                  <c:v>...Promoción del deporte/ cultura</c:v>
                </c:pt>
                <c:pt idx="6">
                  <c:v>...Obras públicas</c:v>
                </c:pt>
                <c:pt idx="7">
                  <c:v>...Agua Potable</c:v>
                </c:pt>
                <c:pt idx="8">
                  <c:v>...Salud</c:v>
                </c:pt>
                <c:pt idx="9">
                  <c:v>...Educación</c:v>
                </c:pt>
              </c:strCache>
            </c:strRef>
          </c:cat>
          <c:val>
            <c:numRef>
              <c:f>CAL_GOB!$H$7:$H$16</c:f>
              <c:numCache>
                <c:formatCode>0.0</c:formatCode>
                <c:ptCount val="10"/>
                <c:pt idx="0">
                  <c:v>6.9130717909373889</c:v>
                </c:pt>
                <c:pt idx="1">
                  <c:v>6.961341891685171</c:v>
                </c:pt>
                <c:pt idx="2">
                  <c:v>6.9777957601285499</c:v>
                </c:pt>
                <c:pt idx="3">
                  <c:v>7.0724294018336096</c:v>
                </c:pt>
                <c:pt idx="4">
                  <c:v>7.1263129596863708</c:v>
                </c:pt>
                <c:pt idx="5">
                  <c:v>7.342200282329661</c:v>
                </c:pt>
                <c:pt idx="6">
                  <c:v>7.4576853400817642</c:v>
                </c:pt>
                <c:pt idx="7">
                  <c:v>7.7216028877943268</c:v>
                </c:pt>
                <c:pt idx="8">
                  <c:v>7.8662022073386462</c:v>
                </c:pt>
                <c:pt idx="9">
                  <c:v>7.9818865722927947</c:v>
                </c:pt>
              </c:numCache>
            </c:numRef>
          </c:val>
        </c:ser>
        <c:dLbls>
          <c:showLegendKey val="0"/>
          <c:showVal val="0"/>
          <c:showCatName val="0"/>
          <c:showSerName val="0"/>
          <c:showPercent val="0"/>
          <c:showBubbleSize val="0"/>
        </c:dLbls>
        <c:gapWidth val="14"/>
        <c:overlap val="-25"/>
        <c:axId val="85074304"/>
        <c:axId val="85075840"/>
      </c:barChart>
      <c:catAx>
        <c:axId val="85074304"/>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85075840"/>
        <c:crosses val="autoZero"/>
        <c:auto val="1"/>
        <c:lblAlgn val="ctr"/>
        <c:lblOffset val="100"/>
        <c:noMultiLvlLbl val="0"/>
      </c:catAx>
      <c:valAx>
        <c:axId val="85075840"/>
        <c:scaling>
          <c:orientation val="minMax"/>
        </c:scaling>
        <c:delete val="1"/>
        <c:axPos val="b"/>
        <c:numFmt formatCode="0.0" sourceLinked="1"/>
        <c:majorTickMark val="out"/>
        <c:minorTickMark val="none"/>
        <c:tickLblPos val="nextTo"/>
        <c:crossAx val="8507430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4611493105615319"/>
          <c:y val="3.5171862509992005E-2"/>
          <c:w val="0.54919023326309568"/>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'V+'!$G$7:$G$18</c:f>
              <c:strCache>
                <c:ptCount val="12"/>
                <c:pt idx="0">
                  <c:v>Ns/Nc</c:v>
                </c:pt>
                <c:pt idx="1">
                  <c:v>Nada</c:v>
                </c:pt>
                <c:pt idx="2">
                  <c:v>Otro</c:v>
                </c:pt>
                <c:pt idx="3">
                  <c:v>Combate a la Delincuencia/ Inseguridad</c:v>
                </c:pt>
                <c:pt idx="4">
                  <c:v>Apoyo en el Sector Salud</c:v>
                </c:pt>
                <c:pt idx="5">
                  <c:v>Sonora SI/ Acueducto Independencia</c:v>
                </c:pt>
                <c:pt idx="6">
                  <c:v>Apoyo al Empleo</c:v>
                </c:pt>
                <c:pt idx="7">
                  <c:v>Los Uniformes Escolares</c:v>
                </c:pt>
                <c:pt idx="8">
                  <c:v>El Apoyo a los Estudiantes/ Escuelas</c:v>
                </c:pt>
                <c:pt idx="9">
                  <c:v>El Apoyo a las Familias Sonorenses</c:v>
                </c:pt>
                <c:pt idx="10">
                  <c:v>El Buen Gobierno/ Buen Gobernador</c:v>
                </c:pt>
                <c:pt idx="11">
                  <c:v>La Construcción/ Remodelación de Obras Públicas Urbanas</c:v>
                </c:pt>
              </c:strCache>
            </c:strRef>
          </c:cat>
          <c:val>
            <c:numRef>
              <c:f>'V+'!$H$7:$H$18</c:f>
              <c:numCache>
                <c:formatCode>0.0</c:formatCode>
                <c:ptCount val="12"/>
                <c:pt idx="0">
                  <c:v>21.55574455526056</c:v>
                </c:pt>
                <c:pt idx="1">
                  <c:v>19.810277746903658</c:v>
                </c:pt>
                <c:pt idx="2">
                  <c:v>5.2271026529693527</c:v>
                </c:pt>
                <c:pt idx="3">
                  <c:v>1.3109799620106402</c:v>
                </c:pt>
                <c:pt idx="4">
                  <c:v>1.9419050031962799</c:v>
                </c:pt>
                <c:pt idx="5">
                  <c:v>2.1730066663384147</c:v>
                </c:pt>
                <c:pt idx="6">
                  <c:v>2.8477803242268687</c:v>
                </c:pt>
                <c:pt idx="7">
                  <c:v>4.8420081979794789</c:v>
                </c:pt>
                <c:pt idx="8">
                  <c:v>6.7078188060107102</c:v>
                </c:pt>
                <c:pt idx="9">
                  <c:v>9.2416136964391882</c:v>
                </c:pt>
                <c:pt idx="10">
                  <c:v>11.230629360485777</c:v>
                </c:pt>
                <c:pt idx="11">
                  <c:v>13.111133028178765</c:v>
                </c:pt>
              </c:numCache>
            </c:numRef>
          </c:val>
        </c:ser>
        <c:dLbls>
          <c:showLegendKey val="0"/>
          <c:showVal val="0"/>
          <c:showCatName val="0"/>
          <c:showSerName val="0"/>
          <c:showPercent val="0"/>
          <c:showBubbleSize val="0"/>
        </c:dLbls>
        <c:gapWidth val="14"/>
        <c:overlap val="-25"/>
        <c:axId val="84499840"/>
        <c:axId val="84518016"/>
      </c:barChart>
      <c:catAx>
        <c:axId val="84499840"/>
        <c:scaling>
          <c:orientation val="minMax"/>
        </c:scaling>
        <c:delete val="0"/>
        <c:axPos val="l"/>
        <c:numFmt formatCode="General" sourceLinked="1"/>
        <c:majorTickMark val="none"/>
        <c:minorTickMark val="none"/>
        <c:tickLblPos val="nextTo"/>
        <c:txPr>
          <a:bodyPr/>
          <a:lstStyle/>
          <a:p>
            <a:pPr>
              <a:defRPr sz="1200" b="1">
                <a:latin typeface="Times New Roman" pitchFamily="18" charset="0"/>
                <a:cs typeface="Times New Roman" pitchFamily="18" charset="0"/>
              </a:defRPr>
            </a:pPr>
            <a:endParaRPr lang="es-MX"/>
          </a:p>
        </c:txPr>
        <c:crossAx val="84518016"/>
        <c:crosses val="autoZero"/>
        <c:auto val="1"/>
        <c:lblAlgn val="ctr"/>
        <c:lblOffset val="100"/>
        <c:noMultiLvlLbl val="0"/>
      </c:catAx>
      <c:valAx>
        <c:axId val="84518016"/>
        <c:scaling>
          <c:orientation val="minMax"/>
        </c:scaling>
        <c:delete val="1"/>
        <c:axPos val="b"/>
        <c:numFmt formatCode="0.0" sourceLinked="1"/>
        <c:majorTickMark val="out"/>
        <c:minorTickMark val="none"/>
        <c:tickLblPos val="nextTo"/>
        <c:crossAx val="8449984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chemeClr val="tx2">
                  <a:lumMod val="60000"/>
                  <a:lumOff val="40000"/>
                </a:schemeClr>
              </a:solidFill>
            </c:spPr>
          </c:dPt>
          <c:dPt>
            <c:idx val="2"/>
            <c:bubble3D val="0"/>
            <c:spPr>
              <a:solidFill>
                <a:srgbClr val="FF0000"/>
              </a:solidFill>
            </c:spPr>
          </c:dPt>
          <c:dPt>
            <c:idx val="3"/>
            <c:bubble3D val="0"/>
            <c:spPr>
              <a:solidFill>
                <a:srgbClr val="FFC000"/>
              </a:solidFill>
            </c:spPr>
          </c:dPt>
          <c:dPt>
            <c:idx val="4"/>
            <c:bubble3D val="0"/>
            <c:spPr>
              <a:solidFill>
                <a:schemeClr val="bg1">
                  <a:lumMod val="75000"/>
                </a:schemeClr>
              </a:solidFill>
            </c:spPr>
          </c:dPt>
          <c:dLbls>
            <c:dLbl>
              <c:idx val="0"/>
              <c:layout>
                <c:manualLayout>
                  <c:x val="6.1776242334964256E-4"/>
                  <c:y val="-1.1924948230392064E-2"/>
                </c:manualLayout>
              </c:layout>
              <c:dLblPos val="bestFit"/>
              <c:showLegendKey val="0"/>
              <c:showVal val="0"/>
              <c:showCatName val="1"/>
              <c:showSerName val="0"/>
              <c:showPercent val="1"/>
              <c:showBubbleSize val="0"/>
            </c:dLbl>
            <c:dLbl>
              <c:idx val="1"/>
              <c:layout>
                <c:manualLayout>
                  <c:x val="-2.5428335934622871E-3"/>
                  <c:y val="2.3109701215405626E-3"/>
                </c:manualLayout>
              </c:layout>
              <c:dLblPos val="bestFit"/>
              <c:showLegendKey val="0"/>
              <c:showVal val="0"/>
              <c:showCatName val="1"/>
              <c:showSerName val="0"/>
              <c:showPercent val="1"/>
              <c:showBubbleSize val="0"/>
            </c:dLbl>
            <c:dLbl>
              <c:idx val="2"/>
              <c:layout>
                <c:manualLayout>
                  <c:x val="-1.5939766994604518E-2"/>
                  <c:y val="-5.1315168337770726E-3"/>
                </c:manualLayout>
              </c:layout>
              <c:dLblPos val="bestFit"/>
              <c:showLegendKey val="0"/>
              <c:showVal val="0"/>
              <c:showCatName val="1"/>
              <c:showSerName val="0"/>
              <c:showPercent val="1"/>
              <c:showBubbleSize val="0"/>
            </c:dLbl>
            <c:dLbl>
              <c:idx val="3"/>
              <c:layout>
                <c:manualLayout>
                  <c:x val="-1.9434263367413149E-2"/>
                  <c:y val="6.1358157568433443E-3"/>
                </c:manualLayout>
              </c:layout>
              <c:dLblPos val="bestFit"/>
              <c:showLegendKey val="0"/>
              <c:showVal val="0"/>
              <c:showCatName val="1"/>
              <c:showSerName val="0"/>
              <c:showPercent val="1"/>
              <c:showBubbleSize val="0"/>
            </c:dLbl>
            <c:dLbl>
              <c:idx val="4"/>
              <c:layout>
                <c:manualLayout>
                  <c:x val="-1.6924632750527566E-2"/>
                  <c:y val="-1.5873663274105124E-2"/>
                </c:manualLayout>
              </c:layout>
              <c:dLblPos val="bestFit"/>
              <c:showLegendKey val="0"/>
              <c:showVal val="0"/>
              <c:showCatName val="1"/>
              <c:showSerName val="0"/>
              <c:showPercent val="1"/>
              <c:showBubbleSize val="0"/>
            </c:dLbl>
            <c:dLbl>
              <c:idx val="5"/>
              <c:layout>
                <c:manualLayout>
                  <c:x val="-7.4933506362929586E-2"/>
                  <c:y val="-3.5097339451273628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ELEC!$G$7:$G$11</c:f>
              <c:strCache>
                <c:ptCount val="5"/>
                <c:pt idx="0">
                  <c:v>1 de Julio del 2012</c:v>
                </c:pt>
                <c:pt idx="1">
                  <c:v>Julio del 2012</c:v>
                </c:pt>
                <c:pt idx="2">
                  <c:v>En el 2012</c:v>
                </c:pt>
                <c:pt idx="3">
                  <c:v>Otra fecha</c:v>
                </c:pt>
                <c:pt idx="4">
                  <c:v>Ns/Nc</c:v>
                </c:pt>
              </c:strCache>
            </c:strRef>
          </c:cat>
          <c:val>
            <c:numRef>
              <c:f>ELEC!$H$7:$H$11</c:f>
              <c:numCache>
                <c:formatCode>General</c:formatCode>
                <c:ptCount val="5"/>
                <c:pt idx="0">
                  <c:v>424145.48935719981</c:v>
                </c:pt>
                <c:pt idx="1">
                  <c:v>776630.13599910075</c:v>
                </c:pt>
                <c:pt idx="2">
                  <c:v>202640.09246879994</c:v>
                </c:pt>
                <c:pt idx="3">
                  <c:v>91509.298016299959</c:v>
                </c:pt>
                <c:pt idx="4">
                  <c:v>318451.98414259957</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33578622499773741"/>
          <c:y val="3.5171862509992005E-2"/>
          <c:w val="0.66421377500226264"/>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ELEC2!$G$7:$G$11</c:f>
              <c:strCache>
                <c:ptCount val="5"/>
                <c:pt idx="0">
                  <c:v>Diputados Locales</c:v>
                </c:pt>
                <c:pt idx="1">
                  <c:v>Diputados Federales</c:v>
                </c:pt>
                <c:pt idx="2">
                  <c:v>Presidentes Municipales</c:v>
                </c:pt>
                <c:pt idx="3">
                  <c:v>Senadores</c:v>
                </c:pt>
                <c:pt idx="4">
                  <c:v>Presidente de la República</c:v>
                </c:pt>
              </c:strCache>
            </c:strRef>
          </c:cat>
          <c:val>
            <c:numRef>
              <c:f>ELEC2!$H$7:$H$11</c:f>
              <c:numCache>
                <c:formatCode>0.0</c:formatCode>
                <c:ptCount val="5"/>
                <c:pt idx="0">
                  <c:v>27.168983561821225</c:v>
                </c:pt>
                <c:pt idx="1">
                  <c:v>31.793877106105679</c:v>
                </c:pt>
                <c:pt idx="2">
                  <c:v>38.265355257804764</c:v>
                </c:pt>
                <c:pt idx="3">
                  <c:v>38.370420146149307</c:v>
                </c:pt>
                <c:pt idx="4">
                  <c:v>69.211211266442376</c:v>
                </c:pt>
              </c:numCache>
            </c:numRef>
          </c:val>
        </c:ser>
        <c:dLbls>
          <c:showLegendKey val="0"/>
          <c:showVal val="1"/>
          <c:showCatName val="0"/>
          <c:showSerName val="0"/>
          <c:showPercent val="0"/>
          <c:showBubbleSize val="0"/>
        </c:dLbls>
        <c:gapWidth val="14"/>
        <c:overlap val="-25"/>
        <c:axId val="85244928"/>
        <c:axId val="85242240"/>
      </c:barChart>
      <c:valAx>
        <c:axId val="85242240"/>
        <c:scaling>
          <c:orientation val="minMax"/>
        </c:scaling>
        <c:delete val="1"/>
        <c:axPos val="b"/>
        <c:numFmt formatCode="0.0" sourceLinked="1"/>
        <c:majorTickMark val="out"/>
        <c:minorTickMark val="none"/>
        <c:tickLblPos val="nextTo"/>
        <c:crossAx val="85244928"/>
        <c:crosses val="autoZero"/>
        <c:crossBetween val="between"/>
      </c:valAx>
      <c:catAx>
        <c:axId val="85244928"/>
        <c:scaling>
          <c:orientation val="minMax"/>
        </c:scaling>
        <c:delete val="0"/>
        <c:axPos val="l"/>
        <c:majorTickMark val="none"/>
        <c:minorTickMark val="none"/>
        <c:tickLblPos val="nextTo"/>
        <c:txPr>
          <a:bodyPr/>
          <a:lstStyle/>
          <a:p>
            <a:pPr>
              <a:defRPr sz="1200" b="0">
                <a:latin typeface="Times New Roman" pitchFamily="18" charset="0"/>
                <a:cs typeface="Times New Roman" pitchFamily="18" charset="0"/>
              </a:defRPr>
            </a:pPr>
            <a:endParaRPr lang="es-MX"/>
          </a:p>
        </c:txPr>
        <c:crossAx val="85242240"/>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40595034103608174"/>
          <c:y val="3.5171862509992005E-2"/>
          <c:w val="0.56359832671813259"/>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SegVotac!$G$7:$G$12</c:f>
              <c:strCache>
                <c:ptCount val="6"/>
                <c:pt idx="0">
                  <c:v>Ns/Nc</c:v>
                </c:pt>
                <c:pt idx="1">
                  <c:v>Totalmente seguro de NO ir a votar</c:v>
                </c:pt>
                <c:pt idx="2">
                  <c:v>Es probable que NO vaya a votar</c:v>
                </c:pt>
                <c:pt idx="3">
                  <c:v>Tal vez sí, tal vez no voy a ir a votar</c:v>
                </c:pt>
                <c:pt idx="4">
                  <c:v>Es probable que SÍ vaya a votar</c:v>
                </c:pt>
                <c:pt idx="5">
                  <c:v>Totalmente seguro de ir a votar</c:v>
                </c:pt>
              </c:strCache>
            </c:strRef>
          </c:cat>
          <c:val>
            <c:numRef>
              <c:f>SegVotac!$H$7:$H$12</c:f>
              <c:numCache>
                <c:formatCode>0.0</c:formatCode>
                <c:ptCount val="6"/>
                <c:pt idx="0">
                  <c:v>1.8998044135777581</c:v>
                </c:pt>
                <c:pt idx="1">
                  <c:v>3.7124292661588809</c:v>
                </c:pt>
                <c:pt idx="2">
                  <c:v>3.6238194616717734</c:v>
                </c:pt>
                <c:pt idx="3">
                  <c:v>8.1463642599913477</c:v>
                </c:pt>
                <c:pt idx="4">
                  <c:v>37.562772148698762</c:v>
                </c:pt>
                <c:pt idx="5">
                  <c:v>45.054810449901488</c:v>
                </c:pt>
              </c:numCache>
            </c:numRef>
          </c:val>
        </c:ser>
        <c:dLbls>
          <c:showLegendKey val="0"/>
          <c:showVal val="1"/>
          <c:showCatName val="0"/>
          <c:showSerName val="0"/>
          <c:showPercent val="0"/>
          <c:showBubbleSize val="0"/>
        </c:dLbls>
        <c:gapWidth val="14"/>
        <c:overlap val="-25"/>
        <c:axId val="87058304"/>
        <c:axId val="86952960"/>
      </c:barChart>
      <c:valAx>
        <c:axId val="86952960"/>
        <c:scaling>
          <c:orientation val="minMax"/>
        </c:scaling>
        <c:delete val="1"/>
        <c:axPos val="b"/>
        <c:numFmt formatCode="0.0" sourceLinked="1"/>
        <c:majorTickMark val="out"/>
        <c:minorTickMark val="none"/>
        <c:tickLblPos val="nextTo"/>
        <c:crossAx val="87058304"/>
        <c:crosses val="autoZero"/>
        <c:crossBetween val="between"/>
      </c:valAx>
      <c:catAx>
        <c:axId val="87058304"/>
        <c:scaling>
          <c:orientation val="minMax"/>
        </c:scaling>
        <c:delete val="0"/>
        <c:axPos val="l"/>
        <c:majorTickMark val="none"/>
        <c:minorTickMark val="none"/>
        <c:tickLblPos val="nextTo"/>
        <c:txPr>
          <a:bodyPr/>
          <a:lstStyle/>
          <a:p>
            <a:pPr>
              <a:defRPr sz="1200" b="0">
                <a:latin typeface="Times New Roman" pitchFamily="18" charset="0"/>
                <a:cs typeface="Times New Roman" pitchFamily="18" charset="0"/>
              </a:defRPr>
            </a:pPr>
            <a:endParaRPr lang="es-MX"/>
          </a:p>
        </c:txPr>
        <c:crossAx val="86952960"/>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chemeClr val="accent2">
                  <a:lumMod val="60000"/>
                  <a:lumOff val="40000"/>
                </a:schemeClr>
              </a:solidFill>
            </c:spPr>
          </c:dPt>
          <c:dPt>
            <c:idx val="2"/>
            <c:bubble3D val="0"/>
            <c:spPr>
              <a:solidFill>
                <a:srgbClr val="FF0000"/>
              </a:solidFill>
            </c:spPr>
          </c:dPt>
          <c:dPt>
            <c:idx val="3"/>
            <c:bubble3D val="0"/>
            <c:spPr>
              <a:solidFill>
                <a:srgbClr val="C00000"/>
              </a:solidFill>
            </c:spPr>
          </c:dPt>
          <c:dPt>
            <c:idx val="4"/>
            <c:bubble3D val="0"/>
            <c:spPr>
              <a:solidFill>
                <a:schemeClr val="bg1">
                  <a:lumMod val="75000"/>
                </a:schemeClr>
              </a:solidFill>
            </c:spPr>
          </c:dPt>
          <c:dLbls>
            <c:dLbl>
              <c:idx val="0"/>
              <c:layout>
                <c:manualLayout>
                  <c:x val="6.1776242334964256E-4"/>
                  <c:y val="-1.1924948230392064E-2"/>
                </c:manualLayout>
              </c:layout>
              <c:dLblPos val="bestFit"/>
              <c:showLegendKey val="0"/>
              <c:showVal val="0"/>
              <c:showCatName val="1"/>
              <c:showSerName val="0"/>
              <c:showPercent val="1"/>
              <c:showBubbleSize val="0"/>
            </c:dLbl>
            <c:dLbl>
              <c:idx val="1"/>
              <c:layout>
                <c:manualLayout>
                  <c:x val="4.2672839614435476E-4"/>
                  <c:y val="-2.6466008295725624E-2"/>
                </c:manualLayout>
              </c:layout>
              <c:dLblPos val="bestFit"/>
              <c:showLegendKey val="0"/>
              <c:showVal val="0"/>
              <c:showCatName val="1"/>
              <c:showSerName val="0"/>
              <c:showPercent val="1"/>
              <c:showBubbleSize val="0"/>
            </c:dLbl>
            <c:dLbl>
              <c:idx val="2"/>
              <c:layout>
                <c:manualLayout>
                  <c:x val="-1.5939766994604518E-2"/>
                  <c:y val="-5.1315168337770726E-3"/>
                </c:manualLayout>
              </c:layout>
              <c:dLblPos val="bestFit"/>
              <c:showLegendKey val="0"/>
              <c:showVal val="0"/>
              <c:showCatName val="1"/>
              <c:showSerName val="0"/>
              <c:showPercent val="1"/>
              <c:showBubbleSize val="0"/>
            </c:dLbl>
            <c:dLbl>
              <c:idx val="3"/>
              <c:layout>
                <c:manualLayout>
                  <c:x val="-1.9434263367413149E-2"/>
                  <c:y val="6.1358157568433443E-3"/>
                </c:manualLayout>
              </c:layout>
              <c:dLblPos val="bestFit"/>
              <c:showLegendKey val="0"/>
              <c:showVal val="0"/>
              <c:showCatName val="1"/>
              <c:showSerName val="0"/>
              <c:showPercent val="1"/>
              <c:showBubbleSize val="0"/>
            </c:dLbl>
            <c:dLbl>
              <c:idx val="4"/>
              <c:layout>
                <c:manualLayout>
                  <c:x val="-1.6924632750527566E-2"/>
                  <c:y val="-1.5873663274105124E-2"/>
                </c:manualLayout>
              </c:layout>
              <c:dLblPos val="bestFit"/>
              <c:showLegendKey val="0"/>
              <c:showVal val="0"/>
              <c:showCatName val="1"/>
              <c:showSerName val="0"/>
              <c:showPercent val="1"/>
              <c:showBubbleSize val="0"/>
            </c:dLbl>
            <c:dLbl>
              <c:idx val="5"/>
              <c:layout>
                <c:manualLayout>
                  <c:x val="-7.4933506362929586E-2"/>
                  <c:y val="-3.5097339451273628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InfVoto!$G$7:$G$11</c:f>
              <c:strCache>
                <c:ptCount val="5"/>
                <c:pt idx="0">
                  <c:v>Mucho</c:v>
                </c:pt>
                <c:pt idx="1">
                  <c:v>Algo</c:v>
                </c:pt>
                <c:pt idx="2">
                  <c:v>Poco</c:v>
                </c:pt>
                <c:pt idx="3">
                  <c:v>Nada</c:v>
                </c:pt>
                <c:pt idx="4">
                  <c:v>Ns/Nc</c:v>
                </c:pt>
              </c:strCache>
            </c:strRef>
          </c:cat>
          <c:val>
            <c:numRef>
              <c:f>InfVoto!$H$7:$H$11</c:f>
              <c:numCache>
                <c:formatCode>General</c:formatCode>
                <c:ptCount val="5"/>
                <c:pt idx="0">
                  <c:v>676735.60537410167</c:v>
                </c:pt>
                <c:pt idx="1">
                  <c:v>751949.26487290033</c:v>
                </c:pt>
                <c:pt idx="2">
                  <c:v>190877.66185050018</c:v>
                </c:pt>
                <c:pt idx="3">
                  <c:v>101940.4215502</c:v>
                </c:pt>
                <c:pt idx="4">
                  <c:v>91874.046336300002</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chemeClr val="accent2">
                  <a:lumMod val="60000"/>
                  <a:lumOff val="40000"/>
                </a:schemeClr>
              </a:solidFill>
            </c:spPr>
          </c:dPt>
          <c:dPt>
            <c:idx val="2"/>
            <c:bubble3D val="0"/>
            <c:spPr>
              <a:solidFill>
                <a:schemeClr val="accent6">
                  <a:lumMod val="60000"/>
                  <a:lumOff val="40000"/>
                </a:schemeClr>
              </a:solidFill>
            </c:spPr>
          </c:dPt>
          <c:dPt>
            <c:idx val="3"/>
            <c:bubble3D val="0"/>
            <c:spPr>
              <a:solidFill>
                <a:schemeClr val="bg1">
                  <a:lumMod val="65000"/>
                </a:schemeClr>
              </a:solidFill>
            </c:spPr>
          </c:dPt>
          <c:dPt>
            <c:idx val="4"/>
            <c:bubble3D val="0"/>
            <c:spPr>
              <a:solidFill>
                <a:schemeClr val="bg1">
                  <a:lumMod val="75000"/>
                </a:schemeClr>
              </a:solidFill>
            </c:spPr>
          </c:dPt>
          <c:dLbls>
            <c:dLbl>
              <c:idx val="0"/>
              <c:layout>
                <c:manualLayout>
                  <c:x val="6.1776242334964256E-4"/>
                  <c:y val="-1.1924948230392064E-2"/>
                </c:manualLayout>
              </c:layout>
              <c:dLblPos val="bestFit"/>
              <c:showLegendKey val="0"/>
              <c:showVal val="0"/>
              <c:showCatName val="1"/>
              <c:showSerName val="0"/>
              <c:showPercent val="1"/>
              <c:showBubbleSize val="0"/>
            </c:dLbl>
            <c:dLbl>
              <c:idx val="1"/>
              <c:layout>
                <c:manualLayout>
                  <c:x val="4.2672839614435476E-4"/>
                  <c:y val="-2.6466008295725624E-2"/>
                </c:manualLayout>
              </c:layout>
              <c:dLblPos val="bestFit"/>
              <c:showLegendKey val="0"/>
              <c:showVal val="0"/>
              <c:showCatName val="1"/>
              <c:showSerName val="0"/>
              <c:showPercent val="1"/>
              <c:showBubbleSize val="0"/>
            </c:dLbl>
            <c:dLbl>
              <c:idx val="2"/>
              <c:layout>
                <c:manualLayout>
                  <c:x val="-1.5939766994604518E-2"/>
                  <c:y val="-5.1315168337770726E-3"/>
                </c:manualLayout>
              </c:layout>
              <c:dLblPos val="bestFit"/>
              <c:showLegendKey val="0"/>
              <c:showVal val="0"/>
              <c:showCatName val="1"/>
              <c:showSerName val="0"/>
              <c:showPercent val="1"/>
              <c:showBubbleSize val="0"/>
            </c:dLbl>
            <c:dLbl>
              <c:idx val="3"/>
              <c:layout>
                <c:manualLayout>
                  <c:x val="5.9816654381223161E-2"/>
                  <c:y val="-8.4529961692774547E-2"/>
                </c:manualLayout>
              </c:layout>
              <c:dLblPos val="bestFit"/>
              <c:showLegendKey val="0"/>
              <c:showVal val="0"/>
              <c:showCatName val="1"/>
              <c:showSerName val="0"/>
              <c:showPercent val="1"/>
              <c:showBubbleSize val="0"/>
            </c:dLbl>
            <c:dLbl>
              <c:idx val="4"/>
              <c:layout>
                <c:manualLayout>
                  <c:x val="-1.6924632750527566E-2"/>
                  <c:y val="-1.5873663274105124E-2"/>
                </c:manualLayout>
              </c:layout>
              <c:dLblPos val="bestFit"/>
              <c:showLegendKey val="0"/>
              <c:showVal val="0"/>
              <c:showCatName val="1"/>
              <c:showSerName val="0"/>
              <c:showPercent val="1"/>
              <c:showBubbleSize val="0"/>
            </c:dLbl>
            <c:dLbl>
              <c:idx val="5"/>
              <c:layout>
                <c:manualLayout>
                  <c:x val="-7.4933506362929586E-2"/>
                  <c:y val="-3.5097339451273628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ConPBV!$G$7:$G$10</c:f>
              <c:strCache>
                <c:ptCount val="4"/>
                <c:pt idx="0">
                  <c:v>"Pancho" Búrquez</c:v>
                </c:pt>
                <c:pt idx="1">
                  <c:v>Francisco "Pancho" Búrquez Valenzuela</c:v>
                </c:pt>
                <c:pt idx="2">
                  <c:v>Francisco Búrquez Valenzuela</c:v>
                </c:pt>
                <c:pt idx="3">
                  <c:v>No recuerda/ Ns/Nc</c:v>
                </c:pt>
              </c:strCache>
            </c:strRef>
          </c:cat>
          <c:val>
            <c:numRef>
              <c:f>ConPBV!$H$7:$H$10</c:f>
              <c:numCache>
                <c:formatCode>General</c:formatCode>
                <c:ptCount val="4"/>
                <c:pt idx="0">
                  <c:v>516642.13688119891</c:v>
                </c:pt>
                <c:pt idx="1">
                  <c:v>184443.45885930007</c:v>
                </c:pt>
                <c:pt idx="2">
                  <c:v>88135.475821799992</c:v>
                </c:pt>
                <c:pt idx="3">
                  <c:v>1024155.9284217033</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chemeClr val="accent2">
                  <a:lumMod val="60000"/>
                  <a:lumOff val="40000"/>
                </a:schemeClr>
              </a:solidFill>
            </c:spPr>
          </c:dPt>
          <c:dPt>
            <c:idx val="2"/>
            <c:bubble3D val="0"/>
            <c:spPr>
              <a:solidFill>
                <a:schemeClr val="accent6">
                  <a:lumMod val="60000"/>
                  <a:lumOff val="40000"/>
                </a:schemeClr>
              </a:solidFill>
            </c:spPr>
          </c:dPt>
          <c:dPt>
            <c:idx val="3"/>
            <c:bubble3D val="0"/>
            <c:spPr>
              <a:solidFill>
                <a:schemeClr val="bg1">
                  <a:lumMod val="65000"/>
                </a:schemeClr>
              </a:solidFill>
            </c:spPr>
          </c:dPt>
          <c:dPt>
            <c:idx val="4"/>
            <c:bubble3D val="0"/>
            <c:spPr>
              <a:solidFill>
                <a:schemeClr val="bg1">
                  <a:lumMod val="75000"/>
                </a:schemeClr>
              </a:solidFill>
            </c:spPr>
          </c:dPt>
          <c:dLbls>
            <c:dLbl>
              <c:idx val="0"/>
              <c:layout>
                <c:manualLayout>
                  <c:x val="6.1776242334964256E-4"/>
                  <c:y val="-1.1924948230392064E-2"/>
                </c:manualLayout>
              </c:layout>
              <c:dLblPos val="bestFit"/>
              <c:showLegendKey val="0"/>
              <c:showVal val="0"/>
              <c:showCatName val="1"/>
              <c:showSerName val="0"/>
              <c:showPercent val="1"/>
              <c:showBubbleSize val="0"/>
            </c:dLbl>
            <c:dLbl>
              <c:idx val="1"/>
              <c:layout>
                <c:manualLayout>
                  <c:x val="4.2672839614435476E-4"/>
                  <c:y val="-2.6466008295725624E-2"/>
                </c:manualLayout>
              </c:layout>
              <c:dLblPos val="bestFit"/>
              <c:showLegendKey val="0"/>
              <c:showVal val="0"/>
              <c:showCatName val="1"/>
              <c:showSerName val="0"/>
              <c:showPercent val="1"/>
              <c:showBubbleSize val="0"/>
            </c:dLbl>
            <c:dLbl>
              <c:idx val="2"/>
              <c:layout>
                <c:manualLayout>
                  <c:x val="-1.5939766994604518E-2"/>
                  <c:y val="-5.1315168337770726E-3"/>
                </c:manualLayout>
              </c:layout>
              <c:dLblPos val="bestFit"/>
              <c:showLegendKey val="0"/>
              <c:showVal val="0"/>
              <c:showCatName val="1"/>
              <c:showSerName val="0"/>
              <c:showPercent val="1"/>
              <c:showBubbleSize val="0"/>
            </c:dLbl>
            <c:dLbl>
              <c:idx val="3"/>
              <c:layout>
                <c:manualLayout>
                  <c:x val="-1.9434263367413149E-2"/>
                  <c:y val="6.1358157568433443E-3"/>
                </c:manualLayout>
              </c:layout>
              <c:dLblPos val="bestFit"/>
              <c:showLegendKey val="0"/>
              <c:showVal val="0"/>
              <c:showCatName val="1"/>
              <c:showSerName val="0"/>
              <c:showPercent val="1"/>
              <c:showBubbleSize val="0"/>
            </c:dLbl>
            <c:dLbl>
              <c:idx val="4"/>
              <c:layout>
                <c:manualLayout>
                  <c:x val="-1.6924632750527566E-2"/>
                  <c:y val="-1.5873663274105124E-2"/>
                </c:manualLayout>
              </c:layout>
              <c:dLblPos val="bestFit"/>
              <c:showLegendKey val="0"/>
              <c:showVal val="0"/>
              <c:showCatName val="1"/>
              <c:showSerName val="0"/>
              <c:showPercent val="1"/>
              <c:showBubbleSize val="0"/>
            </c:dLbl>
            <c:dLbl>
              <c:idx val="5"/>
              <c:layout>
                <c:manualLayout>
                  <c:x val="-7.4933506362929586E-2"/>
                  <c:y val="-3.5097339451273628E-2"/>
                </c:manualLayout>
              </c:layout>
              <c:dLblPos val="bestFit"/>
              <c:showLegendKey val="0"/>
              <c:showVal val="0"/>
              <c:showCatName val="1"/>
              <c:showSerName val="0"/>
              <c:showPercent val="1"/>
              <c:showBubbleSize val="0"/>
            </c:dLbl>
            <c:numFmt formatCode="0.0%" sourceLinked="0"/>
            <c:txPr>
              <a:bodyPr/>
              <a:lstStyle/>
              <a:p>
                <a:pPr>
                  <a:defRPr sz="12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ConPBV!$G$7:$G$10</c:f>
              <c:strCache>
                <c:ptCount val="4"/>
                <c:pt idx="0">
                  <c:v>"Pancho" Búrquez</c:v>
                </c:pt>
                <c:pt idx="1">
                  <c:v>Francisco "Pancho" Búrquez Valenzuela</c:v>
                </c:pt>
                <c:pt idx="2">
                  <c:v>Francisco Búrquez Valenzuela</c:v>
                </c:pt>
                <c:pt idx="3">
                  <c:v>No recuerda/ Ns/Nc</c:v>
                </c:pt>
              </c:strCache>
            </c:strRef>
          </c:cat>
          <c:val>
            <c:numRef>
              <c:f>ConPBV!$H$7:$H$10</c:f>
              <c:numCache>
                <c:formatCode>General</c:formatCode>
                <c:ptCount val="4"/>
                <c:pt idx="0">
                  <c:v>516642.13688119891</c:v>
                </c:pt>
                <c:pt idx="1">
                  <c:v>184443.45885930007</c:v>
                </c:pt>
                <c:pt idx="2">
                  <c:v>88135.475821799992</c:v>
                </c:pt>
                <c:pt idx="3">
                  <c:v>1024155.9284217033</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40595034103608174"/>
          <c:y val="3.5171862509992005E-2"/>
          <c:w val="0.56359832671813259"/>
          <c:h val="0.92965627498001602"/>
        </c:manualLayout>
      </c:layout>
      <c:barChart>
        <c:barDir val="bar"/>
        <c:grouping val="clustered"/>
        <c:varyColors val="0"/>
        <c:ser>
          <c:idx val="0"/>
          <c:order val="0"/>
          <c:invertIfNegative val="0"/>
          <c:dPt>
            <c:idx val="0"/>
            <c:invertIfNegative val="0"/>
            <c:bubble3D val="0"/>
            <c:spPr>
              <a:solidFill>
                <a:srgbClr val="C00000"/>
              </a:solidFill>
            </c:spPr>
          </c:dPt>
          <c:dPt>
            <c:idx val="1"/>
            <c:invertIfNegative val="0"/>
            <c:bubble3D val="0"/>
            <c:spPr>
              <a:solidFill>
                <a:srgbClr val="FF0000"/>
              </a:solidFill>
            </c:spPr>
          </c:dPt>
          <c:dPt>
            <c:idx val="2"/>
            <c:invertIfNegative val="0"/>
            <c:bubble3D val="0"/>
            <c:spPr>
              <a:solidFill>
                <a:srgbClr val="0070C0"/>
              </a:solidFill>
            </c:spPr>
          </c:dPt>
          <c:dPt>
            <c:idx val="3"/>
            <c:invertIfNegative val="0"/>
            <c:bubble3D val="0"/>
            <c:spPr>
              <a:solidFill>
                <a:srgbClr val="00206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IMPpbv!$G$7:$G$10</c:f>
              <c:strCache>
                <c:ptCount val="4"/>
                <c:pt idx="0">
                  <c:v>Muy mala</c:v>
                </c:pt>
                <c:pt idx="1">
                  <c:v>Mala</c:v>
                </c:pt>
                <c:pt idx="2">
                  <c:v>Buena</c:v>
                </c:pt>
                <c:pt idx="3">
                  <c:v>Muy buena</c:v>
                </c:pt>
              </c:strCache>
            </c:strRef>
          </c:cat>
          <c:val>
            <c:numRef>
              <c:f>IMPpbv!$H$7:$H$10</c:f>
              <c:numCache>
                <c:formatCode>0.0</c:formatCode>
                <c:ptCount val="4"/>
                <c:pt idx="0">
                  <c:v>2.0812489772090723</c:v>
                </c:pt>
                <c:pt idx="1">
                  <c:v>6.6934091499752011</c:v>
                </c:pt>
                <c:pt idx="2">
                  <c:v>69.056284018519619</c:v>
                </c:pt>
                <c:pt idx="3">
                  <c:v>22.169057854296103</c:v>
                </c:pt>
              </c:numCache>
            </c:numRef>
          </c:val>
        </c:ser>
        <c:dLbls>
          <c:showLegendKey val="0"/>
          <c:showVal val="1"/>
          <c:showCatName val="0"/>
          <c:showSerName val="0"/>
          <c:showPercent val="0"/>
          <c:showBubbleSize val="0"/>
        </c:dLbls>
        <c:gapWidth val="14"/>
        <c:overlap val="-25"/>
        <c:axId val="87985536"/>
        <c:axId val="88013440"/>
      </c:barChart>
      <c:valAx>
        <c:axId val="88013440"/>
        <c:scaling>
          <c:orientation val="minMax"/>
        </c:scaling>
        <c:delete val="1"/>
        <c:axPos val="b"/>
        <c:numFmt formatCode="0.0" sourceLinked="1"/>
        <c:majorTickMark val="out"/>
        <c:minorTickMark val="none"/>
        <c:tickLblPos val="nextTo"/>
        <c:crossAx val="87985536"/>
        <c:crosses val="autoZero"/>
        <c:crossBetween val="between"/>
      </c:valAx>
      <c:catAx>
        <c:axId val="87985536"/>
        <c:scaling>
          <c:orientation val="minMax"/>
        </c:scaling>
        <c:delete val="0"/>
        <c:axPos val="l"/>
        <c:majorTickMark val="none"/>
        <c:minorTickMark val="none"/>
        <c:tickLblPos val="nextTo"/>
        <c:txPr>
          <a:bodyPr/>
          <a:lstStyle/>
          <a:p>
            <a:pPr>
              <a:defRPr sz="1200" b="0">
                <a:latin typeface="Times New Roman" pitchFamily="18" charset="0"/>
                <a:cs typeface="Times New Roman" pitchFamily="18" charset="0"/>
              </a:defRPr>
            </a:pPr>
            <a:endParaRPr lang="es-MX"/>
          </a:p>
        </c:txPr>
        <c:crossAx val="88013440"/>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33578622499773741"/>
          <c:y val="3.5171862509992005E-2"/>
          <c:w val="0.66421377500226264"/>
          <c:h val="0.92965627498001602"/>
        </c:manualLayout>
      </c:layout>
      <c:barChart>
        <c:barDir val="bar"/>
        <c:grouping val="clustered"/>
        <c:varyColors val="0"/>
        <c:ser>
          <c:idx val="0"/>
          <c:order val="0"/>
          <c:invertIfNegative val="0"/>
          <c:dPt>
            <c:idx val="0"/>
            <c:invertIfNegative val="0"/>
            <c:bubble3D val="0"/>
            <c:spPr>
              <a:solidFill>
                <a:srgbClr val="006600"/>
              </a:solidFill>
            </c:spPr>
          </c:dPt>
          <c:dPt>
            <c:idx val="1"/>
            <c:invertIfNegative val="0"/>
            <c:bubble3D val="0"/>
            <c:spPr>
              <a:solidFill>
                <a:srgbClr val="006600"/>
              </a:solidFill>
            </c:spPr>
          </c:dPt>
          <c:dPt>
            <c:idx val="2"/>
            <c:invertIfNegative val="0"/>
            <c:bubble3D val="0"/>
            <c:spPr>
              <a:solidFill>
                <a:srgbClr val="0070C0"/>
              </a:solidFill>
            </c:spPr>
          </c:dPt>
          <c:dPt>
            <c:idx val="3"/>
            <c:invertIfNegative val="0"/>
            <c:bubble3D val="0"/>
            <c:spPr>
              <a:solidFill>
                <a:srgbClr val="006600"/>
              </a:solidFill>
            </c:spPr>
          </c:dPt>
          <c:dPt>
            <c:idx val="4"/>
            <c:invertIfNegative val="0"/>
            <c:bubble3D val="0"/>
            <c:spPr>
              <a:solidFill>
                <a:srgbClr val="006600"/>
              </a:solidFill>
            </c:spPr>
          </c:dPt>
          <c:dPt>
            <c:idx val="5"/>
            <c:invertIfNegative val="0"/>
            <c:bubble3D val="0"/>
            <c:spPr>
              <a:solidFill>
                <a:srgbClr val="006600"/>
              </a:solidFill>
            </c:spPr>
          </c:dPt>
          <c:dPt>
            <c:idx val="6"/>
            <c:invertIfNegative val="0"/>
            <c:bubble3D val="0"/>
            <c:spPr>
              <a:solidFill>
                <a:srgbClr val="0070C0"/>
              </a:solidFill>
            </c:spPr>
          </c:dPt>
          <c:dPt>
            <c:idx val="7"/>
            <c:invertIfNegative val="0"/>
            <c:bubble3D val="0"/>
            <c:spPr>
              <a:solidFill>
                <a:srgbClr val="FFFF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Conoc!$G$7:$G$14</c:f>
              <c:strCache>
                <c:ptCount val="8"/>
                <c:pt idx="0">
                  <c:v>Samuel Moreno Terán</c:v>
                </c:pt>
                <c:pt idx="1">
                  <c:v>Jesús Alberto Cano Vélez</c:v>
                </c:pt>
                <c:pt idx="2">
                  <c:v>Florencio "Chito" Díaz Armenta</c:v>
                </c:pt>
                <c:pt idx="3">
                  <c:v>Ernesto "Pato" de Lucas Hopkins</c:v>
                </c:pt>
                <c:pt idx="4">
                  <c:v>Ernesto "Borrego" Gándara Camou</c:v>
                </c:pt>
                <c:pt idx="5">
                  <c:v>Claudia Pavlovich Arellano</c:v>
                </c:pt>
                <c:pt idx="6">
                  <c:v>Pancho Búrquez Valenzuela</c:v>
                </c:pt>
                <c:pt idx="7">
                  <c:v>Ana Gabriela Guevara Espinoza</c:v>
                </c:pt>
              </c:strCache>
            </c:strRef>
          </c:cat>
          <c:val>
            <c:numRef>
              <c:f>Conoc!$H$7:$H$14</c:f>
              <c:numCache>
                <c:formatCode>0.0</c:formatCode>
                <c:ptCount val="8"/>
                <c:pt idx="0">
                  <c:v>12.036671364174454</c:v>
                </c:pt>
                <c:pt idx="1">
                  <c:v>14.797774451069346</c:v>
                </c:pt>
                <c:pt idx="2">
                  <c:v>33.651255765297719</c:v>
                </c:pt>
                <c:pt idx="3">
                  <c:v>35.257286433259004</c:v>
                </c:pt>
                <c:pt idx="4">
                  <c:v>39.369373258737582</c:v>
                </c:pt>
                <c:pt idx="5">
                  <c:v>40.555445955264013</c:v>
                </c:pt>
                <c:pt idx="6">
                  <c:v>43.522172806275954</c:v>
                </c:pt>
                <c:pt idx="7">
                  <c:v>57.321504858811579</c:v>
                </c:pt>
              </c:numCache>
            </c:numRef>
          </c:val>
        </c:ser>
        <c:dLbls>
          <c:showLegendKey val="0"/>
          <c:showVal val="1"/>
          <c:showCatName val="0"/>
          <c:showSerName val="0"/>
          <c:showPercent val="0"/>
          <c:showBubbleSize val="0"/>
        </c:dLbls>
        <c:gapWidth val="14"/>
        <c:overlap val="-25"/>
        <c:axId val="87412736"/>
        <c:axId val="87390080"/>
      </c:barChart>
      <c:valAx>
        <c:axId val="87390080"/>
        <c:scaling>
          <c:orientation val="minMax"/>
        </c:scaling>
        <c:delete val="1"/>
        <c:axPos val="b"/>
        <c:numFmt formatCode="0.0" sourceLinked="1"/>
        <c:majorTickMark val="out"/>
        <c:minorTickMark val="none"/>
        <c:tickLblPos val="nextTo"/>
        <c:crossAx val="87412736"/>
        <c:crosses val="autoZero"/>
        <c:crossBetween val="between"/>
      </c:valAx>
      <c:catAx>
        <c:axId val="87412736"/>
        <c:scaling>
          <c:orientation val="minMax"/>
        </c:scaling>
        <c:delete val="0"/>
        <c:axPos val="l"/>
        <c:majorTickMark val="none"/>
        <c:minorTickMark val="none"/>
        <c:tickLblPos val="nextTo"/>
        <c:txPr>
          <a:bodyPr/>
          <a:lstStyle/>
          <a:p>
            <a:pPr>
              <a:defRPr sz="1200" b="0">
                <a:latin typeface="Times New Roman" pitchFamily="18" charset="0"/>
                <a:cs typeface="Times New Roman" pitchFamily="18" charset="0"/>
              </a:defRPr>
            </a:pPr>
            <a:endParaRPr lang="es-MX"/>
          </a:p>
        </c:txPr>
        <c:crossAx val="87390080"/>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33578622499773741"/>
          <c:y val="3.5171862509992005E-2"/>
          <c:w val="0.66421377500226264"/>
          <c:h val="0.92965627498001602"/>
        </c:manualLayout>
      </c:layout>
      <c:barChart>
        <c:barDir val="bar"/>
        <c:grouping val="clustered"/>
        <c:varyColors val="0"/>
        <c:ser>
          <c:idx val="0"/>
          <c:order val="0"/>
          <c:invertIfNegative val="0"/>
          <c:dPt>
            <c:idx val="0"/>
            <c:invertIfNegative val="0"/>
            <c:bubble3D val="0"/>
            <c:spPr>
              <a:solidFill>
                <a:srgbClr val="006600"/>
              </a:solidFill>
            </c:spPr>
          </c:dPt>
          <c:dPt>
            <c:idx val="1"/>
            <c:invertIfNegative val="0"/>
            <c:bubble3D val="0"/>
            <c:spPr>
              <a:solidFill>
                <a:srgbClr val="006600"/>
              </a:solidFill>
            </c:spPr>
          </c:dPt>
          <c:dPt>
            <c:idx val="2"/>
            <c:invertIfNegative val="0"/>
            <c:bubble3D val="0"/>
            <c:spPr>
              <a:solidFill>
                <a:srgbClr val="0070C0"/>
              </a:solidFill>
            </c:spPr>
          </c:dPt>
          <c:dPt>
            <c:idx val="3"/>
            <c:invertIfNegative val="0"/>
            <c:bubble3D val="0"/>
            <c:spPr>
              <a:solidFill>
                <a:srgbClr val="006600"/>
              </a:solidFill>
            </c:spPr>
          </c:dPt>
          <c:dPt>
            <c:idx val="4"/>
            <c:invertIfNegative val="0"/>
            <c:bubble3D val="0"/>
            <c:spPr>
              <a:solidFill>
                <a:srgbClr val="006600"/>
              </a:solidFill>
            </c:spPr>
          </c:dPt>
          <c:dPt>
            <c:idx val="5"/>
            <c:invertIfNegative val="0"/>
            <c:bubble3D val="0"/>
            <c:spPr>
              <a:solidFill>
                <a:srgbClr val="006600"/>
              </a:solidFill>
            </c:spPr>
          </c:dPt>
          <c:dPt>
            <c:idx val="6"/>
            <c:invertIfNegative val="0"/>
            <c:bubble3D val="0"/>
            <c:spPr>
              <a:solidFill>
                <a:srgbClr val="0070C0"/>
              </a:solidFill>
            </c:spPr>
          </c:dPt>
          <c:dPt>
            <c:idx val="7"/>
            <c:invertIfNegative val="0"/>
            <c:bubble3D val="0"/>
            <c:spPr>
              <a:solidFill>
                <a:srgbClr val="FFFF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Conoc!$G$7:$G$14</c:f>
              <c:strCache>
                <c:ptCount val="8"/>
                <c:pt idx="0">
                  <c:v>Samuel Moreno Terán</c:v>
                </c:pt>
                <c:pt idx="1">
                  <c:v>Jesús Alberto Cano Vélez</c:v>
                </c:pt>
                <c:pt idx="2">
                  <c:v>Florencio "Chito" Díaz Armenta</c:v>
                </c:pt>
                <c:pt idx="3">
                  <c:v>Ernesto "Pato" de Lucas Hopkins</c:v>
                </c:pt>
                <c:pt idx="4">
                  <c:v>Ernesto "Borrego" Gándara Camou</c:v>
                </c:pt>
                <c:pt idx="5">
                  <c:v>Claudia Pavlovich Arellano</c:v>
                </c:pt>
                <c:pt idx="6">
                  <c:v>Pancho Búrquez Valenzuela</c:v>
                </c:pt>
                <c:pt idx="7">
                  <c:v>Ana Gabriela Guevara Espinoza</c:v>
                </c:pt>
              </c:strCache>
            </c:strRef>
          </c:cat>
          <c:val>
            <c:numRef>
              <c:f>Conoc!$H$7:$H$14</c:f>
              <c:numCache>
                <c:formatCode>0.0</c:formatCode>
                <c:ptCount val="8"/>
                <c:pt idx="0">
                  <c:v>12.036671364174454</c:v>
                </c:pt>
                <c:pt idx="1">
                  <c:v>14.797774451069346</c:v>
                </c:pt>
                <c:pt idx="2">
                  <c:v>33.651255765297719</c:v>
                </c:pt>
                <c:pt idx="3">
                  <c:v>35.257286433259004</c:v>
                </c:pt>
                <c:pt idx="4">
                  <c:v>39.369373258737582</c:v>
                </c:pt>
                <c:pt idx="5">
                  <c:v>40.555445955264013</c:v>
                </c:pt>
                <c:pt idx="6">
                  <c:v>43.522172806275954</c:v>
                </c:pt>
                <c:pt idx="7">
                  <c:v>57.321504858811579</c:v>
                </c:pt>
              </c:numCache>
            </c:numRef>
          </c:val>
        </c:ser>
        <c:dLbls>
          <c:showLegendKey val="0"/>
          <c:showVal val="1"/>
          <c:showCatName val="0"/>
          <c:showSerName val="0"/>
          <c:showPercent val="0"/>
          <c:showBubbleSize val="0"/>
        </c:dLbls>
        <c:gapWidth val="14"/>
        <c:overlap val="-25"/>
        <c:axId val="87910272"/>
        <c:axId val="87786240"/>
      </c:barChart>
      <c:valAx>
        <c:axId val="87786240"/>
        <c:scaling>
          <c:orientation val="minMax"/>
        </c:scaling>
        <c:delete val="1"/>
        <c:axPos val="b"/>
        <c:numFmt formatCode="0.0" sourceLinked="1"/>
        <c:majorTickMark val="out"/>
        <c:minorTickMark val="none"/>
        <c:tickLblPos val="nextTo"/>
        <c:crossAx val="87910272"/>
        <c:crosses val="autoZero"/>
        <c:crossBetween val="between"/>
      </c:valAx>
      <c:catAx>
        <c:axId val="87910272"/>
        <c:scaling>
          <c:orientation val="minMax"/>
        </c:scaling>
        <c:delete val="0"/>
        <c:axPos val="l"/>
        <c:majorTickMark val="none"/>
        <c:minorTickMark val="none"/>
        <c:tickLblPos val="nextTo"/>
        <c:txPr>
          <a:bodyPr/>
          <a:lstStyle/>
          <a:p>
            <a:pPr>
              <a:defRPr sz="1200" b="0">
                <a:latin typeface="Times New Roman" pitchFamily="18" charset="0"/>
                <a:cs typeface="Times New Roman" pitchFamily="18" charset="0"/>
              </a:defRPr>
            </a:pPr>
            <a:endParaRPr lang="es-MX"/>
          </a:p>
        </c:txPr>
        <c:crossAx val="87786240"/>
        <c:crosses val="autoZero"/>
        <c:auto val="1"/>
        <c:lblAlgn val="ctr"/>
        <c:lblOffset val="100"/>
        <c:noMultiLvlLbl val="0"/>
      </c:cat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1068586317221296"/>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6600"/>
              </a:solidFill>
            </c:spPr>
          </c:dPt>
          <c:dPt>
            <c:idx val="7"/>
            <c:invertIfNegative val="0"/>
            <c:bubble3D val="0"/>
            <c:spPr>
              <a:solidFill>
                <a:srgbClr val="0070C0"/>
              </a:solidFill>
            </c:spPr>
          </c:dPt>
          <c:dPt>
            <c:idx val="8"/>
            <c:invertIfNegative val="0"/>
            <c:bubble3D val="0"/>
            <c:spPr>
              <a:solidFill>
                <a:srgbClr val="00660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PREPARADO!$G$7:$G$16</c:f>
              <c:strCache>
                <c:ptCount val="10"/>
                <c:pt idx="0">
                  <c:v>Ns/Nc</c:v>
                </c:pt>
                <c:pt idx="1">
                  <c:v>Ninguno</c:v>
                </c:pt>
                <c:pt idx="2">
                  <c:v>Samuel Moreno Terán</c:v>
                </c:pt>
                <c:pt idx="3">
                  <c:v>Jesús Alberto Cano Vélez</c:v>
                </c:pt>
                <c:pt idx="4">
                  <c:v>Ana Gabriela Guevara Espinoza</c:v>
                </c:pt>
                <c:pt idx="5">
                  <c:v>Ernesto "Pato" De Lucas Hopkins</c:v>
                </c:pt>
                <c:pt idx="6">
                  <c:v>Claudia Pavlovich Arellano</c:v>
                </c:pt>
                <c:pt idx="7">
                  <c:v>Florencio "Chito" Díaz Armenta</c:v>
                </c:pt>
                <c:pt idx="8">
                  <c:v>Ernesto "Borrego" Gándara Camou</c:v>
                </c:pt>
                <c:pt idx="9">
                  <c:v>Francisco "Pancho" Búrquez Valenzuela</c:v>
                </c:pt>
              </c:strCache>
            </c:strRef>
          </c:cat>
          <c:val>
            <c:numRef>
              <c:f>PREPARADO!$H$7:$H$16</c:f>
              <c:numCache>
                <c:formatCode>0.0</c:formatCode>
                <c:ptCount val="10"/>
                <c:pt idx="0">
                  <c:v>37.017745577755001</c:v>
                </c:pt>
                <c:pt idx="1">
                  <c:v>8.0011978940220576</c:v>
                </c:pt>
                <c:pt idx="2">
                  <c:v>0.11526140002428861</c:v>
                </c:pt>
                <c:pt idx="3">
                  <c:v>0.48172786223036279</c:v>
                </c:pt>
                <c:pt idx="4">
                  <c:v>3.7071391355130898</c:v>
                </c:pt>
                <c:pt idx="5">
                  <c:v>5.1473467121521717</c:v>
                </c:pt>
                <c:pt idx="6">
                  <c:v>5.9749124188106508</c:v>
                </c:pt>
                <c:pt idx="7">
                  <c:v>7.0012910377665696</c:v>
                </c:pt>
                <c:pt idx="8">
                  <c:v>7.5415573633837187</c:v>
                </c:pt>
                <c:pt idx="9">
                  <c:v>25.011820598342361</c:v>
                </c:pt>
              </c:numCache>
            </c:numRef>
          </c:val>
        </c:ser>
        <c:dLbls>
          <c:showLegendKey val="0"/>
          <c:showVal val="0"/>
          <c:showCatName val="0"/>
          <c:showSerName val="0"/>
          <c:showPercent val="0"/>
          <c:showBubbleSize val="0"/>
        </c:dLbls>
        <c:gapWidth val="14"/>
        <c:overlap val="-25"/>
        <c:axId val="88243584"/>
        <c:axId val="88257664"/>
      </c:barChart>
      <c:catAx>
        <c:axId val="88243584"/>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88257664"/>
        <c:crosses val="autoZero"/>
        <c:auto val="1"/>
        <c:lblAlgn val="ctr"/>
        <c:lblOffset val="100"/>
        <c:noMultiLvlLbl val="0"/>
      </c:catAx>
      <c:valAx>
        <c:axId val="88257664"/>
        <c:scaling>
          <c:orientation val="minMax"/>
        </c:scaling>
        <c:delete val="1"/>
        <c:axPos val="b"/>
        <c:numFmt formatCode="0.0" sourceLinked="1"/>
        <c:majorTickMark val="out"/>
        <c:minorTickMark val="none"/>
        <c:tickLblPos val="nextTo"/>
        <c:crossAx val="8824358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115218587367300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CORRUPTO!$G$7:$G$16</c:f>
              <c:strCache>
                <c:ptCount val="10"/>
                <c:pt idx="0">
                  <c:v>Ns/Nc</c:v>
                </c:pt>
                <c:pt idx="1">
                  <c:v>Ninguno</c:v>
                </c:pt>
                <c:pt idx="2">
                  <c:v>Samuel Moreno Terán</c:v>
                </c:pt>
                <c:pt idx="3">
                  <c:v>Jesús Alberto Cano Vélez</c:v>
                </c:pt>
                <c:pt idx="4">
                  <c:v>Ana Gabriela Guevara Espinoza</c:v>
                </c:pt>
                <c:pt idx="5">
                  <c:v>Florencio "Chito" Díaz Armenta</c:v>
                </c:pt>
                <c:pt idx="6">
                  <c:v>Claudia Pavlovich Arellano</c:v>
                </c:pt>
                <c:pt idx="7">
                  <c:v>Ernesto "Pato" De Lucas Hopkins</c:v>
                </c:pt>
                <c:pt idx="8">
                  <c:v>Ernesto "Borrego" Gándara Camou</c:v>
                </c:pt>
                <c:pt idx="9">
                  <c:v>Francisco "Pancho" Búrquez Valenzuela</c:v>
                </c:pt>
              </c:strCache>
            </c:strRef>
          </c:cat>
          <c:val>
            <c:numRef>
              <c:f>CORRUPTO!$H$7:$H$16</c:f>
              <c:numCache>
                <c:formatCode>0.0</c:formatCode>
                <c:ptCount val="10"/>
                <c:pt idx="0">
                  <c:v>66.189584293976665</c:v>
                </c:pt>
                <c:pt idx="1">
                  <c:v>14.306872466849958</c:v>
                </c:pt>
                <c:pt idx="2">
                  <c:v>0.36617275612619959</c:v>
                </c:pt>
                <c:pt idx="3">
                  <c:v>0.50852286177564698</c:v>
                </c:pt>
                <c:pt idx="4">
                  <c:v>1.2101361290505857</c:v>
                </c:pt>
                <c:pt idx="5">
                  <c:v>1.7598835113537683</c:v>
                </c:pt>
                <c:pt idx="6">
                  <c:v>1.8727566093481762</c:v>
                </c:pt>
                <c:pt idx="7">
                  <c:v>4.0342353734411276</c:v>
                </c:pt>
                <c:pt idx="8">
                  <c:v>4.7607599190991126</c:v>
                </c:pt>
                <c:pt idx="9">
                  <c:v>4.9910760789785407</c:v>
                </c:pt>
              </c:numCache>
            </c:numRef>
          </c:val>
        </c:ser>
        <c:dLbls>
          <c:showLegendKey val="0"/>
          <c:showVal val="0"/>
          <c:showCatName val="0"/>
          <c:showSerName val="0"/>
          <c:showPercent val="0"/>
          <c:showBubbleSize val="0"/>
        </c:dLbls>
        <c:gapWidth val="14"/>
        <c:overlap val="-25"/>
        <c:axId val="89988480"/>
        <c:axId val="90002560"/>
      </c:barChart>
      <c:catAx>
        <c:axId val="89988480"/>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90002560"/>
        <c:crosses val="autoZero"/>
        <c:auto val="1"/>
        <c:lblAlgn val="ctr"/>
        <c:lblOffset val="100"/>
        <c:noMultiLvlLbl val="0"/>
      </c:catAx>
      <c:valAx>
        <c:axId val="90002560"/>
        <c:scaling>
          <c:orientation val="minMax"/>
        </c:scaling>
        <c:delete val="1"/>
        <c:axPos val="b"/>
        <c:numFmt formatCode="0.0" sourceLinked="1"/>
        <c:majorTickMark val="out"/>
        <c:minorTickMark val="none"/>
        <c:tickLblPos val="nextTo"/>
        <c:crossAx val="8998848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642137750022626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6600"/>
              </a:solidFill>
            </c:spPr>
          </c:dPt>
          <c:dPt>
            <c:idx val="7"/>
            <c:invertIfNegative val="0"/>
            <c:bubble3D val="0"/>
            <c:spPr>
              <a:solidFill>
                <a:srgbClr val="0070C0"/>
              </a:solidFill>
            </c:spPr>
          </c:dPt>
          <c:dPt>
            <c:idx val="8"/>
            <c:invertIfNegative val="0"/>
            <c:bubble3D val="0"/>
            <c:spPr>
              <a:solidFill>
                <a:srgbClr val="00660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TRAYECTORIA!$G$7:$G$16</c:f>
              <c:strCache>
                <c:ptCount val="10"/>
                <c:pt idx="0">
                  <c:v>Ns/Nc</c:v>
                </c:pt>
                <c:pt idx="1">
                  <c:v>Ninguno</c:v>
                </c:pt>
                <c:pt idx="2">
                  <c:v>Samuel Moreno Terán</c:v>
                </c:pt>
                <c:pt idx="3">
                  <c:v>Jesús Alberto Cano Vélez</c:v>
                </c:pt>
                <c:pt idx="4">
                  <c:v>Ana Gabriela Guevara Espinoza</c:v>
                </c:pt>
                <c:pt idx="5">
                  <c:v>Ernesto "Pato" De Lucas Hopkins</c:v>
                </c:pt>
                <c:pt idx="6">
                  <c:v>Claudia Pavlovich Arellano</c:v>
                </c:pt>
                <c:pt idx="7">
                  <c:v>Florencio "Chito" Díaz Armenta</c:v>
                </c:pt>
                <c:pt idx="8">
                  <c:v>Ernesto "Borrego" Gándara Camou</c:v>
                </c:pt>
                <c:pt idx="9">
                  <c:v>Francisco "Pancho" Búrquez Valenzuela</c:v>
                </c:pt>
              </c:strCache>
            </c:strRef>
          </c:cat>
          <c:val>
            <c:numRef>
              <c:f>TRAYECTORIA!$H$7:$H$16</c:f>
              <c:numCache>
                <c:formatCode>0.0</c:formatCode>
                <c:ptCount val="10"/>
                <c:pt idx="0">
                  <c:v>41.394510052483568</c:v>
                </c:pt>
                <c:pt idx="1">
                  <c:v>7.4104434129629828</c:v>
                </c:pt>
                <c:pt idx="2">
                  <c:v>0.12281876057320971</c:v>
                </c:pt>
                <c:pt idx="3">
                  <c:v>0.73141165391515606</c:v>
                </c:pt>
                <c:pt idx="4">
                  <c:v>3.0221520084011004</c:v>
                </c:pt>
                <c:pt idx="5">
                  <c:v>3.7980698313316954</c:v>
                </c:pt>
                <c:pt idx="6">
                  <c:v>5.3279228687499911</c:v>
                </c:pt>
                <c:pt idx="7">
                  <c:v>7.5501360347907882</c:v>
                </c:pt>
                <c:pt idx="8">
                  <c:v>9.3357553035962066</c:v>
                </c:pt>
                <c:pt idx="9">
                  <c:v>21.306780073195497</c:v>
                </c:pt>
              </c:numCache>
            </c:numRef>
          </c:val>
        </c:ser>
        <c:dLbls>
          <c:showLegendKey val="0"/>
          <c:showVal val="0"/>
          <c:showCatName val="0"/>
          <c:showSerName val="0"/>
          <c:showPercent val="0"/>
          <c:showBubbleSize val="0"/>
        </c:dLbls>
        <c:gapWidth val="14"/>
        <c:overlap val="-25"/>
        <c:axId val="90163072"/>
        <c:axId val="90164608"/>
      </c:barChart>
      <c:catAx>
        <c:axId val="90163072"/>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90164608"/>
        <c:crosses val="autoZero"/>
        <c:auto val="1"/>
        <c:lblAlgn val="ctr"/>
        <c:lblOffset val="100"/>
        <c:noMultiLvlLbl val="0"/>
      </c:catAx>
      <c:valAx>
        <c:axId val="90164608"/>
        <c:scaling>
          <c:orientation val="minMax"/>
        </c:scaling>
        <c:delete val="1"/>
        <c:axPos val="b"/>
        <c:numFmt formatCode="0.0" sourceLinked="1"/>
        <c:majorTickMark val="out"/>
        <c:minorTickMark val="none"/>
        <c:tickLblPos val="nextTo"/>
        <c:crossAx val="9016307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642137750022626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6600"/>
              </a:solidFill>
            </c:spPr>
          </c:dPt>
          <c:dPt>
            <c:idx val="7"/>
            <c:invertIfNegative val="0"/>
            <c:bubble3D val="0"/>
            <c:spPr>
              <a:solidFill>
                <a:srgbClr val="0070C0"/>
              </a:solidFill>
            </c:spPr>
          </c:dPt>
          <c:dPt>
            <c:idx val="8"/>
            <c:invertIfNegative val="0"/>
            <c:bubble3D val="0"/>
            <c:spPr>
              <a:solidFill>
                <a:srgbClr val="00660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HONESTO!$G$7:$G$16</c:f>
              <c:strCache>
                <c:ptCount val="10"/>
                <c:pt idx="0">
                  <c:v>Ns/Nc</c:v>
                </c:pt>
                <c:pt idx="1">
                  <c:v>Ninguno</c:v>
                </c:pt>
                <c:pt idx="2">
                  <c:v>Samuel Moreno Terán</c:v>
                </c:pt>
                <c:pt idx="3">
                  <c:v>Jesús Alberto Cano Vélez</c:v>
                </c:pt>
                <c:pt idx="4">
                  <c:v>Ernesto "Pato" De Lucas Hopkins</c:v>
                </c:pt>
                <c:pt idx="5">
                  <c:v>Ana Gabriela Guevara Espinoza</c:v>
                </c:pt>
                <c:pt idx="6">
                  <c:v>Ernesto "Borrego" Gándara Camou</c:v>
                </c:pt>
                <c:pt idx="7">
                  <c:v>Florencio "Chito" Díaz Armenta</c:v>
                </c:pt>
                <c:pt idx="8">
                  <c:v>Claudia Pavlovich Arellano</c:v>
                </c:pt>
                <c:pt idx="9">
                  <c:v>Francisco "Pancho" Búrquez Valenzuela</c:v>
                </c:pt>
              </c:strCache>
            </c:strRef>
          </c:cat>
          <c:val>
            <c:numRef>
              <c:f>HONESTO!$H$7:$H$16</c:f>
              <c:numCache>
                <c:formatCode>0.0</c:formatCode>
                <c:ptCount val="10"/>
                <c:pt idx="0">
                  <c:v>39.170571195508188</c:v>
                </c:pt>
                <c:pt idx="1">
                  <c:v>10.035437772824171</c:v>
                </c:pt>
                <c:pt idx="2">
                  <c:v>0.14375677735093167</c:v>
                </c:pt>
                <c:pt idx="3">
                  <c:v>0.60262128387513636</c:v>
                </c:pt>
                <c:pt idx="4">
                  <c:v>3.2052059069356726</c:v>
                </c:pt>
                <c:pt idx="5">
                  <c:v>3.852925023793536</c:v>
                </c:pt>
                <c:pt idx="6">
                  <c:v>6.1125970472371813</c:v>
                </c:pt>
                <c:pt idx="7">
                  <c:v>6.4496421452368695</c:v>
                </c:pt>
                <c:pt idx="8">
                  <c:v>6.8861391931353433</c:v>
                </c:pt>
                <c:pt idx="9">
                  <c:v>23.541103654103239</c:v>
                </c:pt>
              </c:numCache>
            </c:numRef>
          </c:val>
        </c:ser>
        <c:dLbls>
          <c:showLegendKey val="0"/>
          <c:showVal val="0"/>
          <c:showCatName val="0"/>
          <c:showSerName val="0"/>
          <c:showPercent val="0"/>
          <c:showBubbleSize val="0"/>
        </c:dLbls>
        <c:gapWidth val="14"/>
        <c:overlap val="-25"/>
        <c:axId val="90206592"/>
        <c:axId val="90208128"/>
      </c:barChart>
      <c:catAx>
        <c:axId val="90206592"/>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90208128"/>
        <c:crosses val="autoZero"/>
        <c:auto val="1"/>
        <c:lblAlgn val="ctr"/>
        <c:lblOffset val="100"/>
        <c:noMultiLvlLbl val="0"/>
      </c:catAx>
      <c:valAx>
        <c:axId val="90208128"/>
        <c:scaling>
          <c:orientation val="minMax"/>
        </c:scaling>
        <c:delete val="1"/>
        <c:axPos val="b"/>
        <c:numFmt formatCode="0.0" sourceLinked="1"/>
        <c:majorTickMark val="out"/>
        <c:minorTickMark val="none"/>
        <c:tickLblPos val="nextTo"/>
        <c:crossAx val="9020659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2900243983586557"/>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70C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TRABAJADOR!$G$7:$G$16</c:f>
              <c:strCache>
                <c:ptCount val="10"/>
                <c:pt idx="0">
                  <c:v>Ns/Nc</c:v>
                </c:pt>
                <c:pt idx="1">
                  <c:v>Ninguno</c:v>
                </c:pt>
                <c:pt idx="2">
                  <c:v>Samuel Moreno Terán</c:v>
                </c:pt>
                <c:pt idx="3">
                  <c:v>Jesús Alberto Cano Vélez</c:v>
                </c:pt>
                <c:pt idx="4">
                  <c:v>Ana Gabriela Guevara Espinoza</c:v>
                </c:pt>
                <c:pt idx="5">
                  <c:v>Ernesto "Pato" De Lucas Hopkins</c:v>
                </c:pt>
                <c:pt idx="6">
                  <c:v>Claudia Pavlovich Arellano</c:v>
                </c:pt>
                <c:pt idx="7">
                  <c:v>Ernesto "Borrego" Gándara Camou</c:v>
                </c:pt>
                <c:pt idx="8">
                  <c:v>Florencio "Chito" Díaz Armenta</c:v>
                </c:pt>
                <c:pt idx="9">
                  <c:v>Francisco "Pancho" Búrquez Valenzuela</c:v>
                </c:pt>
              </c:strCache>
            </c:strRef>
          </c:cat>
          <c:val>
            <c:numRef>
              <c:f>TRABAJADOR!$H$7:$H$16</c:f>
              <c:numCache>
                <c:formatCode>0.0</c:formatCode>
                <c:ptCount val="10"/>
                <c:pt idx="0">
                  <c:v>37.75002286142611</c:v>
                </c:pt>
                <c:pt idx="1">
                  <c:v>8.1659782356182316</c:v>
                </c:pt>
                <c:pt idx="2">
                  <c:v>0.17940378277262303</c:v>
                </c:pt>
                <c:pt idx="3">
                  <c:v>0.58271344404904479</c:v>
                </c:pt>
                <c:pt idx="4">
                  <c:v>3.8786256433725943</c:v>
                </c:pt>
                <c:pt idx="5">
                  <c:v>4.4211011078450602</c:v>
                </c:pt>
                <c:pt idx="6">
                  <c:v>6.2687655430339655</c:v>
                </c:pt>
                <c:pt idx="7">
                  <c:v>7.2659751526992302</c:v>
                </c:pt>
                <c:pt idx="8">
                  <c:v>7.3493344189529228</c:v>
                </c:pt>
                <c:pt idx="9">
                  <c:v>24.138079810230462</c:v>
                </c:pt>
              </c:numCache>
            </c:numRef>
          </c:val>
        </c:ser>
        <c:dLbls>
          <c:showLegendKey val="0"/>
          <c:showVal val="0"/>
          <c:showCatName val="0"/>
          <c:showSerName val="0"/>
          <c:showPercent val="0"/>
          <c:showBubbleSize val="0"/>
        </c:dLbls>
        <c:gapWidth val="14"/>
        <c:overlap val="-25"/>
        <c:axId val="91319296"/>
        <c:axId val="91341568"/>
      </c:barChart>
      <c:catAx>
        <c:axId val="91319296"/>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91341568"/>
        <c:crosses val="autoZero"/>
        <c:auto val="1"/>
        <c:lblAlgn val="ctr"/>
        <c:lblOffset val="100"/>
        <c:noMultiLvlLbl val="0"/>
      </c:catAx>
      <c:valAx>
        <c:axId val="91341568"/>
        <c:scaling>
          <c:orientation val="minMax"/>
        </c:scaling>
        <c:delete val="1"/>
        <c:axPos val="b"/>
        <c:numFmt formatCode="0.0" sourceLinked="1"/>
        <c:majorTickMark val="out"/>
        <c:minorTickMark val="none"/>
        <c:tickLblPos val="nextTo"/>
        <c:crossAx val="9131929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2900243983586557"/>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PEORIMAGEN!$G$7:$G$16</c:f>
              <c:strCache>
                <c:ptCount val="10"/>
                <c:pt idx="0">
                  <c:v>Ns/Nc</c:v>
                </c:pt>
                <c:pt idx="1">
                  <c:v>Ninguno</c:v>
                </c:pt>
                <c:pt idx="2">
                  <c:v>Samuel Moreno Terán</c:v>
                </c:pt>
                <c:pt idx="3">
                  <c:v>Jesús Alberto Cano Vélez</c:v>
                </c:pt>
                <c:pt idx="4">
                  <c:v>Ana Gabriela Guevara Espinoza</c:v>
                </c:pt>
                <c:pt idx="5">
                  <c:v>Florencio "Chito" Díaz Armenta</c:v>
                </c:pt>
                <c:pt idx="6">
                  <c:v>Claudia Pavlovich Arellano</c:v>
                </c:pt>
                <c:pt idx="7">
                  <c:v>Ernesto "Borrego" Gándara Camou</c:v>
                </c:pt>
                <c:pt idx="8">
                  <c:v>Ernesto "Pato" De Lucas Hopkins</c:v>
                </c:pt>
                <c:pt idx="9">
                  <c:v>Francisco "Pancho" Búrquez Valenzuela</c:v>
                </c:pt>
              </c:strCache>
            </c:strRef>
          </c:cat>
          <c:val>
            <c:numRef>
              <c:f>PEORIMAGEN!$H$7:$H$16</c:f>
              <c:numCache>
                <c:formatCode>0.0</c:formatCode>
                <c:ptCount val="10"/>
                <c:pt idx="0">
                  <c:v>58.29407200249738</c:v>
                </c:pt>
                <c:pt idx="1">
                  <c:v>17.995767814005578</c:v>
                </c:pt>
                <c:pt idx="2">
                  <c:v>0.60305355649136938</c:v>
                </c:pt>
                <c:pt idx="3">
                  <c:v>1.0609072701688491</c:v>
                </c:pt>
                <c:pt idx="4">
                  <c:v>1.8174413824092193</c:v>
                </c:pt>
                <c:pt idx="5">
                  <c:v>2.4042376953873759</c:v>
                </c:pt>
                <c:pt idx="6">
                  <c:v>2.7480189810634919</c:v>
                </c:pt>
                <c:pt idx="7">
                  <c:v>4.0833607609313143</c:v>
                </c:pt>
                <c:pt idx="8">
                  <c:v>4.4231074084102611</c:v>
                </c:pt>
                <c:pt idx="9">
                  <c:v>6.5700331286352132</c:v>
                </c:pt>
              </c:numCache>
            </c:numRef>
          </c:val>
        </c:ser>
        <c:dLbls>
          <c:showLegendKey val="0"/>
          <c:showVal val="0"/>
          <c:showCatName val="0"/>
          <c:showSerName val="0"/>
          <c:showPercent val="0"/>
          <c:showBubbleSize val="0"/>
        </c:dLbls>
        <c:gapWidth val="14"/>
        <c:overlap val="-25"/>
        <c:axId val="91436544"/>
        <c:axId val="91438080"/>
      </c:barChart>
      <c:catAx>
        <c:axId val="91436544"/>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91438080"/>
        <c:crosses val="autoZero"/>
        <c:auto val="1"/>
        <c:lblAlgn val="ctr"/>
        <c:lblOffset val="100"/>
        <c:noMultiLvlLbl val="0"/>
      </c:catAx>
      <c:valAx>
        <c:axId val="91438080"/>
        <c:scaling>
          <c:orientation val="minMax"/>
        </c:scaling>
        <c:delete val="1"/>
        <c:axPos val="b"/>
        <c:numFmt formatCode="0.0" sourceLinked="1"/>
        <c:majorTickMark val="out"/>
        <c:minorTickMark val="none"/>
        <c:tickLblPos val="nextTo"/>
        <c:crossAx val="9143654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2900243983586557"/>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6600"/>
              </a:solidFill>
            </c:spPr>
          </c:dPt>
          <c:dPt>
            <c:idx val="7"/>
            <c:invertIfNegative val="0"/>
            <c:bubble3D val="0"/>
            <c:spPr>
              <a:solidFill>
                <a:srgbClr val="0070C0"/>
              </a:solidFill>
            </c:spPr>
          </c:dPt>
          <c:dPt>
            <c:idx val="8"/>
            <c:invertIfNegative val="0"/>
            <c:bubble3D val="0"/>
            <c:spPr>
              <a:solidFill>
                <a:srgbClr val="00660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CONOCE!$G$7:$G$16</c:f>
              <c:strCache>
                <c:ptCount val="10"/>
                <c:pt idx="0">
                  <c:v>Ns/Nc</c:v>
                </c:pt>
                <c:pt idx="1">
                  <c:v>Ninguno</c:v>
                </c:pt>
                <c:pt idx="2">
                  <c:v>Samuel Moreno Terán</c:v>
                </c:pt>
                <c:pt idx="3">
                  <c:v>Jesús Alberto Cano Vélez</c:v>
                </c:pt>
                <c:pt idx="4">
                  <c:v>Ana Gabriela Guevara Espinoza</c:v>
                </c:pt>
                <c:pt idx="5">
                  <c:v>Ernesto "Pato" De Lucas Hopkins</c:v>
                </c:pt>
                <c:pt idx="6">
                  <c:v>Claudia Pavlovich Arellano</c:v>
                </c:pt>
                <c:pt idx="7">
                  <c:v>Florencio "Chito" Díaz Armenta</c:v>
                </c:pt>
                <c:pt idx="8">
                  <c:v>Ernesto "Borrego" Gándara Camou</c:v>
                </c:pt>
                <c:pt idx="9">
                  <c:v>Francisco "Pancho" Búrquez Valenzuela</c:v>
                </c:pt>
              </c:strCache>
            </c:strRef>
          </c:cat>
          <c:val>
            <c:numRef>
              <c:f>CONOCE!$H$7:$H$16</c:f>
              <c:numCache>
                <c:formatCode>0.0</c:formatCode>
                <c:ptCount val="10"/>
                <c:pt idx="0">
                  <c:v>38.387813591511595</c:v>
                </c:pt>
                <c:pt idx="1">
                  <c:v>8.2282994523927915</c:v>
                </c:pt>
                <c:pt idx="2">
                  <c:v>9.713203388570292E-2</c:v>
                </c:pt>
                <c:pt idx="3">
                  <c:v>0.50413672503184237</c:v>
                </c:pt>
                <c:pt idx="4">
                  <c:v>3.0429991420089126</c:v>
                </c:pt>
                <c:pt idx="5">
                  <c:v>3.5296621437111431</c:v>
                </c:pt>
                <c:pt idx="6">
                  <c:v>5.8850923113970008</c:v>
                </c:pt>
                <c:pt idx="7">
                  <c:v>7.5663764073003454</c:v>
                </c:pt>
                <c:pt idx="8">
                  <c:v>8.2431751542960452</c:v>
                </c:pt>
                <c:pt idx="9">
                  <c:v>24.515313038464896</c:v>
                </c:pt>
              </c:numCache>
            </c:numRef>
          </c:val>
        </c:ser>
        <c:dLbls>
          <c:showLegendKey val="0"/>
          <c:showVal val="0"/>
          <c:showCatName val="0"/>
          <c:showSerName val="0"/>
          <c:showPercent val="0"/>
          <c:showBubbleSize val="0"/>
        </c:dLbls>
        <c:gapWidth val="14"/>
        <c:overlap val="-25"/>
        <c:axId val="102297600"/>
        <c:axId val="102299136"/>
      </c:barChart>
      <c:catAx>
        <c:axId val="102297600"/>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02299136"/>
        <c:crosses val="autoZero"/>
        <c:auto val="1"/>
        <c:lblAlgn val="ctr"/>
        <c:lblOffset val="100"/>
        <c:noMultiLvlLbl val="0"/>
      </c:catAx>
      <c:valAx>
        <c:axId val="102299136"/>
        <c:scaling>
          <c:orientation val="minMax"/>
        </c:scaling>
        <c:delete val="1"/>
        <c:axPos val="b"/>
        <c:numFmt formatCode="0.0" sourceLinked="1"/>
        <c:majorTickMark val="out"/>
        <c:minorTickMark val="none"/>
        <c:tickLblPos val="nextTo"/>
        <c:crossAx val="10229760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2900243983586557"/>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6600"/>
              </a:solidFill>
            </c:spPr>
          </c:dPt>
          <c:dPt>
            <c:idx val="7"/>
            <c:invertIfNegative val="0"/>
            <c:bubble3D val="0"/>
            <c:spPr>
              <a:solidFill>
                <a:srgbClr val="0070C0"/>
              </a:solidFill>
            </c:spPr>
          </c:dPt>
          <c:dPt>
            <c:idx val="8"/>
            <c:invertIfNegative val="0"/>
            <c:bubble3D val="0"/>
            <c:spPr>
              <a:solidFill>
                <a:srgbClr val="00660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SENADOR!$G$7:$G$16</c:f>
              <c:strCache>
                <c:ptCount val="10"/>
                <c:pt idx="0">
                  <c:v>Ns/Nc</c:v>
                </c:pt>
                <c:pt idx="1">
                  <c:v>Ninguno</c:v>
                </c:pt>
                <c:pt idx="2">
                  <c:v>Samuel Moreno Terán</c:v>
                </c:pt>
                <c:pt idx="3">
                  <c:v>Jesús Alberto Cano Vélez</c:v>
                </c:pt>
                <c:pt idx="4">
                  <c:v>Ernesto "Pato" De Lucas Hopkins</c:v>
                </c:pt>
                <c:pt idx="5">
                  <c:v>Ana Gabriela Guevara Espinoza</c:v>
                </c:pt>
                <c:pt idx="6">
                  <c:v>Claudia Pavlovich Arellano</c:v>
                </c:pt>
                <c:pt idx="7">
                  <c:v>Florencio "Chito" Díaz Armenta</c:v>
                </c:pt>
                <c:pt idx="8">
                  <c:v>Ernesto "Borrego" Gándara Camou</c:v>
                </c:pt>
                <c:pt idx="9">
                  <c:v>Francisco "Pancho" Búrquez Valenzuela</c:v>
                </c:pt>
              </c:strCache>
            </c:strRef>
          </c:cat>
          <c:val>
            <c:numRef>
              <c:f>SENADOR!$H$7:$H$16</c:f>
              <c:numCache>
                <c:formatCode>0.0</c:formatCode>
                <c:ptCount val="10"/>
                <c:pt idx="0">
                  <c:v>39.604891988728227</c:v>
                </c:pt>
                <c:pt idx="1">
                  <c:v>7.9385023429750312</c:v>
                </c:pt>
                <c:pt idx="2">
                  <c:v>8.6830541509785045E-2</c:v>
                </c:pt>
                <c:pt idx="3">
                  <c:v>0.50732391660317644</c:v>
                </c:pt>
                <c:pt idx="4">
                  <c:v>3.2766445263298456</c:v>
                </c:pt>
                <c:pt idx="5">
                  <c:v>3.5671303443117903</c:v>
                </c:pt>
                <c:pt idx="6">
                  <c:v>6.0155469528213121</c:v>
                </c:pt>
                <c:pt idx="7">
                  <c:v>6.4771434664681626</c:v>
                </c:pt>
                <c:pt idx="8">
                  <c:v>7.1864612997159476</c:v>
                </c:pt>
                <c:pt idx="9">
                  <c:v>25.339524620536992</c:v>
                </c:pt>
              </c:numCache>
            </c:numRef>
          </c:val>
        </c:ser>
        <c:dLbls>
          <c:showLegendKey val="0"/>
          <c:showVal val="0"/>
          <c:showCatName val="0"/>
          <c:showSerName val="0"/>
          <c:showPercent val="0"/>
          <c:showBubbleSize val="0"/>
        </c:dLbls>
        <c:gapWidth val="14"/>
        <c:overlap val="-25"/>
        <c:axId val="102451456"/>
        <c:axId val="102453248"/>
      </c:barChart>
      <c:catAx>
        <c:axId val="102451456"/>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02453248"/>
        <c:crosses val="autoZero"/>
        <c:auto val="1"/>
        <c:lblAlgn val="ctr"/>
        <c:lblOffset val="100"/>
        <c:noMultiLvlLbl val="0"/>
      </c:catAx>
      <c:valAx>
        <c:axId val="102453248"/>
        <c:scaling>
          <c:orientation val="minMax"/>
        </c:scaling>
        <c:delete val="1"/>
        <c:axPos val="b"/>
        <c:numFmt formatCode="0.0" sourceLinked="1"/>
        <c:majorTickMark val="out"/>
        <c:minorTickMark val="none"/>
        <c:tickLblPos val="nextTo"/>
        <c:crossAx val="10245145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2900243983586557"/>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6600"/>
              </a:solidFill>
            </c:spPr>
          </c:dPt>
          <c:dPt>
            <c:idx val="7"/>
            <c:invertIfNegative val="0"/>
            <c:bubble3D val="0"/>
            <c:spPr>
              <a:solidFill>
                <a:srgbClr val="0070C0"/>
              </a:solidFill>
            </c:spPr>
          </c:dPt>
          <c:dPt>
            <c:idx val="8"/>
            <c:invertIfNegative val="0"/>
            <c:bubble3D val="0"/>
            <c:spPr>
              <a:solidFill>
                <a:srgbClr val="00660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BUENPOL!$G$7:$G$16</c:f>
              <c:strCache>
                <c:ptCount val="10"/>
                <c:pt idx="0">
                  <c:v>Ns/Nc</c:v>
                </c:pt>
                <c:pt idx="1">
                  <c:v>Ninguno</c:v>
                </c:pt>
                <c:pt idx="2">
                  <c:v>Samuel Moreno Terán</c:v>
                </c:pt>
                <c:pt idx="3">
                  <c:v>Jesús Alberto Cano Vélez</c:v>
                </c:pt>
                <c:pt idx="4">
                  <c:v>Ana Gabriela Guevara Espinoza</c:v>
                </c:pt>
                <c:pt idx="5">
                  <c:v>Ernesto "Pato" De Lucas Hopkins</c:v>
                </c:pt>
                <c:pt idx="6">
                  <c:v>Claudia Pavlovich Arellano</c:v>
                </c:pt>
                <c:pt idx="7">
                  <c:v>Florencio "Chito" Díaz Armenta</c:v>
                </c:pt>
                <c:pt idx="8">
                  <c:v>Ernesto "Borrego" Gándara Camou</c:v>
                </c:pt>
                <c:pt idx="9">
                  <c:v>Francisco "Pancho" Búrquez Valenzuela</c:v>
                </c:pt>
              </c:strCache>
            </c:strRef>
          </c:cat>
          <c:val>
            <c:numRef>
              <c:f>BUENPOL!$H$7:$H$16</c:f>
              <c:numCache>
                <c:formatCode>0.0</c:formatCode>
                <c:ptCount val="10"/>
                <c:pt idx="0">
                  <c:v>37.752081768923027</c:v>
                </c:pt>
                <c:pt idx="1">
                  <c:v>8.1923794694490493</c:v>
                </c:pt>
                <c:pt idx="2">
                  <c:v>0.17717610386193006</c:v>
                </c:pt>
                <c:pt idx="3">
                  <c:v>0.5885661188100535</c:v>
                </c:pt>
                <c:pt idx="4">
                  <c:v>3.1336624323348903</c:v>
                </c:pt>
                <c:pt idx="5">
                  <c:v>4.4999826220427455</c:v>
                </c:pt>
                <c:pt idx="6">
                  <c:v>6.3473303606153388</c:v>
                </c:pt>
                <c:pt idx="7">
                  <c:v>6.6314341980272724</c:v>
                </c:pt>
                <c:pt idx="8">
                  <c:v>6.8187546795063136</c:v>
                </c:pt>
                <c:pt idx="9">
                  <c:v>25.858632246429629</c:v>
                </c:pt>
              </c:numCache>
            </c:numRef>
          </c:val>
        </c:ser>
        <c:dLbls>
          <c:showLegendKey val="0"/>
          <c:showVal val="0"/>
          <c:showCatName val="0"/>
          <c:showSerName val="0"/>
          <c:showPercent val="0"/>
          <c:showBubbleSize val="0"/>
        </c:dLbls>
        <c:gapWidth val="14"/>
        <c:overlap val="-25"/>
        <c:axId val="102421248"/>
        <c:axId val="102422784"/>
      </c:barChart>
      <c:catAx>
        <c:axId val="102421248"/>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02422784"/>
        <c:crosses val="autoZero"/>
        <c:auto val="1"/>
        <c:lblAlgn val="ctr"/>
        <c:lblOffset val="100"/>
        <c:noMultiLvlLbl val="0"/>
      </c:catAx>
      <c:valAx>
        <c:axId val="102422784"/>
        <c:scaling>
          <c:orientation val="minMax"/>
        </c:scaling>
        <c:delete val="1"/>
        <c:axPos val="b"/>
        <c:numFmt formatCode="0.0" sourceLinked="1"/>
        <c:majorTickMark val="out"/>
        <c:minorTickMark val="none"/>
        <c:tickLblPos val="nextTo"/>
        <c:crossAx val="10242124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0563873265841771"/>
          <c:y val="3.5171862509992005E-2"/>
          <c:w val="0.55871409823772034"/>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'atrib+'!$G$7:$G$18</c:f>
              <c:strCache>
                <c:ptCount val="12"/>
                <c:pt idx="0">
                  <c:v>Ns/Nc</c:v>
                </c:pt>
                <c:pt idx="1">
                  <c:v>Otro</c:v>
                </c:pt>
                <c:pt idx="2">
                  <c:v>Diga la verdad</c:v>
                </c:pt>
                <c:pt idx="3">
                  <c:v>Conozca los problemas del municipio</c:v>
                </c:pt>
                <c:pt idx="4">
                  <c:v>Capacidad para generar empleos</c:v>
                </c:pt>
                <c:pt idx="5">
                  <c:v>Atraiga inversiones</c:v>
                </c:pt>
                <c:pt idx="6">
                  <c:v>Este de lado de gente como usted</c:v>
                </c:pt>
                <c:pt idx="7">
                  <c:v>Decisión para luchar contra la corrupción</c:v>
                </c:pt>
                <c:pt idx="8">
                  <c:v>Experiencia</c:v>
                </c:pt>
                <c:pt idx="9">
                  <c:v>Capacidad para disminuir la inseguridad</c:v>
                </c:pt>
                <c:pt idx="10">
                  <c:v>Cumpla sus promesas de campaña</c:v>
                </c:pt>
                <c:pt idx="11">
                  <c:v>Honestidad</c:v>
                </c:pt>
              </c:strCache>
            </c:strRef>
          </c:cat>
          <c:val>
            <c:numRef>
              <c:f>'atrib+'!$H$7:$H$18</c:f>
              <c:numCache>
                <c:formatCode>0.0</c:formatCode>
                <c:ptCount val="12"/>
                <c:pt idx="0">
                  <c:v>0.1864642624412815</c:v>
                </c:pt>
                <c:pt idx="1">
                  <c:v>11.715378187617613</c:v>
                </c:pt>
                <c:pt idx="2">
                  <c:v>1.4940071446058414</c:v>
                </c:pt>
                <c:pt idx="3">
                  <c:v>1.8591771597079652</c:v>
                </c:pt>
                <c:pt idx="4">
                  <c:v>2.1680646752521362</c:v>
                </c:pt>
                <c:pt idx="5">
                  <c:v>2.5630775580703937</c:v>
                </c:pt>
                <c:pt idx="6">
                  <c:v>2.6278766883786719</c:v>
                </c:pt>
                <c:pt idx="7">
                  <c:v>3.3425844073976285</c:v>
                </c:pt>
                <c:pt idx="8">
                  <c:v>5.5684170318577397</c:v>
                </c:pt>
                <c:pt idx="9">
                  <c:v>5.6000693931871934</c:v>
                </c:pt>
                <c:pt idx="10">
                  <c:v>8.0737378171716063</c:v>
                </c:pt>
                <c:pt idx="11">
                  <c:v>54.80114567431216</c:v>
                </c:pt>
              </c:numCache>
            </c:numRef>
          </c:val>
        </c:ser>
        <c:dLbls>
          <c:showLegendKey val="0"/>
          <c:showVal val="0"/>
          <c:showCatName val="0"/>
          <c:showSerName val="0"/>
          <c:showPercent val="0"/>
          <c:showBubbleSize val="0"/>
        </c:dLbls>
        <c:gapWidth val="14"/>
        <c:overlap val="-25"/>
        <c:axId val="103693696"/>
        <c:axId val="103711872"/>
      </c:barChart>
      <c:catAx>
        <c:axId val="103693696"/>
        <c:scaling>
          <c:orientation val="minMax"/>
        </c:scaling>
        <c:delete val="0"/>
        <c:axPos val="l"/>
        <c:numFmt formatCode="General" sourceLinked="1"/>
        <c:majorTickMark val="none"/>
        <c:minorTickMark val="none"/>
        <c:tickLblPos val="nextTo"/>
        <c:txPr>
          <a:bodyPr/>
          <a:lstStyle/>
          <a:p>
            <a:pPr>
              <a:defRPr sz="1200" b="1">
                <a:latin typeface="Times New Roman" pitchFamily="18" charset="0"/>
                <a:cs typeface="Times New Roman" pitchFamily="18" charset="0"/>
              </a:defRPr>
            </a:pPr>
            <a:endParaRPr lang="es-MX"/>
          </a:p>
        </c:txPr>
        <c:crossAx val="103711872"/>
        <c:crosses val="autoZero"/>
        <c:auto val="1"/>
        <c:lblAlgn val="ctr"/>
        <c:lblOffset val="100"/>
        <c:noMultiLvlLbl val="0"/>
      </c:catAx>
      <c:valAx>
        <c:axId val="103711872"/>
        <c:scaling>
          <c:orientation val="minMax"/>
        </c:scaling>
        <c:delete val="1"/>
        <c:axPos val="b"/>
        <c:numFmt formatCode="0.0" sourceLinked="1"/>
        <c:majorTickMark val="out"/>
        <c:minorTickMark val="none"/>
        <c:tickLblPos val="nextTo"/>
        <c:crossAx val="10369369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8897206599175105"/>
          <c:y val="3.5171862509992005E-2"/>
          <c:w val="0.57538076490438694"/>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MENTE!$G$7:$G$21</c:f>
              <c:strCache>
                <c:ptCount val="15"/>
                <c:pt idx="0">
                  <c:v>Ns/Nc</c:v>
                </c:pt>
                <c:pt idx="1">
                  <c:v>Ninguna</c:v>
                </c:pt>
                <c:pt idx="2">
                  <c:v>Otra</c:v>
                </c:pt>
                <c:pt idx="3">
                  <c:v>Buen político</c:v>
                </c:pt>
                <c:pt idx="4">
                  <c:v>PAN</c:v>
                </c:pt>
                <c:pt idx="5">
                  <c:v>Mal trabajo realizado</c:v>
                </c:pt>
                <c:pt idx="6">
                  <c:v>Buen trabajo realizado</c:v>
                </c:pt>
                <c:pt idx="7">
                  <c:v>Cambio</c:v>
                </c:pt>
                <c:pt idx="8">
                  <c:v>Inteligente/capaz/apto</c:v>
                </c:pt>
                <c:pt idx="9">
                  <c:v>Buen candidato</c:v>
                </c:pt>
                <c:pt idx="10">
                  <c:v>Experimentado/confiable</c:v>
                </c:pt>
                <c:pt idx="11">
                  <c:v>Corrupción/desconfianza</c:v>
                </c:pt>
                <c:pt idx="12">
                  <c:v>Figura política</c:v>
                </c:pt>
                <c:pt idx="13">
                  <c:v>Trabajador</c:v>
                </c:pt>
                <c:pt idx="14">
                  <c:v>Persona con valores</c:v>
                </c:pt>
              </c:strCache>
            </c:strRef>
          </c:cat>
          <c:val>
            <c:numRef>
              <c:f>MENTE!$H$7:$H$21</c:f>
              <c:numCache>
                <c:formatCode>0.0</c:formatCode>
                <c:ptCount val="15"/>
                <c:pt idx="0">
                  <c:v>31.304842209678888</c:v>
                </c:pt>
                <c:pt idx="1">
                  <c:v>33.082791515536748</c:v>
                </c:pt>
                <c:pt idx="2">
                  <c:v>0.28954543803336719</c:v>
                </c:pt>
                <c:pt idx="3">
                  <c:v>9.3833153079310866E-2</c:v>
                </c:pt>
                <c:pt idx="4">
                  <c:v>0.46542822975997145</c:v>
                </c:pt>
                <c:pt idx="5">
                  <c:v>0.51481297028044259</c:v>
                </c:pt>
                <c:pt idx="6">
                  <c:v>0.76814708109912699</c:v>
                </c:pt>
                <c:pt idx="7">
                  <c:v>1.2805720615462157</c:v>
                </c:pt>
                <c:pt idx="8">
                  <c:v>1.8665834197907374</c:v>
                </c:pt>
                <c:pt idx="9">
                  <c:v>1.91372268484194</c:v>
                </c:pt>
                <c:pt idx="10">
                  <c:v>2.4277800080451271</c:v>
                </c:pt>
                <c:pt idx="11">
                  <c:v>3.1632265528903356</c:v>
                </c:pt>
                <c:pt idx="12" formatCode="General">
                  <c:v>3.2522531965234167</c:v>
                </c:pt>
                <c:pt idx="13" formatCode="General">
                  <c:v>5.27526058183952</c:v>
                </c:pt>
                <c:pt idx="14" formatCode="General">
                  <c:v>14.301200897054965</c:v>
                </c:pt>
              </c:numCache>
            </c:numRef>
          </c:val>
        </c:ser>
        <c:dLbls>
          <c:showLegendKey val="0"/>
          <c:showVal val="0"/>
          <c:showCatName val="0"/>
          <c:showSerName val="0"/>
          <c:showPercent val="0"/>
          <c:showBubbleSize val="0"/>
        </c:dLbls>
        <c:gapWidth val="14"/>
        <c:overlap val="-25"/>
        <c:axId val="89816064"/>
        <c:axId val="89826048"/>
      </c:barChart>
      <c:catAx>
        <c:axId val="89816064"/>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89826048"/>
        <c:crosses val="autoZero"/>
        <c:auto val="1"/>
        <c:lblAlgn val="ctr"/>
        <c:lblOffset val="100"/>
        <c:noMultiLvlLbl val="0"/>
      </c:catAx>
      <c:valAx>
        <c:axId val="89826048"/>
        <c:scaling>
          <c:orientation val="minMax"/>
        </c:scaling>
        <c:delete val="1"/>
        <c:axPos val="b"/>
        <c:numFmt formatCode="0.0" sourceLinked="1"/>
        <c:majorTickMark val="out"/>
        <c:minorTickMark val="none"/>
        <c:tickLblPos val="nextTo"/>
        <c:crossAx val="8981606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383921111973679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C00000"/>
              </a:solidFill>
            </c:spPr>
          </c:dPt>
          <c:dPt>
            <c:idx val="4"/>
            <c:invertIfNegative val="0"/>
            <c:bubble3D val="0"/>
            <c:spPr>
              <a:solidFill>
                <a:schemeClr val="accent2">
                  <a:lumMod val="75000"/>
                </a:schemeClr>
              </a:solidFill>
            </c:spPr>
          </c:dPt>
          <c:dPt>
            <c:idx val="5"/>
            <c:invertIfNegative val="0"/>
            <c:bubble3D val="0"/>
            <c:spPr>
              <a:solidFill>
                <a:srgbClr val="92D050"/>
              </a:solidFill>
            </c:spPr>
          </c:dPt>
          <c:dPt>
            <c:idx val="6"/>
            <c:invertIfNegative val="0"/>
            <c:bubble3D val="0"/>
            <c:spPr>
              <a:solidFill>
                <a:srgbClr val="FFFF00"/>
              </a:solidFill>
            </c:spPr>
          </c:dPt>
          <c:dPt>
            <c:idx val="7"/>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'BOLETA (2)'!$G$7:$G$15</c:f>
              <c:strCache>
                <c:ptCount val="9"/>
                <c:pt idx="0">
                  <c:v>Ns/Nc</c:v>
                </c:pt>
                <c:pt idx="1">
                  <c:v>Ninguno</c:v>
                </c:pt>
                <c:pt idx="2">
                  <c:v>Otro</c:v>
                </c:pt>
                <c:pt idx="3">
                  <c:v>Partido del Trabajo</c:v>
                </c:pt>
                <c:pt idx="4">
                  <c:v>Convergencia</c:v>
                </c:pt>
                <c:pt idx="5">
                  <c:v>Partido Verde Ecologista de México</c:v>
                </c:pt>
                <c:pt idx="6">
                  <c:v>Partido de la Revolución Democrática</c:v>
                </c:pt>
                <c:pt idx="7">
                  <c:v>Claudia Pavlovich Arellano-Ernesto Gándara Camou</c:v>
                </c:pt>
                <c:pt idx="8">
                  <c:v>Francisco Búrquez Valenzuela- Florencio Díaz Armenta</c:v>
                </c:pt>
              </c:strCache>
            </c:strRef>
          </c:cat>
          <c:val>
            <c:numRef>
              <c:f>'BOLETA (2)'!$H$7:$H$15</c:f>
              <c:numCache>
                <c:formatCode>0.0</c:formatCode>
                <c:ptCount val="9"/>
                <c:pt idx="0">
                  <c:v>22.292151964956318</c:v>
                </c:pt>
                <c:pt idx="1">
                  <c:v>6.4571717628950376</c:v>
                </c:pt>
                <c:pt idx="2">
                  <c:v>0.10694450260575226</c:v>
                </c:pt>
                <c:pt idx="3">
                  <c:v>8.7846432926746973E-2</c:v>
                </c:pt>
                <c:pt idx="4">
                  <c:v>2.249952477083365E-2</c:v>
                </c:pt>
                <c:pt idx="5">
                  <c:v>0.23265793555544312</c:v>
                </c:pt>
                <c:pt idx="6">
                  <c:v>3.5141110230284323</c:v>
                </c:pt>
                <c:pt idx="7">
                  <c:v>22.013809346816572</c:v>
                </c:pt>
                <c:pt idx="8">
                  <c:v>45.272807506444884</c:v>
                </c:pt>
              </c:numCache>
            </c:numRef>
          </c:val>
        </c:ser>
        <c:dLbls>
          <c:showLegendKey val="0"/>
          <c:showVal val="0"/>
          <c:showCatName val="0"/>
          <c:showSerName val="0"/>
          <c:showPercent val="0"/>
          <c:showBubbleSize val="0"/>
        </c:dLbls>
        <c:gapWidth val="14"/>
        <c:overlap val="-25"/>
        <c:axId val="105120128"/>
        <c:axId val="105121664"/>
      </c:barChart>
      <c:catAx>
        <c:axId val="105120128"/>
        <c:scaling>
          <c:orientation val="minMax"/>
        </c:scaling>
        <c:delete val="0"/>
        <c:axPos val="l"/>
        <c:numFmt formatCode="General" sourceLinked="1"/>
        <c:majorTickMark val="none"/>
        <c:minorTickMark val="none"/>
        <c:tickLblPos val="nextTo"/>
        <c:txPr>
          <a:bodyPr/>
          <a:lstStyle/>
          <a:p>
            <a:pPr>
              <a:defRPr sz="1200" b="1">
                <a:latin typeface="Times New Roman" pitchFamily="18" charset="0"/>
                <a:cs typeface="Times New Roman" pitchFamily="18" charset="0"/>
              </a:defRPr>
            </a:pPr>
            <a:endParaRPr lang="es-MX"/>
          </a:p>
        </c:txPr>
        <c:crossAx val="105121664"/>
        <c:crosses val="autoZero"/>
        <c:auto val="1"/>
        <c:lblAlgn val="ctr"/>
        <c:lblOffset val="100"/>
        <c:noMultiLvlLbl val="0"/>
      </c:catAx>
      <c:valAx>
        <c:axId val="105121664"/>
        <c:scaling>
          <c:orientation val="minMax"/>
        </c:scaling>
        <c:delete val="1"/>
        <c:axPos val="b"/>
        <c:numFmt formatCode="0.0" sourceLinked="1"/>
        <c:majorTickMark val="out"/>
        <c:minorTickMark val="none"/>
        <c:tickLblPos val="nextTo"/>
        <c:crossAx val="10512012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2900243983586557"/>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C000"/>
              </a:solidFill>
            </c:spPr>
          </c:dPt>
          <c:dPt>
            <c:idx val="3"/>
            <c:invertIfNegative val="0"/>
            <c:bubble3D val="0"/>
            <c:spPr>
              <a:solidFill>
                <a:srgbClr val="92D05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70C0"/>
              </a:solidFill>
            </c:spPr>
          </c:dPt>
          <c:dPt>
            <c:idx val="7"/>
            <c:invertIfNegative val="0"/>
            <c:bubble3D val="0"/>
            <c:spPr>
              <a:solidFill>
                <a:srgbClr val="0070C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PAR!$G$7:$G$13</c:f>
              <c:strCache>
                <c:ptCount val="7"/>
                <c:pt idx="0">
                  <c:v>Ns/Nc</c:v>
                </c:pt>
                <c:pt idx="1">
                  <c:v>Ninguno</c:v>
                </c:pt>
                <c:pt idx="2">
                  <c:v>Otro</c:v>
                </c:pt>
                <c:pt idx="3">
                  <c:v>Nueva Alianza</c:v>
                </c:pt>
                <c:pt idx="4">
                  <c:v>Partido de la revolución democrática (PRD)</c:v>
                </c:pt>
                <c:pt idx="5">
                  <c:v>Partido Revolucionario Institucional (PRI)</c:v>
                </c:pt>
                <c:pt idx="6">
                  <c:v>Partido Acción  Nacional (PAN)</c:v>
                </c:pt>
              </c:strCache>
            </c:strRef>
          </c:cat>
          <c:val>
            <c:numRef>
              <c:f>PAR!$H$7:$H$13</c:f>
              <c:numCache>
                <c:formatCode>0.0</c:formatCode>
                <c:ptCount val="7"/>
                <c:pt idx="0">
                  <c:v>32.527917002146047</c:v>
                </c:pt>
                <c:pt idx="1">
                  <c:v>17.123797980416672</c:v>
                </c:pt>
                <c:pt idx="2">
                  <c:v>3.4560294998311463</c:v>
                </c:pt>
                <c:pt idx="3">
                  <c:v>1.7292323568886512</c:v>
                </c:pt>
                <c:pt idx="4">
                  <c:v>11.72747172250871</c:v>
                </c:pt>
                <c:pt idx="5">
                  <c:v>16.258549757215494</c:v>
                </c:pt>
                <c:pt idx="6">
                  <c:v>17.177001680993484</c:v>
                </c:pt>
              </c:numCache>
            </c:numRef>
          </c:val>
        </c:ser>
        <c:dLbls>
          <c:showLegendKey val="0"/>
          <c:showVal val="0"/>
          <c:showCatName val="0"/>
          <c:showSerName val="0"/>
          <c:showPercent val="0"/>
          <c:showBubbleSize val="0"/>
        </c:dLbls>
        <c:gapWidth val="14"/>
        <c:overlap val="-25"/>
        <c:axId val="112093440"/>
        <c:axId val="112111616"/>
      </c:barChart>
      <c:catAx>
        <c:axId val="112093440"/>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2111616"/>
        <c:crosses val="autoZero"/>
        <c:auto val="1"/>
        <c:lblAlgn val="ctr"/>
        <c:lblOffset val="100"/>
        <c:noMultiLvlLbl val="0"/>
      </c:catAx>
      <c:valAx>
        <c:axId val="112111616"/>
        <c:scaling>
          <c:orientation val="minMax"/>
        </c:scaling>
        <c:delete val="1"/>
        <c:axPos val="b"/>
        <c:numFmt formatCode="0.0" sourceLinked="1"/>
        <c:majorTickMark val="out"/>
        <c:minorTickMark val="none"/>
        <c:tickLblPos val="nextTo"/>
        <c:crossAx val="11209344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2900243983586557"/>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C000"/>
              </a:solidFill>
            </c:spPr>
          </c:dPt>
          <c:dPt>
            <c:idx val="3"/>
            <c:invertIfNegative val="0"/>
            <c:bubble3D val="0"/>
            <c:spPr>
              <a:solidFill>
                <a:srgbClr val="92D05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70C0"/>
              </a:solidFill>
            </c:spPr>
          </c:dPt>
          <c:dPt>
            <c:idx val="7"/>
            <c:invertIfNegative val="0"/>
            <c:bubble3D val="0"/>
            <c:spPr>
              <a:solidFill>
                <a:srgbClr val="0070C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NUNCA!$G$7:$G$13</c:f>
              <c:strCache>
                <c:ptCount val="7"/>
                <c:pt idx="0">
                  <c:v>Ns/Nc</c:v>
                </c:pt>
                <c:pt idx="1">
                  <c:v>Ninguno</c:v>
                </c:pt>
                <c:pt idx="2">
                  <c:v>Otro</c:v>
                </c:pt>
                <c:pt idx="3">
                  <c:v>Nueva Alianza</c:v>
                </c:pt>
                <c:pt idx="4">
                  <c:v>Partido de la revolución democrática (PRD)</c:v>
                </c:pt>
                <c:pt idx="5">
                  <c:v>Partido Revolucionario Institucional (PRI)</c:v>
                </c:pt>
                <c:pt idx="6">
                  <c:v>Partido Acción  Nacional (PAN)</c:v>
                </c:pt>
              </c:strCache>
            </c:strRef>
          </c:cat>
          <c:val>
            <c:numRef>
              <c:f>NUNCA!$H$7:$H$13</c:f>
              <c:numCache>
                <c:formatCode>0.0</c:formatCode>
                <c:ptCount val="7"/>
                <c:pt idx="0">
                  <c:v>30.481813576701249</c:v>
                </c:pt>
                <c:pt idx="1">
                  <c:v>7.7819928760398609</c:v>
                </c:pt>
                <c:pt idx="2">
                  <c:v>2.7765234171076583</c:v>
                </c:pt>
                <c:pt idx="3">
                  <c:v>7.4830004355242936</c:v>
                </c:pt>
                <c:pt idx="4">
                  <c:v>20.11779802556886</c:v>
                </c:pt>
                <c:pt idx="5">
                  <c:v>21.880935515075027</c:v>
                </c:pt>
                <c:pt idx="6">
                  <c:v>9.4779361539832294</c:v>
                </c:pt>
              </c:numCache>
            </c:numRef>
          </c:val>
        </c:ser>
        <c:dLbls>
          <c:showLegendKey val="0"/>
          <c:showVal val="0"/>
          <c:showCatName val="0"/>
          <c:showSerName val="0"/>
          <c:showPercent val="0"/>
          <c:showBubbleSize val="0"/>
        </c:dLbls>
        <c:gapWidth val="14"/>
        <c:overlap val="-25"/>
        <c:axId val="112149248"/>
        <c:axId val="112150784"/>
      </c:barChart>
      <c:catAx>
        <c:axId val="112149248"/>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2150784"/>
        <c:crosses val="autoZero"/>
        <c:auto val="1"/>
        <c:lblAlgn val="ctr"/>
        <c:lblOffset val="100"/>
        <c:noMultiLvlLbl val="0"/>
      </c:catAx>
      <c:valAx>
        <c:axId val="112150784"/>
        <c:scaling>
          <c:orientation val="minMax"/>
        </c:scaling>
        <c:delete val="1"/>
        <c:axPos val="b"/>
        <c:numFmt formatCode="0.0" sourceLinked="1"/>
        <c:majorTickMark val="out"/>
        <c:minorTickMark val="none"/>
        <c:tickLblPos val="nextTo"/>
        <c:crossAx val="11214924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3578622499773741"/>
          <c:y val="3.5171862509992005E-2"/>
          <c:w val="0.62900243983586557"/>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dPt>
          <c:dPt>
            <c:idx val="3"/>
            <c:invertIfNegative val="0"/>
            <c:bubble3D val="0"/>
            <c:spPr>
              <a:solidFill>
                <a:srgbClr val="92D05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spPr>
              <a:solidFill>
                <a:srgbClr val="0070C0"/>
              </a:solidFill>
            </c:spPr>
          </c:dPt>
          <c:dPt>
            <c:idx val="7"/>
            <c:invertIfNegative val="0"/>
            <c:bubble3D val="0"/>
            <c:spPr>
              <a:solidFill>
                <a:srgbClr val="0070C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GANARA!$G$7:$G$13</c:f>
              <c:strCache>
                <c:ptCount val="7"/>
                <c:pt idx="0">
                  <c:v>Ns/Nc</c:v>
                </c:pt>
                <c:pt idx="1">
                  <c:v>Ninguno</c:v>
                </c:pt>
                <c:pt idx="2">
                  <c:v>Otro</c:v>
                </c:pt>
                <c:pt idx="3">
                  <c:v>Nueva Alianza</c:v>
                </c:pt>
                <c:pt idx="4">
                  <c:v>Partido de la revolución democrática (PRD)</c:v>
                </c:pt>
                <c:pt idx="5">
                  <c:v>Partido Revolucionario Institucional (PRI)</c:v>
                </c:pt>
                <c:pt idx="6">
                  <c:v>Partido Acción  Nacional (PAN)</c:v>
                </c:pt>
              </c:strCache>
            </c:strRef>
          </c:cat>
          <c:val>
            <c:numRef>
              <c:f>GANARA!$H$7:$H$13</c:f>
              <c:numCache>
                <c:formatCode>0.0</c:formatCode>
                <c:ptCount val="7"/>
                <c:pt idx="0">
                  <c:v>26.119969251853274</c:v>
                </c:pt>
                <c:pt idx="1">
                  <c:v>5.0087405017214559</c:v>
                </c:pt>
                <c:pt idx="2">
                  <c:v>0.19960676073601577</c:v>
                </c:pt>
                <c:pt idx="3">
                  <c:v>0.37955942888658756</c:v>
                </c:pt>
                <c:pt idx="4">
                  <c:v>3.5559785431142572</c:v>
                </c:pt>
                <c:pt idx="5">
                  <c:v>20.833882463604315</c:v>
                </c:pt>
                <c:pt idx="6">
                  <c:v>43.902263050084038</c:v>
                </c:pt>
              </c:numCache>
            </c:numRef>
          </c:val>
        </c:ser>
        <c:dLbls>
          <c:showLegendKey val="0"/>
          <c:showVal val="0"/>
          <c:showCatName val="0"/>
          <c:showSerName val="0"/>
          <c:showPercent val="0"/>
          <c:showBubbleSize val="0"/>
        </c:dLbls>
        <c:gapWidth val="14"/>
        <c:overlap val="-25"/>
        <c:axId val="112241280"/>
        <c:axId val="112243072"/>
      </c:barChart>
      <c:catAx>
        <c:axId val="112241280"/>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2243072"/>
        <c:crosses val="autoZero"/>
        <c:auto val="1"/>
        <c:lblAlgn val="ctr"/>
        <c:lblOffset val="100"/>
        <c:noMultiLvlLbl val="0"/>
      </c:catAx>
      <c:valAx>
        <c:axId val="112243072"/>
        <c:scaling>
          <c:orientation val="minMax"/>
        </c:scaling>
        <c:delete val="1"/>
        <c:axPos val="b"/>
        <c:numFmt formatCode="0.0" sourceLinked="1"/>
        <c:majorTickMark val="out"/>
        <c:minorTickMark val="none"/>
        <c:tickLblPos val="nextTo"/>
        <c:crossAx val="11224128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chemeClr val="accent2">
                  <a:lumMod val="60000"/>
                  <a:lumOff val="40000"/>
                </a:schemeClr>
              </a:solidFill>
            </c:spPr>
          </c:dPt>
          <c:dPt>
            <c:idx val="2"/>
            <c:bubble3D val="0"/>
            <c:spPr>
              <a:solidFill>
                <a:srgbClr val="FFC000"/>
              </a:solidFill>
            </c:spPr>
          </c:dPt>
          <c:dPt>
            <c:idx val="3"/>
            <c:bubble3D val="0"/>
            <c:spPr>
              <a:solidFill>
                <a:srgbClr val="C00000"/>
              </a:solidFill>
            </c:spPr>
          </c:dPt>
          <c:dPt>
            <c:idx val="4"/>
            <c:bubble3D val="0"/>
            <c:spPr>
              <a:solidFill>
                <a:schemeClr val="bg1">
                  <a:lumMod val="65000"/>
                </a:schemeClr>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4.267283961442459E-4"/>
                  <c:y val="5.5085219610706559E-3"/>
                </c:manualLayout>
              </c:layout>
              <c:dLblPos val="bestFit"/>
              <c:showLegendKey val="0"/>
              <c:showVal val="0"/>
              <c:showCatName val="1"/>
              <c:showSerName val="0"/>
              <c:showPercent val="1"/>
              <c:showBubbleSize val="0"/>
            </c:dLbl>
            <c:dLbl>
              <c:idx val="2"/>
              <c:layout>
                <c:manualLayout>
                  <c:x val="-1.0919570465718511E-3"/>
                  <c:y val="-1.9339687802182623E-3"/>
                </c:manualLayout>
              </c:layout>
              <c:dLblPos val="bestFit"/>
              <c:showLegendKey val="0"/>
              <c:showVal val="0"/>
              <c:showCatName val="1"/>
              <c:showSerName val="0"/>
              <c:showPercent val="1"/>
              <c:showBubbleSize val="0"/>
            </c:dLbl>
            <c:dLbl>
              <c:idx val="3"/>
              <c:layout>
                <c:manualLayout>
                  <c:x val="1.6200404774717059E-2"/>
                  <c:y val="-9.8514799773355352E-3"/>
                </c:manualLayout>
              </c:layout>
              <c:dLblPos val="bestFit"/>
              <c:showLegendKey val="0"/>
              <c:showVal val="0"/>
              <c:showCatName val="1"/>
              <c:showSerName val="0"/>
              <c:showPercent val="1"/>
              <c:showBubbleSize val="0"/>
            </c:dLbl>
            <c:dLbl>
              <c:idx val="4"/>
              <c:layout>
                <c:manualLayout>
                  <c:x val="-1.6924678520917589E-2"/>
                  <c:y val="-3.5058256951482444E-2"/>
                </c:manualLayout>
              </c:layout>
              <c:dLblPos val="bestFit"/>
              <c:showLegendKey val="0"/>
              <c:showVal val="0"/>
              <c:showCatName val="1"/>
              <c:showSerName val="0"/>
              <c:showPercent val="1"/>
              <c:showBubbleSize val="0"/>
            </c:dLbl>
            <c:dLbl>
              <c:idx val="5"/>
              <c:layout>
                <c:manualLayout>
                  <c:xMode val="edge"/>
                  <c:yMode val="edge"/>
                  <c:x val="0.18933840523969342"/>
                  <c:y val="0.34504846159966207"/>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INTERES!$G$7:$G$11</c:f>
              <c:strCache>
                <c:ptCount val="5"/>
                <c:pt idx="0">
                  <c:v>Mucho</c:v>
                </c:pt>
                <c:pt idx="1">
                  <c:v>Algo</c:v>
                </c:pt>
                <c:pt idx="2">
                  <c:v>Poco</c:v>
                </c:pt>
                <c:pt idx="3">
                  <c:v>Nada</c:v>
                </c:pt>
                <c:pt idx="4">
                  <c:v>Ns/Nc</c:v>
                </c:pt>
              </c:strCache>
            </c:strRef>
          </c:cat>
          <c:val>
            <c:numRef>
              <c:f>INTERES!$H$7:$H$11</c:f>
              <c:numCache>
                <c:formatCode>General</c:formatCode>
                <c:ptCount val="5"/>
                <c:pt idx="0">
                  <c:v>221972.55114950024</c:v>
                </c:pt>
                <c:pt idx="1">
                  <c:v>628190.11829270015</c:v>
                </c:pt>
                <c:pt idx="2">
                  <c:v>508696.48067569942</c:v>
                </c:pt>
                <c:pt idx="3">
                  <c:v>384120.86726080003</c:v>
                </c:pt>
                <c:pt idx="4">
                  <c:v>70396.9826053</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006600"/>
              </a:solidFill>
            </c:spPr>
          </c:dPt>
          <c:dPt>
            <c:idx val="3"/>
            <c:invertIfNegative val="0"/>
            <c:bubble3D val="0"/>
            <c:spPr>
              <a:solidFill>
                <a:srgbClr val="006600"/>
              </a:solidFill>
            </c:spPr>
          </c:dPt>
          <c:dPt>
            <c:idx val="4"/>
            <c:invertIfNegative val="0"/>
            <c:bubble3D val="0"/>
            <c:spPr>
              <a:solidFill>
                <a:srgbClr val="FFFF00"/>
              </a:solidFill>
            </c:spPr>
          </c:dPt>
          <c:dPt>
            <c:idx val="5"/>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Pt>
            <c:idx val="9"/>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ESTEM!$G$7:$G$16</c:f>
              <c:strCache>
                <c:ptCount val="10"/>
                <c:pt idx="0">
                  <c:v>Ns/Nc</c:v>
                </c:pt>
                <c:pt idx="1">
                  <c:v>Ninguno</c:v>
                </c:pt>
                <c:pt idx="2">
                  <c:v>Samuel Moreno Terán (PRI)</c:v>
                </c:pt>
                <c:pt idx="3">
                  <c:v>Jesús Alberto Cano Vélez (PRI)</c:v>
                </c:pt>
                <c:pt idx="4">
                  <c:v>Ana Gabriela Guevara Espinoza (PRD)</c:v>
                </c:pt>
                <c:pt idx="5">
                  <c:v>Florencio "Chito" Díaz Armenta (PAN)</c:v>
                </c:pt>
                <c:pt idx="6">
                  <c:v>Ernesto "Pato" De Lucas Hopkins (PRI)</c:v>
                </c:pt>
                <c:pt idx="7">
                  <c:v>Ernesto "Borrego" Gándara Camou (PRI)</c:v>
                </c:pt>
                <c:pt idx="8">
                  <c:v>Claudia Pavlovich Arellano (PRI)</c:v>
                </c:pt>
                <c:pt idx="9">
                  <c:v>Francisco "Pancho" Búrquez Valenzuela (PAN)</c:v>
                </c:pt>
              </c:strCache>
            </c:strRef>
          </c:cat>
          <c:val>
            <c:numRef>
              <c:f>ESTEM!$H$7:$H$16</c:f>
              <c:numCache>
                <c:formatCode>0.0</c:formatCode>
                <c:ptCount val="10"/>
                <c:pt idx="0">
                  <c:v>36.149603441908972</c:v>
                </c:pt>
                <c:pt idx="1">
                  <c:v>6.019874429225875</c:v>
                </c:pt>
                <c:pt idx="2">
                  <c:v>0.17143417254809301</c:v>
                </c:pt>
                <c:pt idx="3">
                  <c:v>0.54209565139442839</c:v>
                </c:pt>
                <c:pt idx="4">
                  <c:v>4.6535769560904665</c:v>
                </c:pt>
                <c:pt idx="5">
                  <c:v>4.9472310627349776</c:v>
                </c:pt>
                <c:pt idx="6">
                  <c:v>4.9544883233984356</c:v>
                </c:pt>
                <c:pt idx="7">
                  <c:v>6.9963581486982331</c:v>
                </c:pt>
                <c:pt idx="8">
                  <c:v>7.1003728199175473</c:v>
                </c:pt>
                <c:pt idx="9">
                  <c:v>28.464964994083154</c:v>
                </c:pt>
              </c:numCache>
            </c:numRef>
          </c:val>
        </c:ser>
        <c:dLbls>
          <c:showLegendKey val="0"/>
          <c:showVal val="0"/>
          <c:showCatName val="0"/>
          <c:showSerName val="0"/>
          <c:showPercent val="0"/>
          <c:showBubbleSize val="0"/>
        </c:dLbls>
        <c:gapWidth val="14"/>
        <c:overlap val="-25"/>
        <c:axId val="112488832"/>
        <c:axId val="112490368"/>
      </c:barChart>
      <c:catAx>
        <c:axId val="112488832"/>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2490368"/>
        <c:crosses val="autoZero"/>
        <c:auto val="1"/>
        <c:lblAlgn val="ctr"/>
        <c:lblOffset val="100"/>
        <c:noMultiLvlLbl val="0"/>
      </c:catAx>
      <c:valAx>
        <c:axId val="112490368"/>
        <c:scaling>
          <c:orientation val="minMax"/>
        </c:scaling>
        <c:delete val="1"/>
        <c:axPos val="b"/>
        <c:numFmt formatCode="0.0" sourceLinked="1"/>
        <c:majorTickMark val="out"/>
        <c:minorTickMark val="none"/>
        <c:tickLblPos val="nextTo"/>
        <c:crossAx val="11248883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CAREO1!$G$7:$G$11</c:f>
              <c:strCache>
                <c:ptCount val="5"/>
                <c:pt idx="0">
                  <c:v>Ns/Nc</c:v>
                </c:pt>
                <c:pt idx="1">
                  <c:v>Ninguno</c:v>
                </c:pt>
                <c:pt idx="2">
                  <c:v>Ana Gabriela Guevara Espinoza</c:v>
                </c:pt>
                <c:pt idx="3">
                  <c:v>Ernesto "Pato" De Lucas Hopkins</c:v>
                </c:pt>
                <c:pt idx="4">
                  <c:v>Francisco "Pancho" Búrquez Valenzuela</c:v>
                </c:pt>
              </c:strCache>
            </c:strRef>
          </c:cat>
          <c:val>
            <c:numRef>
              <c:f>CAREO1!$H$7:$H$11</c:f>
              <c:numCache>
                <c:formatCode>0.0</c:formatCode>
                <c:ptCount val="5"/>
                <c:pt idx="0">
                  <c:v>30.611931414840821</c:v>
                </c:pt>
                <c:pt idx="1">
                  <c:v>9.0606131276866329</c:v>
                </c:pt>
                <c:pt idx="2">
                  <c:v>5.1068294263309326</c:v>
                </c:pt>
                <c:pt idx="3">
                  <c:v>14.200495667964908</c:v>
                </c:pt>
                <c:pt idx="4">
                  <c:v>41.020130363176754</c:v>
                </c:pt>
              </c:numCache>
            </c:numRef>
          </c:val>
        </c:ser>
        <c:dLbls>
          <c:showLegendKey val="0"/>
          <c:showVal val="0"/>
          <c:showCatName val="0"/>
          <c:showSerName val="0"/>
          <c:showPercent val="0"/>
          <c:showBubbleSize val="0"/>
        </c:dLbls>
        <c:gapWidth val="14"/>
        <c:overlap val="-25"/>
        <c:axId val="111868160"/>
        <c:axId val="111874048"/>
      </c:barChart>
      <c:catAx>
        <c:axId val="111868160"/>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1874048"/>
        <c:crosses val="autoZero"/>
        <c:auto val="1"/>
        <c:lblAlgn val="ctr"/>
        <c:lblOffset val="100"/>
        <c:noMultiLvlLbl val="0"/>
      </c:catAx>
      <c:valAx>
        <c:axId val="111874048"/>
        <c:scaling>
          <c:orientation val="minMax"/>
        </c:scaling>
        <c:delete val="1"/>
        <c:axPos val="b"/>
        <c:numFmt formatCode="0.0" sourceLinked="1"/>
        <c:majorTickMark val="out"/>
        <c:minorTickMark val="none"/>
        <c:tickLblPos val="nextTo"/>
        <c:crossAx val="11186816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CAREO2!$G$7:$G$11</c:f>
              <c:strCache>
                <c:ptCount val="5"/>
                <c:pt idx="0">
                  <c:v>Ns/Nc</c:v>
                </c:pt>
                <c:pt idx="1">
                  <c:v>Ninguno</c:v>
                </c:pt>
                <c:pt idx="2">
                  <c:v>Ana Gabriela Guevara Espinoza</c:v>
                </c:pt>
                <c:pt idx="3">
                  <c:v>Claudia Pavlovich Arellano</c:v>
                </c:pt>
                <c:pt idx="4">
                  <c:v>Francisco "Pancho" Búrquez Valenzuela</c:v>
                </c:pt>
              </c:strCache>
            </c:strRef>
          </c:cat>
          <c:val>
            <c:numRef>
              <c:f>CAREO2!$H$7:$H$11</c:f>
              <c:numCache>
                <c:formatCode>0.0</c:formatCode>
                <c:ptCount val="5"/>
                <c:pt idx="0">
                  <c:v>29.317523204606132</c:v>
                </c:pt>
                <c:pt idx="1">
                  <c:v>7.0186451795750733</c:v>
                </c:pt>
                <c:pt idx="2">
                  <c:v>5.4121391550221434</c:v>
                </c:pt>
                <c:pt idx="3">
                  <c:v>18.376129093538751</c:v>
                </c:pt>
                <c:pt idx="4">
                  <c:v>39.875563367257925</c:v>
                </c:pt>
              </c:numCache>
            </c:numRef>
          </c:val>
        </c:ser>
        <c:dLbls>
          <c:showLegendKey val="0"/>
          <c:showVal val="0"/>
          <c:showCatName val="0"/>
          <c:showSerName val="0"/>
          <c:showPercent val="0"/>
          <c:showBubbleSize val="0"/>
        </c:dLbls>
        <c:gapWidth val="14"/>
        <c:overlap val="-25"/>
        <c:axId val="112050560"/>
        <c:axId val="112052096"/>
      </c:barChart>
      <c:catAx>
        <c:axId val="112050560"/>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2052096"/>
        <c:crosses val="autoZero"/>
        <c:auto val="1"/>
        <c:lblAlgn val="ctr"/>
        <c:lblOffset val="100"/>
        <c:noMultiLvlLbl val="0"/>
      </c:catAx>
      <c:valAx>
        <c:axId val="112052096"/>
        <c:scaling>
          <c:orientation val="minMax"/>
        </c:scaling>
        <c:delete val="1"/>
        <c:axPos val="b"/>
        <c:numFmt formatCode="0.0" sourceLinked="1"/>
        <c:majorTickMark val="out"/>
        <c:minorTickMark val="none"/>
        <c:tickLblPos val="nextTo"/>
        <c:crossAx val="11205056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CAREO3!$G$7:$G$11</c:f>
              <c:strCache>
                <c:ptCount val="5"/>
                <c:pt idx="0">
                  <c:v>Ns/Nc</c:v>
                </c:pt>
                <c:pt idx="1">
                  <c:v>Ninguno</c:v>
                </c:pt>
                <c:pt idx="2">
                  <c:v>Ana Gabriela Guevara Espinoza</c:v>
                </c:pt>
                <c:pt idx="3">
                  <c:v>Ernesto "Borrego" Gándara Camou</c:v>
                </c:pt>
                <c:pt idx="4">
                  <c:v>Francisco "Pancho" Búrquez Valenzuela</c:v>
                </c:pt>
              </c:strCache>
            </c:strRef>
          </c:cat>
          <c:val>
            <c:numRef>
              <c:f>CAREO3!$H$7:$H$11</c:f>
              <c:numCache>
                <c:formatCode>0.0</c:formatCode>
                <c:ptCount val="5"/>
                <c:pt idx="0">
                  <c:v>30.047678092195262</c:v>
                </c:pt>
                <c:pt idx="1">
                  <c:v>8.2185418442781195</c:v>
                </c:pt>
                <c:pt idx="2">
                  <c:v>5.0966746460176502</c:v>
                </c:pt>
                <c:pt idx="3">
                  <c:v>16.265518584574664</c:v>
                </c:pt>
                <c:pt idx="4">
                  <c:v>40.371586832934355</c:v>
                </c:pt>
              </c:numCache>
            </c:numRef>
          </c:val>
        </c:ser>
        <c:dLbls>
          <c:showLegendKey val="0"/>
          <c:showVal val="0"/>
          <c:showCatName val="0"/>
          <c:showSerName val="0"/>
          <c:showPercent val="0"/>
          <c:showBubbleSize val="0"/>
        </c:dLbls>
        <c:gapWidth val="14"/>
        <c:overlap val="-25"/>
        <c:axId val="112863488"/>
        <c:axId val="112877568"/>
      </c:barChart>
      <c:catAx>
        <c:axId val="112863488"/>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2877568"/>
        <c:crosses val="autoZero"/>
        <c:auto val="1"/>
        <c:lblAlgn val="ctr"/>
        <c:lblOffset val="100"/>
        <c:noMultiLvlLbl val="0"/>
      </c:catAx>
      <c:valAx>
        <c:axId val="112877568"/>
        <c:scaling>
          <c:orientation val="minMax"/>
        </c:scaling>
        <c:delete val="1"/>
        <c:axPos val="b"/>
        <c:numFmt formatCode="0.0" sourceLinked="1"/>
        <c:majorTickMark val="out"/>
        <c:minorTickMark val="none"/>
        <c:tickLblPos val="nextTo"/>
        <c:crossAx val="11286348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CAREO4!$G$7:$G$11</c:f>
              <c:strCache>
                <c:ptCount val="5"/>
                <c:pt idx="0">
                  <c:v>Ns/Nc</c:v>
                </c:pt>
                <c:pt idx="1">
                  <c:v>Ninguno</c:v>
                </c:pt>
                <c:pt idx="2">
                  <c:v>Ana Gabriela Guevara Espinoza</c:v>
                </c:pt>
                <c:pt idx="3">
                  <c:v>Jesús Alberto Cano Vélez</c:v>
                </c:pt>
                <c:pt idx="4">
                  <c:v>Francisco "Pancho" Búrquez Valenzuela</c:v>
                </c:pt>
              </c:strCache>
            </c:strRef>
          </c:cat>
          <c:val>
            <c:numRef>
              <c:f>CAREO4!$H$7:$H$11</c:f>
              <c:numCache>
                <c:formatCode>0.0</c:formatCode>
                <c:ptCount val="5"/>
                <c:pt idx="0">
                  <c:v>32.504125860105255</c:v>
                </c:pt>
                <c:pt idx="1">
                  <c:v>9.4154569453129078</c:v>
                </c:pt>
                <c:pt idx="2">
                  <c:v>5.3883229716193668</c:v>
                </c:pt>
                <c:pt idx="3">
                  <c:v>11.200306043480868</c:v>
                </c:pt>
                <c:pt idx="4">
                  <c:v>41.491788179481652</c:v>
                </c:pt>
              </c:numCache>
            </c:numRef>
          </c:val>
        </c:ser>
        <c:dLbls>
          <c:showLegendKey val="0"/>
          <c:showVal val="0"/>
          <c:showCatName val="0"/>
          <c:showSerName val="0"/>
          <c:showPercent val="0"/>
          <c:showBubbleSize val="0"/>
        </c:dLbls>
        <c:gapWidth val="14"/>
        <c:overlap val="-25"/>
        <c:axId val="112955776"/>
        <c:axId val="112957312"/>
      </c:barChart>
      <c:catAx>
        <c:axId val="112955776"/>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2957312"/>
        <c:crosses val="autoZero"/>
        <c:auto val="1"/>
        <c:lblAlgn val="ctr"/>
        <c:lblOffset val="100"/>
        <c:noMultiLvlLbl val="0"/>
      </c:catAx>
      <c:valAx>
        <c:axId val="112957312"/>
        <c:scaling>
          <c:orientation val="minMax"/>
        </c:scaling>
        <c:delete val="1"/>
        <c:axPos val="b"/>
        <c:numFmt formatCode="0.0" sourceLinked="1"/>
        <c:majorTickMark val="out"/>
        <c:minorTickMark val="none"/>
        <c:tickLblPos val="nextTo"/>
        <c:crossAx val="11295577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CAREO5!$G$7:$G$11</c:f>
              <c:strCache>
                <c:ptCount val="5"/>
                <c:pt idx="0">
                  <c:v>Ns/Nc</c:v>
                </c:pt>
                <c:pt idx="1">
                  <c:v>Ninguno</c:v>
                </c:pt>
                <c:pt idx="2">
                  <c:v>Ana Gabriela Guevara Espinoza</c:v>
                </c:pt>
                <c:pt idx="3">
                  <c:v>Samuel Moreno Terán</c:v>
                </c:pt>
                <c:pt idx="4">
                  <c:v>Francisco "Pancho" Búrquez Valenzuela</c:v>
                </c:pt>
              </c:strCache>
            </c:strRef>
          </c:cat>
          <c:val>
            <c:numRef>
              <c:f>CAREO5!$H$7:$H$11</c:f>
              <c:numCache>
                <c:formatCode>0.0</c:formatCode>
                <c:ptCount val="5"/>
                <c:pt idx="0">
                  <c:v>32.572662001426714</c:v>
                </c:pt>
                <c:pt idx="1">
                  <c:v>9.3269262885540449</c:v>
                </c:pt>
                <c:pt idx="2">
                  <c:v>5.7051785496569565</c:v>
                </c:pt>
                <c:pt idx="3">
                  <c:v>10.822585334694969</c:v>
                </c:pt>
                <c:pt idx="4">
                  <c:v>41.572647825667339</c:v>
                </c:pt>
              </c:numCache>
            </c:numRef>
          </c:val>
        </c:ser>
        <c:dLbls>
          <c:showLegendKey val="0"/>
          <c:showVal val="0"/>
          <c:showCatName val="0"/>
          <c:showSerName val="0"/>
          <c:showPercent val="0"/>
          <c:showBubbleSize val="0"/>
        </c:dLbls>
        <c:gapWidth val="14"/>
        <c:overlap val="-25"/>
        <c:axId val="84941056"/>
        <c:axId val="84942848"/>
      </c:barChart>
      <c:catAx>
        <c:axId val="84941056"/>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84942848"/>
        <c:crosses val="autoZero"/>
        <c:auto val="1"/>
        <c:lblAlgn val="ctr"/>
        <c:lblOffset val="100"/>
        <c:noMultiLvlLbl val="0"/>
      </c:catAx>
      <c:valAx>
        <c:axId val="84942848"/>
        <c:scaling>
          <c:orientation val="minMax"/>
        </c:scaling>
        <c:delete val="1"/>
        <c:axPos val="b"/>
        <c:numFmt formatCode="0.0" sourceLinked="1"/>
        <c:majorTickMark val="out"/>
        <c:minorTickMark val="none"/>
        <c:tickLblPos val="nextTo"/>
        <c:crossAx val="8494105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CAREO6!$G$7:$G$11</c:f>
              <c:strCache>
                <c:ptCount val="5"/>
                <c:pt idx="0">
                  <c:v>Ns/Nc</c:v>
                </c:pt>
                <c:pt idx="1">
                  <c:v>Ninguno</c:v>
                </c:pt>
                <c:pt idx="2">
                  <c:v>Ana Gabriela Guevara Espinoza</c:v>
                </c:pt>
                <c:pt idx="3">
                  <c:v>Ernesto "Pato" De Lucas Hopkins</c:v>
                </c:pt>
                <c:pt idx="4">
                  <c:v>Florencio "Chito" Díaz Armenta</c:v>
                </c:pt>
              </c:strCache>
            </c:strRef>
          </c:cat>
          <c:val>
            <c:numRef>
              <c:f>CAREO6!$H$7:$H$11</c:f>
              <c:numCache>
                <c:formatCode>0.0</c:formatCode>
                <c:ptCount val="5"/>
                <c:pt idx="0">
                  <c:v>32.225475584898014</c:v>
                </c:pt>
                <c:pt idx="1">
                  <c:v>8.7474225092741307</c:v>
                </c:pt>
                <c:pt idx="2">
                  <c:v>6.5830887134640719</c:v>
                </c:pt>
                <c:pt idx="3">
                  <c:v>15.64933417597134</c:v>
                </c:pt>
                <c:pt idx="4">
                  <c:v>36.794679016392514</c:v>
                </c:pt>
              </c:numCache>
            </c:numRef>
          </c:val>
        </c:ser>
        <c:dLbls>
          <c:showLegendKey val="0"/>
          <c:showVal val="0"/>
          <c:showCatName val="0"/>
          <c:showSerName val="0"/>
          <c:showPercent val="0"/>
          <c:showBubbleSize val="0"/>
        </c:dLbls>
        <c:gapWidth val="14"/>
        <c:overlap val="-25"/>
        <c:axId val="112836992"/>
        <c:axId val="112838528"/>
      </c:barChart>
      <c:catAx>
        <c:axId val="112836992"/>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2838528"/>
        <c:crosses val="autoZero"/>
        <c:auto val="1"/>
        <c:lblAlgn val="ctr"/>
        <c:lblOffset val="100"/>
        <c:noMultiLvlLbl val="0"/>
      </c:catAx>
      <c:valAx>
        <c:axId val="112838528"/>
        <c:scaling>
          <c:orientation val="minMax"/>
        </c:scaling>
        <c:delete val="1"/>
        <c:axPos val="b"/>
        <c:numFmt formatCode="0.0" sourceLinked="1"/>
        <c:majorTickMark val="out"/>
        <c:minorTickMark val="none"/>
        <c:tickLblPos val="nextTo"/>
        <c:crossAx val="11283699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CAREO7!$G$7:$G$11</c:f>
              <c:strCache>
                <c:ptCount val="5"/>
                <c:pt idx="0">
                  <c:v>Ns/Nc</c:v>
                </c:pt>
                <c:pt idx="1">
                  <c:v>Ninguno</c:v>
                </c:pt>
                <c:pt idx="2">
                  <c:v>Ana Gabriela Guevara Espinoza</c:v>
                </c:pt>
                <c:pt idx="3">
                  <c:v>Claudia Pavlovich Arellano</c:v>
                </c:pt>
                <c:pt idx="4">
                  <c:v>Florencio "Chito" Díaz Armenta</c:v>
                </c:pt>
              </c:strCache>
            </c:strRef>
          </c:cat>
          <c:val>
            <c:numRef>
              <c:f>CAREO7!$H$7:$H$11</c:f>
              <c:numCache>
                <c:formatCode>0.0</c:formatCode>
                <c:ptCount val="5"/>
                <c:pt idx="0">
                  <c:v>30.622300052735824</c:v>
                </c:pt>
                <c:pt idx="1">
                  <c:v>7.0840183481335366</c:v>
                </c:pt>
                <c:pt idx="2">
                  <c:v>6.5759895570999429</c:v>
                </c:pt>
                <c:pt idx="3">
                  <c:v>19.95377731999427</c:v>
                </c:pt>
                <c:pt idx="4">
                  <c:v>35.763914722036453</c:v>
                </c:pt>
              </c:numCache>
            </c:numRef>
          </c:val>
        </c:ser>
        <c:dLbls>
          <c:showLegendKey val="0"/>
          <c:showVal val="0"/>
          <c:showCatName val="0"/>
          <c:showSerName val="0"/>
          <c:showPercent val="0"/>
          <c:showBubbleSize val="0"/>
        </c:dLbls>
        <c:gapWidth val="14"/>
        <c:overlap val="-25"/>
        <c:axId val="113703168"/>
        <c:axId val="113717248"/>
      </c:barChart>
      <c:catAx>
        <c:axId val="113703168"/>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3717248"/>
        <c:crosses val="autoZero"/>
        <c:auto val="1"/>
        <c:lblAlgn val="ctr"/>
        <c:lblOffset val="100"/>
        <c:noMultiLvlLbl val="0"/>
      </c:catAx>
      <c:valAx>
        <c:axId val="113717248"/>
        <c:scaling>
          <c:orientation val="minMax"/>
        </c:scaling>
        <c:delete val="1"/>
        <c:axPos val="b"/>
        <c:numFmt formatCode="0.0" sourceLinked="1"/>
        <c:majorTickMark val="out"/>
        <c:minorTickMark val="none"/>
        <c:tickLblPos val="nextTo"/>
        <c:crossAx val="11370316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CAREO8!$G$7:$G$11</c:f>
              <c:strCache>
                <c:ptCount val="5"/>
                <c:pt idx="0">
                  <c:v>Ns/Nc</c:v>
                </c:pt>
                <c:pt idx="1">
                  <c:v>Ninguno</c:v>
                </c:pt>
                <c:pt idx="2">
                  <c:v>Ana Gabriela Guevara Espinoza</c:v>
                </c:pt>
                <c:pt idx="3">
                  <c:v>Ernesto "Borrego" Gándara Camou</c:v>
                </c:pt>
                <c:pt idx="4">
                  <c:v>Florencio "Chito" Díaz Armenta</c:v>
                </c:pt>
              </c:strCache>
            </c:strRef>
          </c:cat>
          <c:val>
            <c:numRef>
              <c:f>CAREO8!$H$7:$H$11</c:f>
              <c:numCache>
                <c:formatCode>0.0</c:formatCode>
                <c:ptCount val="5"/>
                <c:pt idx="0">
                  <c:v>31.761787060715005</c:v>
                </c:pt>
                <c:pt idx="1">
                  <c:v>7.7884794121931833</c:v>
                </c:pt>
                <c:pt idx="2">
                  <c:v>6.3085554679920097</c:v>
                </c:pt>
                <c:pt idx="3">
                  <c:v>17.594547796399478</c:v>
                </c:pt>
                <c:pt idx="4">
                  <c:v>36.54663026270039</c:v>
                </c:pt>
              </c:numCache>
            </c:numRef>
          </c:val>
        </c:ser>
        <c:dLbls>
          <c:showLegendKey val="0"/>
          <c:showVal val="0"/>
          <c:showCatName val="0"/>
          <c:showSerName val="0"/>
          <c:showPercent val="0"/>
          <c:showBubbleSize val="0"/>
        </c:dLbls>
        <c:gapWidth val="14"/>
        <c:overlap val="-25"/>
        <c:axId val="113168768"/>
        <c:axId val="113170304"/>
      </c:barChart>
      <c:catAx>
        <c:axId val="113168768"/>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3170304"/>
        <c:crosses val="autoZero"/>
        <c:auto val="1"/>
        <c:lblAlgn val="ctr"/>
        <c:lblOffset val="100"/>
        <c:noMultiLvlLbl val="0"/>
      </c:catAx>
      <c:valAx>
        <c:axId val="113170304"/>
        <c:scaling>
          <c:orientation val="minMax"/>
        </c:scaling>
        <c:delete val="1"/>
        <c:axPos val="b"/>
        <c:numFmt formatCode="0.0" sourceLinked="1"/>
        <c:majorTickMark val="out"/>
        <c:minorTickMark val="none"/>
        <c:tickLblPos val="nextTo"/>
        <c:crossAx val="11316876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CAREO9!$G$7:$G$11</c:f>
              <c:strCache>
                <c:ptCount val="5"/>
                <c:pt idx="0">
                  <c:v>Ns/Nc</c:v>
                </c:pt>
                <c:pt idx="1">
                  <c:v>Ninguno</c:v>
                </c:pt>
                <c:pt idx="2">
                  <c:v>Ana Gabriela Guevara Espinoza</c:v>
                </c:pt>
                <c:pt idx="3">
                  <c:v>Jesús Alberto Cano Vélez</c:v>
                </c:pt>
                <c:pt idx="4">
                  <c:v>Florencio "Chito" Díaz Armenta</c:v>
                </c:pt>
              </c:strCache>
            </c:strRef>
          </c:cat>
          <c:val>
            <c:numRef>
              <c:f>CAREO9!$H$7:$H$11</c:f>
              <c:numCache>
                <c:formatCode>0.0</c:formatCode>
                <c:ptCount val="5"/>
                <c:pt idx="0">
                  <c:v>34.0900302828124</c:v>
                </c:pt>
                <c:pt idx="1">
                  <c:v>9.3954130426107536</c:v>
                </c:pt>
                <c:pt idx="2">
                  <c:v>6.8516312436738946</c:v>
                </c:pt>
                <c:pt idx="3">
                  <c:v>11.945572549354676</c:v>
                </c:pt>
                <c:pt idx="4">
                  <c:v>37.717352881548365</c:v>
                </c:pt>
              </c:numCache>
            </c:numRef>
          </c:val>
        </c:ser>
        <c:dLbls>
          <c:showLegendKey val="0"/>
          <c:showVal val="0"/>
          <c:showCatName val="0"/>
          <c:showSerName val="0"/>
          <c:showPercent val="0"/>
          <c:showBubbleSize val="0"/>
        </c:dLbls>
        <c:gapWidth val="14"/>
        <c:overlap val="-25"/>
        <c:axId val="113277568"/>
        <c:axId val="113279360"/>
      </c:barChart>
      <c:catAx>
        <c:axId val="113277568"/>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3279360"/>
        <c:crosses val="autoZero"/>
        <c:auto val="1"/>
        <c:lblAlgn val="ctr"/>
        <c:lblOffset val="100"/>
        <c:noMultiLvlLbl val="0"/>
      </c:catAx>
      <c:valAx>
        <c:axId val="113279360"/>
        <c:scaling>
          <c:orientation val="minMax"/>
        </c:scaling>
        <c:delete val="1"/>
        <c:axPos val="b"/>
        <c:numFmt formatCode="0.0" sourceLinked="1"/>
        <c:majorTickMark val="out"/>
        <c:minorTickMark val="none"/>
        <c:tickLblPos val="nextTo"/>
        <c:crossAx val="11327756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255875458315804"/>
          <c:y val="3.5171862509992005E-2"/>
          <c:w val="0.49163971869928474"/>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spPr>
              <a:solidFill>
                <a:srgbClr val="0070C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CAREO10!$G$7:$G$11</c:f>
              <c:strCache>
                <c:ptCount val="5"/>
                <c:pt idx="0">
                  <c:v>Ns/Nc</c:v>
                </c:pt>
                <c:pt idx="1">
                  <c:v>Ninguno</c:v>
                </c:pt>
                <c:pt idx="2">
                  <c:v>Ana Gabriela Guevara Espinoza</c:v>
                </c:pt>
                <c:pt idx="3">
                  <c:v>Samuel Moreno Terán</c:v>
                </c:pt>
                <c:pt idx="4">
                  <c:v>Florencio "Chito" Díaz Armenta</c:v>
                </c:pt>
              </c:strCache>
            </c:strRef>
          </c:cat>
          <c:val>
            <c:numRef>
              <c:f>CAREO10!$H$7:$H$11</c:f>
              <c:numCache>
                <c:formatCode>0.0</c:formatCode>
                <c:ptCount val="5"/>
                <c:pt idx="0">
                  <c:v>34.310536847946693</c:v>
                </c:pt>
                <c:pt idx="1">
                  <c:v>9.4180280369998748</c:v>
                </c:pt>
                <c:pt idx="2">
                  <c:v>6.8126438699889809</c:v>
                </c:pt>
                <c:pt idx="3">
                  <c:v>11.282962319562078</c:v>
                </c:pt>
                <c:pt idx="4">
                  <c:v>38.175828925502465</c:v>
                </c:pt>
              </c:numCache>
            </c:numRef>
          </c:val>
        </c:ser>
        <c:dLbls>
          <c:showLegendKey val="0"/>
          <c:showVal val="0"/>
          <c:showCatName val="0"/>
          <c:showSerName val="0"/>
          <c:showPercent val="0"/>
          <c:showBubbleSize val="0"/>
        </c:dLbls>
        <c:gapWidth val="14"/>
        <c:overlap val="-25"/>
        <c:axId val="113443584"/>
        <c:axId val="113445120"/>
      </c:barChart>
      <c:catAx>
        <c:axId val="113443584"/>
        <c:scaling>
          <c:orientation val="minMax"/>
        </c:scaling>
        <c:delete val="0"/>
        <c:axPos val="l"/>
        <c:numFmt formatCode="General" sourceLinked="1"/>
        <c:majorTickMark val="none"/>
        <c:minorTickMark val="none"/>
        <c:tickLblPos val="nextTo"/>
        <c:txPr>
          <a:bodyPr/>
          <a:lstStyle/>
          <a:p>
            <a:pPr>
              <a:defRPr sz="1200" b="0">
                <a:latin typeface="Times New Roman" pitchFamily="18" charset="0"/>
                <a:cs typeface="Times New Roman" pitchFamily="18" charset="0"/>
              </a:defRPr>
            </a:pPr>
            <a:endParaRPr lang="es-MX"/>
          </a:p>
        </c:txPr>
        <c:crossAx val="113445120"/>
        <c:crosses val="autoZero"/>
        <c:auto val="1"/>
        <c:lblAlgn val="ctr"/>
        <c:lblOffset val="100"/>
        <c:noMultiLvlLbl val="0"/>
      </c:catAx>
      <c:valAx>
        <c:axId val="113445120"/>
        <c:scaling>
          <c:orientation val="minMax"/>
        </c:scaling>
        <c:delete val="1"/>
        <c:axPos val="b"/>
        <c:numFmt formatCode="0.0" sourceLinked="1"/>
        <c:majorTickMark val="out"/>
        <c:minorTickMark val="none"/>
        <c:tickLblPos val="nextTo"/>
        <c:crossAx val="11344358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8728552680914887"/>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Part1!$G$7:$G$12</c:f>
              <c:strCache>
                <c:ptCount val="6"/>
                <c:pt idx="0">
                  <c:v>Ns/Nc</c:v>
                </c:pt>
                <c:pt idx="1">
                  <c:v>Ninguno</c:v>
                </c:pt>
                <c:pt idx="2">
                  <c:v>Todos</c:v>
                </c:pt>
                <c:pt idx="3">
                  <c:v>PRD</c:v>
                </c:pt>
                <c:pt idx="4">
                  <c:v>PRI</c:v>
                </c:pt>
                <c:pt idx="5">
                  <c:v>PAN</c:v>
                </c:pt>
              </c:strCache>
            </c:strRef>
          </c:cat>
          <c:val>
            <c:numRef>
              <c:f>Part1!$H$7:$H$12</c:f>
              <c:numCache>
                <c:formatCode>0.0</c:formatCode>
                <c:ptCount val="6"/>
                <c:pt idx="0">
                  <c:v>17.389289750629988</c:v>
                </c:pt>
                <c:pt idx="1">
                  <c:v>7.6515820108242147</c:v>
                </c:pt>
                <c:pt idx="2">
                  <c:v>2.2628636158924444</c:v>
                </c:pt>
                <c:pt idx="3">
                  <c:v>3.513010588529681</c:v>
                </c:pt>
                <c:pt idx="4">
                  <c:v>20.52042339501838</c:v>
                </c:pt>
                <c:pt idx="5">
                  <c:v>48.662830639105024</c:v>
                </c:pt>
              </c:numCache>
            </c:numRef>
          </c:val>
        </c:ser>
        <c:dLbls>
          <c:showLegendKey val="0"/>
          <c:showVal val="0"/>
          <c:showCatName val="0"/>
          <c:showSerName val="0"/>
          <c:showPercent val="0"/>
          <c:showBubbleSize val="0"/>
        </c:dLbls>
        <c:gapWidth val="14"/>
        <c:overlap val="-25"/>
        <c:axId val="113602560"/>
        <c:axId val="113604096"/>
      </c:barChart>
      <c:catAx>
        <c:axId val="113602560"/>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13604096"/>
        <c:crosses val="autoZero"/>
        <c:auto val="1"/>
        <c:lblAlgn val="ctr"/>
        <c:lblOffset val="100"/>
        <c:noMultiLvlLbl val="0"/>
      </c:catAx>
      <c:valAx>
        <c:axId val="113604096"/>
        <c:scaling>
          <c:orientation val="minMax"/>
        </c:scaling>
        <c:delete val="1"/>
        <c:axPos val="b"/>
        <c:numFmt formatCode="0.0" sourceLinked="1"/>
        <c:majorTickMark val="out"/>
        <c:minorTickMark val="none"/>
        <c:tickLblPos val="nextTo"/>
        <c:crossAx val="11360256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8728552680914887"/>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Part2!$G$7:$G$12</c:f>
              <c:strCache>
                <c:ptCount val="6"/>
                <c:pt idx="0">
                  <c:v>Ns/Nc</c:v>
                </c:pt>
                <c:pt idx="1">
                  <c:v>Ninguno</c:v>
                </c:pt>
                <c:pt idx="2">
                  <c:v>Todos</c:v>
                </c:pt>
                <c:pt idx="3">
                  <c:v>PRD</c:v>
                </c:pt>
                <c:pt idx="4">
                  <c:v>PRI</c:v>
                </c:pt>
                <c:pt idx="5">
                  <c:v>PAN</c:v>
                </c:pt>
              </c:strCache>
            </c:strRef>
          </c:cat>
          <c:val>
            <c:numRef>
              <c:f>Part2!$H$7:$H$12</c:f>
              <c:numCache>
                <c:formatCode>0.0</c:formatCode>
                <c:ptCount val="6"/>
                <c:pt idx="0">
                  <c:v>18.136122152933488</c:v>
                </c:pt>
                <c:pt idx="1">
                  <c:v>17.138688993736075</c:v>
                </c:pt>
                <c:pt idx="2">
                  <c:v>0.52515517968320968</c:v>
                </c:pt>
                <c:pt idx="3">
                  <c:v>3.956280825323844</c:v>
                </c:pt>
                <c:pt idx="4">
                  <c:v>16.718897546769043</c:v>
                </c:pt>
                <c:pt idx="5">
                  <c:v>43.524855301554034</c:v>
                </c:pt>
              </c:numCache>
            </c:numRef>
          </c:val>
        </c:ser>
        <c:dLbls>
          <c:showLegendKey val="0"/>
          <c:showVal val="0"/>
          <c:showCatName val="0"/>
          <c:showSerName val="0"/>
          <c:showPercent val="0"/>
          <c:showBubbleSize val="0"/>
        </c:dLbls>
        <c:gapWidth val="14"/>
        <c:overlap val="-25"/>
        <c:axId val="114377856"/>
        <c:axId val="114379392"/>
      </c:barChart>
      <c:catAx>
        <c:axId val="114377856"/>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14379392"/>
        <c:crosses val="autoZero"/>
        <c:auto val="1"/>
        <c:lblAlgn val="ctr"/>
        <c:lblOffset val="100"/>
        <c:noMultiLvlLbl val="0"/>
      </c:catAx>
      <c:valAx>
        <c:axId val="114379392"/>
        <c:scaling>
          <c:orientation val="minMax"/>
        </c:scaling>
        <c:delete val="1"/>
        <c:axPos val="b"/>
        <c:numFmt formatCode="0.0" sourceLinked="1"/>
        <c:majorTickMark val="out"/>
        <c:minorTickMark val="none"/>
        <c:tickLblPos val="nextTo"/>
        <c:crossAx val="11437785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5633314585676792"/>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Part3!$G$7:$G$12</c:f>
              <c:strCache>
                <c:ptCount val="6"/>
                <c:pt idx="0">
                  <c:v>Ns/Nc</c:v>
                </c:pt>
                <c:pt idx="1">
                  <c:v>Ninguno</c:v>
                </c:pt>
                <c:pt idx="2">
                  <c:v>Todos</c:v>
                </c:pt>
                <c:pt idx="3">
                  <c:v>PRD</c:v>
                </c:pt>
                <c:pt idx="4">
                  <c:v>PRI</c:v>
                </c:pt>
                <c:pt idx="5">
                  <c:v>PAN</c:v>
                </c:pt>
              </c:strCache>
            </c:strRef>
          </c:cat>
          <c:val>
            <c:numRef>
              <c:f>Part3!$H$7:$H$12</c:f>
              <c:numCache>
                <c:formatCode>0.0</c:formatCode>
                <c:ptCount val="6"/>
                <c:pt idx="0">
                  <c:v>32.400522467505901</c:v>
                </c:pt>
                <c:pt idx="1">
                  <c:v>5.4446303949521271</c:v>
                </c:pt>
                <c:pt idx="2">
                  <c:v>3.6568433307351467</c:v>
                </c:pt>
                <c:pt idx="3">
                  <c:v>23.339750301263027</c:v>
                </c:pt>
                <c:pt idx="4">
                  <c:v>20.509217834905904</c:v>
                </c:pt>
                <c:pt idx="5">
                  <c:v>14.649035670637936</c:v>
                </c:pt>
              </c:numCache>
            </c:numRef>
          </c:val>
        </c:ser>
        <c:dLbls>
          <c:showLegendKey val="0"/>
          <c:showVal val="0"/>
          <c:showCatName val="0"/>
          <c:showSerName val="0"/>
          <c:showPercent val="0"/>
          <c:showBubbleSize val="0"/>
        </c:dLbls>
        <c:gapWidth val="14"/>
        <c:overlap val="-25"/>
        <c:axId val="113821952"/>
        <c:axId val="113827840"/>
      </c:barChart>
      <c:catAx>
        <c:axId val="113821952"/>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13827840"/>
        <c:crosses val="autoZero"/>
        <c:auto val="1"/>
        <c:lblAlgn val="ctr"/>
        <c:lblOffset val="100"/>
        <c:noMultiLvlLbl val="0"/>
      </c:catAx>
      <c:valAx>
        <c:axId val="113827840"/>
        <c:scaling>
          <c:orientation val="minMax"/>
        </c:scaling>
        <c:delete val="1"/>
        <c:axPos val="b"/>
        <c:numFmt formatCode="0.0" sourceLinked="1"/>
        <c:majorTickMark val="out"/>
        <c:minorTickMark val="none"/>
        <c:tickLblPos val="nextTo"/>
        <c:crossAx val="11382195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5633314585676792"/>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Part4!$G$7:$G$12</c:f>
              <c:strCache>
                <c:ptCount val="6"/>
                <c:pt idx="0">
                  <c:v>Ns/Nc</c:v>
                </c:pt>
                <c:pt idx="1">
                  <c:v>Ninguno</c:v>
                </c:pt>
                <c:pt idx="2">
                  <c:v>Todos</c:v>
                </c:pt>
                <c:pt idx="3">
                  <c:v>PRD</c:v>
                </c:pt>
                <c:pt idx="4">
                  <c:v>PRI</c:v>
                </c:pt>
                <c:pt idx="5">
                  <c:v>PAN</c:v>
                </c:pt>
              </c:strCache>
            </c:strRef>
          </c:cat>
          <c:val>
            <c:numRef>
              <c:f>Part4!$H$7:$H$12</c:f>
              <c:numCache>
                <c:formatCode>0.0</c:formatCode>
                <c:ptCount val="6"/>
                <c:pt idx="0">
                  <c:v>25.691803110126028</c:v>
                </c:pt>
                <c:pt idx="1">
                  <c:v>8.045747633442323</c:v>
                </c:pt>
                <c:pt idx="2">
                  <c:v>0.59495240726529475</c:v>
                </c:pt>
                <c:pt idx="3">
                  <c:v>3.3937210784377956</c:v>
                </c:pt>
                <c:pt idx="4">
                  <c:v>20.519570957538502</c:v>
                </c:pt>
                <c:pt idx="5">
                  <c:v>41.754204813189972</c:v>
                </c:pt>
              </c:numCache>
            </c:numRef>
          </c:val>
        </c:ser>
        <c:dLbls>
          <c:showLegendKey val="0"/>
          <c:showVal val="0"/>
          <c:showCatName val="0"/>
          <c:showSerName val="0"/>
          <c:showPercent val="0"/>
          <c:showBubbleSize val="0"/>
        </c:dLbls>
        <c:gapWidth val="14"/>
        <c:overlap val="-25"/>
        <c:axId val="6704512"/>
        <c:axId val="6706304"/>
      </c:barChart>
      <c:catAx>
        <c:axId val="6704512"/>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6706304"/>
        <c:crosses val="autoZero"/>
        <c:auto val="1"/>
        <c:lblAlgn val="ctr"/>
        <c:lblOffset val="100"/>
        <c:noMultiLvlLbl val="0"/>
      </c:catAx>
      <c:valAx>
        <c:axId val="6706304"/>
        <c:scaling>
          <c:orientation val="minMax"/>
        </c:scaling>
        <c:delete val="1"/>
        <c:axPos val="b"/>
        <c:numFmt formatCode="0.0" sourceLinked="1"/>
        <c:majorTickMark val="out"/>
        <c:minorTickMark val="none"/>
        <c:tickLblPos val="nextTo"/>
        <c:crossAx val="670451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5633314585676792"/>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Part5!$G$7:$G$12</c:f>
              <c:strCache>
                <c:ptCount val="6"/>
                <c:pt idx="0">
                  <c:v>Ns/Nc</c:v>
                </c:pt>
                <c:pt idx="1">
                  <c:v>Ninguno</c:v>
                </c:pt>
                <c:pt idx="2">
                  <c:v>Todos</c:v>
                </c:pt>
                <c:pt idx="3">
                  <c:v>PRD</c:v>
                </c:pt>
                <c:pt idx="4">
                  <c:v>PRI</c:v>
                </c:pt>
                <c:pt idx="5">
                  <c:v>PAN</c:v>
                </c:pt>
              </c:strCache>
            </c:strRef>
          </c:cat>
          <c:val>
            <c:numRef>
              <c:f>Part5!$H$7:$H$12</c:f>
              <c:numCache>
                <c:formatCode>0.0</c:formatCode>
                <c:ptCount val="6"/>
                <c:pt idx="0">
                  <c:v>18.547634605543539</c:v>
                </c:pt>
                <c:pt idx="1">
                  <c:v>10.094598721921315</c:v>
                </c:pt>
                <c:pt idx="2">
                  <c:v>1.0655250474485156</c:v>
                </c:pt>
                <c:pt idx="3">
                  <c:v>3.8489782072848495</c:v>
                </c:pt>
                <c:pt idx="4">
                  <c:v>18.838847632522857</c:v>
                </c:pt>
                <c:pt idx="5">
                  <c:v>47.604415785278881</c:v>
                </c:pt>
              </c:numCache>
            </c:numRef>
          </c:val>
        </c:ser>
        <c:dLbls>
          <c:showLegendKey val="0"/>
          <c:showVal val="0"/>
          <c:showCatName val="0"/>
          <c:showSerName val="0"/>
          <c:showPercent val="0"/>
          <c:showBubbleSize val="0"/>
        </c:dLbls>
        <c:gapWidth val="14"/>
        <c:overlap val="-25"/>
        <c:axId val="114082560"/>
        <c:axId val="114084096"/>
      </c:barChart>
      <c:catAx>
        <c:axId val="114082560"/>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14084096"/>
        <c:crosses val="autoZero"/>
        <c:auto val="1"/>
        <c:lblAlgn val="ctr"/>
        <c:lblOffset val="100"/>
        <c:noMultiLvlLbl val="0"/>
      </c:catAx>
      <c:valAx>
        <c:axId val="114084096"/>
        <c:scaling>
          <c:orientation val="minMax"/>
        </c:scaling>
        <c:delete val="1"/>
        <c:axPos val="b"/>
        <c:numFmt formatCode="0.0" sourceLinked="1"/>
        <c:majorTickMark val="out"/>
        <c:minorTickMark val="none"/>
        <c:tickLblPos val="nextTo"/>
        <c:crossAx val="11408256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5633314585676792"/>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Part6!$G$7:$G$12</c:f>
              <c:strCache>
                <c:ptCount val="6"/>
                <c:pt idx="0">
                  <c:v>Ns/Nc</c:v>
                </c:pt>
                <c:pt idx="1">
                  <c:v>Ninguno</c:v>
                </c:pt>
                <c:pt idx="2">
                  <c:v>Todos</c:v>
                </c:pt>
                <c:pt idx="3">
                  <c:v>PRD</c:v>
                </c:pt>
                <c:pt idx="4">
                  <c:v>PRI</c:v>
                </c:pt>
                <c:pt idx="5">
                  <c:v>PAN</c:v>
                </c:pt>
              </c:strCache>
            </c:strRef>
          </c:cat>
          <c:val>
            <c:numRef>
              <c:f>Part6!$H$7:$H$12</c:f>
              <c:numCache>
                <c:formatCode>0.0</c:formatCode>
                <c:ptCount val="6"/>
                <c:pt idx="0">
                  <c:v>21.659936262430023</c:v>
                </c:pt>
                <c:pt idx="1">
                  <c:v>7.1738493406141002</c:v>
                </c:pt>
                <c:pt idx="2">
                  <c:v>1.9381558814912769</c:v>
                </c:pt>
                <c:pt idx="3">
                  <c:v>3.334243022875742</c:v>
                </c:pt>
                <c:pt idx="4">
                  <c:v>19.194390091292149</c:v>
                </c:pt>
                <c:pt idx="5">
                  <c:v>46.699425401296644</c:v>
                </c:pt>
              </c:numCache>
            </c:numRef>
          </c:val>
        </c:ser>
        <c:dLbls>
          <c:showLegendKey val="0"/>
          <c:showVal val="0"/>
          <c:showCatName val="0"/>
          <c:showSerName val="0"/>
          <c:showPercent val="0"/>
          <c:showBubbleSize val="0"/>
        </c:dLbls>
        <c:gapWidth val="14"/>
        <c:overlap val="-25"/>
        <c:axId val="114182016"/>
        <c:axId val="114183552"/>
      </c:barChart>
      <c:catAx>
        <c:axId val="114182016"/>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14183552"/>
        <c:crosses val="autoZero"/>
        <c:auto val="1"/>
        <c:lblAlgn val="ctr"/>
        <c:lblOffset val="100"/>
        <c:noMultiLvlLbl val="0"/>
      </c:catAx>
      <c:valAx>
        <c:axId val="114183552"/>
        <c:scaling>
          <c:orientation val="minMax"/>
        </c:scaling>
        <c:delete val="1"/>
        <c:axPos val="b"/>
        <c:numFmt formatCode="0.0" sourceLinked="1"/>
        <c:majorTickMark val="out"/>
        <c:minorTickMark val="none"/>
        <c:tickLblPos val="nextTo"/>
        <c:crossAx val="11418201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5633314585676792"/>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Part7!$G$7:$G$12</c:f>
              <c:strCache>
                <c:ptCount val="6"/>
                <c:pt idx="0">
                  <c:v>Ns/Nc</c:v>
                </c:pt>
                <c:pt idx="1">
                  <c:v>Ninguno</c:v>
                </c:pt>
                <c:pt idx="2">
                  <c:v>Todos</c:v>
                </c:pt>
                <c:pt idx="3">
                  <c:v>PRD</c:v>
                </c:pt>
                <c:pt idx="4">
                  <c:v>PRI</c:v>
                </c:pt>
                <c:pt idx="5">
                  <c:v>PAN</c:v>
                </c:pt>
              </c:strCache>
            </c:strRef>
          </c:cat>
          <c:val>
            <c:numRef>
              <c:f>Part7!$H$7:$H$12</c:f>
              <c:numCache>
                <c:formatCode>0.0</c:formatCode>
                <c:ptCount val="6"/>
                <c:pt idx="0">
                  <c:v>20.995761502498329</c:v>
                </c:pt>
                <c:pt idx="1">
                  <c:v>6.5984713800470454</c:v>
                </c:pt>
                <c:pt idx="2">
                  <c:v>1.2489396951929919</c:v>
                </c:pt>
                <c:pt idx="3">
                  <c:v>3.4090318429176847</c:v>
                </c:pt>
                <c:pt idx="4">
                  <c:v>19.908754349298853</c:v>
                </c:pt>
                <c:pt idx="5">
                  <c:v>47.839041230045027</c:v>
                </c:pt>
              </c:numCache>
            </c:numRef>
          </c:val>
        </c:ser>
        <c:dLbls>
          <c:showLegendKey val="0"/>
          <c:showVal val="0"/>
          <c:showCatName val="0"/>
          <c:showSerName val="0"/>
          <c:showPercent val="0"/>
          <c:showBubbleSize val="0"/>
        </c:dLbls>
        <c:gapWidth val="14"/>
        <c:overlap val="-25"/>
        <c:axId val="114289664"/>
        <c:axId val="105063168"/>
      </c:barChart>
      <c:catAx>
        <c:axId val="114289664"/>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05063168"/>
        <c:crosses val="autoZero"/>
        <c:auto val="1"/>
        <c:lblAlgn val="ctr"/>
        <c:lblOffset val="100"/>
        <c:noMultiLvlLbl val="0"/>
      </c:catAx>
      <c:valAx>
        <c:axId val="105063168"/>
        <c:scaling>
          <c:orientation val="minMax"/>
        </c:scaling>
        <c:delete val="1"/>
        <c:axPos val="b"/>
        <c:numFmt formatCode="0.0" sourceLinked="1"/>
        <c:majorTickMark val="out"/>
        <c:minorTickMark val="none"/>
        <c:tickLblPos val="nextTo"/>
        <c:crossAx val="11428966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5633314585676792"/>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Part8!$G$7:$G$12</c:f>
              <c:strCache>
                <c:ptCount val="6"/>
                <c:pt idx="0">
                  <c:v>Ns/Nc</c:v>
                </c:pt>
                <c:pt idx="1">
                  <c:v>Ninguno</c:v>
                </c:pt>
                <c:pt idx="2">
                  <c:v>Todos</c:v>
                </c:pt>
                <c:pt idx="3">
                  <c:v>PRD</c:v>
                </c:pt>
                <c:pt idx="4">
                  <c:v>PRI</c:v>
                </c:pt>
                <c:pt idx="5">
                  <c:v>PAN</c:v>
                </c:pt>
              </c:strCache>
            </c:strRef>
          </c:cat>
          <c:val>
            <c:numRef>
              <c:f>Part8!$H$7:$H$12</c:f>
              <c:numCache>
                <c:formatCode>0.0</c:formatCode>
                <c:ptCount val="6"/>
                <c:pt idx="0">
                  <c:v>22.083340844795835</c:v>
                </c:pt>
                <c:pt idx="1">
                  <c:v>6.6459775607699498</c:v>
                </c:pt>
                <c:pt idx="2">
                  <c:v>4.028604063360488</c:v>
                </c:pt>
                <c:pt idx="3">
                  <c:v>3.1185161002427471</c:v>
                </c:pt>
                <c:pt idx="4">
                  <c:v>18.558481305965003</c:v>
                </c:pt>
                <c:pt idx="5">
                  <c:v>45.565080124865943</c:v>
                </c:pt>
              </c:numCache>
            </c:numRef>
          </c:val>
        </c:ser>
        <c:dLbls>
          <c:showLegendKey val="0"/>
          <c:showVal val="0"/>
          <c:showCatName val="0"/>
          <c:showSerName val="0"/>
          <c:showPercent val="0"/>
          <c:showBubbleSize val="0"/>
        </c:dLbls>
        <c:gapWidth val="14"/>
        <c:overlap val="-25"/>
        <c:axId val="114778496"/>
        <c:axId val="114780032"/>
      </c:barChart>
      <c:catAx>
        <c:axId val="114778496"/>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14780032"/>
        <c:crosses val="autoZero"/>
        <c:auto val="1"/>
        <c:lblAlgn val="ctr"/>
        <c:lblOffset val="100"/>
        <c:noMultiLvlLbl val="0"/>
      </c:catAx>
      <c:valAx>
        <c:axId val="114780032"/>
        <c:scaling>
          <c:orientation val="minMax"/>
        </c:scaling>
        <c:delete val="1"/>
        <c:axPos val="b"/>
        <c:numFmt formatCode="0.0" sourceLinked="1"/>
        <c:majorTickMark val="out"/>
        <c:minorTickMark val="none"/>
        <c:tickLblPos val="nextTo"/>
        <c:crossAx val="11477849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5633314585676792"/>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Part9!$G$7:$G$12</c:f>
              <c:strCache>
                <c:ptCount val="6"/>
                <c:pt idx="0">
                  <c:v>Ns/Nc</c:v>
                </c:pt>
                <c:pt idx="1">
                  <c:v>Ninguno</c:v>
                </c:pt>
                <c:pt idx="2">
                  <c:v>Todos</c:v>
                </c:pt>
                <c:pt idx="3">
                  <c:v>PRD</c:v>
                </c:pt>
                <c:pt idx="4">
                  <c:v>PRI</c:v>
                </c:pt>
                <c:pt idx="5">
                  <c:v>PAN</c:v>
                </c:pt>
              </c:strCache>
            </c:strRef>
          </c:cat>
          <c:val>
            <c:numRef>
              <c:f>Part9!$H$7:$H$12</c:f>
              <c:numCache>
                <c:formatCode>0.0</c:formatCode>
                <c:ptCount val="6"/>
                <c:pt idx="0">
                  <c:v>20.112478841345066</c:v>
                </c:pt>
                <c:pt idx="1">
                  <c:v>8.2368202348831936</c:v>
                </c:pt>
                <c:pt idx="2">
                  <c:v>0.39868893480858014</c:v>
                </c:pt>
                <c:pt idx="3">
                  <c:v>4.3343759798207113</c:v>
                </c:pt>
                <c:pt idx="4">
                  <c:v>18.699979817864229</c:v>
                </c:pt>
                <c:pt idx="5">
                  <c:v>48.217656191278174</c:v>
                </c:pt>
              </c:numCache>
            </c:numRef>
          </c:val>
        </c:ser>
        <c:dLbls>
          <c:showLegendKey val="0"/>
          <c:showVal val="0"/>
          <c:showCatName val="0"/>
          <c:showSerName val="0"/>
          <c:showPercent val="0"/>
          <c:showBubbleSize val="0"/>
        </c:dLbls>
        <c:gapWidth val="14"/>
        <c:overlap val="-25"/>
        <c:axId val="114501120"/>
        <c:axId val="114502656"/>
      </c:barChart>
      <c:catAx>
        <c:axId val="114501120"/>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14502656"/>
        <c:crosses val="autoZero"/>
        <c:auto val="1"/>
        <c:lblAlgn val="ctr"/>
        <c:lblOffset val="100"/>
        <c:noMultiLvlLbl val="0"/>
      </c:catAx>
      <c:valAx>
        <c:axId val="114502656"/>
        <c:scaling>
          <c:orientation val="minMax"/>
        </c:scaling>
        <c:delete val="1"/>
        <c:axPos val="b"/>
        <c:numFmt formatCode="0.0" sourceLinked="1"/>
        <c:majorTickMark val="out"/>
        <c:minorTickMark val="none"/>
        <c:tickLblPos val="nextTo"/>
        <c:crossAx val="11450112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5633314585676792"/>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Part10!$G$7:$G$12</c:f>
              <c:strCache>
                <c:ptCount val="6"/>
                <c:pt idx="0">
                  <c:v>Ns/Nc</c:v>
                </c:pt>
                <c:pt idx="1">
                  <c:v>Ninguno</c:v>
                </c:pt>
                <c:pt idx="2">
                  <c:v>Todos</c:v>
                </c:pt>
                <c:pt idx="3">
                  <c:v>PRD</c:v>
                </c:pt>
                <c:pt idx="4">
                  <c:v>PRI</c:v>
                </c:pt>
                <c:pt idx="5">
                  <c:v>PAN</c:v>
                </c:pt>
              </c:strCache>
            </c:strRef>
          </c:cat>
          <c:val>
            <c:numRef>
              <c:f>Part10!$H$7:$H$12</c:f>
              <c:numCache>
                <c:formatCode>0.0</c:formatCode>
                <c:ptCount val="6"/>
                <c:pt idx="0">
                  <c:v>30.432809566784421</c:v>
                </c:pt>
                <c:pt idx="1">
                  <c:v>5.2488463345316339</c:v>
                </c:pt>
                <c:pt idx="2">
                  <c:v>2.203173467158372</c:v>
                </c:pt>
                <c:pt idx="3">
                  <c:v>12.875785295702991</c:v>
                </c:pt>
                <c:pt idx="4">
                  <c:v>25.496310704518663</c:v>
                </c:pt>
                <c:pt idx="5">
                  <c:v>23.743074631303831</c:v>
                </c:pt>
              </c:numCache>
            </c:numRef>
          </c:val>
        </c:ser>
        <c:dLbls>
          <c:showLegendKey val="0"/>
          <c:showVal val="0"/>
          <c:showCatName val="0"/>
          <c:showSerName val="0"/>
          <c:showPercent val="0"/>
          <c:showBubbleSize val="0"/>
        </c:dLbls>
        <c:gapWidth val="14"/>
        <c:overlap val="-25"/>
        <c:axId val="114670208"/>
        <c:axId val="114676096"/>
      </c:barChart>
      <c:catAx>
        <c:axId val="114670208"/>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14676096"/>
        <c:crosses val="autoZero"/>
        <c:auto val="1"/>
        <c:lblAlgn val="ctr"/>
        <c:lblOffset val="100"/>
        <c:noMultiLvlLbl val="0"/>
      </c:catAx>
      <c:valAx>
        <c:axId val="114676096"/>
        <c:scaling>
          <c:orientation val="minMax"/>
        </c:scaling>
        <c:delete val="1"/>
        <c:axPos val="b"/>
        <c:numFmt formatCode="0.0" sourceLinked="1"/>
        <c:majorTickMark val="out"/>
        <c:minorTickMark val="none"/>
        <c:tickLblPos val="nextTo"/>
        <c:crossAx val="11467020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801968503937007"/>
          <c:y val="3.5171862509992005E-2"/>
          <c:w val="0.75633314585676792"/>
          <c:h val="0.92965627498001602"/>
        </c:manualLayout>
      </c:layout>
      <c:barChart>
        <c:barDir val="bar"/>
        <c:grouping val="clustered"/>
        <c:varyColors val="0"/>
        <c:ser>
          <c:idx val="0"/>
          <c:order val="0"/>
          <c:spPr>
            <a:solidFill>
              <a:srgbClr val="002060"/>
            </a:solidFill>
          </c:spPr>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chemeClr val="accent6">
                  <a:lumMod val="60000"/>
                  <a:lumOff val="40000"/>
                </a:schemeClr>
              </a:solidFill>
            </c:spPr>
          </c:dPt>
          <c:dPt>
            <c:idx val="3"/>
            <c:invertIfNegative val="0"/>
            <c:bubble3D val="0"/>
            <c:spPr>
              <a:solidFill>
                <a:srgbClr val="FFFF00"/>
              </a:solidFill>
            </c:spPr>
          </c:dPt>
          <c:dPt>
            <c:idx val="4"/>
            <c:invertIfNegative val="0"/>
            <c:bubble3D val="0"/>
            <c:spPr>
              <a:solidFill>
                <a:srgbClr val="006600"/>
              </a:solidFill>
            </c:spPr>
          </c:dPt>
          <c:dPt>
            <c:idx val="5"/>
            <c:invertIfNegative val="0"/>
            <c:bubble3D val="0"/>
            <c:spPr>
              <a:solidFill>
                <a:srgbClr val="0070C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Part11!$G$7:$G$12</c:f>
              <c:strCache>
                <c:ptCount val="6"/>
                <c:pt idx="0">
                  <c:v>Ns/Nc</c:v>
                </c:pt>
                <c:pt idx="1">
                  <c:v>Ninguno</c:v>
                </c:pt>
                <c:pt idx="2">
                  <c:v>Todos</c:v>
                </c:pt>
                <c:pt idx="3">
                  <c:v>PRD</c:v>
                </c:pt>
                <c:pt idx="4">
                  <c:v>PRI</c:v>
                </c:pt>
                <c:pt idx="5">
                  <c:v>PAN</c:v>
                </c:pt>
              </c:strCache>
            </c:strRef>
          </c:cat>
          <c:val>
            <c:numRef>
              <c:f>Part11!$H$7:$H$12</c:f>
              <c:numCache>
                <c:formatCode>0.0</c:formatCode>
                <c:ptCount val="6"/>
                <c:pt idx="0">
                  <c:v>20.571122621721305</c:v>
                </c:pt>
                <c:pt idx="1">
                  <c:v>8.1678680333878049</c:v>
                </c:pt>
                <c:pt idx="2">
                  <c:v>0.3037229274303464</c:v>
                </c:pt>
                <c:pt idx="3">
                  <c:v>2.135809346668768</c:v>
                </c:pt>
                <c:pt idx="4">
                  <c:v>19.269223641591513</c:v>
                </c:pt>
                <c:pt idx="5">
                  <c:v>49.552253429200213</c:v>
                </c:pt>
              </c:numCache>
            </c:numRef>
          </c:val>
        </c:ser>
        <c:dLbls>
          <c:showLegendKey val="0"/>
          <c:showVal val="0"/>
          <c:showCatName val="0"/>
          <c:showSerName val="0"/>
          <c:showPercent val="0"/>
          <c:showBubbleSize val="0"/>
        </c:dLbls>
        <c:gapWidth val="14"/>
        <c:overlap val="-25"/>
        <c:axId val="115154944"/>
        <c:axId val="115156480"/>
      </c:barChart>
      <c:catAx>
        <c:axId val="115154944"/>
        <c:scaling>
          <c:orientation val="minMax"/>
        </c:scaling>
        <c:delete val="0"/>
        <c:axPos val="l"/>
        <c:numFmt formatCode="General" sourceLinked="1"/>
        <c:majorTickMark val="none"/>
        <c:minorTickMark val="none"/>
        <c:tickLblPos val="nextTo"/>
        <c:txPr>
          <a:bodyPr/>
          <a:lstStyle/>
          <a:p>
            <a:pPr>
              <a:defRPr sz="1100" b="0">
                <a:latin typeface="Times New Roman" pitchFamily="18" charset="0"/>
                <a:cs typeface="Times New Roman" pitchFamily="18" charset="0"/>
              </a:defRPr>
            </a:pPr>
            <a:endParaRPr lang="es-MX"/>
          </a:p>
        </c:txPr>
        <c:crossAx val="115156480"/>
        <c:crosses val="autoZero"/>
        <c:auto val="1"/>
        <c:lblAlgn val="ctr"/>
        <c:lblOffset val="100"/>
        <c:noMultiLvlLbl val="0"/>
      </c:catAx>
      <c:valAx>
        <c:axId val="115156480"/>
        <c:scaling>
          <c:orientation val="minMax"/>
        </c:scaling>
        <c:delete val="1"/>
        <c:axPos val="b"/>
        <c:numFmt formatCode="0.0" sourceLinked="1"/>
        <c:majorTickMark val="out"/>
        <c:minorTickMark val="none"/>
        <c:tickLblPos val="nextTo"/>
        <c:crossAx val="11515494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rgbClr val="006600"/>
              </a:solidFill>
            </c:spPr>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HILLO!$G$7:$G$8</c:f>
              <c:strCache>
                <c:ptCount val="2"/>
                <c:pt idx="0">
                  <c:v>Manuel Ignacio "Maloro" Acosta Gutiérrez</c:v>
                </c:pt>
                <c:pt idx="1">
                  <c:v>Alejandro López Caballero</c:v>
                </c:pt>
              </c:strCache>
            </c:strRef>
          </c:cat>
          <c:val>
            <c:numRef>
              <c:f>HILLO!$H$7:$H$8</c:f>
              <c:numCache>
                <c:formatCode>0.0</c:formatCode>
                <c:ptCount val="2"/>
                <c:pt idx="0">
                  <c:v>65.518206432259134</c:v>
                </c:pt>
                <c:pt idx="1">
                  <c:v>78.96945277298461</c:v>
                </c:pt>
              </c:numCache>
            </c:numRef>
          </c:val>
        </c:ser>
        <c:dLbls>
          <c:showLegendKey val="0"/>
          <c:showVal val="0"/>
          <c:showCatName val="0"/>
          <c:showSerName val="0"/>
          <c:showPercent val="0"/>
          <c:showBubbleSize val="0"/>
        </c:dLbls>
        <c:gapWidth val="14"/>
        <c:overlap val="-25"/>
        <c:axId val="115278976"/>
        <c:axId val="115280512"/>
      </c:barChart>
      <c:catAx>
        <c:axId val="115278976"/>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5280512"/>
        <c:crosses val="autoZero"/>
        <c:auto val="1"/>
        <c:lblAlgn val="ctr"/>
        <c:lblOffset val="100"/>
        <c:noMultiLvlLbl val="0"/>
      </c:catAx>
      <c:valAx>
        <c:axId val="115280512"/>
        <c:scaling>
          <c:orientation val="minMax"/>
        </c:scaling>
        <c:delete val="1"/>
        <c:axPos val="b"/>
        <c:numFmt formatCode="0.0" sourceLinked="1"/>
        <c:majorTickMark val="out"/>
        <c:minorTickMark val="none"/>
        <c:tickLblPos val="nextTo"/>
        <c:crossAx val="11527897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rgbClr val="006600"/>
              </a:solidFill>
            </c:spPr>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HILLO!$G$7:$G$8</c:f>
              <c:strCache>
                <c:ptCount val="2"/>
                <c:pt idx="0">
                  <c:v>Manuel Ignacio "Maloro" Acosta Gutiérrez</c:v>
                </c:pt>
                <c:pt idx="1">
                  <c:v>Alejandro López Caballero</c:v>
                </c:pt>
              </c:strCache>
            </c:strRef>
          </c:cat>
          <c:val>
            <c:numRef>
              <c:f>HILLO!$H$7:$H$8</c:f>
              <c:numCache>
                <c:formatCode>0.0</c:formatCode>
                <c:ptCount val="2"/>
                <c:pt idx="0">
                  <c:v>65.518206432259134</c:v>
                </c:pt>
                <c:pt idx="1">
                  <c:v>78.96945277298461</c:v>
                </c:pt>
              </c:numCache>
            </c:numRef>
          </c:val>
        </c:ser>
        <c:dLbls>
          <c:showLegendKey val="0"/>
          <c:showVal val="0"/>
          <c:showCatName val="0"/>
          <c:showSerName val="0"/>
          <c:showPercent val="0"/>
          <c:showBubbleSize val="0"/>
        </c:dLbls>
        <c:gapWidth val="14"/>
        <c:overlap val="-25"/>
        <c:axId val="115619328"/>
        <c:axId val="115620864"/>
      </c:barChart>
      <c:catAx>
        <c:axId val="115619328"/>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5620864"/>
        <c:crosses val="autoZero"/>
        <c:auto val="1"/>
        <c:lblAlgn val="ctr"/>
        <c:lblOffset val="100"/>
        <c:noMultiLvlLbl val="0"/>
      </c:catAx>
      <c:valAx>
        <c:axId val="115620864"/>
        <c:scaling>
          <c:orientation val="minMax"/>
        </c:scaling>
        <c:delete val="1"/>
        <c:axPos val="b"/>
        <c:numFmt formatCode="0.0" sourceLinked="1"/>
        <c:majorTickMark val="out"/>
        <c:minorTickMark val="none"/>
        <c:tickLblPos val="nextTo"/>
        <c:crossAx val="11561932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chemeClr val="bg1">
                  <a:lumMod val="65000"/>
                </a:schemeClr>
              </a:solidFill>
            </c:spPr>
          </c:dPt>
          <c:dPt>
            <c:idx val="1"/>
            <c:invertIfNegative val="0"/>
            <c:bubble3D val="0"/>
            <c:spPr>
              <a:solidFill>
                <a:schemeClr val="tx1">
                  <a:lumMod val="85000"/>
                  <a:lumOff val="15000"/>
                </a:schemeClr>
              </a:solidFill>
            </c:spPr>
          </c:dPt>
          <c:dPt>
            <c:idx val="2"/>
            <c:invertIfNegative val="0"/>
            <c:bubble3D val="0"/>
            <c:spPr>
              <a:solidFill>
                <a:srgbClr val="006600"/>
              </a:solidFill>
            </c:spPr>
          </c:dPt>
          <c:dPt>
            <c:idx val="3"/>
            <c:invertIfNegative val="0"/>
            <c:bubble3D val="0"/>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HILLO2!$G$7:$G$10</c:f>
              <c:strCache>
                <c:ptCount val="4"/>
                <c:pt idx="0">
                  <c:v>Ns/Nc</c:v>
                </c:pt>
                <c:pt idx="1">
                  <c:v>Ninguno</c:v>
                </c:pt>
                <c:pt idx="2">
                  <c:v>Manuel Ignacio "Maloro" Acosta Gutiérrez</c:v>
                </c:pt>
                <c:pt idx="3">
                  <c:v>Alejandro López Caballero</c:v>
                </c:pt>
              </c:strCache>
            </c:strRef>
          </c:cat>
          <c:val>
            <c:numRef>
              <c:f>HILLO2!$H$7:$H$10</c:f>
              <c:numCache>
                <c:formatCode>0.0</c:formatCode>
                <c:ptCount val="4"/>
                <c:pt idx="0">
                  <c:v>23.148234243653036</c:v>
                </c:pt>
                <c:pt idx="1">
                  <c:v>8.2624068594914313</c:v>
                </c:pt>
                <c:pt idx="2">
                  <c:v>18.790071454266556</c:v>
                </c:pt>
                <c:pt idx="3">
                  <c:v>49.79928744258897</c:v>
                </c:pt>
              </c:numCache>
            </c:numRef>
          </c:val>
        </c:ser>
        <c:dLbls>
          <c:showLegendKey val="0"/>
          <c:showVal val="0"/>
          <c:showCatName val="0"/>
          <c:showSerName val="0"/>
          <c:showPercent val="0"/>
          <c:showBubbleSize val="0"/>
        </c:dLbls>
        <c:gapWidth val="14"/>
        <c:overlap val="-25"/>
        <c:axId val="114883200"/>
        <c:axId val="114889088"/>
      </c:barChart>
      <c:catAx>
        <c:axId val="114883200"/>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4889088"/>
        <c:crosses val="autoZero"/>
        <c:auto val="1"/>
        <c:lblAlgn val="ctr"/>
        <c:lblOffset val="100"/>
        <c:noMultiLvlLbl val="0"/>
      </c:catAx>
      <c:valAx>
        <c:axId val="114889088"/>
        <c:scaling>
          <c:orientation val="minMax"/>
        </c:scaling>
        <c:delete val="1"/>
        <c:axPos val="b"/>
        <c:numFmt formatCode="0.0" sourceLinked="1"/>
        <c:majorTickMark val="out"/>
        <c:minorTickMark val="none"/>
        <c:tickLblPos val="nextTo"/>
        <c:crossAx val="11488320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chemeClr val="bg1">
                  <a:lumMod val="65000"/>
                </a:schemeClr>
              </a:solidFill>
            </c:spPr>
          </c:dPt>
          <c:dPt>
            <c:idx val="1"/>
            <c:invertIfNegative val="0"/>
            <c:bubble3D val="0"/>
            <c:spPr>
              <a:solidFill>
                <a:schemeClr val="tx1">
                  <a:lumMod val="85000"/>
                  <a:lumOff val="15000"/>
                </a:schemeClr>
              </a:solidFill>
            </c:spPr>
          </c:dPt>
          <c:dPt>
            <c:idx val="2"/>
            <c:invertIfNegative val="0"/>
            <c:bubble3D val="0"/>
            <c:spPr>
              <a:solidFill>
                <a:srgbClr val="006600"/>
              </a:solidFill>
            </c:spPr>
          </c:dPt>
          <c:dPt>
            <c:idx val="3"/>
            <c:invertIfNegative val="0"/>
            <c:bubble3D val="0"/>
            <c:spPr>
              <a:solidFill>
                <a:srgbClr val="FF0000"/>
              </a:solidFill>
            </c:spPr>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HILLO3!$G$7:$G$14</c:f>
              <c:strCache>
                <c:ptCount val="8"/>
                <c:pt idx="0">
                  <c:v>Ns/Nc</c:v>
                </c:pt>
                <c:pt idx="1">
                  <c:v>Ninguno</c:v>
                </c:pt>
                <c:pt idx="2">
                  <c:v>Otro</c:v>
                </c:pt>
                <c:pt idx="3">
                  <c:v>PT</c:v>
                </c:pt>
                <c:pt idx="4">
                  <c:v>PVEM</c:v>
                </c:pt>
                <c:pt idx="5">
                  <c:v>PRD</c:v>
                </c:pt>
                <c:pt idx="6">
                  <c:v>PRI</c:v>
                </c:pt>
                <c:pt idx="7">
                  <c:v>PAN</c:v>
                </c:pt>
              </c:strCache>
            </c:strRef>
          </c:cat>
          <c:val>
            <c:numRef>
              <c:f>HILLO3!$H$7:$H$14</c:f>
              <c:numCache>
                <c:formatCode>0.0</c:formatCode>
                <c:ptCount val="8"/>
                <c:pt idx="0">
                  <c:v>23.393387860169124</c:v>
                </c:pt>
                <c:pt idx="1">
                  <c:v>14.142424313096299</c:v>
                </c:pt>
                <c:pt idx="2">
                  <c:v>0.22625927629626089</c:v>
                </c:pt>
                <c:pt idx="3">
                  <c:v>0.34266082714347779</c:v>
                </c:pt>
                <c:pt idx="4">
                  <c:v>0.53015965631748707</c:v>
                </c:pt>
                <c:pt idx="5">
                  <c:v>1.6387292625110275</c:v>
                </c:pt>
                <c:pt idx="6">
                  <c:v>16.987230801829178</c:v>
                </c:pt>
                <c:pt idx="7">
                  <c:v>42.739148002637144</c:v>
                </c:pt>
              </c:numCache>
            </c:numRef>
          </c:val>
        </c:ser>
        <c:dLbls>
          <c:showLegendKey val="0"/>
          <c:showVal val="0"/>
          <c:showCatName val="0"/>
          <c:showSerName val="0"/>
          <c:showPercent val="0"/>
          <c:showBubbleSize val="0"/>
        </c:dLbls>
        <c:gapWidth val="14"/>
        <c:overlap val="-25"/>
        <c:axId val="114943488"/>
        <c:axId val="114945024"/>
      </c:barChart>
      <c:catAx>
        <c:axId val="114943488"/>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4945024"/>
        <c:crosses val="autoZero"/>
        <c:auto val="1"/>
        <c:lblAlgn val="ctr"/>
        <c:lblOffset val="100"/>
        <c:noMultiLvlLbl val="0"/>
      </c:catAx>
      <c:valAx>
        <c:axId val="114945024"/>
        <c:scaling>
          <c:orientation val="minMax"/>
        </c:scaling>
        <c:delete val="1"/>
        <c:axPos val="b"/>
        <c:numFmt formatCode="0.0" sourceLinked="1"/>
        <c:majorTickMark val="out"/>
        <c:minorTickMark val="none"/>
        <c:tickLblPos val="nextTo"/>
        <c:crossAx val="11494348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rgbClr val="006600"/>
              </a:solidFill>
            </c:spPr>
          </c:dPt>
          <c:dPt>
            <c:idx val="1"/>
            <c:invertIfNegative val="0"/>
            <c:bubble3D val="0"/>
          </c:dPt>
          <c:dPt>
            <c:idx val="2"/>
            <c:invertIfNegative val="0"/>
            <c:bubble3D val="0"/>
            <c:spPr>
              <a:solidFill>
                <a:schemeClr val="accent6">
                  <a:lumMod val="75000"/>
                </a:schemeClr>
              </a:solidFill>
            </c:spPr>
          </c:dPt>
          <c:dPt>
            <c:idx val="3"/>
            <c:invertIfNegative val="0"/>
            <c:bubble3D val="0"/>
            <c:spPr>
              <a:solidFill>
                <a:srgbClr val="C00000"/>
              </a:solidFill>
            </c:spPr>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CAJEME!$G$7:$G$8</c:f>
              <c:strCache>
                <c:ptCount val="2"/>
                <c:pt idx="0">
                  <c:v>Rogelio Manuel Díaz Brown Ramsburgh</c:v>
                </c:pt>
                <c:pt idx="1">
                  <c:v>Eloisa Flores García</c:v>
                </c:pt>
              </c:strCache>
            </c:strRef>
          </c:cat>
          <c:val>
            <c:numRef>
              <c:f>CAJEME!$H$7:$H$8</c:f>
              <c:numCache>
                <c:formatCode>0.0</c:formatCode>
                <c:ptCount val="2"/>
                <c:pt idx="0">
                  <c:v>60.129888293234259</c:v>
                </c:pt>
                <c:pt idx="1">
                  <c:v>63.489996208385016</c:v>
                </c:pt>
              </c:numCache>
            </c:numRef>
          </c:val>
        </c:ser>
        <c:dLbls>
          <c:showLegendKey val="0"/>
          <c:showVal val="0"/>
          <c:showCatName val="0"/>
          <c:showSerName val="0"/>
          <c:showPercent val="0"/>
          <c:showBubbleSize val="0"/>
        </c:dLbls>
        <c:gapWidth val="14"/>
        <c:overlap val="-25"/>
        <c:axId val="115724288"/>
        <c:axId val="115725824"/>
      </c:barChart>
      <c:catAx>
        <c:axId val="115724288"/>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5725824"/>
        <c:crosses val="autoZero"/>
        <c:auto val="1"/>
        <c:lblAlgn val="ctr"/>
        <c:lblOffset val="100"/>
        <c:noMultiLvlLbl val="0"/>
      </c:catAx>
      <c:valAx>
        <c:axId val="115725824"/>
        <c:scaling>
          <c:orientation val="minMax"/>
        </c:scaling>
        <c:delete val="1"/>
        <c:axPos val="b"/>
        <c:numFmt formatCode="0.0" sourceLinked="1"/>
        <c:majorTickMark val="out"/>
        <c:minorTickMark val="none"/>
        <c:tickLblPos val="nextTo"/>
        <c:crossAx val="11572428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1646975792154824"/>
          <c:y val="3.5171862509992005E-2"/>
          <c:w val="0.58826456389541626"/>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rgbClr val="006600"/>
              </a:solidFill>
            </c:spPr>
          </c:dPt>
          <c:dPt>
            <c:idx val="1"/>
            <c:invertIfNegative val="0"/>
            <c:bubble3D val="0"/>
          </c:dPt>
          <c:dPt>
            <c:idx val="2"/>
            <c:invertIfNegative val="0"/>
            <c:bubble3D val="0"/>
            <c:spPr>
              <a:solidFill>
                <a:schemeClr val="accent6">
                  <a:lumMod val="75000"/>
                </a:schemeClr>
              </a:solidFill>
            </c:spPr>
          </c:dPt>
          <c:dPt>
            <c:idx val="3"/>
            <c:invertIfNegative val="0"/>
            <c:bubble3D val="0"/>
            <c:spPr>
              <a:solidFill>
                <a:srgbClr val="C00000"/>
              </a:solidFill>
            </c:spPr>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CAJEME!$G$7:$G$8</c:f>
              <c:strCache>
                <c:ptCount val="2"/>
                <c:pt idx="0">
                  <c:v>Rogelio Manuel Díaz Brown Ramsburgh</c:v>
                </c:pt>
                <c:pt idx="1">
                  <c:v>Eloisa Flores García</c:v>
                </c:pt>
              </c:strCache>
            </c:strRef>
          </c:cat>
          <c:val>
            <c:numRef>
              <c:f>CAJEME!$H$7:$H$8</c:f>
              <c:numCache>
                <c:formatCode>0.0</c:formatCode>
                <c:ptCount val="2"/>
                <c:pt idx="0">
                  <c:v>60.129888293234259</c:v>
                </c:pt>
                <c:pt idx="1">
                  <c:v>63.489996208385016</c:v>
                </c:pt>
              </c:numCache>
            </c:numRef>
          </c:val>
        </c:ser>
        <c:dLbls>
          <c:showLegendKey val="0"/>
          <c:showVal val="0"/>
          <c:showCatName val="0"/>
          <c:showSerName val="0"/>
          <c:showPercent val="0"/>
          <c:showBubbleSize val="0"/>
        </c:dLbls>
        <c:gapWidth val="14"/>
        <c:overlap val="-25"/>
        <c:axId val="115042560"/>
        <c:axId val="115044352"/>
      </c:barChart>
      <c:catAx>
        <c:axId val="115042560"/>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5044352"/>
        <c:crosses val="autoZero"/>
        <c:auto val="1"/>
        <c:lblAlgn val="ctr"/>
        <c:lblOffset val="100"/>
        <c:noMultiLvlLbl val="0"/>
      </c:catAx>
      <c:valAx>
        <c:axId val="115044352"/>
        <c:scaling>
          <c:orientation val="minMax"/>
        </c:scaling>
        <c:delete val="1"/>
        <c:axPos val="b"/>
        <c:numFmt formatCode="0.0" sourceLinked="1"/>
        <c:majorTickMark val="out"/>
        <c:minorTickMark val="none"/>
        <c:tickLblPos val="nextTo"/>
        <c:crossAx val="11504256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chemeClr val="bg1">
                  <a:lumMod val="65000"/>
                </a:schemeClr>
              </a:solidFill>
            </c:spPr>
          </c:dPt>
          <c:dPt>
            <c:idx val="1"/>
            <c:invertIfNegative val="0"/>
            <c:bubble3D val="0"/>
            <c:spPr>
              <a:solidFill>
                <a:schemeClr val="tx1">
                  <a:lumMod val="85000"/>
                  <a:lumOff val="15000"/>
                </a:schemeClr>
              </a:solidFill>
            </c:spPr>
          </c:dPt>
          <c:dPt>
            <c:idx val="2"/>
            <c:invertIfNegative val="0"/>
            <c:bubble3D val="0"/>
            <c:spPr>
              <a:solidFill>
                <a:srgbClr val="006600"/>
              </a:solidFill>
            </c:spPr>
          </c:dPt>
          <c:dPt>
            <c:idx val="3"/>
            <c:invertIfNegative val="0"/>
            <c:bubble3D val="0"/>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CAJEME2!$G$7:$G$10</c:f>
              <c:strCache>
                <c:ptCount val="4"/>
                <c:pt idx="0">
                  <c:v>Ns/Nc</c:v>
                </c:pt>
                <c:pt idx="1">
                  <c:v>Ninguno</c:v>
                </c:pt>
                <c:pt idx="2">
                  <c:v>Rogelio Manuel Díaz Brown Ramsburgh</c:v>
                </c:pt>
                <c:pt idx="3">
                  <c:v>Eloisa Flores García</c:v>
                </c:pt>
              </c:strCache>
            </c:strRef>
          </c:cat>
          <c:val>
            <c:numRef>
              <c:f>CAJEME2!$H$7:$H$10</c:f>
              <c:numCache>
                <c:formatCode>0.0</c:formatCode>
                <c:ptCount val="4"/>
                <c:pt idx="0">
                  <c:v>26.849918634458618</c:v>
                </c:pt>
                <c:pt idx="1">
                  <c:v>9.0432331904241021</c:v>
                </c:pt>
                <c:pt idx="2">
                  <c:v>23.867489076401235</c:v>
                </c:pt>
                <c:pt idx="3">
                  <c:v>40.239359098716044</c:v>
                </c:pt>
              </c:numCache>
            </c:numRef>
          </c:val>
        </c:ser>
        <c:dLbls>
          <c:showLegendKey val="0"/>
          <c:showVal val="0"/>
          <c:showCatName val="0"/>
          <c:showSerName val="0"/>
          <c:showPercent val="0"/>
          <c:showBubbleSize val="0"/>
        </c:dLbls>
        <c:gapWidth val="14"/>
        <c:overlap val="-25"/>
        <c:axId val="116063616"/>
        <c:axId val="115872896"/>
      </c:barChart>
      <c:catAx>
        <c:axId val="116063616"/>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5872896"/>
        <c:crosses val="autoZero"/>
        <c:auto val="1"/>
        <c:lblAlgn val="ctr"/>
        <c:lblOffset val="100"/>
        <c:noMultiLvlLbl val="0"/>
      </c:catAx>
      <c:valAx>
        <c:axId val="115872896"/>
        <c:scaling>
          <c:orientation val="minMax"/>
        </c:scaling>
        <c:delete val="1"/>
        <c:axPos val="b"/>
        <c:numFmt formatCode="0.0" sourceLinked="1"/>
        <c:majorTickMark val="out"/>
        <c:minorTickMark val="none"/>
        <c:tickLblPos val="nextTo"/>
        <c:crossAx val="11606361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chemeClr val="bg1">
                  <a:lumMod val="65000"/>
                </a:schemeClr>
              </a:solidFill>
            </c:spPr>
          </c:dPt>
          <c:dPt>
            <c:idx val="1"/>
            <c:invertIfNegative val="0"/>
            <c:bubble3D val="0"/>
            <c:spPr>
              <a:solidFill>
                <a:schemeClr val="tx1">
                  <a:lumMod val="85000"/>
                  <a:lumOff val="15000"/>
                </a:schemeClr>
              </a:solidFill>
            </c:spPr>
          </c:dPt>
          <c:dPt>
            <c:idx val="2"/>
            <c:invertIfNegative val="0"/>
            <c:bubble3D val="0"/>
            <c:spPr>
              <a:solidFill>
                <a:srgbClr val="006600"/>
              </a:solidFill>
            </c:spPr>
          </c:dPt>
          <c:dPt>
            <c:idx val="3"/>
            <c:invertIfNegative val="0"/>
            <c:bubble3D val="0"/>
            <c:spPr>
              <a:solidFill>
                <a:srgbClr val="92D05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CAJEME3!$G$7:$G$13</c:f>
              <c:strCache>
                <c:ptCount val="7"/>
                <c:pt idx="0">
                  <c:v>Ns/Nc</c:v>
                </c:pt>
                <c:pt idx="1">
                  <c:v>Ninguno</c:v>
                </c:pt>
                <c:pt idx="2">
                  <c:v>Otro</c:v>
                </c:pt>
                <c:pt idx="3">
                  <c:v>PVEM</c:v>
                </c:pt>
                <c:pt idx="4">
                  <c:v>PRD</c:v>
                </c:pt>
                <c:pt idx="5">
                  <c:v>PRI</c:v>
                </c:pt>
                <c:pt idx="6">
                  <c:v>PAN</c:v>
                </c:pt>
              </c:strCache>
            </c:strRef>
          </c:cat>
          <c:val>
            <c:numRef>
              <c:f>CAJEME3!$H$7:$H$13</c:f>
              <c:numCache>
                <c:formatCode>0.0</c:formatCode>
                <c:ptCount val="7"/>
                <c:pt idx="0">
                  <c:v>13.77308257226176</c:v>
                </c:pt>
                <c:pt idx="1">
                  <c:v>11.444421149596414</c:v>
                </c:pt>
                <c:pt idx="2">
                  <c:v>0.15355815955112553</c:v>
                </c:pt>
                <c:pt idx="3">
                  <c:v>0.29532933881921375</c:v>
                </c:pt>
                <c:pt idx="4">
                  <c:v>3.3505309937502781</c:v>
                </c:pt>
                <c:pt idx="5">
                  <c:v>24.360659604500537</c:v>
                </c:pt>
                <c:pt idx="6">
                  <c:v>46.622418181520672</c:v>
                </c:pt>
              </c:numCache>
            </c:numRef>
          </c:val>
        </c:ser>
        <c:dLbls>
          <c:showLegendKey val="0"/>
          <c:showVal val="0"/>
          <c:showCatName val="0"/>
          <c:showSerName val="0"/>
          <c:showPercent val="0"/>
          <c:showBubbleSize val="0"/>
        </c:dLbls>
        <c:gapWidth val="14"/>
        <c:overlap val="-25"/>
        <c:axId val="115817088"/>
        <c:axId val="115827072"/>
      </c:barChart>
      <c:catAx>
        <c:axId val="115817088"/>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5827072"/>
        <c:crosses val="autoZero"/>
        <c:auto val="1"/>
        <c:lblAlgn val="ctr"/>
        <c:lblOffset val="100"/>
        <c:noMultiLvlLbl val="0"/>
      </c:catAx>
      <c:valAx>
        <c:axId val="115827072"/>
        <c:scaling>
          <c:orientation val="minMax"/>
        </c:scaling>
        <c:delete val="1"/>
        <c:axPos val="b"/>
        <c:numFmt formatCode="0.0" sourceLinked="1"/>
        <c:majorTickMark val="out"/>
        <c:minorTickMark val="none"/>
        <c:tickLblPos val="nextTo"/>
        <c:crossAx val="11581708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rgbClr val="006600"/>
              </a:solidFill>
            </c:spPr>
          </c:dPt>
          <c:dPt>
            <c:idx val="1"/>
            <c:invertIfNegative val="0"/>
            <c:bubble3D val="0"/>
          </c:dPt>
          <c:dPt>
            <c:idx val="2"/>
            <c:invertIfNegative val="0"/>
            <c:bubble3D val="0"/>
            <c:spPr>
              <a:solidFill>
                <a:schemeClr val="accent6">
                  <a:lumMod val="75000"/>
                </a:schemeClr>
              </a:solidFill>
            </c:spPr>
          </c:dPt>
          <c:dPt>
            <c:idx val="3"/>
            <c:invertIfNegative val="0"/>
            <c:bubble3D val="0"/>
            <c:spPr>
              <a:solidFill>
                <a:srgbClr val="C00000"/>
              </a:solidFill>
            </c:spPr>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NAVOJOA!$G$7:$G$8</c:f>
              <c:strCache>
                <c:ptCount val="2"/>
                <c:pt idx="0">
                  <c:v>Alberto Natanael "el Pitillo" Guerrero López</c:v>
                </c:pt>
                <c:pt idx="1">
                  <c:v>Guadalupe Mendívil Amparán</c:v>
                </c:pt>
              </c:strCache>
            </c:strRef>
          </c:cat>
          <c:val>
            <c:numRef>
              <c:f>NAVOJOA!$H$7:$H$8</c:f>
              <c:numCache>
                <c:formatCode>0.0</c:formatCode>
                <c:ptCount val="2"/>
                <c:pt idx="0">
                  <c:v>51.721504577260347</c:v>
                </c:pt>
                <c:pt idx="1">
                  <c:v>59.229528673399074</c:v>
                </c:pt>
              </c:numCache>
            </c:numRef>
          </c:val>
        </c:ser>
        <c:dLbls>
          <c:showLegendKey val="0"/>
          <c:showVal val="0"/>
          <c:showCatName val="0"/>
          <c:showSerName val="0"/>
          <c:showPercent val="0"/>
          <c:showBubbleSize val="0"/>
        </c:dLbls>
        <c:gapWidth val="14"/>
        <c:overlap val="-25"/>
        <c:axId val="115946624"/>
        <c:axId val="115948160"/>
      </c:barChart>
      <c:catAx>
        <c:axId val="115946624"/>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5948160"/>
        <c:crosses val="autoZero"/>
        <c:auto val="1"/>
        <c:lblAlgn val="ctr"/>
        <c:lblOffset val="100"/>
        <c:noMultiLvlLbl val="0"/>
      </c:catAx>
      <c:valAx>
        <c:axId val="115948160"/>
        <c:scaling>
          <c:orientation val="minMax"/>
        </c:scaling>
        <c:delete val="1"/>
        <c:axPos val="b"/>
        <c:numFmt formatCode="0.0" sourceLinked="1"/>
        <c:majorTickMark val="out"/>
        <c:minorTickMark val="none"/>
        <c:tickLblPos val="nextTo"/>
        <c:crossAx val="11594662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rgbClr val="006600"/>
              </a:solidFill>
            </c:spPr>
          </c:dPt>
          <c:dPt>
            <c:idx val="1"/>
            <c:invertIfNegative val="0"/>
            <c:bubble3D val="0"/>
          </c:dPt>
          <c:dPt>
            <c:idx val="2"/>
            <c:invertIfNegative val="0"/>
            <c:bubble3D val="0"/>
            <c:spPr>
              <a:solidFill>
                <a:schemeClr val="accent6">
                  <a:lumMod val="75000"/>
                </a:schemeClr>
              </a:solidFill>
            </c:spPr>
          </c:dPt>
          <c:dPt>
            <c:idx val="3"/>
            <c:invertIfNegative val="0"/>
            <c:bubble3D val="0"/>
            <c:spPr>
              <a:solidFill>
                <a:srgbClr val="C00000"/>
              </a:solidFill>
            </c:spPr>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NAVOJOA!$G$7:$G$8</c:f>
              <c:strCache>
                <c:ptCount val="2"/>
                <c:pt idx="0">
                  <c:v>Alberto Natanael "el Pitillo" Guerrero López</c:v>
                </c:pt>
                <c:pt idx="1">
                  <c:v>Guadalupe Mendívil Amparán</c:v>
                </c:pt>
              </c:strCache>
            </c:strRef>
          </c:cat>
          <c:val>
            <c:numRef>
              <c:f>NAVOJOA!$H$7:$H$8</c:f>
              <c:numCache>
                <c:formatCode>0.0</c:formatCode>
                <c:ptCount val="2"/>
                <c:pt idx="0">
                  <c:v>51.721504577260347</c:v>
                </c:pt>
                <c:pt idx="1">
                  <c:v>59.229528673399074</c:v>
                </c:pt>
              </c:numCache>
            </c:numRef>
          </c:val>
        </c:ser>
        <c:dLbls>
          <c:showLegendKey val="0"/>
          <c:showVal val="0"/>
          <c:showCatName val="0"/>
          <c:showSerName val="0"/>
          <c:showPercent val="0"/>
          <c:showBubbleSize val="0"/>
        </c:dLbls>
        <c:gapWidth val="14"/>
        <c:overlap val="-25"/>
        <c:axId val="116342144"/>
        <c:axId val="116343936"/>
      </c:barChart>
      <c:catAx>
        <c:axId val="116342144"/>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6343936"/>
        <c:crosses val="autoZero"/>
        <c:auto val="1"/>
        <c:lblAlgn val="ctr"/>
        <c:lblOffset val="100"/>
        <c:noMultiLvlLbl val="0"/>
      </c:catAx>
      <c:valAx>
        <c:axId val="116343936"/>
        <c:scaling>
          <c:orientation val="minMax"/>
        </c:scaling>
        <c:delete val="1"/>
        <c:axPos val="b"/>
        <c:numFmt formatCode="0.0" sourceLinked="1"/>
        <c:majorTickMark val="out"/>
        <c:minorTickMark val="none"/>
        <c:tickLblPos val="nextTo"/>
        <c:crossAx val="11634214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chemeClr val="bg1">
                  <a:lumMod val="65000"/>
                </a:schemeClr>
              </a:solidFill>
            </c:spPr>
          </c:dPt>
          <c:dPt>
            <c:idx val="1"/>
            <c:invertIfNegative val="0"/>
            <c:bubble3D val="0"/>
            <c:spPr>
              <a:solidFill>
                <a:schemeClr val="tx1">
                  <a:lumMod val="85000"/>
                  <a:lumOff val="15000"/>
                </a:schemeClr>
              </a:solidFill>
            </c:spPr>
          </c:dPt>
          <c:dPt>
            <c:idx val="2"/>
            <c:invertIfNegative val="0"/>
            <c:bubble3D val="0"/>
            <c:spPr>
              <a:solidFill>
                <a:srgbClr val="006600"/>
              </a:solidFill>
            </c:spPr>
          </c:dPt>
          <c:dPt>
            <c:idx val="3"/>
            <c:invertIfNegative val="0"/>
            <c:bubble3D val="0"/>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NAVOJOA2!$G$7:$G$10</c:f>
              <c:strCache>
                <c:ptCount val="4"/>
                <c:pt idx="0">
                  <c:v>Ns/Nc</c:v>
                </c:pt>
                <c:pt idx="1">
                  <c:v>Ninguno</c:v>
                </c:pt>
                <c:pt idx="2">
                  <c:v>Alberto Natanael "el Pitillo" Guerrero López</c:v>
                </c:pt>
                <c:pt idx="3">
                  <c:v>Guadalupe Mendívil Amparán</c:v>
                </c:pt>
              </c:strCache>
            </c:strRef>
          </c:cat>
          <c:val>
            <c:numRef>
              <c:f>NAVOJOA2!$H$7:$H$10</c:f>
              <c:numCache>
                <c:formatCode>0.0</c:formatCode>
                <c:ptCount val="4"/>
                <c:pt idx="0">
                  <c:v>17.297105000852579</c:v>
                </c:pt>
                <c:pt idx="1">
                  <c:v>5.5330687621025136</c:v>
                </c:pt>
                <c:pt idx="2">
                  <c:v>19.291824118307243</c:v>
                </c:pt>
                <c:pt idx="3">
                  <c:v>57.878002118737662</c:v>
                </c:pt>
              </c:numCache>
            </c:numRef>
          </c:val>
        </c:ser>
        <c:dLbls>
          <c:showLegendKey val="0"/>
          <c:showVal val="0"/>
          <c:showCatName val="0"/>
          <c:showSerName val="0"/>
          <c:showPercent val="0"/>
          <c:showBubbleSize val="0"/>
        </c:dLbls>
        <c:gapWidth val="14"/>
        <c:overlap val="-25"/>
        <c:axId val="116138752"/>
        <c:axId val="116140288"/>
      </c:barChart>
      <c:catAx>
        <c:axId val="116138752"/>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6140288"/>
        <c:crosses val="autoZero"/>
        <c:auto val="1"/>
        <c:lblAlgn val="ctr"/>
        <c:lblOffset val="100"/>
        <c:noMultiLvlLbl val="0"/>
      </c:catAx>
      <c:valAx>
        <c:axId val="116140288"/>
        <c:scaling>
          <c:orientation val="minMax"/>
        </c:scaling>
        <c:delete val="1"/>
        <c:axPos val="b"/>
        <c:numFmt formatCode="0.0" sourceLinked="1"/>
        <c:majorTickMark val="out"/>
        <c:minorTickMark val="none"/>
        <c:tickLblPos val="nextTo"/>
        <c:crossAx val="11613875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chemeClr val="bg1">
                  <a:lumMod val="65000"/>
                </a:schemeClr>
              </a:solidFill>
            </c:spPr>
          </c:dPt>
          <c:dPt>
            <c:idx val="1"/>
            <c:invertIfNegative val="0"/>
            <c:bubble3D val="0"/>
            <c:spPr>
              <a:solidFill>
                <a:schemeClr val="tx1">
                  <a:lumMod val="85000"/>
                  <a:lumOff val="15000"/>
                </a:schemeClr>
              </a:solidFill>
            </c:spPr>
          </c:dPt>
          <c:dPt>
            <c:idx val="2"/>
            <c:invertIfNegative val="0"/>
            <c:bubble3D val="0"/>
            <c:spPr>
              <a:solidFill>
                <a:srgbClr val="006600"/>
              </a:solidFill>
            </c:spPr>
          </c:dPt>
          <c:dPt>
            <c:idx val="3"/>
            <c:invertIfNegative val="0"/>
            <c:bubble3D val="0"/>
            <c:spPr>
              <a:solidFill>
                <a:srgbClr val="FF000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NAVOJOA3!$G$7:$G$13</c:f>
              <c:strCache>
                <c:ptCount val="7"/>
                <c:pt idx="0">
                  <c:v>Ns/Nc</c:v>
                </c:pt>
                <c:pt idx="1">
                  <c:v>Ninguno</c:v>
                </c:pt>
                <c:pt idx="2">
                  <c:v>Otro</c:v>
                </c:pt>
                <c:pt idx="3">
                  <c:v>PT</c:v>
                </c:pt>
                <c:pt idx="4">
                  <c:v>PRD</c:v>
                </c:pt>
                <c:pt idx="5">
                  <c:v>PRI</c:v>
                </c:pt>
                <c:pt idx="6">
                  <c:v>PAN</c:v>
                </c:pt>
              </c:strCache>
            </c:strRef>
          </c:cat>
          <c:val>
            <c:numRef>
              <c:f>NAVOJOA3!$H$7:$H$13</c:f>
              <c:numCache>
                <c:formatCode>0.0</c:formatCode>
                <c:ptCount val="7"/>
                <c:pt idx="0">
                  <c:v>9.9815010988389901</c:v>
                </c:pt>
                <c:pt idx="1">
                  <c:v>6.2708112636799402</c:v>
                </c:pt>
                <c:pt idx="2">
                  <c:v>0.57552136858217517</c:v>
                </c:pt>
                <c:pt idx="3">
                  <c:v>0.89458788558039981</c:v>
                </c:pt>
                <c:pt idx="4">
                  <c:v>6.4203835756539345</c:v>
                </c:pt>
                <c:pt idx="5">
                  <c:v>17.027368887157479</c:v>
                </c:pt>
                <c:pt idx="6">
                  <c:v>58.829825920507083</c:v>
                </c:pt>
              </c:numCache>
            </c:numRef>
          </c:val>
        </c:ser>
        <c:dLbls>
          <c:showLegendKey val="0"/>
          <c:showVal val="0"/>
          <c:showCatName val="0"/>
          <c:showSerName val="0"/>
          <c:showPercent val="0"/>
          <c:showBubbleSize val="0"/>
        </c:dLbls>
        <c:gapWidth val="14"/>
        <c:overlap val="-25"/>
        <c:axId val="116206976"/>
        <c:axId val="116221056"/>
      </c:barChart>
      <c:catAx>
        <c:axId val="116206976"/>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6221056"/>
        <c:crosses val="autoZero"/>
        <c:auto val="1"/>
        <c:lblAlgn val="ctr"/>
        <c:lblOffset val="100"/>
        <c:noMultiLvlLbl val="0"/>
      </c:catAx>
      <c:valAx>
        <c:axId val="116221056"/>
        <c:scaling>
          <c:orientation val="minMax"/>
        </c:scaling>
        <c:delete val="1"/>
        <c:axPos val="b"/>
        <c:numFmt formatCode="0.0" sourceLinked="1"/>
        <c:majorTickMark val="out"/>
        <c:minorTickMark val="none"/>
        <c:tickLblPos val="nextTo"/>
        <c:crossAx val="11620697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rgbClr val="FFFF00"/>
              </a:solidFill>
            </c:spPr>
          </c:dPt>
          <c:dPt>
            <c:idx val="1"/>
            <c:invertIfNegative val="0"/>
            <c:bubble3D val="0"/>
            <c:spPr>
              <a:solidFill>
                <a:srgbClr val="006600"/>
              </a:solidFill>
            </c:spPr>
          </c:dPt>
          <c:dPt>
            <c:idx val="2"/>
            <c:invertIfNegative val="0"/>
            <c:bubble3D val="0"/>
          </c:dPt>
          <c:dPt>
            <c:idx val="3"/>
            <c:invertIfNegative val="0"/>
            <c:bubble3D val="0"/>
            <c:spPr>
              <a:solidFill>
                <a:srgbClr val="C00000"/>
              </a:solidFill>
            </c:spPr>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SLRC!$G$7:$G$9</c:f>
              <c:strCache>
                <c:ptCount val="3"/>
                <c:pt idx="0">
                  <c:v>Joel Torres Gutiérrez</c:v>
                </c:pt>
                <c:pt idx="1">
                  <c:v>Marco Antonio Ramírez Wakamatzu</c:v>
                </c:pt>
                <c:pt idx="2">
                  <c:v>Leonardo Guillén Medina</c:v>
                </c:pt>
              </c:strCache>
            </c:strRef>
          </c:cat>
          <c:val>
            <c:numRef>
              <c:f>SLRC!$H$7:$H$9</c:f>
              <c:numCache>
                <c:formatCode>0.0</c:formatCode>
                <c:ptCount val="3"/>
                <c:pt idx="0">
                  <c:v>55.552345662428699</c:v>
                </c:pt>
                <c:pt idx="1">
                  <c:v>69.512686784080287</c:v>
                </c:pt>
                <c:pt idx="2">
                  <c:v>73.172093953969423</c:v>
                </c:pt>
              </c:numCache>
            </c:numRef>
          </c:val>
        </c:ser>
        <c:dLbls>
          <c:showLegendKey val="0"/>
          <c:showVal val="0"/>
          <c:showCatName val="0"/>
          <c:showSerName val="0"/>
          <c:showPercent val="0"/>
          <c:showBubbleSize val="0"/>
        </c:dLbls>
        <c:gapWidth val="14"/>
        <c:overlap val="-25"/>
        <c:axId val="116283264"/>
        <c:axId val="116284800"/>
      </c:barChart>
      <c:catAx>
        <c:axId val="116283264"/>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6284800"/>
        <c:crosses val="autoZero"/>
        <c:auto val="1"/>
        <c:lblAlgn val="ctr"/>
        <c:lblOffset val="100"/>
        <c:noMultiLvlLbl val="0"/>
      </c:catAx>
      <c:valAx>
        <c:axId val="116284800"/>
        <c:scaling>
          <c:orientation val="minMax"/>
        </c:scaling>
        <c:delete val="1"/>
        <c:axPos val="b"/>
        <c:numFmt formatCode="0.0" sourceLinked="1"/>
        <c:majorTickMark val="out"/>
        <c:minorTickMark val="none"/>
        <c:tickLblPos val="nextTo"/>
        <c:crossAx val="11628326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rgbClr val="FFFF00"/>
              </a:solidFill>
            </c:spPr>
          </c:dPt>
          <c:dPt>
            <c:idx val="1"/>
            <c:invertIfNegative val="0"/>
            <c:bubble3D val="0"/>
            <c:spPr>
              <a:solidFill>
                <a:srgbClr val="006600"/>
              </a:solidFill>
            </c:spPr>
          </c:dPt>
          <c:dPt>
            <c:idx val="2"/>
            <c:invertIfNegative val="0"/>
            <c:bubble3D val="0"/>
          </c:dPt>
          <c:dPt>
            <c:idx val="3"/>
            <c:invertIfNegative val="0"/>
            <c:bubble3D val="0"/>
            <c:spPr>
              <a:solidFill>
                <a:srgbClr val="C00000"/>
              </a:solidFill>
            </c:spPr>
          </c:dPt>
          <c:dPt>
            <c:idx val="4"/>
            <c:invertIfNegative val="0"/>
            <c:bubble3D val="0"/>
            <c:spPr>
              <a:solidFill>
                <a:srgbClr val="00B050"/>
              </a:solidFill>
            </c:spPr>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SLRC!$G$7:$G$9</c:f>
              <c:strCache>
                <c:ptCount val="3"/>
                <c:pt idx="0">
                  <c:v>Joel Torres Gutiérrez</c:v>
                </c:pt>
                <c:pt idx="1">
                  <c:v>Marco Antonio Ramírez Wakamatzu</c:v>
                </c:pt>
                <c:pt idx="2">
                  <c:v>Leonardo Guillén Medina</c:v>
                </c:pt>
              </c:strCache>
            </c:strRef>
          </c:cat>
          <c:val>
            <c:numRef>
              <c:f>SLRC!$H$7:$H$9</c:f>
              <c:numCache>
                <c:formatCode>0.0</c:formatCode>
                <c:ptCount val="3"/>
                <c:pt idx="0">
                  <c:v>55.552345662428699</c:v>
                </c:pt>
                <c:pt idx="1">
                  <c:v>69.512686784080287</c:v>
                </c:pt>
                <c:pt idx="2">
                  <c:v>73.172093953969423</c:v>
                </c:pt>
              </c:numCache>
            </c:numRef>
          </c:val>
        </c:ser>
        <c:dLbls>
          <c:showLegendKey val="0"/>
          <c:showVal val="0"/>
          <c:showCatName val="0"/>
          <c:showSerName val="0"/>
          <c:showPercent val="0"/>
          <c:showBubbleSize val="0"/>
        </c:dLbls>
        <c:gapWidth val="14"/>
        <c:overlap val="-25"/>
        <c:axId val="116498816"/>
        <c:axId val="116500352"/>
      </c:barChart>
      <c:catAx>
        <c:axId val="116498816"/>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6500352"/>
        <c:crosses val="autoZero"/>
        <c:auto val="1"/>
        <c:lblAlgn val="ctr"/>
        <c:lblOffset val="100"/>
        <c:noMultiLvlLbl val="0"/>
      </c:catAx>
      <c:valAx>
        <c:axId val="116500352"/>
        <c:scaling>
          <c:orientation val="minMax"/>
        </c:scaling>
        <c:delete val="1"/>
        <c:axPos val="b"/>
        <c:numFmt formatCode="0.0" sourceLinked="1"/>
        <c:majorTickMark val="out"/>
        <c:minorTickMark val="none"/>
        <c:tickLblPos val="nextTo"/>
        <c:crossAx val="11649881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chemeClr val="bg1">
                  <a:lumMod val="65000"/>
                </a:schemeClr>
              </a:solidFill>
            </c:spPr>
          </c:dPt>
          <c:dPt>
            <c:idx val="1"/>
            <c:invertIfNegative val="0"/>
            <c:bubble3D val="0"/>
            <c:spPr>
              <a:solidFill>
                <a:schemeClr val="tx1">
                  <a:lumMod val="85000"/>
                  <a:lumOff val="15000"/>
                </a:schemeClr>
              </a:solidFill>
            </c:spPr>
          </c:dPt>
          <c:dPt>
            <c:idx val="2"/>
            <c:invertIfNegative val="0"/>
            <c:bubble3D val="0"/>
            <c:spPr>
              <a:solidFill>
                <a:srgbClr val="FFFF00"/>
              </a:solidFill>
            </c:spPr>
          </c:dPt>
          <c:dPt>
            <c:idx val="3"/>
            <c:invertIfNegative val="0"/>
            <c:bubble3D val="0"/>
            <c:spPr>
              <a:solidFill>
                <a:srgbClr val="006600"/>
              </a:solidFill>
            </c:spPr>
          </c:dPt>
          <c:dPt>
            <c:idx val="4"/>
            <c:invertIfNegative val="0"/>
            <c:bubble3D val="0"/>
          </c:dPt>
          <c:dPt>
            <c:idx val="5"/>
            <c:invertIfNegative val="0"/>
            <c:bubble3D val="0"/>
            <c:spPr>
              <a:solidFill>
                <a:srgbClr val="FFFF00"/>
              </a:solidFill>
            </c:spPr>
          </c:dPt>
          <c:dPt>
            <c:idx val="6"/>
            <c:invertIfNegative val="0"/>
            <c:bubble3D val="0"/>
            <c:spPr>
              <a:solidFill>
                <a:srgbClr val="006600"/>
              </a:solidFill>
            </c:spPr>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SLRC1!$G$7:$G$11</c:f>
              <c:strCache>
                <c:ptCount val="5"/>
                <c:pt idx="0">
                  <c:v>Ns/Nc</c:v>
                </c:pt>
                <c:pt idx="1">
                  <c:v>Ninguno</c:v>
                </c:pt>
                <c:pt idx="2">
                  <c:v>Joel Torres Gutiérrez</c:v>
                </c:pt>
                <c:pt idx="3">
                  <c:v>Marco Antonio Ramírez Wakamatzu</c:v>
                </c:pt>
                <c:pt idx="4">
                  <c:v>Leonardo Guillén Medina</c:v>
                </c:pt>
              </c:strCache>
            </c:strRef>
          </c:cat>
          <c:val>
            <c:numRef>
              <c:f>SLRC1!$H$7:$H$11</c:f>
              <c:numCache>
                <c:formatCode>0.0</c:formatCode>
                <c:ptCount val="5"/>
                <c:pt idx="0">
                  <c:v>8.0450206845511847</c:v>
                </c:pt>
                <c:pt idx="1">
                  <c:v>6.8434932896353597</c:v>
                </c:pt>
                <c:pt idx="2">
                  <c:v>8.4447166425196745</c:v>
                </c:pt>
                <c:pt idx="3">
                  <c:v>19.148813240913896</c:v>
                </c:pt>
                <c:pt idx="4">
                  <c:v>57.51795614237988</c:v>
                </c:pt>
              </c:numCache>
            </c:numRef>
          </c:val>
        </c:ser>
        <c:dLbls>
          <c:showLegendKey val="0"/>
          <c:showVal val="0"/>
          <c:showCatName val="0"/>
          <c:showSerName val="0"/>
          <c:showPercent val="0"/>
          <c:showBubbleSize val="0"/>
        </c:dLbls>
        <c:gapWidth val="14"/>
        <c:overlap val="-25"/>
        <c:axId val="115372032"/>
        <c:axId val="115373568"/>
      </c:barChart>
      <c:catAx>
        <c:axId val="115372032"/>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5373568"/>
        <c:crosses val="autoZero"/>
        <c:auto val="1"/>
        <c:lblAlgn val="ctr"/>
        <c:lblOffset val="100"/>
        <c:noMultiLvlLbl val="0"/>
      </c:catAx>
      <c:valAx>
        <c:axId val="115373568"/>
        <c:scaling>
          <c:orientation val="minMax"/>
        </c:scaling>
        <c:delete val="1"/>
        <c:axPos val="b"/>
        <c:numFmt formatCode="0.0" sourceLinked="1"/>
        <c:majorTickMark val="out"/>
        <c:minorTickMark val="none"/>
        <c:tickLblPos val="nextTo"/>
        <c:crossAx val="11537203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70C0"/>
            </a:solidFill>
          </c:spPr>
          <c:invertIfNegative val="0"/>
          <c:dPt>
            <c:idx val="0"/>
            <c:invertIfNegative val="0"/>
            <c:bubble3D val="0"/>
            <c:spPr>
              <a:solidFill>
                <a:schemeClr val="bg1">
                  <a:lumMod val="65000"/>
                </a:schemeClr>
              </a:solidFill>
            </c:spPr>
          </c:dPt>
          <c:dPt>
            <c:idx val="1"/>
            <c:invertIfNegative val="0"/>
            <c:bubble3D val="0"/>
            <c:spPr>
              <a:solidFill>
                <a:schemeClr val="tx1">
                  <a:lumMod val="85000"/>
                  <a:lumOff val="15000"/>
                </a:schemeClr>
              </a:solidFill>
            </c:spPr>
          </c:dPt>
          <c:dPt>
            <c:idx val="2"/>
            <c:invertIfNegative val="0"/>
            <c:bubble3D val="0"/>
            <c:spPr>
              <a:solidFill>
                <a:srgbClr val="006600"/>
              </a:solidFill>
            </c:spPr>
          </c:dPt>
          <c:dPt>
            <c:idx val="3"/>
            <c:invertIfNegative val="0"/>
            <c:bubble3D val="0"/>
            <c:spPr>
              <a:solidFill>
                <a:srgbClr val="FF0000"/>
              </a:solidFill>
            </c:spPr>
          </c:dPt>
          <c:dPt>
            <c:idx val="4"/>
            <c:invertIfNegative val="0"/>
            <c:bubble3D val="0"/>
            <c:spPr>
              <a:solidFill>
                <a:srgbClr val="FFFF00"/>
              </a:solidFill>
            </c:spPr>
          </c:dPt>
          <c:dPt>
            <c:idx val="5"/>
            <c:invertIfNegative val="0"/>
            <c:bubble3D val="0"/>
            <c:spPr>
              <a:solidFill>
                <a:srgbClr val="006600"/>
              </a:solidFill>
            </c:spPr>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SLRC2!$G$7:$G$13</c:f>
              <c:strCache>
                <c:ptCount val="7"/>
                <c:pt idx="0">
                  <c:v>Ns/Nc</c:v>
                </c:pt>
                <c:pt idx="1">
                  <c:v>Ninguno</c:v>
                </c:pt>
                <c:pt idx="2">
                  <c:v>Otro</c:v>
                </c:pt>
                <c:pt idx="3">
                  <c:v>PT</c:v>
                </c:pt>
                <c:pt idx="4">
                  <c:v>PRD</c:v>
                </c:pt>
                <c:pt idx="5">
                  <c:v>PRI</c:v>
                </c:pt>
                <c:pt idx="6">
                  <c:v>PAN</c:v>
                </c:pt>
              </c:strCache>
            </c:strRef>
          </c:cat>
          <c:val>
            <c:numRef>
              <c:f>SLRC2!$H$7:$H$13</c:f>
              <c:numCache>
                <c:formatCode>0.0</c:formatCode>
                <c:ptCount val="7"/>
                <c:pt idx="0">
                  <c:v>4.9243723287092811</c:v>
                </c:pt>
                <c:pt idx="1">
                  <c:v>8.9607913401912977</c:v>
                </c:pt>
                <c:pt idx="2">
                  <c:v>0.23596857163122886</c:v>
                </c:pt>
                <c:pt idx="3">
                  <c:v>0.88168300362292451</c:v>
                </c:pt>
                <c:pt idx="4">
                  <c:v>7.4571955049662346</c:v>
                </c:pt>
                <c:pt idx="5">
                  <c:v>19.183451490669952</c:v>
                </c:pt>
                <c:pt idx="6">
                  <c:v>58.356537760209079</c:v>
                </c:pt>
              </c:numCache>
            </c:numRef>
          </c:val>
        </c:ser>
        <c:dLbls>
          <c:showLegendKey val="0"/>
          <c:showVal val="0"/>
          <c:showCatName val="0"/>
          <c:showSerName val="0"/>
          <c:showPercent val="0"/>
          <c:showBubbleSize val="0"/>
        </c:dLbls>
        <c:gapWidth val="14"/>
        <c:overlap val="-25"/>
        <c:axId val="116566272"/>
        <c:axId val="116572160"/>
      </c:barChart>
      <c:catAx>
        <c:axId val="116566272"/>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6572160"/>
        <c:crosses val="autoZero"/>
        <c:auto val="1"/>
        <c:lblAlgn val="ctr"/>
        <c:lblOffset val="100"/>
        <c:noMultiLvlLbl val="0"/>
      </c:catAx>
      <c:valAx>
        <c:axId val="116572160"/>
        <c:scaling>
          <c:orientation val="minMax"/>
        </c:scaling>
        <c:delete val="1"/>
        <c:axPos val="b"/>
        <c:numFmt formatCode="0.0" sourceLinked="1"/>
        <c:majorTickMark val="out"/>
        <c:minorTickMark val="none"/>
        <c:tickLblPos val="nextTo"/>
        <c:crossAx val="11656627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chemeClr val="tx1">
                  <a:lumMod val="95000"/>
                  <a:lumOff val="5000"/>
                </a:schemeClr>
              </a:solidFill>
            </c:spPr>
          </c:dPt>
          <c:dPt>
            <c:idx val="2"/>
            <c:invertIfNegative val="0"/>
            <c:bubble3D val="0"/>
            <c:spPr>
              <a:solidFill>
                <a:srgbClr val="FFFF00"/>
              </a:solidFill>
            </c:spPr>
          </c:dPt>
          <c:dPt>
            <c:idx val="3"/>
            <c:invertIfNegative val="0"/>
            <c:bubble3D val="0"/>
            <c:spPr>
              <a:solidFill>
                <a:srgbClr val="FFC000"/>
              </a:solidFill>
            </c:spPr>
          </c:dPt>
          <c:dPt>
            <c:idx val="4"/>
            <c:invertIfNegative val="0"/>
            <c:bubble3D val="0"/>
            <c:spPr>
              <a:solidFill>
                <a:srgbClr val="FFFF00"/>
              </a:solidFill>
            </c:spPr>
          </c:dPt>
          <c:dPt>
            <c:idx val="5"/>
            <c:invertIfNegative val="0"/>
            <c:bubble3D val="0"/>
            <c:spPr>
              <a:solidFill>
                <a:srgbClr val="00B050"/>
              </a:solidFill>
            </c:spPr>
          </c:dPt>
          <c:dPt>
            <c:idx val="6"/>
            <c:invertIfNegative val="0"/>
            <c:bubble3D val="0"/>
            <c:spPr>
              <a:solidFill>
                <a:srgbClr val="006600"/>
              </a:solidFill>
            </c:spPr>
          </c:dPt>
          <c:dPt>
            <c:idx val="7"/>
            <c:invertIfNegative val="0"/>
            <c:bubble3D val="0"/>
            <c:spPr>
              <a:solidFill>
                <a:srgbClr val="00B0F0"/>
              </a:solidFill>
            </c:spPr>
          </c:dPt>
          <c:dPt>
            <c:idx val="8"/>
            <c:invertIfNegative val="0"/>
            <c:bubble3D val="0"/>
            <c:spPr>
              <a:solidFill>
                <a:srgbClr val="0070C0"/>
              </a:solidFill>
            </c:spPr>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SIMPATIA2!$G$7:$G$15</c:f>
              <c:strCache>
                <c:ptCount val="9"/>
                <c:pt idx="0">
                  <c:v>Ns/ Nc</c:v>
                </c:pt>
                <c:pt idx="1">
                  <c:v>Ninguno</c:v>
                </c:pt>
                <c:pt idx="2">
                  <c:v>Otro</c:v>
                </c:pt>
                <c:pt idx="3">
                  <c:v>Poco Perredista</c:v>
                </c:pt>
                <c:pt idx="4">
                  <c:v>Muy Perredista</c:v>
                </c:pt>
                <c:pt idx="5">
                  <c:v>Poco Priísta</c:v>
                </c:pt>
                <c:pt idx="6">
                  <c:v>Muy Priísta</c:v>
                </c:pt>
                <c:pt idx="7">
                  <c:v>Poco Panista</c:v>
                </c:pt>
                <c:pt idx="8">
                  <c:v>Muy Panista</c:v>
                </c:pt>
              </c:strCache>
            </c:strRef>
          </c:cat>
          <c:val>
            <c:numRef>
              <c:f>SIMPATIA2!$H$7:$H$15</c:f>
              <c:numCache>
                <c:formatCode>0.0</c:formatCode>
                <c:ptCount val="9"/>
                <c:pt idx="0">
                  <c:v>6.2624643880010513</c:v>
                </c:pt>
                <c:pt idx="1">
                  <c:v>33.425129614147878</c:v>
                </c:pt>
                <c:pt idx="2">
                  <c:v>9.1491190977642037E-2</c:v>
                </c:pt>
                <c:pt idx="3">
                  <c:v>0.58733398985395502</c:v>
                </c:pt>
                <c:pt idx="4">
                  <c:v>1.4334362032456189</c:v>
                </c:pt>
                <c:pt idx="5">
                  <c:v>10.446066717272297</c:v>
                </c:pt>
                <c:pt idx="6">
                  <c:v>7.5552902926092349</c:v>
                </c:pt>
                <c:pt idx="7">
                  <c:v>19.045240460772707</c:v>
                </c:pt>
                <c:pt idx="8">
                  <c:v>21.153547143119393</c:v>
                </c:pt>
              </c:numCache>
            </c:numRef>
          </c:val>
        </c:ser>
        <c:dLbls>
          <c:showLegendKey val="0"/>
          <c:showVal val="0"/>
          <c:showCatName val="0"/>
          <c:showSerName val="0"/>
          <c:showPercent val="0"/>
          <c:showBubbleSize val="0"/>
        </c:dLbls>
        <c:gapWidth val="14"/>
        <c:overlap val="-25"/>
        <c:axId val="115482624"/>
        <c:axId val="115484160"/>
      </c:barChart>
      <c:catAx>
        <c:axId val="115482624"/>
        <c:scaling>
          <c:orientation val="minMax"/>
        </c:scaling>
        <c:delete val="0"/>
        <c:axPos val="l"/>
        <c:numFmt formatCode="General" sourceLinked="1"/>
        <c:majorTickMark val="none"/>
        <c:minorTickMark val="none"/>
        <c:tickLblPos val="nextTo"/>
        <c:txPr>
          <a:bodyPr/>
          <a:lstStyle/>
          <a:p>
            <a:pPr>
              <a:defRPr sz="1400" b="0">
                <a:latin typeface="Times New Roman" pitchFamily="18" charset="0"/>
                <a:cs typeface="Times New Roman" pitchFamily="18" charset="0"/>
              </a:defRPr>
            </a:pPr>
            <a:endParaRPr lang="es-MX"/>
          </a:p>
        </c:txPr>
        <c:crossAx val="115484160"/>
        <c:crosses val="autoZero"/>
        <c:auto val="1"/>
        <c:lblAlgn val="ctr"/>
        <c:lblOffset val="100"/>
        <c:noMultiLvlLbl val="0"/>
      </c:catAx>
      <c:valAx>
        <c:axId val="115484160"/>
        <c:scaling>
          <c:orientation val="minMax"/>
        </c:scaling>
        <c:delete val="1"/>
        <c:axPos val="b"/>
        <c:numFmt formatCode="0.0" sourceLinked="1"/>
        <c:majorTickMark val="out"/>
        <c:minorTickMark val="none"/>
        <c:tickLblPos val="nextTo"/>
        <c:crossAx val="11548262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5602176"/>
        <c:axId val="115603712"/>
      </c:barChart>
      <c:catAx>
        <c:axId val="115602176"/>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5603712"/>
        <c:crosses val="autoZero"/>
        <c:auto val="1"/>
        <c:lblAlgn val="ctr"/>
        <c:lblOffset val="100"/>
        <c:noMultiLvlLbl val="0"/>
      </c:catAx>
      <c:valAx>
        <c:axId val="115603712"/>
        <c:scaling>
          <c:orientation val="minMax"/>
        </c:scaling>
        <c:delete val="1"/>
        <c:axPos val="b"/>
        <c:numFmt formatCode="0.0" sourceLinked="1"/>
        <c:majorTickMark val="out"/>
        <c:minorTickMark val="none"/>
        <c:tickLblPos val="nextTo"/>
        <c:crossAx val="11560217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6724864"/>
        <c:axId val="116726400"/>
      </c:barChart>
      <c:catAx>
        <c:axId val="116724864"/>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6726400"/>
        <c:crosses val="autoZero"/>
        <c:auto val="1"/>
        <c:lblAlgn val="ctr"/>
        <c:lblOffset val="100"/>
        <c:noMultiLvlLbl val="0"/>
      </c:catAx>
      <c:valAx>
        <c:axId val="116726400"/>
        <c:scaling>
          <c:orientation val="minMax"/>
        </c:scaling>
        <c:delete val="1"/>
        <c:axPos val="b"/>
        <c:numFmt formatCode="0.0" sourceLinked="1"/>
        <c:majorTickMark val="out"/>
        <c:minorTickMark val="none"/>
        <c:tickLblPos val="nextTo"/>
        <c:crossAx val="11672486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rgbClr val="3366FF"/>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4.267283961442459E-4"/>
                  <c:y val="5.5085219610706559E-3"/>
                </c:manualLayout>
              </c:layout>
              <c:dLblPos val="bestFit"/>
              <c:showLegendKey val="0"/>
              <c:showVal val="0"/>
              <c:showCatName val="1"/>
              <c:showSerName val="0"/>
              <c:showPercent val="1"/>
              <c:showBubbleSize val="0"/>
            </c:dLbl>
            <c:dLbl>
              <c:idx val="2"/>
              <c:layout>
                <c:manualLayout>
                  <c:x val="-1.0919570465718511E-3"/>
                  <c:y val="3.8166281846348155E-2"/>
                </c:manualLayout>
              </c:layout>
              <c:dLblPos val="bestFit"/>
              <c:showLegendKey val="0"/>
              <c:showVal val="0"/>
              <c:showCatName val="1"/>
              <c:showSerName val="0"/>
              <c:showPercent val="1"/>
              <c:showBubbleSize val="0"/>
            </c:dLbl>
            <c:dLbl>
              <c:idx val="3"/>
              <c:layout>
                <c:manualLayout>
                  <c:x val="-4.0221197294658881E-2"/>
                  <c:y val="-0.1268104644814135"/>
                </c:manualLayout>
              </c:layout>
              <c:dLblPos val="bestFit"/>
              <c:showLegendKey val="0"/>
              <c:showVal val="0"/>
              <c:showCatName val="1"/>
              <c:showSerName val="0"/>
              <c:showPercent val="1"/>
              <c:showBubbleSize val="0"/>
            </c:dLbl>
            <c:dLbl>
              <c:idx val="4"/>
              <c:layout>
                <c:manualLayout>
                  <c:x val="-1.6924678520917589E-2"/>
                  <c:y val="-3.5058256951482444E-2"/>
                </c:manualLayout>
              </c:layout>
              <c:dLblPos val="bestFit"/>
              <c:showLegendKey val="0"/>
              <c:showVal val="0"/>
              <c:showCatName val="1"/>
              <c:showSerName val="0"/>
              <c:showPercent val="1"/>
              <c:showBubbleSize val="0"/>
            </c:dLbl>
            <c:dLbl>
              <c:idx val="5"/>
              <c:layout>
                <c:manualLayout>
                  <c:xMode val="edge"/>
                  <c:yMode val="edge"/>
                  <c:x val="0.18933840523969342"/>
                  <c:y val="0.34504846159966207"/>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'TV1'!$G$7:$G$10</c:f>
              <c:strCache>
                <c:ptCount val="4"/>
                <c:pt idx="0">
                  <c:v>Normal (abierta)</c:v>
                </c:pt>
                <c:pt idx="1">
                  <c:v>De paga</c:v>
                </c:pt>
                <c:pt idx="2">
                  <c:v>No tengo TV</c:v>
                </c:pt>
                <c:pt idx="3">
                  <c:v>Ns/Nc</c:v>
                </c:pt>
              </c:strCache>
            </c:strRef>
          </c:cat>
          <c:val>
            <c:numRef>
              <c:f>'TV1'!$H$7:$H$10</c:f>
              <c:numCache>
                <c:formatCode>General</c:formatCode>
                <c:ptCount val="4"/>
                <c:pt idx="0">
                  <c:v>1105188.7777726003</c:v>
                </c:pt>
                <c:pt idx="1">
                  <c:v>689784.42236769886</c:v>
                </c:pt>
                <c:pt idx="2">
                  <c:v>15165.637243199999</c:v>
                </c:pt>
                <c:pt idx="3">
                  <c:v>3238.1626005000003</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6882816"/>
        <c:axId val="117458048"/>
      </c:barChart>
      <c:catAx>
        <c:axId val="116882816"/>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7458048"/>
        <c:crosses val="autoZero"/>
        <c:auto val="1"/>
        <c:lblAlgn val="ctr"/>
        <c:lblOffset val="100"/>
        <c:noMultiLvlLbl val="0"/>
      </c:catAx>
      <c:valAx>
        <c:axId val="117458048"/>
        <c:scaling>
          <c:orientation val="minMax"/>
        </c:scaling>
        <c:delete val="1"/>
        <c:axPos val="b"/>
        <c:numFmt formatCode="0.0" sourceLinked="1"/>
        <c:majorTickMark val="out"/>
        <c:minorTickMark val="none"/>
        <c:tickLblPos val="nextTo"/>
        <c:crossAx val="11688281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spPr>
              <a:solidFill>
                <a:srgbClr val="002060"/>
              </a:solidFill>
            </c:spPr>
          </c:dPt>
          <c:dPt>
            <c:idx val="1"/>
            <c:bubble3D val="0"/>
            <c:spPr>
              <a:solidFill>
                <a:srgbClr val="3366FF"/>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4.267283961442459E-4"/>
                  <c:y val="5.5085219610706559E-3"/>
                </c:manualLayout>
              </c:layout>
              <c:dLblPos val="bestFit"/>
              <c:showLegendKey val="0"/>
              <c:showVal val="0"/>
              <c:showCatName val="1"/>
              <c:showSerName val="0"/>
              <c:showPercent val="1"/>
              <c:showBubbleSize val="0"/>
            </c:dLbl>
            <c:dLbl>
              <c:idx val="2"/>
              <c:layout>
                <c:manualLayout>
                  <c:x val="-1.0919570465718511E-3"/>
                  <c:y val="3.8166281846348155E-2"/>
                </c:manualLayout>
              </c:layout>
              <c:dLblPos val="bestFit"/>
              <c:showLegendKey val="0"/>
              <c:showVal val="0"/>
              <c:showCatName val="1"/>
              <c:showSerName val="0"/>
              <c:showPercent val="1"/>
              <c:showBubbleSize val="0"/>
            </c:dLbl>
            <c:dLbl>
              <c:idx val="3"/>
              <c:layout>
                <c:manualLayout>
                  <c:x val="-4.0221197294658881E-2"/>
                  <c:y val="-0.1268104644814135"/>
                </c:manualLayout>
              </c:layout>
              <c:dLblPos val="bestFit"/>
              <c:showLegendKey val="0"/>
              <c:showVal val="0"/>
              <c:showCatName val="1"/>
              <c:showSerName val="0"/>
              <c:showPercent val="1"/>
              <c:showBubbleSize val="0"/>
            </c:dLbl>
            <c:dLbl>
              <c:idx val="4"/>
              <c:layout>
                <c:manualLayout>
                  <c:x val="-1.6924678520917589E-2"/>
                  <c:y val="-3.5058256951482444E-2"/>
                </c:manualLayout>
              </c:layout>
              <c:dLblPos val="bestFit"/>
              <c:showLegendKey val="0"/>
              <c:showVal val="0"/>
              <c:showCatName val="1"/>
              <c:showSerName val="0"/>
              <c:showPercent val="1"/>
              <c:showBubbleSize val="0"/>
            </c:dLbl>
            <c:dLbl>
              <c:idx val="5"/>
              <c:layout>
                <c:manualLayout>
                  <c:xMode val="edge"/>
                  <c:yMode val="edge"/>
                  <c:x val="0.18933840523969342"/>
                  <c:y val="0.34504846159966207"/>
                </c:manualLayout>
              </c:layout>
              <c:dLblPos val="bestFit"/>
              <c:showLegendKey val="0"/>
              <c:showVal val="0"/>
              <c:showCatName val="1"/>
              <c:showSerName val="0"/>
              <c:showPercent val="1"/>
              <c:showBubbleSize val="0"/>
            </c:dLbl>
            <c:numFmt formatCode="0.0%" sourceLinked="0"/>
            <c:txPr>
              <a:bodyPr/>
              <a:lstStyle/>
              <a:p>
                <a:pPr>
                  <a:defRPr sz="12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'TV1'!$G$7:$G$10</c:f>
              <c:strCache>
                <c:ptCount val="4"/>
                <c:pt idx="0">
                  <c:v>Normal (abierta)</c:v>
                </c:pt>
                <c:pt idx="1">
                  <c:v>De paga</c:v>
                </c:pt>
                <c:pt idx="2">
                  <c:v>No tengo TV</c:v>
                </c:pt>
                <c:pt idx="3">
                  <c:v>Ns/Nc</c:v>
                </c:pt>
              </c:strCache>
            </c:strRef>
          </c:cat>
          <c:val>
            <c:numRef>
              <c:f>'TV1'!$H$7:$H$10</c:f>
              <c:numCache>
                <c:formatCode>General</c:formatCode>
                <c:ptCount val="4"/>
                <c:pt idx="0">
                  <c:v>1105188.7777726003</c:v>
                </c:pt>
                <c:pt idx="1">
                  <c:v>689784.42236769886</c:v>
                </c:pt>
                <c:pt idx="2">
                  <c:v>15165.637243199999</c:v>
                </c:pt>
                <c:pt idx="3">
                  <c:v>3238.1626005000003</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25257889277"/>
          <c:y val="0.21704236538156074"/>
          <c:w val="0.49225416590368065"/>
          <c:h val="0.60999795774807686"/>
        </c:manualLayout>
      </c:layout>
      <c:pieChart>
        <c:varyColors val="1"/>
        <c:ser>
          <c:idx val="0"/>
          <c:order val="0"/>
          <c:dPt>
            <c:idx val="0"/>
            <c:bubble3D val="0"/>
          </c:dPt>
          <c:dPt>
            <c:idx val="1"/>
            <c:bubble3D val="0"/>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0.19457421400197172"/>
                  <c:y val="-3.4933909238540409E-2"/>
                </c:manualLayout>
              </c:layout>
              <c:dLblPos val="bestFit"/>
              <c:showLegendKey val="0"/>
              <c:showVal val="0"/>
              <c:showCatName val="1"/>
              <c:showSerName val="0"/>
              <c:showPercent val="1"/>
              <c:showBubbleSize val="0"/>
            </c:dLbl>
            <c:dLbl>
              <c:idx val="2"/>
              <c:layout>
                <c:manualLayout>
                  <c:x val="-1.0919570465718511E-3"/>
                  <c:y val="3.8166281846348155E-2"/>
                </c:manualLayout>
              </c:layout>
              <c:dLblPos val="bestFit"/>
              <c:showLegendKey val="0"/>
              <c:showVal val="0"/>
              <c:showCatName val="1"/>
              <c:showSerName val="0"/>
              <c:showPercent val="1"/>
              <c:showBubbleSize val="0"/>
            </c:dLbl>
            <c:dLbl>
              <c:idx val="3"/>
              <c:layout>
                <c:manualLayout>
                  <c:x val="-4.0221197294658881E-2"/>
                  <c:y val="-0.1268104644814135"/>
                </c:manualLayout>
              </c:layout>
              <c:dLblPos val="bestFit"/>
              <c:showLegendKey val="0"/>
              <c:showVal val="0"/>
              <c:showCatName val="1"/>
              <c:showSerName val="0"/>
              <c:showPercent val="1"/>
              <c:showBubbleSize val="0"/>
            </c:dLbl>
            <c:dLbl>
              <c:idx val="4"/>
              <c:layout>
                <c:manualLayout>
                  <c:x val="-1.6924678520917589E-2"/>
                  <c:y val="-3.5058256951482444E-2"/>
                </c:manualLayout>
              </c:layout>
              <c:dLblPos val="bestFit"/>
              <c:showLegendKey val="0"/>
              <c:showVal val="0"/>
              <c:showCatName val="1"/>
              <c:showSerName val="0"/>
              <c:showPercent val="1"/>
              <c:showBubbleSize val="0"/>
            </c:dLbl>
            <c:dLbl>
              <c:idx val="5"/>
              <c:layout>
                <c:manualLayout>
                  <c:xMode val="edge"/>
                  <c:yMode val="edge"/>
                  <c:x val="0.18933840523969342"/>
                  <c:y val="0.34504846159966207"/>
                </c:manualLayout>
              </c:layout>
              <c:dLblPos val="bestFit"/>
              <c:showLegendKey val="0"/>
              <c:showVal val="0"/>
              <c:showCatName val="1"/>
              <c:showSerName val="0"/>
              <c:showPercent val="1"/>
              <c:showBubbleSize val="0"/>
            </c:dLbl>
            <c:numFmt formatCode="0.0%" sourceLinked="0"/>
            <c:txPr>
              <a:bodyPr/>
              <a:lstStyle/>
              <a:p>
                <a:pPr>
                  <a:defRPr sz="13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'TV2'!$G$7:$G$9</c:f>
              <c:strCache>
                <c:ptCount val="3"/>
                <c:pt idx="0">
                  <c:v>Cablevi- sión</c:v>
                </c:pt>
                <c:pt idx="1">
                  <c:v>Sky/ DirecTV/ Dish</c:v>
                </c:pt>
                <c:pt idx="2">
                  <c:v>Ns/Nc</c:v>
                </c:pt>
              </c:strCache>
            </c:strRef>
          </c:cat>
          <c:val>
            <c:numRef>
              <c:f>'TV2'!$H$7:$H$9</c:f>
              <c:numCache>
                <c:formatCode>General</c:formatCode>
                <c:ptCount val="3"/>
                <c:pt idx="0">
                  <c:v>441541.33010270004</c:v>
                </c:pt>
                <c:pt idx="1">
                  <c:v>239777.94255939999</c:v>
                </c:pt>
                <c:pt idx="2">
                  <c:v>8465.1497055999989</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6953472"/>
        <c:axId val="116955008"/>
      </c:barChart>
      <c:catAx>
        <c:axId val="116953472"/>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6955008"/>
        <c:crosses val="autoZero"/>
        <c:auto val="1"/>
        <c:lblAlgn val="ctr"/>
        <c:lblOffset val="100"/>
        <c:noMultiLvlLbl val="0"/>
      </c:catAx>
      <c:valAx>
        <c:axId val="116955008"/>
        <c:scaling>
          <c:orientation val="minMax"/>
        </c:scaling>
        <c:delete val="1"/>
        <c:axPos val="b"/>
        <c:numFmt formatCode="0.0" sourceLinked="1"/>
        <c:majorTickMark val="out"/>
        <c:minorTickMark val="none"/>
        <c:tickLblPos val="nextTo"/>
        <c:crossAx val="11695347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'TV3'!$G$7:$G$18</c:f>
              <c:strCache>
                <c:ptCount val="12"/>
                <c:pt idx="0">
                  <c:v>Ns/Nc</c:v>
                </c:pt>
                <c:pt idx="1">
                  <c:v>Ninguno</c:v>
                </c:pt>
                <c:pt idx="2">
                  <c:v>Otros</c:v>
                </c:pt>
                <c:pt idx="3">
                  <c:v>Deportes (ESPN, Fox Sport, etc.)</c:v>
                </c:pt>
                <c:pt idx="4">
                  <c:v>Música (MTV, Telehit, VH1, Videorola, etc.)</c:v>
                </c:pt>
                <c:pt idx="5">
                  <c:v>Películas (TNT, HBO, Golden, Movie City, etc)</c:v>
                </c:pt>
                <c:pt idx="6">
                  <c:v>Entretenimiento (Fox,Sony,Warner Channel,Fx,Universal,etc.)</c:v>
                </c:pt>
                <c:pt idx="7">
                  <c:v>Documentales (Discovery Channel/Natgeo/History Channel)</c:v>
                </c:pt>
                <c:pt idx="8">
                  <c:v>Canal Local/ Telemax</c:v>
                </c:pt>
                <c:pt idx="9">
                  <c:v>Variados</c:v>
                </c:pt>
                <c:pt idx="10">
                  <c:v>TV Azteca</c:v>
                </c:pt>
                <c:pt idx="11">
                  <c:v>Televisa</c:v>
                </c:pt>
              </c:strCache>
            </c:strRef>
          </c:cat>
          <c:val>
            <c:numRef>
              <c:f>'TV3'!$H$7:$H$18</c:f>
              <c:numCache>
                <c:formatCode>0.0</c:formatCode>
                <c:ptCount val="12"/>
                <c:pt idx="0">
                  <c:v>4.864500302965495</c:v>
                </c:pt>
                <c:pt idx="1">
                  <c:v>1.5515136912320746</c:v>
                </c:pt>
                <c:pt idx="2">
                  <c:v>4.2894437075915341</c:v>
                </c:pt>
                <c:pt idx="3">
                  <c:v>2.4565693383933787</c:v>
                </c:pt>
                <c:pt idx="4">
                  <c:v>2.5181276822185881</c:v>
                </c:pt>
                <c:pt idx="5">
                  <c:v>3.2915105689100623</c:v>
                </c:pt>
                <c:pt idx="6">
                  <c:v>4.0077448053932327</c:v>
                </c:pt>
                <c:pt idx="7">
                  <c:v>4.2547966110205557</c:v>
                </c:pt>
                <c:pt idx="8">
                  <c:v>4.4533523264916859</c:v>
                </c:pt>
                <c:pt idx="9">
                  <c:v>12.464477380268306</c:v>
                </c:pt>
                <c:pt idx="10" formatCode="General">
                  <c:v>13.784822358646334</c:v>
                </c:pt>
                <c:pt idx="11" formatCode="General">
                  <c:v>42.063141226868751</c:v>
                </c:pt>
              </c:numCache>
            </c:numRef>
          </c:val>
        </c:ser>
        <c:dLbls>
          <c:showLegendKey val="0"/>
          <c:showVal val="0"/>
          <c:showCatName val="0"/>
          <c:showSerName val="0"/>
          <c:showPercent val="0"/>
          <c:showBubbleSize val="0"/>
        </c:dLbls>
        <c:gapWidth val="14"/>
        <c:overlap val="-25"/>
        <c:axId val="116971008"/>
        <c:axId val="116972544"/>
      </c:barChart>
      <c:catAx>
        <c:axId val="116971008"/>
        <c:scaling>
          <c:orientation val="minMax"/>
        </c:scaling>
        <c:delete val="0"/>
        <c:axPos val="l"/>
        <c:numFmt formatCode="General" sourceLinked="1"/>
        <c:majorTickMark val="none"/>
        <c:minorTickMark val="none"/>
        <c:tickLblPos val="nextTo"/>
        <c:txPr>
          <a:bodyPr/>
          <a:lstStyle/>
          <a:p>
            <a:pPr>
              <a:defRPr sz="1100" b="1">
                <a:latin typeface="Times New Roman" pitchFamily="18" charset="0"/>
                <a:cs typeface="Times New Roman" pitchFamily="18" charset="0"/>
              </a:defRPr>
            </a:pPr>
            <a:endParaRPr lang="es-MX"/>
          </a:p>
        </c:txPr>
        <c:crossAx val="116972544"/>
        <c:crosses val="autoZero"/>
        <c:auto val="1"/>
        <c:lblAlgn val="ctr"/>
        <c:lblOffset val="100"/>
        <c:noMultiLvlLbl val="0"/>
      </c:catAx>
      <c:valAx>
        <c:axId val="116972544"/>
        <c:scaling>
          <c:orientation val="minMax"/>
        </c:scaling>
        <c:delete val="1"/>
        <c:axPos val="b"/>
        <c:numFmt formatCode="0.0" sourceLinked="1"/>
        <c:majorTickMark val="out"/>
        <c:minorTickMark val="none"/>
        <c:tickLblPos val="nextTo"/>
        <c:crossAx val="11697100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9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7331072"/>
        <c:axId val="117332608"/>
      </c:barChart>
      <c:catAx>
        <c:axId val="117331072"/>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7332608"/>
        <c:crosses val="autoZero"/>
        <c:auto val="1"/>
        <c:lblAlgn val="ctr"/>
        <c:lblOffset val="100"/>
        <c:noMultiLvlLbl val="0"/>
      </c:catAx>
      <c:valAx>
        <c:axId val="117332608"/>
        <c:scaling>
          <c:orientation val="minMax"/>
        </c:scaling>
        <c:delete val="1"/>
        <c:axPos val="b"/>
        <c:numFmt formatCode="0.0" sourceLinked="1"/>
        <c:majorTickMark val="out"/>
        <c:minorTickMark val="none"/>
        <c:tickLblPos val="nextTo"/>
        <c:crossAx val="11733107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4126465478002299"/>
          <c:y val="3.5171862509992005E-2"/>
          <c:w val="0.71293379013325742"/>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'TV4'!$G$7:$G$15</c:f>
              <c:strCache>
                <c:ptCount val="9"/>
                <c:pt idx="0">
                  <c:v>Ns/Nc</c:v>
                </c:pt>
                <c:pt idx="1">
                  <c:v>Otro</c:v>
                </c:pt>
                <c:pt idx="2">
                  <c:v>Musicales</c:v>
                </c:pt>
                <c:pt idx="3">
                  <c:v>Espectáculos</c:v>
                </c:pt>
                <c:pt idx="4">
                  <c:v>Deportes</c:v>
                </c:pt>
                <c:pt idx="5">
                  <c:v>Películas</c:v>
                </c:pt>
                <c:pt idx="6">
                  <c:v>Series</c:v>
                </c:pt>
                <c:pt idx="7">
                  <c:v>Novelas</c:v>
                </c:pt>
                <c:pt idx="8">
                  <c:v>Noticias</c:v>
                </c:pt>
              </c:strCache>
            </c:strRef>
          </c:cat>
          <c:val>
            <c:numRef>
              <c:f>'TV4'!$H$7:$H$15</c:f>
              <c:numCache>
                <c:formatCode>0.0</c:formatCode>
                <c:ptCount val="9"/>
                <c:pt idx="0">
                  <c:v>1.8522928643634886</c:v>
                </c:pt>
                <c:pt idx="1">
                  <c:v>5.772608588133914</c:v>
                </c:pt>
                <c:pt idx="2">
                  <c:v>3.2221202926185728</c:v>
                </c:pt>
                <c:pt idx="3">
                  <c:v>4.0363705087701396</c:v>
                </c:pt>
                <c:pt idx="4">
                  <c:v>5.2305138136789875</c:v>
                </c:pt>
                <c:pt idx="5">
                  <c:v>7.9335350648968124</c:v>
                </c:pt>
                <c:pt idx="6">
                  <c:v>11.200539170039189</c:v>
                </c:pt>
                <c:pt idx="7">
                  <c:v>27.905513830976439</c:v>
                </c:pt>
                <c:pt idx="8">
                  <c:v>32.846505866522463</c:v>
                </c:pt>
              </c:numCache>
            </c:numRef>
          </c:val>
        </c:ser>
        <c:dLbls>
          <c:showLegendKey val="0"/>
          <c:showVal val="0"/>
          <c:showCatName val="0"/>
          <c:showSerName val="0"/>
          <c:showPercent val="0"/>
          <c:showBubbleSize val="0"/>
        </c:dLbls>
        <c:gapWidth val="14"/>
        <c:overlap val="-25"/>
        <c:axId val="117348608"/>
        <c:axId val="117374976"/>
      </c:barChart>
      <c:catAx>
        <c:axId val="117348608"/>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7374976"/>
        <c:crosses val="autoZero"/>
        <c:auto val="1"/>
        <c:lblAlgn val="ctr"/>
        <c:lblOffset val="100"/>
        <c:noMultiLvlLbl val="0"/>
      </c:catAx>
      <c:valAx>
        <c:axId val="117374976"/>
        <c:scaling>
          <c:orientation val="minMax"/>
        </c:scaling>
        <c:delete val="1"/>
        <c:axPos val="b"/>
        <c:numFmt formatCode="0.0" sourceLinked="1"/>
        <c:majorTickMark val="out"/>
        <c:minorTickMark val="none"/>
        <c:tickLblPos val="nextTo"/>
        <c:crossAx val="11734860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7426048"/>
        <c:axId val="117427584"/>
      </c:barChart>
      <c:catAx>
        <c:axId val="117426048"/>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7427584"/>
        <c:crosses val="autoZero"/>
        <c:auto val="1"/>
        <c:lblAlgn val="ctr"/>
        <c:lblOffset val="100"/>
        <c:noMultiLvlLbl val="0"/>
      </c:catAx>
      <c:valAx>
        <c:axId val="117427584"/>
        <c:scaling>
          <c:orientation val="minMax"/>
        </c:scaling>
        <c:delete val="1"/>
        <c:axPos val="b"/>
        <c:numFmt formatCode="0.0" sourceLinked="1"/>
        <c:majorTickMark val="out"/>
        <c:minorTickMark val="none"/>
        <c:tickLblPos val="nextTo"/>
        <c:crossAx val="11742604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'TV5'!$G$7:$G$13</c:f>
              <c:strCache>
                <c:ptCount val="7"/>
                <c:pt idx="0">
                  <c:v>De 1:00 a 7:00 hrs</c:v>
                </c:pt>
                <c:pt idx="1">
                  <c:v>De 21:00 a 24:00 hrs</c:v>
                </c:pt>
                <c:pt idx="2">
                  <c:v>De 19:00 a 21:00 hrs</c:v>
                </c:pt>
                <c:pt idx="3">
                  <c:v>De 15:00 a 19:00 hrs</c:v>
                </c:pt>
                <c:pt idx="4">
                  <c:v>De 13:00 a 15:00 hrs</c:v>
                </c:pt>
                <c:pt idx="5">
                  <c:v>De 9:00 a 13:00 hrs</c:v>
                </c:pt>
                <c:pt idx="6">
                  <c:v>De 7:00 a 9:00 hrs</c:v>
                </c:pt>
              </c:strCache>
            </c:strRef>
          </c:cat>
          <c:val>
            <c:numRef>
              <c:f>'TV5'!$H$7:$H$13</c:f>
              <c:numCache>
                <c:formatCode>0.0</c:formatCode>
                <c:ptCount val="7"/>
                <c:pt idx="0">
                  <c:v>2.2357255811007355</c:v>
                </c:pt>
                <c:pt idx="1">
                  <c:v>18.6755047050024</c:v>
                </c:pt>
                <c:pt idx="2">
                  <c:v>33.150985604103667</c:v>
                </c:pt>
                <c:pt idx="3">
                  <c:v>14.941510018503404</c:v>
                </c:pt>
                <c:pt idx="4">
                  <c:v>9.7156087151982931</c:v>
                </c:pt>
                <c:pt idx="5">
                  <c:v>9.0201107001048548</c:v>
                </c:pt>
                <c:pt idx="6">
                  <c:v>12.260554675986642</c:v>
                </c:pt>
              </c:numCache>
            </c:numRef>
          </c:val>
        </c:ser>
        <c:dLbls>
          <c:showLegendKey val="0"/>
          <c:showVal val="0"/>
          <c:showCatName val="0"/>
          <c:showSerName val="0"/>
          <c:showPercent val="0"/>
          <c:showBubbleSize val="0"/>
        </c:dLbls>
        <c:gapWidth val="14"/>
        <c:overlap val="-25"/>
        <c:axId val="117595136"/>
        <c:axId val="117596928"/>
      </c:barChart>
      <c:catAx>
        <c:axId val="117595136"/>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7596928"/>
        <c:crosses val="autoZero"/>
        <c:auto val="1"/>
        <c:lblAlgn val="ctr"/>
        <c:lblOffset val="100"/>
        <c:noMultiLvlLbl val="0"/>
      </c:catAx>
      <c:valAx>
        <c:axId val="117596928"/>
        <c:scaling>
          <c:orientation val="minMax"/>
        </c:scaling>
        <c:delete val="1"/>
        <c:axPos val="b"/>
        <c:numFmt formatCode="0.0" sourceLinked="1"/>
        <c:majorTickMark val="out"/>
        <c:minorTickMark val="none"/>
        <c:tickLblPos val="nextTo"/>
        <c:crossAx val="11759513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7095424"/>
        <c:axId val="117097216"/>
      </c:barChart>
      <c:catAx>
        <c:axId val="117095424"/>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7097216"/>
        <c:crosses val="autoZero"/>
        <c:auto val="1"/>
        <c:lblAlgn val="ctr"/>
        <c:lblOffset val="100"/>
        <c:noMultiLvlLbl val="0"/>
      </c:catAx>
      <c:valAx>
        <c:axId val="117097216"/>
        <c:scaling>
          <c:orientation val="minMax"/>
        </c:scaling>
        <c:delete val="1"/>
        <c:axPos val="b"/>
        <c:numFmt formatCode="0.0" sourceLinked="1"/>
        <c:majorTickMark val="out"/>
        <c:minorTickMark val="none"/>
        <c:tickLblPos val="nextTo"/>
        <c:crossAx val="11709542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9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35970280995"/>
          <c:y val="0.18492083226438799"/>
          <c:w val="0.49225416590368065"/>
          <c:h val="0.60999795774807686"/>
        </c:manualLayout>
      </c:layout>
      <c:pieChart>
        <c:varyColors val="1"/>
        <c:ser>
          <c:idx val="0"/>
          <c:order val="0"/>
          <c:dPt>
            <c:idx val="0"/>
            <c:bubble3D val="0"/>
            <c:spPr>
              <a:solidFill>
                <a:srgbClr val="002060"/>
              </a:solidFill>
            </c:spPr>
          </c:dPt>
          <c:dPt>
            <c:idx val="1"/>
            <c:bubble3D val="0"/>
            <c:spPr>
              <a:solidFill>
                <a:schemeClr val="tx2">
                  <a:lumMod val="60000"/>
                  <a:lumOff val="40000"/>
                </a:schemeClr>
              </a:solidFill>
            </c:spPr>
          </c:dPt>
          <c:dPt>
            <c:idx val="2"/>
            <c:bubble3D val="0"/>
            <c:spPr>
              <a:solidFill>
                <a:schemeClr val="accent4">
                  <a:lumMod val="75000"/>
                </a:schemeClr>
              </a:solidFill>
            </c:spPr>
          </c:dPt>
          <c:dPt>
            <c:idx val="3"/>
            <c:bubble3D val="0"/>
            <c:spPr>
              <a:solidFill>
                <a:srgbClr val="FFFF00"/>
              </a:solidFill>
            </c:spPr>
          </c:dPt>
          <c:dPt>
            <c:idx val="4"/>
            <c:bubble3D val="0"/>
            <c:spPr>
              <a:solidFill>
                <a:srgbClr val="C00000"/>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8.4819575726753534E-3"/>
                  <c:y val="-8.4717041948703775E-2"/>
                </c:manualLayout>
              </c:layout>
              <c:dLblPos val="bestFit"/>
              <c:showLegendKey val="0"/>
              <c:showVal val="0"/>
              <c:showCatName val="1"/>
              <c:showSerName val="0"/>
              <c:showPercent val="1"/>
              <c:showBubbleSize val="0"/>
            </c:dLbl>
            <c:dLbl>
              <c:idx val="2"/>
              <c:layout>
                <c:manualLayout>
                  <c:x val="1.3755852901460815E-2"/>
                  <c:y val="-5.8742920292858193E-2"/>
                </c:manualLayout>
              </c:layout>
              <c:dLblPos val="bestFit"/>
              <c:showLegendKey val="0"/>
              <c:showVal val="0"/>
              <c:showCatName val="1"/>
              <c:showSerName val="0"/>
              <c:showPercent val="1"/>
              <c:showBubbleSize val="0"/>
            </c:dLbl>
            <c:dLbl>
              <c:idx val="3"/>
              <c:layout>
                <c:manualLayout>
                  <c:x val="7.2915607152669393E-3"/>
                  <c:y val="7.3690788651418579E-2"/>
                </c:manualLayout>
              </c:layout>
              <c:dLblPos val="bestFit"/>
              <c:showLegendKey val="0"/>
              <c:showVal val="0"/>
              <c:showCatName val="1"/>
              <c:showSerName val="0"/>
              <c:showPercent val="1"/>
              <c:showBubbleSize val="0"/>
            </c:dLbl>
            <c:dLbl>
              <c:idx val="4"/>
              <c:layout>
                <c:manualLayout>
                  <c:x val="-1.3955538408478451E-2"/>
                  <c:y val="1.5067063985422876E-2"/>
                </c:manualLayout>
              </c:layout>
              <c:dLblPos val="bestFit"/>
              <c:showLegendKey val="0"/>
              <c:showVal val="0"/>
              <c:showCatName val="1"/>
              <c:showSerName val="0"/>
              <c:showPercent val="1"/>
              <c:showBubbleSize val="0"/>
            </c:dLbl>
            <c:dLbl>
              <c:idx val="5"/>
              <c:layout>
                <c:manualLayout>
                  <c:x val="-2.3365074911293103E-2"/>
                  <c:y val="-6.7096876048388689E-3"/>
                </c:manualLayout>
              </c:layout>
              <c:dLblPos val="bestFit"/>
              <c:showLegendKey val="0"/>
              <c:showVal val="0"/>
              <c:showCatName val="1"/>
              <c:showSerName val="0"/>
              <c:showPercent val="1"/>
              <c:showBubbleSize val="0"/>
            </c:dLbl>
            <c:numFmt formatCode="0.0%" sourceLinked="0"/>
            <c:txPr>
              <a:bodyPr/>
              <a:lstStyle/>
              <a:p>
                <a:pPr>
                  <a:defRPr sz="14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RADIO1!$G$7:$G$12</c:f>
              <c:strCache>
                <c:ptCount val="6"/>
                <c:pt idx="0">
                  <c:v>Todos los días</c:v>
                </c:pt>
                <c:pt idx="1">
                  <c:v>De 1 a 2 veces por semana</c:v>
                </c:pt>
                <c:pt idx="2">
                  <c:v>De 3 a 4 veces por semana</c:v>
                </c:pt>
                <c:pt idx="3">
                  <c:v>5 o más veces por semana</c:v>
                </c:pt>
                <c:pt idx="4">
                  <c:v>Nunca escucho la Radio</c:v>
                </c:pt>
                <c:pt idx="5">
                  <c:v>Ns/Nc</c:v>
                </c:pt>
              </c:strCache>
            </c:strRef>
          </c:cat>
          <c:val>
            <c:numRef>
              <c:f>RADIO1!$H$7:$H$12</c:f>
              <c:numCache>
                <c:formatCode>General</c:formatCode>
                <c:ptCount val="6"/>
                <c:pt idx="0">
                  <c:v>814223.57131460065</c:v>
                </c:pt>
                <c:pt idx="1">
                  <c:v>219884.14070570018</c:v>
                </c:pt>
                <c:pt idx="2">
                  <c:v>88920.603310599952</c:v>
                </c:pt>
                <c:pt idx="3">
                  <c:v>28247.389473299994</c:v>
                </c:pt>
                <c:pt idx="4">
                  <c:v>647427.32650060032</c:v>
                </c:pt>
                <c:pt idx="5">
                  <c:v>14673.968679200003</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0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7181056"/>
        <c:axId val="117195136"/>
      </c:barChart>
      <c:catAx>
        <c:axId val="117181056"/>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7195136"/>
        <c:crosses val="autoZero"/>
        <c:auto val="1"/>
        <c:lblAlgn val="ctr"/>
        <c:lblOffset val="100"/>
        <c:noMultiLvlLbl val="0"/>
      </c:catAx>
      <c:valAx>
        <c:axId val="117195136"/>
        <c:scaling>
          <c:orientation val="minMax"/>
        </c:scaling>
        <c:delete val="1"/>
        <c:axPos val="b"/>
        <c:numFmt formatCode="0.0" sourceLinked="1"/>
        <c:majorTickMark val="out"/>
        <c:minorTickMark val="none"/>
        <c:tickLblPos val="nextTo"/>
        <c:crossAx val="11718105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0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RADIO2!$G$7:$G$21</c:f>
              <c:strCache>
                <c:ptCount val="15"/>
                <c:pt idx="0">
                  <c:v>Ns/Nc</c:v>
                </c:pt>
                <c:pt idx="1">
                  <c:v>Otra</c:v>
                </c:pt>
                <c:pt idx="2">
                  <c:v>560 AM Radio Lobo</c:v>
                </c:pt>
                <c:pt idx="3">
                  <c:v>105.1 FM Genial</c:v>
                </c:pt>
                <c:pt idx="4">
                  <c:v>96.3 FM La Máxima</c:v>
                </c:pt>
                <c:pt idx="5">
                  <c:v>92.3 FM Radio Amor</c:v>
                </c:pt>
                <c:pt idx="6">
                  <c:v>1540 AM La Poderosa</c:v>
                </c:pt>
                <c:pt idx="7">
                  <c:v>94.7 FM Radio Sonora</c:v>
                </c:pt>
                <c:pt idx="8">
                  <c:v>Variadas</c:v>
                </c:pt>
                <c:pt idx="9">
                  <c:v>106.5 FM EXA FM</c:v>
                </c:pt>
                <c:pt idx="10">
                  <c:v>103.3 FM Kebuena</c:v>
                </c:pt>
                <c:pt idx="11">
                  <c:v>105.1 FM La Raza</c:v>
                </c:pt>
                <c:pt idx="12">
                  <c:v>90.5 FM La Invasora</c:v>
                </c:pt>
                <c:pt idx="13">
                  <c:v>90.7 FM La Kaliente</c:v>
                </c:pt>
                <c:pt idx="14">
                  <c:v>98.5 FM La Mejor</c:v>
                </c:pt>
              </c:strCache>
            </c:strRef>
          </c:cat>
          <c:val>
            <c:numRef>
              <c:f>RADIO2!$H$7:$H$21</c:f>
              <c:numCache>
                <c:formatCode>0.0</c:formatCode>
                <c:ptCount val="15"/>
                <c:pt idx="0">
                  <c:v>12.071078736646772</c:v>
                </c:pt>
                <c:pt idx="1">
                  <c:v>23.971846308242636</c:v>
                </c:pt>
                <c:pt idx="2">
                  <c:v>2.0914287721197948</c:v>
                </c:pt>
                <c:pt idx="3">
                  <c:v>2.1678860181145505</c:v>
                </c:pt>
                <c:pt idx="4">
                  <c:v>2.3520519263285693</c:v>
                </c:pt>
                <c:pt idx="5">
                  <c:v>2.5161169411654134</c:v>
                </c:pt>
                <c:pt idx="6">
                  <c:v>2.8954098143823179</c:v>
                </c:pt>
                <c:pt idx="7">
                  <c:v>3.0478581707643788</c:v>
                </c:pt>
                <c:pt idx="8">
                  <c:v>5.1693842947134589</c:v>
                </c:pt>
                <c:pt idx="9">
                  <c:v>5.5548455996451649</c:v>
                </c:pt>
                <c:pt idx="10" formatCode="General">
                  <c:v>5.7239709052409449</c:v>
                </c:pt>
                <c:pt idx="11" formatCode="General">
                  <c:v>6.4163076767925995</c:v>
                </c:pt>
                <c:pt idx="12" formatCode="General">
                  <c:v>6.7286670219515088</c:v>
                </c:pt>
                <c:pt idx="13" formatCode="General">
                  <c:v>8.0319232561870564</c:v>
                </c:pt>
                <c:pt idx="14" formatCode="General">
                  <c:v>11.261224557704834</c:v>
                </c:pt>
              </c:numCache>
            </c:numRef>
          </c:val>
        </c:ser>
        <c:dLbls>
          <c:showLegendKey val="0"/>
          <c:showVal val="0"/>
          <c:showCatName val="0"/>
          <c:showSerName val="0"/>
          <c:showPercent val="0"/>
          <c:showBubbleSize val="0"/>
        </c:dLbls>
        <c:gapWidth val="14"/>
        <c:overlap val="-25"/>
        <c:axId val="117223424"/>
        <c:axId val="117224960"/>
      </c:barChart>
      <c:catAx>
        <c:axId val="117223424"/>
        <c:scaling>
          <c:orientation val="minMax"/>
        </c:scaling>
        <c:delete val="0"/>
        <c:axPos val="l"/>
        <c:numFmt formatCode="General" sourceLinked="1"/>
        <c:majorTickMark val="none"/>
        <c:minorTickMark val="none"/>
        <c:tickLblPos val="nextTo"/>
        <c:txPr>
          <a:bodyPr/>
          <a:lstStyle/>
          <a:p>
            <a:pPr>
              <a:defRPr sz="1200" b="1">
                <a:latin typeface="Times New Roman" pitchFamily="18" charset="0"/>
                <a:cs typeface="Times New Roman" pitchFamily="18" charset="0"/>
              </a:defRPr>
            </a:pPr>
            <a:endParaRPr lang="es-MX"/>
          </a:p>
        </c:txPr>
        <c:crossAx val="117224960"/>
        <c:crosses val="autoZero"/>
        <c:auto val="1"/>
        <c:lblAlgn val="ctr"/>
        <c:lblOffset val="100"/>
        <c:noMultiLvlLbl val="0"/>
      </c:catAx>
      <c:valAx>
        <c:axId val="117224960"/>
        <c:scaling>
          <c:orientation val="minMax"/>
        </c:scaling>
        <c:delete val="1"/>
        <c:axPos val="b"/>
        <c:numFmt formatCode="0.0" sourceLinked="1"/>
        <c:majorTickMark val="out"/>
        <c:minorTickMark val="none"/>
        <c:tickLblPos val="nextTo"/>
        <c:crossAx val="11722342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0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8235136"/>
        <c:axId val="118236672"/>
      </c:barChart>
      <c:catAx>
        <c:axId val="118235136"/>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8236672"/>
        <c:crosses val="autoZero"/>
        <c:auto val="1"/>
        <c:lblAlgn val="ctr"/>
        <c:lblOffset val="100"/>
        <c:noMultiLvlLbl val="0"/>
      </c:catAx>
      <c:valAx>
        <c:axId val="118236672"/>
        <c:scaling>
          <c:orientation val="minMax"/>
        </c:scaling>
        <c:delete val="1"/>
        <c:axPos val="b"/>
        <c:numFmt formatCode="0.0" sourceLinked="1"/>
        <c:majorTickMark val="out"/>
        <c:minorTickMark val="none"/>
        <c:tickLblPos val="nextTo"/>
        <c:crossAx val="11823513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0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35970280995"/>
          <c:y val="0.18492083226438799"/>
          <c:w val="0.49225416590368065"/>
          <c:h val="0.60999795774807686"/>
        </c:manualLayout>
      </c:layout>
      <c:pieChart>
        <c:varyColors val="1"/>
        <c:ser>
          <c:idx val="0"/>
          <c:order val="0"/>
          <c:dPt>
            <c:idx val="0"/>
            <c:bubble3D val="0"/>
            <c:spPr>
              <a:solidFill>
                <a:srgbClr val="002060"/>
              </a:solidFill>
            </c:spPr>
          </c:dPt>
          <c:dPt>
            <c:idx val="1"/>
            <c:bubble3D val="0"/>
            <c:spPr>
              <a:solidFill>
                <a:srgbClr val="FF0000"/>
              </a:solidFill>
            </c:spPr>
          </c:dPt>
          <c:dPt>
            <c:idx val="2"/>
            <c:bubble3D val="0"/>
            <c:spPr>
              <a:solidFill>
                <a:srgbClr val="00B050"/>
              </a:solidFill>
            </c:spPr>
          </c:dPt>
          <c:dPt>
            <c:idx val="3"/>
            <c:bubble3D val="0"/>
            <c:spPr>
              <a:solidFill>
                <a:srgbClr val="FFFF00"/>
              </a:solidFill>
            </c:spPr>
          </c:dPt>
          <c:dPt>
            <c:idx val="4"/>
            <c:bubble3D val="0"/>
            <c:spPr>
              <a:solidFill>
                <a:srgbClr val="C00000"/>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2.1213662323389976E-2"/>
                  <c:y val="2.1668344088567877E-3"/>
                </c:manualLayout>
              </c:layout>
              <c:dLblPos val="bestFit"/>
              <c:showLegendKey val="0"/>
              <c:showVal val="0"/>
              <c:showCatName val="1"/>
              <c:showSerName val="0"/>
              <c:showPercent val="1"/>
              <c:showBubbleSize val="0"/>
            </c:dLbl>
            <c:dLbl>
              <c:idx val="2"/>
              <c:layout>
                <c:manualLayout>
                  <c:x val="4.6421034787132678E-2"/>
                  <c:y val="5.821614403462725E-2"/>
                </c:manualLayout>
              </c:layout>
              <c:dLblPos val="bestFit"/>
              <c:showLegendKey val="0"/>
              <c:showVal val="0"/>
              <c:showCatName val="1"/>
              <c:showSerName val="0"/>
              <c:showPercent val="1"/>
              <c:showBubbleSize val="0"/>
            </c:dLbl>
            <c:dLbl>
              <c:idx val="3"/>
              <c:layout>
                <c:manualLayout>
                  <c:x val="-3.7251869128831057E-2"/>
                  <c:y val="2.3565475368210551E-2"/>
                </c:manualLayout>
              </c:layout>
              <c:dLblPos val="bestFit"/>
              <c:showLegendKey val="0"/>
              <c:showVal val="0"/>
              <c:showCatName val="1"/>
              <c:showSerName val="0"/>
              <c:showPercent val="1"/>
              <c:showBubbleSize val="0"/>
            </c:dLbl>
            <c:dLbl>
              <c:idx val="4"/>
              <c:layout>
                <c:manualLayout>
                  <c:x val="-0.13273801799273977"/>
                  <c:y val="-4.5083311954426747E-2"/>
                </c:manualLayout>
              </c:layout>
              <c:dLblPos val="bestFit"/>
              <c:showLegendKey val="0"/>
              <c:showVal val="0"/>
              <c:showCatName val="1"/>
              <c:showSerName val="0"/>
              <c:showPercent val="1"/>
              <c:showBubbleSize val="0"/>
            </c:dLbl>
            <c:dLbl>
              <c:idx val="5"/>
              <c:layout>
                <c:manualLayout>
                  <c:x val="-0.10354324863066951"/>
                  <c:y val="-0.16042731500667679"/>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RADIO3!$G$7:$G$12</c:f>
              <c:strCache>
                <c:ptCount val="6"/>
                <c:pt idx="0">
                  <c:v>Casa</c:v>
                </c:pt>
                <c:pt idx="1">
                  <c:v>Carro</c:v>
                </c:pt>
                <c:pt idx="2">
                  <c:v>Trabajo</c:v>
                </c:pt>
                <c:pt idx="3">
                  <c:v>Escuela</c:v>
                </c:pt>
                <c:pt idx="4">
                  <c:v>Camión</c:v>
                </c:pt>
                <c:pt idx="5">
                  <c:v>Otro</c:v>
                </c:pt>
              </c:strCache>
            </c:strRef>
          </c:cat>
          <c:val>
            <c:numRef>
              <c:f>RADIO3!$H$7:$H$12</c:f>
              <c:numCache>
                <c:formatCode>General</c:formatCode>
                <c:ptCount val="6"/>
                <c:pt idx="0">
                  <c:v>904839.60829260189</c:v>
                </c:pt>
                <c:pt idx="1">
                  <c:v>144167.01359209997</c:v>
                </c:pt>
                <c:pt idx="2">
                  <c:v>80550.351466799984</c:v>
                </c:pt>
                <c:pt idx="3">
                  <c:v>3486.3035055999999</c:v>
                </c:pt>
                <c:pt idx="4">
                  <c:v>6835.9244484999999</c:v>
                </c:pt>
                <c:pt idx="5">
                  <c:v>3097.8234672000003</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0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7660672"/>
        <c:axId val="117768960"/>
      </c:barChart>
      <c:catAx>
        <c:axId val="117660672"/>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7768960"/>
        <c:crosses val="autoZero"/>
        <c:auto val="1"/>
        <c:lblAlgn val="ctr"/>
        <c:lblOffset val="100"/>
        <c:noMultiLvlLbl val="0"/>
      </c:catAx>
      <c:valAx>
        <c:axId val="117768960"/>
        <c:scaling>
          <c:orientation val="minMax"/>
        </c:scaling>
        <c:delete val="1"/>
        <c:axPos val="b"/>
        <c:numFmt formatCode="0.0" sourceLinked="1"/>
        <c:majorTickMark val="out"/>
        <c:minorTickMark val="none"/>
        <c:tickLblPos val="nextTo"/>
        <c:crossAx val="11766067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0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35970280995"/>
          <c:y val="0.18492083226438799"/>
          <c:w val="0.49225416590368065"/>
          <c:h val="0.60999795774807686"/>
        </c:manualLayout>
      </c:layout>
      <c:pieChart>
        <c:varyColors val="1"/>
        <c:ser>
          <c:idx val="0"/>
          <c:order val="0"/>
          <c:dPt>
            <c:idx val="0"/>
            <c:bubble3D val="0"/>
            <c:spPr>
              <a:solidFill>
                <a:srgbClr val="002060"/>
              </a:solidFill>
            </c:spPr>
          </c:dPt>
          <c:dPt>
            <c:idx val="1"/>
            <c:bubble3D val="0"/>
            <c:spPr>
              <a:solidFill>
                <a:schemeClr val="tx2">
                  <a:lumMod val="60000"/>
                  <a:lumOff val="40000"/>
                </a:schemeClr>
              </a:solidFill>
            </c:spPr>
          </c:dPt>
          <c:dPt>
            <c:idx val="2"/>
            <c:bubble3D val="0"/>
            <c:spPr>
              <a:solidFill>
                <a:schemeClr val="accent4">
                  <a:lumMod val="75000"/>
                </a:schemeClr>
              </a:solidFill>
            </c:spPr>
          </c:dPt>
          <c:dPt>
            <c:idx val="3"/>
            <c:bubble3D val="0"/>
            <c:spPr>
              <a:solidFill>
                <a:srgbClr val="FFFF00"/>
              </a:solidFill>
            </c:spPr>
          </c:dPt>
          <c:dPt>
            <c:idx val="4"/>
            <c:bubble3D val="0"/>
            <c:spPr>
              <a:solidFill>
                <a:srgbClr val="C00000"/>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3.0122348292209576E-2"/>
                  <c:y val="-4.4616791322137361E-2"/>
                </c:manualLayout>
              </c:layout>
              <c:dLblPos val="bestFit"/>
              <c:showLegendKey val="0"/>
              <c:showVal val="0"/>
              <c:showCatName val="1"/>
              <c:showSerName val="0"/>
              <c:showPercent val="1"/>
              <c:showBubbleSize val="0"/>
            </c:dLbl>
            <c:dLbl>
              <c:idx val="2"/>
              <c:layout>
                <c:manualLayout>
                  <c:x val="-4.2665824901063312E-2"/>
                  <c:y val="2.814095606470244E-2"/>
                </c:manualLayout>
              </c:layout>
              <c:dLblPos val="bestFit"/>
              <c:showLegendKey val="0"/>
              <c:showVal val="0"/>
              <c:showCatName val="1"/>
              <c:showSerName val="0"/>
              <c:showPercent val="1"/>
              <c:showBubbleSize val="0"/>
            </c:dLbl>
            <c:dLbl>
              <c:idx val="3"/>
              <c:layout>
                <c:manualLayout>
                  <c:x val="3.1048056632119202E-2"/>
                  <c:y val="2.3565475368210551E-2"/>
                </c:manualLayout>
              </c:layout>
              <c:dLblPos val="bestFit"/>
              <c:showLegendKey val="0"/>
              <c:showVal val="0"/>
              <c:showCatName val="1"/>
              <c:showSerName val="0"/>
              <c:showPercent val="1"/>
              <c:showBubbleSize val="0"/>
            </c:dLbl>
            <c:dLbl>
              <c:idx val="4"/>
              <c:layout>
                <c:manualLayout>
                  <c:x val="8.9227153955421493E-4"/>
                  <c:y val="3.5117189298706081E-2"/>
                </c:manualLayout>
              </c:layout>
              <c:dLblPos val="bestFit"/>
              <c:showLegendKey val="0"/>
              <c:showVal val="0"/>
              <c:showCatName val="1"/>
              <c:showSerName val="0"/>
              <c:showPercent val="1"/>
              <c:showBubbleSize val="0"/>
            </c:dLbl>
            <c:dLbl>
              <c:idx val="5"/>
              <c:layout>
                <c:manualLayout>
                  <c:x val="-2.0395512921686572E-2"/>
                  <c:y val="-5.683500088804689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RADIO33!$G$7:$G$12</c:f>
              <c:strCache>
                <c:ptCount val="6"/>
                <c:pt idx="0">
                  <c:v>Música</c:v>
                </c:pt>
                <c:pt idx="1">
                  <c:v>Deportes</c:v>
                </c:pt>
                <c:pt idx="2">
                  <c:v>Espectáculos</c:v>
                </c:pt>
                <c:pt idx="3">
                  <c:v>Noticias</c:v>
                </c:pt>
                <c:pt idx="4">
                  <c:v>Otra</c:v>
                </c:pt>
                <c:pt idx="5">
                  <c:v>Ns/Nc</c:v>
                </c:pt>
              </c:strCache>
            </c:strRef>
          </c:cat>
          <c:val>
            <c:numRef>
              <c:f>RADIO33!$H$7:$H$12</c:f>
              <c:numCache>
                <c:formatCode>General</c:formatCode>
                <c:ptCount val="6"/>
                <c:pt idx="0">
                  <c:v>776889.67266470089</c:v>
                </c:pt>
                <c:pt idx="1">
                  <c:v>38404.940688800001</c:v>
                </c:pt>
                <c:pt idx="2">
                  <c:v>5622.5145193999997</c:v>
                </c:pt>
                <c:pt idx="3">
                  <c:v>304035.12417040014</c:v>
                </c:pt>
                <c:pt idx="4">
                  <c:v>14716.516346600001</c:v>
                </c:pt>
                <c:pt idx="5">
                  <c:v>11606.936414300002</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0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7865088"/>
        <c:axId val="117870976"/>
      </c:barChart>
      <c:catAx>
        <c:axId val="117865088"/>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7870976"/>
        <c:crosses val="autoZero"/>
        <c:auto val="1"/>
        <c:lblAlgn val="ctr"/>
        <c:lblOffset val="100"/>
        <c:noMultiLvlLbl val="0"/>
      </c:catAx>
      <c:valAx>
        <c:axId val="117870976"/>
        <c:scaling>
          <c:orientation val="minMax"/>
        </c:scaling>
        <c:delete val="1"/>
        <c:axPos val="b"/>
        <c:numFmt formatCode="0.0" sourceLinked="1"/>
        <c:majorTickMark val="out"/>
        <c:minorTickMark val="none"/>
        <c:tickLblPos val="nextTo"/>
        <c:crossAx val="11786508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0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RADIO333!$G$7:$G$13</c:f>
              <c:strCache>
                <c:ptCount val="7"/>
                <c:pt idx="0">
                  <c:v>De 1:00 a 7:00 hrs</c:v>
                </c:pt>
                <c:pt idx="1">
                  <c:v>De 21:00 a 24:00 hrs</c:v>
                </c:pt>
                <c:pt idx="2">
                  <c:v>De 19:00 a 21:00 hrs</c:v>
                </c:pt>
                <c:pt idx="3">
                  <c:v>De 15:00 a 19:00 hrs</c:v>
                </c:pt>
                <c:pt idx="4">
                  <c:v>De 13:00 a 15:00 hrs</c:v>
                </c:pt>
                <c:pt idx="5">
                  <c:v>De 9:00 a 13:00 hrs</c:v>
                </c:pt>
                <c:pt idx="6">
                  <c:v>De 7:00 a 9:00 hrs</c:v>
                </c:pt>
              </c:strCache>
            </c:strRef>
          </c:cat>
          <c:val>
            <c:numRef>
              <c:f>RADIO333!$H$7:$H$13</c:f>
              <c:numCache>
                <c:formatCode>0.0</c:formatCode>
                <c:ptCount val="7"/>
                <c:pt idx="0">
                  <c:v>1.8533601439916501</c:v>
                </c:pt>
                <c:pt idx="1">
                  <c:v>1.5442354786357297</c:v>
                </c:pt>
                <c:pt idx="2">
                  <c:v>5.1367922036674845</c:v>
                </c:pt>
                <c:pt idx="3">
                  <c:v>8.4867996859464032</c:v>
                </c:pt>
                <c:pt idx="4">
                  <c:v>11.027200179872755</c:v>
                </c:pt>
                <c:pt idx="5">
                  <c:v>26.068708189437785</c:v>
                </c:pt>
                <c:pt idx="6">
                  <c:v>45.882904118448188</c:v>
                </c:pt>
              </c:numCache>
            </c:numRef>
          </c:val>
        </c:ser>
        <c:dLbls>
          <c:showLegendKey val="0"/>
          <c:showVal val="0"/>
          <c:showCatName val="0"/>
          <c:showSerName val="0"/>
          <c:showPercent val="0"/>
          <c:showBubbleSize val="0"/>
        </c:dLbls>
        <c:gapWidth val="14"/>
        <c:overlap val="-25"/>
        <c:axId val="118296576"/>
        <c:axId val="118298112"/>
      </c:barChart>
      <c:catAx>
        <c:axId val="118296576"/>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8298112"/>
        <c:crosses val="autoZero"/>
        <c:auto val="1"/>
        <c:lblAlgn val="ctr"/>
        <c:lblOffset val="100"/>
        <c:noMultiLvlLbl val="0"/>
      </c:catAx>
      <c:valAx>
        <c:axId val="118298112"/>
        <c:scaling>
          <c:orientation val="minMax"/>
        </c:scaling>
        <c:delete val="1"/>
        <c:axPos val="b"/>
        <c:numFmt formatCode="0.0" sourceLinked="1"/>
        <c:majorTickMark val="out"/>
        <c:minorTickMark val="none"/>
        <c:tickLblPos val="nextTo"/>
        <c:crossAx val="11829657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0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8628352"/>
        <c:axId val="118629888"/>
      </c:barChart>
      <c:catAx>
        <c:axId val="118628352"/>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8629888"/>
        <c:crosses val="autoZero"/>
        <c:auto val="1"/>
        <c:lblAlgn val="ctr"/>
        <c:lblOffset val="100"/>
        <c:noMultiLvlLbl val="0"/>
      </c:catAx>
      <c:valAx>
        <c:axId val="118629888"/>
        <c:scaling>
          <c:orientation val="minMax"/>
        </c:scaling>
        <c:delete val="1"/>
        <c:axPos val="b"/>
        <c:numFmt formatCode="0.0" sourceLinked="1"/>
        <c:majorTickMark val="out"/>
        <c:minorTickMark val="none"/>
        <c:tickLblPos val="nextTo"/>
        <c:crossAx val="11862835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0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PERIOD1!$G$7:$G$14</c:f>
              <c:strCache>
                <c:ptCount val="8"/>
                <c:pt idx="0">
                  <c:v>Ninguno</c:v>
                </c:pt>
                <c:pt idx="1">
                  <c:v>Otro</c:v>
                </c:pt>
                <c:pt idx="2">
                  <c:v>Nuevo Día</c:v>
                </c:pt>
                <c:pt idx="3">
                  <c:v>Diario del Yaqui</c:v>
                </c:pt>
                <c:pt idx="4">
                  <c:v>Expreso</c:v>
                </c:pt>
                <c:pt idx="5">
                  <c:v>El Diario</c:v>
                </c:pt>
                <c:pt idx="6">
                  <c:v>La Tribuna</c:v>
                </c:pt>
                <c:pt idx="7">
                  <c:v>El Imparcial</c:v>
                </c:pt>
              </c:strCache>
            </c:strRef>
          </c:cat>
          <c:val>
            <c:numRef>
              <c:f>PERIOD1!$H$7:$H$14</c:f>
              <c:numCache>
                <c:formatCode>0.0</c:formatCode>
                <c:ptCount val="8"/>
                <c:pt idx="0">
                  <c:v>39.908259646167657</c:v>
                </c:pt>
                <c:pt idx="1">
                  <c:v>15.623446801889511</c:v>
                </c:pt>
                <c:pt idx="2">
                  <c:v>2.9531139836764511</c:v>
                </c:pt>
                <c:pt idx="3">
                  <c:v>3.4759127997132508</c:v>
                </c:pt>
                <c:pt idx="4">
                  <c:v>3.9524590680609943</c:v>
                </c:pt>
                <c:pt idx="5">
                  <c:v>5.1289949888368822</c:v>
                </c:pt>
                <c:pt idx="6">
                  <c:v>6.3276191265695134</c:v>
                </c:pt>
                <c:pt idx="7">
                  <c:v>22.630193585085753</c:v>
                </c:pt>
              </c:numCache>
            </c:numRef>
          </c:val>
        </c:ser>
        <c:dLbls>
          <c:showLegendKey val="0"/>
          <c:showVal val="0"/>
          <c:showCatName val="0"/>
          <c:showSerName val="0"/>
          <c:showPercent val="0"/>
          <c:showBubbleSize val="0"/>
        </c:dLbls>
        <c:gapWidth val="14"/>
        <c:overlap val="-25"/>
        <c:axId val="118649984"/>
        <c:axId val="118651520"/>
      </c:barChart>
      <c:catAx>
        <c:axId val="118649984"/>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8651520"/>
        <c:crosses val="autoZero"/>
        <c:auto val="1"/>
        <c:lblAlgn val="ctr"/>
        <c:lblOffset val="100"/>
        <c:noMultiLvlLbl val="0"/>
      </c:catAx>
      <c:valAx>
        <c:axId val="118651520"/>
        <c:scaling>
          <c:orientation val="minMax"/>
        </c:scaling>
        <c:delete val="1"/>
        <c:axPos val="b"/>
        <c:numFmt formatCode="0.0" sourceLinked="1"/>
        <c:majorTickMark val="out"/>
        <c:minorTickMark val="none"/>
        <c:tickLblPos val="nextTo"/>
        <c:crossAx val="11864998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8031488"/>
        <c:axId val="118033024"/>
      </c:barChart>
      <c:catAx>
        <c:axId val="118031488"/>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8033024"/>
        <c:crosses val="autoZero"/>
        <c:auto val="1"/>
        <c:lblAlgn val="ctr"/>
        <c:lblOffset val="100"/>
        <c:noMultiLvlLbl val="0"/>
      </c:catAx>
      <c:valAx>
        <c:axId val="118033024"/>
        <c:scaling>
          <c:orientation val="minMax"/>
        </c:scaling>
        <c:delete val="1"/>
        <c:axPos val="b"/>
        <c:numFmt formatCode="0.0" sourceLinked="1"/>
        <c:majorTickMark val="out"/>
        <c:minorTickMark val="none"/>
        <c:tickLblPos val="nextTo"/>
        <c:crossAx val="11803148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PERIOD2!$G$7:$G$17</c:f>
              <c:strCache>
                <c:ptCount val="11"/>
                <c:pt idx="0">
                  <c:v>Ns/Nc</c:v>
                </c:pt>
                <c:pt idx="1">
                  <c:v>Otra</c:v>
                </c:pt>
                <c:pt idx="2">
                  <c:v>Mercados</c:v>
                </c:pt>
                <c:pt idx="3">
                  <c:v>Sociales</c:v>
                </c:pt>
                <c:pt idx="4">
                  <c:v>Espectáculos</c:v>
                </c:pt>
                <c:pt idx="5">
                  <c:v>Cultura</c:v>
                </c:pt>
                <c:pt idx="6">
                  <c:v>Metro</c:v>
                </c:pt>
                <c:pt idx="7">
                  <c:v>Deportes</c:v>
                </c:pt>
                <c:pt idx="8">
                  <c:v>Noticias</c:v>
                </c:pt>
                <c:pt idx="9">
                  <c:v>Principal</c:v>
                </c:pt>
                <c:pt idx="10">
                  <c:v>Policíaca</c:v>
                </c:pt>
              </c:strCache>
            </c:strRef>
          </c:cat>
          <c:val>
            <c:numRef>
              <c:f>PERIOD2!$H$7:$H$17</c:f>
              <c:numCache>
                <c:formatCode>0.0</c:formatCode>
                <c:ptCount val="11"/>
                <c:pt idx="0">
                  <c:v>1.0503878834056897</c:v>
                </c:pt>
                <c:pt idx="1">
                  <c:v>11.705486915689553</c:v>
                </c:pt>
                <c:pt idx="2">
                  <c:v>0.66046602139693755</c:v>
                </c:pt>
                <c:pt idx="3" formatCode="General">
                  <c:v>2.6518262385465796</c:v>
                </c:pt>
                <c:pt idx="4">
                  <c:v>3.6408915612069643</c:v>
                </c:pt>
                <c:pt idx="5">
                  <c:v>3.9410090312982056</c:v>
                </c:pt>
                <c:pt idx="6">
                  <c:v>4.073610744807266</c:v>
                </c:pt>
                <c:pt idx="7">
                  <c:v>8.4385451832259992</c:v>
                </c:pt>
                <c:pt idx="8">
                  <c:v>16.369267677464052</c:v>
                </c:pt>
                <c:pt idx="9">
                  <c:v>21.964781565462946</c:v>
                </c:pt>
                <c:pt idx="10">
                  <c:v>25.503727177495808</c:v>
                </c:pt>
              </c:numCache>
            </c:numRef>
          </c:val>
        </c:ser>
        <c:dLbls>
          <c:showLegendKey val="0"/>
          <c:showVal val="0"/>
          <c:showCatName val="0"/>
          <c:showSerName val="0"/>
          <c:showPercent val="0"/>
          <c:showBubbleSize val="0"/>
        </c:dLbls>
        <c:gapWidth val="14"/>
        <c:overlap val="-25"/>
        <c:axId val="118061312"/>
        <c:axId val="118071296"/>
      </c:barChart>
      <c:catAx>
        <c:axId val="118061312"/>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8071296"/>
        <c:crosses val="autoZero"/>
        <c:auto val="1"/>
        <c:lblAlgn val="ctr"/>
        <c:lblOffset val="100"/>
        <c:noMultiLvlLbl val="0"/>
      </c:catAx>
      <c:valAx>
        <c:axId val="118071296"/>
        <c:scaling>
          <c:orientation val="minMax"/>
        </c:scaling>
        <c:delete val="1"/>
        <c:axPos val="b"/>
        <c:numFmt formatCode="0.0" sourceLinked="1"/>
        <c:majorTickMark val="out"/>
        <c:minorTickMark val="none"/>
        <c:tickLblPos val="nextTo"/>
        <c:crossAx val="11806131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8192384"/>
        <c:axId val="118194176"/>
      </c:barChart>
      <c:catAx>
        <c:axId val="118192384"/>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8194176"/>
        <c:crosses val="autoZero"/>
        <c:auto val="1"/>
        <c:lblAlgn val="ctr"/>
        <c:lblOffset val="100"/>
        <c:noMultiLvlLbl val="0"/>
      </c:catAx>
      <c:valAx>
        <c:axId val="118194176"/>
        <c:scaling>
          <c:orientation val="minMax"/>
        </c:scaling>
        <c:delete val="1"/>
        <c:axPos val="b"/>
        <c:numFmt formatCode="0.0" sourceLinked="1"/>
        <c:majorTickMark val="out"/>
        <c:minorTickMark val="none"/>
        <c:tickLblPos val="nextTo"/>
        <c:crossAx val="11819238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35970280995"/>
          <c:y val="0.18492083226438799"/>
          <c:w val="0.49225416590368065"/>
          <c:h val="0.60999795774807686"/>
        </c:manualLayout>
      </c:layout>
      <c:pieChart>
        <c:varyColors val="1"/>
        <c:ser>
          <c:idx val="0"/>
          <c:order val="0"/>
          <c:dPt>
            <c:idx val="0"/>
            <c:bubble3D val="0"/>
            <c:spPr>
              <a:solidFill>
                <a:srgbClr val="002060"/>
              </a:solidFill>
            </c:spPr>
          </c:dPt>
          <c:dPt>
            <c:idx val="1"/>
            <c:bubble3D val="0"/>
            <c:spPr>
              <a:solidFill>
                <a:srgbClr val="C00000"/>
              </a:solidFill>
            </c:spPr>
          </c:dPt>
          <c:dPt>
            <c:idx val="2"/>
            <c:bubble3D val="0"/>
            <c:spPr>
              <a:solidFill>
                <a:srgbClr val="00B050"/>
              </a:solidFill>
            </c:spPr>
          </c:dPt>
          <c:dPt>
            <c:idx val="3"/>
            <c:bubble3D val="0"/>
            <c:spPr>
              <a:solidFill>
                <a:schemeClr val="bg1">
                  <a:lumMod val="75000"/>
                </a:schemeClr>
              </a:solidFill>
            </c:spPr>
          </c:dPt>
          <c:dPt>
            <c:idx val="4"/>
            <c:bubble3D val="0"/>
            <c:spPr>
              <a:solidFill>
                <a:srgbClr val="C00000"/>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2.1213662323389976E-2"/>
                  <c:y val="-4.5165406955709484E-3"/>
                </c:manualLayout>
              </c:layout>
              <c:dLblPos val="bestFit"/>
              <c:showLegendKey val="0"/>
              <c:showVal val="0"/>
              <c:showCatName val="1"/>
              <c:showSerName val="0"/>
              <c:showPercent val="1"/>
              <c:showBubbleSize val="0"/>
            </c:dLbl>
            <c:dLbl>
              <c:idx val="2"/>
              <c:layout>
                <c:manualLayout>
                  <c:x val="3.1573224839100016E-2"/>
                  <c:y val="1.1432518303633099E-2"/>
                </c:manualLayout>
              </c:layout>
              <c:dLblPos val="bestFit"/>
              <c:showLegendKey val="0"/>
              <c:showVal val="0"/>
              <c:showCatName val="1"/>
              <c:showSerName val="0"/>
              <c:showPercent val="1"/>
              <c:showBubbleSize val="0"/>
            </c:dLbl>
            <c:dLbl>
              <c:idx val="3"/>
              <c:layout>
                <c:manualLayout>
                  <c:x val="-4.5866872431591932E-3"/>
                  <c:y val="-6.5097126017142591E-3"/>
                </c:manualLayout>
              </c:layout>
              <c:dLblPos val="bestFit"/>
              <c:showLegendKey val="0"/>
              <c:showVal val="0"/>
              <c:showCatName val="1"/>
              <c:showSerName val="0"/>
              <c:showPercent val="1"/>
              <c:showBubbleSize val="0"/>
            </c:dLbl>
            <c:dLbl>
              <c:idx val="4"/>
              <c:layout>
                <c:manualLayout>
                  <c:x val="8.9227153955421493E-4"/>
                  <c:y val="3.5117189298706081E-2"/>
                </c:manualLayout>
              </c:layout>
              <c:dLblPos val="bestFit"/>
              <c:showLegendKey val="0"/>
              <c:showVal val="0"/>
              <c:showCatName val="1"/>
              <c:showSerName val="0"/>
              <c:showPercent val="1"/>
              <c:showBubbleSize val="0"/>
            </c:dLbl>
            <c:dLbl>
              <c:idx val="5"/>
              <c:layout>
                <c:manualLayout>
                  <c:x val="-2.0395512921686572E-2"/>
                  <c:y val="-5.683500088804689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PERIOD3!$G$7:$G$10</c:f>
              <c:strCache>
                <c:ptCount val="4"/>
                <c:pt idx="0">
                  <c:v>Diario</c:v>
                </c:pt>
                <c:pt idx="1">
                  <c:v>Entre semana (L-V)</c:v>
                </c:pt>
                <c:pt idx="2">
                  <c:v>Fines de semana</c:v>
                </c:pt>
                <c:pt idx="3">
                  <c:v>Ns/Nc</c:v>
                </c:pt>
              </c:strCache>
            </c:strRef>
          </c:cat>
          <c:val>
            <c:numRef>
              <c:f>PERIOD3!$H$7:$H$10</c:f>
              <c:numCache>
                <c:formatCode>General</c:formatCode>
                <c:ptCount val="4"/>
                <c:pt idx="0">
                  <c:v>502712.9044546989</c:v>
                </c:pt>
                <c:pt idx="1">
                  <c:v>385883.91152629949</c:v>
                </c:pt>
                <c:pt idx="2">
                  <c:v>160340.02699380004</c:v>
                </c:pt>
                <c:pt idx="3">
                  <c:v>40752.955491699999</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8704000"/>
        <c:axId val="118705536"/>
      </c:barChart>
      <c:catAx>
        <c:axId val="118704000"/>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8705536"/>
        <c:crosses val="autoZero"/>
        <c:auto val="1"/>
        <c:lblAlgn val="ctr"/>
        <c:lblOffset val="100"/>
        <c:noMultiLvlLbl val="0"/>
      </c:catAx>
      <c:valAx>
        <c:axId val="118705536"/>
        <c:scaling>
          <c:orientation val="minMax"/>
        </c:scaling>
        <c:delete val="1"/>
        <c:axPos val="b"/>
        <c:numFmt formatCode="0.0" sourceLinked="1"/>
        <c:majorTickMark val="out"/>
        <c:minorTickMark val="none"/>
        <c:tickLblPos val="nextTo"/>
        <c:crossAx val="11870400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35970280995"/>
          <c:y val="0.18492083226438799"/>
          <c:w val="0.49225416590368065"/>
          <c:h val="0.60999795774807686"/>
        </c:manualLayout>
      </c:layout>
      <c:pieChart>
        <c:varyColors val="1"/>
        <c:ser>
          <c:idx val="0"/>
          <c:order val="0"/>
          <c:dPt>
            <c:idx val="0"/>
            <c:bubble3D val="0"/>
            <c:spPr>
              <a:solidFill>
                <a:srgbClr val="002060"/>
              </a:solidFill>
            </c:spPr>
          </c:dPt>
          <c:dPt>
            <c:idx val="1"/>
            <c:bubble3D val="0"/>
            <c:spPr>
              <a:solidFill>
                <a:srgbClr val="C00000"/>
              </a:solidFill>
            </c:spPr>
          </c:dPt>
          <c:dPt>
            <c:idx val="2"/>
            <c:bubble3D val="0"/>
            <c:spPr>
              <a:solidFill>
                <a:schemeClr val="accent4">
                  <a:lumMod val="75000"/>
                </a:schemeClr>
              </a:solidFill>
            </c:spPr>
          </c:dPt>
          <c:dPt>
            <c:idx val="3"/>
            <c:bubble3D val="0"/>
            <c:spPr>
              <a:solidFill>
                <a:srgbClr val="FFFF00"/>
              </a:solidFill>
            </c:spPr>
          </c:dPt>
          <c:dPt>
            <c:idx val="4"/>
            <c:bubble3D val="0"/>
            <c:spPr>
              <a:solidFill>
                <a:srgbClr val="C00000"/>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2.1213662323389976E-2"/>
                  <c:y val="-4.5165406955709484E-3"/>
                </c:manualLayout>
              </c:layout>
              <c:dLblPos val="bestFit"/>
              <c:showLegendKey val="0"/>
              <c:showVal val="0"/>
              <c:showCatName val="1"/>
              <c:showSerName val="0"/>
              <c:showPercent val="1"/>
              <c:showBubbleSize val="0"/>
            </c:dLbl>
            <c:dLbl>
              <c:idx val="2"/>
              <c:layout>
                <c:manualLayout>
                  <c:x val="3.1573224839100016E-2"/>
                  <c:y val="1.1432518303633099E-2"/>
                </c:manualLayout>
              </c:layout>
              <c:dLblPos val="bestFit"/>
              <c:showLegendKey val="0"/>
              <c:showVal val="0"/>
              <c:showCatName val="1"/>
              <c:showSerName val="0"/>
              <c:showPercent val="1"/>
              <c:showBubbleSize val="0"/>
            </c:dLbl>
            <c:dLbl>
              <c:idx val="3"/>
              <c:layout>
                <c:manualLayout>
                  <c:x val="-4.5866872431591932E-3"/>
                  <c:y val="-6.5097126017142591E-3"/>
                </c:manualLayout>
              </c:layout>
              <c:dLblPos val="bestFit"/>
              <c:showLegendKey val="0"/>
              <c:showVal val="0"/>
              <c:showCatName val="1"/>
              <c:showSerName val="0"/>
              <c:showPercent val="1"/>
              <c:showBubbleSize val="0"/>
            </c:dLbl>
            <c:dLbl>
              <c:idx val="4"/>
              <c:layout>
                <c:manualLayout>
                  <c:x val="8.9227153955421493E-4"/>
                  <c:y val="3.5117189298706081E-2"/>
                </c:manualLayout>
              </c:layout>
              <c:dLblPos val="bestFit"/>
              <c:showLegendKey val="0"/>
              <c:showVal val="0"/>
              <c:showCatName val="1"/>
              <c:showSerName val="0"/>
              <c:showPercent val="1"/>
              <c:showBubbleSize val="0"/>
            </c:dLbl>
            <c:dLbl>
              <c:idx val="5"/>
              <c:layout>
                <c:manualLayout>
                  <c:x val="-2.0395512921686572E-2"/>
                  <c:y val="-5.683500088804689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internet!$G$7:$G$8</c:f>
              <c:strCache>
                <c:ptCount val="2"/>
                <c:pt idx="0">
                  <c:v>Sí</c:v>
                </c:pt>
                <c:pt idx="1">
                  <c:v>No</c:v>
                </c:pt>
              </c:strCache>
            </c:strRef>
          </c:cat>
          <c:val>
            <c:numRef>
              <c:f>internet!$H$7:$H$8</c:f>
              <c:numCache>
                <c:formatCode>General</c:formatCode>
                <c:ptCount val="2"/>
                <c:pt idx="0">
                  <c:v>611557.13111839991</c:v>
                </c:pt>
                <c:pt idx="1">
                  <c:v>1201819.8688656087</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4689152"/>
        <c:axId val="114690688"/>
      </c:barChart>
      <c:catAx>
        <c:axId val="114689152"/>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4690688"/>
        <c:crosses val="autoZero"/>
        <c:auto val="1"/>
        <c:lblAlgn val="ctr"/>
        <c:lblOffset val="100"/>
        <c:noMultiLvlLbl val="0"/>
      </c:catAx>
      <c:valAx>
        <c:axId val="114690688"/>
        <c:scaling>
          <c:orientation val="minMax"/>
        </c:scaling>
        <c:delete val="1"/>
        <c:axPos val="b"/>
        <c:numFmt formatCode="0.0" sourceLinked="1"/>
        <c:majorTickMark val="out"/>
        <c:minorTickMark val="none"/>
        <c:tickLblPos val="nextTo"/>
        <c:crossAx val="114689152"/>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35970280995"/>
          <c:y val="0.18492083226438799"/>
          <c:w val="0.49225416590368065"/>
          <c:h val="0.60999795774807686"/>
        </c:manualLayout>
      </c:layout>
      <c:pieChart>
        <c:varyColors val="1"/>
        <c:ser>
          <c:idx val="0"/>
          <c:order val="0"/>
          <c:dPt>
            <c:idx val="0"/>
            <c:bubble3D val="0"/>
            <c:spPr>
              <a:solidFill>
                <a:srgbClr val="002060"/>
              </a:solidFill>
            </c:spPr>
          </c:dPt>
          <c:dPt>
            <c:idx val="1"/>
            <c:bubble3D val="0"/>
            <c:spPr>
              <a:solidFill>
                <a:schemeClr val="accent6">
                  <a:lumMod val="40000"/>
                  <a:lumOff val="60000"/>
                </a:schemeClr>
              </a:solidFill>
            </c:spPr>
          </c:dPt>
          <c:dPt>
            <c:idx val="2"/>
            <c:bubble3D val="0"/>
            <c:spPr>
              <a:solidFill>
                <a:srgbClr val="FFC000"/>
              </a:solidFill>
            </c:spPr>
          </c:dPt>
          <c:dPt>
            <c:idx val="3"/>
            <c:bubble3D val="0"/>
            <c:spPr>
              <a:solidFill>
                <a:srgbClr val="FFFF00"/>
              </a:solidFill>
            </c:spPr>
          </c:dPt>
          <c:dPt>
            <c:idx val="4"/>
            <c:bubble3D val="0"/>
            <c:spPr>
              <a:solidFill>
                <a:srgbClr val="C00000"/>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2.1213662323389976E-2"/>
                  <c:y val="-4.5165406955709484E-3"/>
                </c:manualLayout>
              </c:layout>
              <c:dLblPos val="bestFit"/>
              <c:showLegendKey val="0"/>
              <c:showVal val="0"/>
              <c:showCatName val="1"/>
              <c:showSerName val="0"/>
              <c:showPercent val="1"/>
              <c:showBubbleSize val="0"/>
            </c:dLbl>
            <c:dLbl>
              <c:idx val="2"/>
              <c:layout>
                <c:manualLayout>
                  <c:x val="9.3934026620837205E-2"/>
                  <c:y val="1.1432518303633099E-2"/>
                </c:manualLayout>
              </c:layout>
              <c:dLblPos val="bestFit"/>
              <c:showLegendKey val="0"/>
              <c:showVal val="0"/>
              <c:showCatName val="1"/>
              <c:showSerName val="0"/>
              <c:showPercent val="1"/>
              <c:showBubbleSize val="0"/>
            </c:dLbl>
            <c:dLbl>
              <c:idx val="3"/>
              <c:layout>
                <c:manualLayout>
                  <c:x val="2.8142928376904824E-2"/>
                  <c:y val="7.5942718629834774E-2"/>
                </c:manualLayout>
              </c:layout>
              <c:dLblPos val="bestFit"/>
              <c:showLegendKey val="0"/>
              <c:showVal val="0"/>
              <c:showCatName val="1"/>
              <c:showSerName val="0"/>
              <c:showPercent val="1"/>
              <c:showBubbleSize val="0"/>
            </c:dLbl>
            <c:dLbl>
              <c:idx val="4"/>
              <c:layout>
                <c:manualLayout>
                  <c:x val="-9.1164120897486378E-2"/>
                  <c:y val="-1.5697827933465802E-2"/>
                </c:manualLayout>
              </c:layout>
              <c:dLblPos val="bestFit"/>
              <c:showLegendKey val="0"/>
              <c:showVal val="0"/>
              <c:showCatName val="1"/>
              <c:showSerName val="0"/>
              <c:showPercent val="1"/>
              <c:showBubbleSize val="0"/>
            </c:dLbl>
            <c:dLbl>
              <c:idx val="5"/>
              <c:layout>
                <c:manualLayout>
                  <c:x val="-4.8154411931624709E-2"/>
                  <c:y val="-0.13111436696342979"/>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internet2!$G$7:$G$12</c:f>
              <c:strCache>
                <c:ptCount val="6"/>
                <c:pt idx="0">
                  <c:v>Todos los días</c:v>
                </c:pt>
                <c:pt idx="1">
                  <c:v>Varias veces a la semana</c:v>
                </c:pt>
                <c:pt idx="2">
                  <c:v>Una vez a la semana</c:v>
                </c:pt>
                <c:pt idx="3">
                  <c:v>De una a tres veces al mes</c:v>
                </c:pt>
                <c:pt idx="4">
                  <c:v>Con menor frecuencia</c:v>
                </c:pt>
                <c:pt idx="5">
                  <c:v>Ns/Nc</c:v>
                </c:pt>
              </c:strCache>
            </c:strRef>
          </c:cat>
          <c:val>
            <c:numRef>
              <c:f>internet2!$H$7:$H$12</c:f>
              <c:numCache>
                <c:formatCode>General</c:formatCode>
                <c:ptCount val="6"/>
                <c:pt idx="0">
                  <c:v>311440.86840109958</c:v>
                </c:pt>
                <c:pt idx="1">
                  <c:v>189221.33656750005</c:v>
                </c:pt>
                <c:pt idx="2">
                  <c:v>71431.679146900016</c:v>
                </c:pt>
                <c:pt idx="3">
                  <c:v>28935.723901200014</c:v>
                </c:pt>
                <c:pt idx="4">
                  <c:v>10298.1304225</c:v>
                </c:pt>
                <c:pt idx="5">
                  <c:v>229.3926792</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8870784"/>
        <c:axId val="118872320"/>
      </c:barChart>
      <c:catAx>
        <c:axId val="118870784"/>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8872320"/>
        <c:crosses val="autoZero"/>
        <c:auto val="1"/>
        <c:lblAlgn val="ctr"/>
        <c:lblOffset val="100"/>
        <c:noMultiLvlLbl val="0"/>
      </c:catAx>
      <c:valAx>
        <c:axId val="118872320"/>
        <c:scaling>
          <c:orientation val="minMax"/>
        </c:scaling>
        <c:delete val="1"/>
        <c:axPos val="b"/>
        <c:numFmt formatCode="0.0" sourceLinked="1"/>
        <c:majorTickMark val="out"/>
        <c:minorTickMark val="none"/>
        <c:tickLblPos val="nextTo"/>
        <c:crossAx val="11887078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35970280995"/>
          <c:y val="0.18492083226438799"/>
          <c:w val="0.49225416590368065"/>
          <c:h val="0.60999795774807686"/>
        </c:manualLayout>
      </c:layout>
      <c:pieChart>
        <c:varyColors val="1"/>
        <c:ser>
          <c:idx val="0"/>
          <c:order val="0"/>
          <c:dPt>
            <c:idx val="0"/>
            <c:bubble3D val="0"/>
            <c:spPr>
              <a:solidFill>
                <a:srgbClr val="002060"/>
              </a:solidFill>
            </c:spPr>
          </c:dPt>
          <c:dPt>
            <c:idx val="1"/>
            <c:bubble3D val="0"/>
            <c:spPr>
              <a:solidFill>
                <a:schemeClr val="accent6">
                  <a:lumMod val="40000"/>
                  <a:lumOff val="60000"/>
                </a:schemeClr>
              </a:solidFill>
            </c:spPr>
          </c:dPt>
          <c:dPt>
            <c:idx val="2"/>
            <c:bubble3D val="0"/>
            <c:spPr>
              <a:solidFill>
                <a:srgbClr val="FFC000"/>
              </a:solidFill>
            </c:spPr>
          </c:dPt>
          <c:dPt>
            <c:idx val="3"/>
            <c:bubble3D val="0"/>
            <c:spPr>
              <a:solidFill>
                <a:srgbClr val="C00000"/>
              </a:solidFill>
            </c:spPr>
          </c:dPt>
          <c:dPt>
            <c:idx val="4"/>
            <c:bubble3D val="0"/>
            <c:spPr>
              <a:solidFill>
                <a:srgbClr val="C00000"/>
              </a:solidFill>
            </c:spPr>
          </c:dPt>
          <c:dPt>
            <c:idx val="5"/>
            <c:bubble3D val="0"/>
            <c:spPr>
              <a:solidFill>
                <a:schemeClr val="bg1">
                  <a:lumMod val="75000"/>
                </a:schemeClr>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1.888658281795378E-2"/>
                  <c:y val="-1.6008304909062694E-2"/>
                </c:manualLayout>
              </c:layout>
              <c:dLblPos val="bestFit"/>
              <c:showLegendKey val="0"/>
              <c:showVal val="0"/>
              <c:showCatName val="1"/>
              <c:showSerName val="0"/>
              <c:showPercent val="1"/>
              <c:showBubbleSize val="0"/>
            </c:dLbl>
            <c:dLbl>
              <c:idx val="2"/>
              <c:layout>
                <c:manualLayout>
                  <c:x val="8.0470846314438394E-3"/>
                  <c:y val="-2.9322355434363121E-3"/>
                </c:manualLayout>
              </c:layout>
              <c:dLblPos val="bestFit"/>
              <c:showLegendKey val="0"/>
              <c:showVal val="0"/>
              <c:showCatName val="1"/>
              <c:showSerName val="0"/>
              <c:showPercent val="1"/>
              <c:showBubbleSize val="0"/>
            </c:dLbl>
            <c:dLbl>
              <c:idx val="3"/>
              <c:layout>
                <c:manualLayout>
                  <c:x val="-9.3256745553500775E-3"/>
                  <c:y val="3.5873397642538725E-2"/>
                </c:manualLayout>
              </c:layout>
              <c:dLblPos val="bestFit"/>
              <c:showLegendKey val="0"/>
              <c:showVal val="0"/>
              <c:showCatName val="1"/>
              <c:showSerName val="0"/>
              <c:showPercent val="1"/>
              <c:showBubbleSize val="0"/>
            </c:dLbl>
            <c:dLbl>
              <c:idx val="4"/>
              <c:layout>
                <c:manualLayout>
                  <c:x val="2.1617819821636804E-2"/>
                  <c:y val="3.5177777807940153E-2"/>
                </c:manualLayout>
              </c:layout>
              <c:dLblPos val="bestFit"/>
              <c:showLegendKey val="0"/>
              <c:showVal val="0"/>
              <c:showCatName val="1"/>
              <c:showSerName val="0"/>
              <c:showPercent val="1"/>
              <c:showBubbleSize val="0"/>
            </c:dLbl>
            <c:dLbl>
              <c:idx val="5"/>
              <c:layout>
                <c:manualLayout>
                  <c:x val="-8.1376653962336159E-3"/>
                  <c:y val="-3.1855090285799088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internet3!$G$7:$G$12</c:f>
              <c:strCache>
                <c:ptCount val="6"/>
                <c:pt idx="0">
                  <c:v>1 hr</c:v>
                </c:pt>
                <c:pt idx="1">
                  <c:v>2 hr</c:v>
                </c:pt>
                <c:pt idx="2">
                  <c:v>3 a 4 hrs</c:v>
                </c:pt>
                <c:pt idx="3">
                  <c:v>5 a 10 hrs</c:v>
                </c:pt>
                <c:pt idx="4">
                  <c:v>Más de 10 hrs</c:v>
                </c:pt>
                <c:pt idx="5">
                  <c:v>Ns/Nc</c:v>
                </c:pt>
              </c:strCache>
            </c:strRef>
          </c:cat>
          <c:val>
            <c:numRef>
              <c:f>internet3!$H$7:$H$12</c:f>
              <c:numCache>
                <c:formatCode>General</c:formatCode>
                <c:ptCount val="6"/>
                <c:pt idx="0">
                  <c:v>158361.77571239992</c:v>
                </c:pt>
                <c:pt idx="1">
                  <c:v>137832.31733359999</c:v>
                </c:pt>
                <c:pt idx="2">
                  <c:v>157716.75497599991</c:v>
                </c:pt>
                <c:pt idx="3">
                  <c:v>98430.756170199951</c:v>
                </c:pt>
                <c:pt idx="4">
                  <c:v>2976.9549697000002</c:v>
                </c:pt>
                <c:pt idx="5">
                  <c:v>56238.571956500025</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9309056"/>
        <c:axId val="119310592"/>
      </c:barChart>
      <c:catAx>
        <c:axId val="119309056"/>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9310592"/>
        <c:crosses val="autoZero"/>
        <c:auto val="1"/>
        <c:lblAlgn val="ctr"/>
        <c:lblOffset val="100"/>
        <c:noMultiLvlLbl val="0"/>
      </c:catAx>
      <c:valAx>
        <c:axId val="119310592"/>
        <c:scaling>
          <c:orientation val="minMax"/>
        </c:scaling>
        <c:delete val="1"/>
        <c:axPos val="b"/>
        <c:numFmt formatCode="0.0" sourceLinked="1"/>
        <c:majorTickMark val="out"/>
        <c:minorTickMark val="none"/>
        <c:tickLblPos val="nextTo"/>
        <c:crossAx val="119309056"/>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internet4!$G$7:$G$17</c:f>
              <c:strCache>
                <c:ptCount val="11"/>
                <c:pt idx="0">
                  <c:v>Ns/Nc</c:v>
                </c:pt>
                <c:pt idx="1">
                  <c:v>Otro</c:v>
                </c:pt>
                <c:pt idx="2">
                  <c:v>Juegos</c:v>
                </c:pt>
                <c:pt idx="3">
                  <c:v>Oír música</c:v>
                </c:pt>
                <c:pt idx="4">
                  <c:v>Leer periódicos o revistas</c:v>
                </c:pt>
                <c:pt idx="5">
                  <c:v>Informarse sobre actividades</c:v>
                </c:pt>
                <c:pt idx="6">
                  <c:v>“Chatear”</c:v>
                </c:pt>
                <c:pt idx="7">
                  <c:v>Para estudiar</c:v>
                </c:pt>
                <c:pt idx="8">
                  <c:v>Para trabajar</c:v>
                </c:pt>
                <c:pt idx="9">
                  <c:v>Redes sociales</c:v>
                </c:pt>
                <c:pt idx="10">
                  <c:v>Uso del correo electrónico</c:v>
                </c:pt>
              </c:strCache>
            </c:strRef>
          </c:cat>
          <c:val>
            <c:numRef>
              <c:f>internet4!$H$7:$H$17</c:f>
              <c:numCache>
                <c:formatCode>General</c:formatCode>
                <c:ptCount val="11"/>
                <c:pt idx="0">
                  <c:v>3.7509607447548277E-2</c:v>
                </c:pt>
                <c:pt idx="1">
                  <c:v>1.7290977921983783</c:v>
                </c:pt>
                <c:pt idx="2">
                  <c:v>1.0438533325620032</c:v>
                </c:pt>
                <c:pt idx="3">
                  <c:v>1.2961854653388574</c:v>
                </c:pt>
                <c:pt idx="4">
                  <c:v>3.5301157521815139</c:v>
                </c:pt>
                <c:pt idx="5">
                  <c:v>5.8491496425171432</c:v>
                </c:pt>
                <c:pt idx="6">
                  <c:v>9.6198449999612698</c:v>
                </c:pt>
                <c:pt idx="7">
                  <c:v>12.086657543330878</c:v>
                </c:pt>
                <c:pt idx="8">
                  <c:v>14.881532495478371</c:v>
                </c:pt>
                <c:pt idx="9">
                  <c:v>23.806797079848415</c:v>
                </c:pt>
                <c:pt idx="10">
                  <c:v>26.11925628913562</c:v>
                </c:pt>
              </c:numCache>
            </c:numRef>
          </c:val>
        </c:ser>
        <c:dLbls>
          <c:showLegendKey val="0"/>
          <c:showVal val="0"/>
          <c:showCatName val="0"/>
          <c:showSerName val="0"/>
          <c:showPercent val="0"/>
          <c:showBubbleSize val="0"/>
        </c:dLbls>
        <c:gapWidth val="14"/>
        <c:overlap val="-25"/>
        <c:axId val="119334784"/>
        <c:axId val="119336320"/>
      </c:barChart>
      <c:catAx>
        <c:axId val="119334784"/>
        <c:scaling>
          <c:orientation val="minMax"/>
        </c:scaling>
        <c:delete val="0"/>
        <c:axPos val="l"/>
        <c:numFmt formatCode="General" sourceLinked="1"/>
        <c:majorTickMark val="none"/>
        <c:minorTickMark val="none"/>
        <c:tickLblPos val="nextTo"/>
        <c:txPr>
          <a:bodyPr/>
          <a:lstStyle/>
          <a:p>
            <a:pPr>
              <a:defRPr sz="1200" b="1">
                <a:latin typeface="Times New Roman" pitchFamily="18" charset="0"/>
                <a:cs typeface="Times New Roman" pitchFamily="18" charset="0"/>
              </a:defRPr>
            </a:pPr>
            <a:endParaRPr lang="es-MX"/>
          </a:p>
        </c:txPr>
        <c:crossAx val="119336320"/>
        <c:crosses val="autoZero"/>
        <c:auto val="1"/>
        <c:lblAlgn val="ctr"/>
        <c:lblOffset val="100"/>
        <c:noMultiLvlLbl val="0"/>
      </c:catAx>
      <c:valAx>
        <c:axId val="119336320"/>
        <c:scaling>
          <c:orientation val="minMax"/>
        </c:scaling>
        <c:delete val="1"/>
        <c:axPos val="b"/>
        <c:numFmt formatCode="General" sourceLinked="1"/>
        <c:majorTickMark val="out"/>
        <c:minorTickMark val="none"/>
        <c:tickLblPos val="nextTo"/>
        <c:crossAx val="11933478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2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9154560"/>
        <c:axId val="119156096"/>
      </c:barChart>
      <c:catAx>
        <c:axId val="119154560"/>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9156096"/>
        <c:crosses val="autoZero"/>
        <c:auto val="1"/>
        <c:lblAlgn val="ctr"/>
        <c:lblOffset val="100"/>
        <c:noMultiLvlLbl val="0"/>
      </c:catAx>
      <c:valAx>
        <c:axId val="119156096"/>
        <c:scaling>
          <c:orientation val="minMax"/>
        </c:scaling>
        <c:delete val="1"/>
        <c:axPos val="b"/>
        <c:numFmt formatCode="0.0" sourceLinked="1"/>
        <c:majorTickMark val="out"/>
        <c:minorTickMark val="none"/>
        <c:tickLblPos val="nextTo"/>
        <c:crossAx val="119154560"/>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2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6151435970280995"/>
          <c:y val="0.18492083226438799"/>
          <c:w val="0.49225416590368065"/>
          <c:h val="0.60999795774807686"/>
        </c:manualLayout>
      </c:layout>
      <c:pieChart>
        <c:varyColors val="1"/>
        <c:ser>
          <c:idx val="0"/>
          <c:order val="0"/>
          <c:dPt>
            <c:idx val="0"/>
            <c:bubble3D val="0"/>
            <c:spPr>
              <a:solidFill>
                <a:srgbClr val="002060"/>
              </a:solidFill>
            </c:spPr>
          </c:dPt>
          <c:dPt>
            <c:idx val="1"/>
            <c:bubble3D val="0"/>
            <c:spPr>
              <a:solidFill>
                <a:schemeClr val="tx2">
                  <a:lumMod val="60000"/>
                  <a:lumOff val="40000"/>
                </a:schemeClr>
              </a:solidFill>
            </c:spPr>
          </c:dPt>
          <c:dPt>
            <c:idx val="2"/>
            <c:bubble3D val="0"/>
            <c:spPr>
              <a:solidFill>
                <a:srgbClr val="FF0000"/>
              </a:solidFill>
            </c:spPr>
          </c:dPt>
          <c:dPt>
            <c:idx val="3"/>
            <c:bubble3D val="0"/>
            <c:spPr>
              <a:solidFill>
                <a:srgbClr val="FFFF00"/>
              </a:solidFill>
            </c:spPr>
          </c:dPt>
          <c:dPt>
            <c:idx val="4"/>
            <c:bubble3D val="0"/>
            <c:spPr>
              <a:solidFill>
                <a:srgbClr val="C00000"/>
              </a:solidFill>
            </c:spPr>
          </c:dPt>
          <c:dLbls>
            <c:dLbl>
              <c:idx val="0"/>
              <c:layout>
                <c:manualLayout>
                  <c:x val="3.5873244129561756E-3"/>
                  <c:y val="-2.3326031614469243E-3"/>
                </c:manualLayout>
              </c:layout>
              <c:dLblPos val="bestFit"/>
              <c:showLegendKey val="0"/>
              <c:showVal val="0"/>
              <c:showCatName val="1"/>
              <c:showSerName val="0"/>
              <c:showPercent val="1"/>
              <c:showBubbleSize val="0"/>
            </c:dLbl>
            <c:dLbl>
              <c:idx val="1"/>
              <c:layout>
                <c:manualLayout>
                  <c:x val="3.3091910281816107E-2"/>
                  <c:y val="-8.1375354396489852E-2"/>
                </c:manualLayout>
              </c:layout>
              <c:dLblPos val="bestFit"/>
              <c:showLegendKey val="0"/>
              <c:showVal val="0"/>
              <c:showCatName val="1"/>
              <c:showSerName val="0"/>
              <c:showPercent val="1"/>
              <c:showBubbleSize val="0"/>
            </c:dLbl>
            <c:dLbl>
              <c:idx val="2"/>
              <c:layout>
                <c:manualLayout>
                  <c:x val="1.3755852901460815E-2"/>
                  <c:y val="1.4074556469914944E-3"/>
                </c:manualLayout>
              </c:layout>
              <c:dLblPos val="bestFit"/>
              <c:showLegendKey val="0"/>
              <c:showVal val="0"/>
              <c:showCatName val="1"/>
              <c:showSerName val="0"/>
              <c:showPercent val="1"/>
              <c:showBubbleSize val="0"/>
            </c:dLbl>
            <c:dLbl>
              <c:idx val="3"/>
              <c:layout>
                <c:manualLayout>
                  <c:x val="5.7774114538578003E-2"/>
                  <c:y val="2.0223787815996683E-2"/>
                </c:manualLayout>
              </c:layout>
              <c:dLblPos val="bestFit"/>
              <c:showLegendKey val="0"/>
              <c:showVal val="0"/>
              <c:showCatName val="1"/>
              <c:showSerName val="0"/>
              <c:showPercent val="1"/>
              <c:showBubbleSize val="0"/>
            </c:dLbl>
            <c:dLbl>
              <c:idx val="4"/>
              <c:layout>
                <c:manualLayout>
                  <c:x val="-8.0164144292653849E-3"/>
                  <c:y val="4.8483939507561552E-2"/>
                </c:manualLayout>
              </c:layout>
              <c:dLblPos val="bestFit"/>
              <c:showLegendKey val="0"/>
              <c:showVal val="0"/>
              <c:showCatName val="1"/>
              <c:showSerName val="0"/>
              <c:showPercent val="1"/>
              <c:showBubbleSize val="0"/>
            </c:dLbl>
            <c:dLbl>
              <c:idx val="5"/>
              <c:layout>
                <c:manualLayout>
                  <c:x val="-5.8999818786571498E-2"/>
                  <c:y val="-4.0126826251981662E-2"/>
                </c:manualLayout>
              </c:layout>
              <c:dLblPos val="bestFit"/>
              <c:showLegendKey val="0"/>
              <c:showVal val="0"/>
              <c:showCatName val="1"/>
              <c:showSerName val="0"/>
              <c:showPercent val="1"/>
              <c:showBubbleSize val="0"/>
            </c:dLbl>
            <c:numFmt formatCode="0.0%" sourceLinked="0"/>
            <c:txPr>
              <a:bodyPr/>
              <a:lstStyle/>
              <a:p>
                <a:pPr>
                  <a:defRPr sz="1600" b="1">
                    <a:latin typeface="Times New Roman" pitchFamily="18" charset="0"/>
                    <a:cs typeface="Times New Roman" pitchFamily="18" charset="0"/>
                  </a:defRPr>
                </a:pPr>
                <a:endParaRPr lang="es-MX"/>
              </a:p>
            </c:txPr>
            <c:showLegendKey val="0"/>
            <c:showVal val="0"/>
            <c:showCatName val="1"/>
            <c:showSerName val="0"/>
            <c:showPercent val="1"/>
            <c:showBubbleSize val="0"/>
            <c:showLeaderLines val="1"/>
          </c:dLbls>
          <c:cat>
            <c:strRef>
              <c:f>internet5!$G$7:$G$13</c:f>
              <c:strCache>
                <c:ptCount val="7"/>
                <c:pt idx="0">
                  <c:v>En mi Casa</c:v>
                </c:pt>
                <c:pt idx="1">
                  <c:v>En mi Escuela/ Universi- dad</c:v>
                </c:pt>
                <c:pt idx="2">
                  <c:v>En el trabajo/ oficina</c:v>
                </c:pt>
                <c:pt idx="3">
                  <c:v>En un cibercafé</c:v>
                </c:pt>
                <c:pt idx="4">
                  <c:v>En casa de amigos/ familiares</c:v>
                </c:pt>
                <c:pt idx="5">
                  <c:v>Otro</c:v>
                </c:pt>
                <c:pt idx="6">
                  <c:v>Ns/Nc</c:v>
                </c:pt>
              </c:strCache>
            </c:strRef>
          </c:cat>
          <c:val>
            <c:numRef>
              <c:f>internet5!$H$7:$H$13</c:f>
              <c:numCache>
                <c:formatCode>General</c:formatCode>
                <c:ptCount val="7"/>
                <c:pt idx="0">
                  <c:v>397635.95189999935</c:v>
                </c:pt>
                <c:pt idx="1">
                  <c:v>22506.377577000007</c:v>
                </c:pt>
                <c:pt idx="2">
                  <c:v>86617.202088699996</c:v>
                </c:pt>
                <c:pt idx="3">
                  <c:v>87360.749274100046</c:v>
                </c:pt>
                <c:pt idx="4">
                  <c:v>6985.4456756999998</c:v>
                </c:pt>
                <c:pt idx="5">
                  <c:v>8712.3336034000004</c:v>
                </c:pt>
                <c:pt idx="6">
                  <c:v>1739.0709995</c:v>
                </c:pt>
              </c:numCache>
            </c:numRef>
          </c:val>
        </c:ser>
        <c:dLbls>
          <c:showLegendKey val="0"/>
          <c:showVal val="0"/>
          <c:showCatName val="0"/>
          <c:showSerName val="0"/>
          <c:showPercent val="0"/>
          <c:showBubbleSize val="0"/>
          <c:showLeaderLines val="1"/>
        </c:dLbls>
        <c:firstSliceAng val="240"/>
      </c:pieChart>
      <c:spPr>
        <a:noFill/>
        <a:ln w="25400">
          <a:noFill/>
        </a:ln>
      </c:spPr>
    </c:plotArea>
    <c:plotVisOnly val="1"/>
    <c:dispBlanksAs val="zero"/>
    <c:showDLblsOverMax val="0"/>
  </c:chart>
  <c:spPr>
    <a:ln>
      <a:noFill/>
    </a:ln>
  </c:spPr>
  <c:externalData r:id="rId1">
    <c:autoUpdate val="0"/>
  </c:externalData>
</c:chartSpace>
</file>

<file path=ppt/charts/chart12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43272381994891701"/>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6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MEDIOS!$G$7:$G$11</c:f>
              <c:strCache>
                <c:ptCount val="5"/>
                <c:pt idx="0">
                  <c:v>Revistas</c:v>
                </c:pt>
                <c:pt idx="1">
                  <c:v>Internet</c:v>
                </c:pt>
                <c:pt idx="2">
                  <c:v>Periódicos</c:v>
                </c:pt>
                <c:pt idx="3">
                  <c:v>Radio</c:v>
                </c:pt>
                <c:pt idx="4">
                  <c:v>Televisión</c:v>
                </c:pt>
              </c:strCache>
            </c:strRef>
          </c:cat>
          <c:val>
            <c:numRef>
              <c:f>MEDIOS!$H$7:$H$11</c:f>
              <c:numCache>
                <c:formatCode>0.0</c:formatCode>
                <c:ptCount val="5"/>
                <c:pt idx="0">
                  <c:v>3.3</c:v>
                </c:pt>
                <c:pt idx="1">
                  <c:v>33.700000000000003</c:v>
                </c:pt>
                <c:pt idx="2">
                  <c:v>60.1</c:v>
                </c:pt>
                <c:pt idx="3">
                  <c:v>63.5</c:v>
                </c:pt>
                <c:pt idx="4">
                  <c:v>99.2</c:v>
                </c:pt>
              </c:numCache>
            </c:numRef>
          </c:val>
        </c:ser>
        <c:dLbls>
          <c:showLegendKey val="0"/>
          <c:showVal val="0"/>
          <c:showCatName val="0"/>
          <c:showSerName val="0"/>
          <c:showPercent val="0"/>
          <c:showBubbleSize val="0"/>
        </c:dLbls>
        <c:gapWidth val="14"/>
        <c:overlap val="-25"/>
        <c:axId val="119141888"/>
        <c:axId val="119143424"/>
      </c:barChart>
      <c:catAx>
        <c:axId val="119141888"/>
        <c:scaling>
          <c:orientation val="minMax"/>
        </c:scaling>
        <c:delete val="0"/>
        <c:axPos val="l"/>
        <c:numFmt formatCode="General" sourceLinked="1"/>
        <c:majorTickMark val="none"/>
        <c:minorTickMark val="none"/>
        <c:tickLblPos val="nextTo"/>
        <c:txPr>
          <a:bodyPr/>
          <a:lstStyle/>
          <a:p>
            <a:pPr>
              <a:defRPr sz="1400" b="1">
                <a:latin typeface="Times New Roman" pitchFamily="18" charset="0"/>
                <a:cs typeface="Times New Roman" pitchFamily="18" charset="0"/>
              </a:defRPr>
            </a:pPr>
            <a:endParaRPr lang="es-MX"/>
          </a:p>
        </c:txPr>
        <c:crossAx val="119143424"/>
        <c:crosses val="autoZero"/>
        <c:auto val="1"/>
        <c:lblAlgn val="ctr"/>
        <c:lblOffset val="100"/>
        <c:noMultiLvlLbl val="0"/>
      </c:catAx>
      <c:valAx>
        <c:axId val="119143424"/>
        <c:scaling>
          <c:orientation val="minMax"/>
        </c:scaling>
        <c:delete val="1"/>
        <c:axPos val="b"/>
        <c:numFmt formatCode="0.0" sourceLinked="1"/>
        <c:majorTickMark val="out"/>
        <c:minorTickMark val="none"/>
        <c:tickLblPos val="nextTo"/>
        <c:crossAx val="119141888"/>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charts/chart12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35823305483761098"/>
          <c:y val="3.5171862509992005E-2"/>
          <c:w val="0.59596541844483175"/>
          <c:h val="0.92965627498001602"/>
        </c:manualLayout>
      </c:layout>
      <c:barChart>
        <c:barDir val="bar"/>
        <c:grouping val="clustered"/>
        <c:varyColors val="0"/>
        <c:ser>
          <c:idx val="0"/>
          <c:order val="0"/>
          <c:spPr>
            <a:solidFill>
              <a:srgbClr val="00206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Lbls>
            <c:numFmt formatCode="#,##0.0" sourceLinked="0"/>
            <c:txPr>
              <a:bodyPr/>
              <a:lstStyle/>
              <a:p>
                <a:pPr>
                  <a:defRPr sz="1400" b="1">
                    <a:latin typeface="Times New Roman" pitchFamily="18" charset="0"/>
                    <a:cs typeface="Times New Roman" pitchFamily="18" charset="0"/>
                  </a:defRPr>
                </a:pPr>
                <a:endParaRPr lang="es-MX"/>
              </a:p>
            </c:txPr>
            <c:showLegendKey val="0"/>
            <c:showVal val="1"/>
            <c:showCatName val="0"/>
            <c:showSerName val="0"/>
            <c:showPercent val="0"/>
            <c:showBubbleSize val="0"/>
            <c:showLeaderLines val="0"/>
          </c:dLbls>
          <c:cat>
            <c:strRef>
              <c:f>revistas!$G$7:$G$21</c:f>
              <c:strCache>
                <c:ptCount val="15"/>
                <c:pt idx="0">
                  <c:v>Ns/Nc</c:v>
                </c:pt>
                <c:pt idx="1">
                  <c:v>Ninguna</c:v>
                </c:pt>
                <c:pt idx="2">
                  <c:v>Otros</c:v>
                </c:pt>
                <c:pt idx="3">
                  <c:v>Tribuna</c:v>
                </c:pt>
                <c:pt idx="4">
                  <c:v>La Consentida</c:v>
                </c:pt>
                <c:pt idx="5">
                  <c:v>Frontera</c:v>
                </c:pt>
                <c:pt idx="6">
                  <c:v>Vida Sonora</c:v>
                </c:pt>
                <c:pt idx="7">
                  <c:v>Tu Casa Nueva</c:v>
                </c:pt>
                <c:pt idx="8">
                  <c:v>Tacto</c:v>
                </c:pt>
                <c:pt idx="9">
                  <c:v>El Expresso</c:v>
                </c:pt>
                <c:pt idx="10">
                  <c:v>Amiga</c:v>
                </c:pt>
                <c:pt idx="11">
                  <c:v>El Sol</c:v>
                </c:pt>
                <c:pt idx="12">
                  <c:v>Vanidades</c:v>
                </c:pt>
                <c:pt idx="13">
                  <c:v>Variadas</c:v>
                </c:pt>
                <c:pt idx="14">
                  <c:v>TV Notas/ TV y Novelas</c:v>
                </c:pt>
              </c:strCache>
            </c:strRef>
          </c:cat>
          <c:val>
            <c:numRef>
              <c:f>revistas!$H$7:$H$21</c:f>
              <c:numCache>
                <c:formatCode>General</c:formatCode>
                <c:ptCount val="15"/>
                <c:pt idx="0">
                  <c:v>11.84078311853488</c:v>
                </c:pt>
                <c:pt idx="1">
                  <c:v>84.862154142342064</c:v>
                </c:pt>
                <c:pt idx="2">
                  <c:v>0.8236</c:v>
                </c:pt>
                <c:pt idx="3">
                  <c:v>5.8307359617405977E-2</c:v>
                </c:pt>
                <c:pt idx="4">
                  <c:v>6.0909000340786515E-2</c:v>
                </c:pt>
                <c:pt idx="5">
                  <c:v>6.4777435895037996E-2</c:v>
                </c:pt>
                <c:pt idx="6">
                  <c:v>7.5708653452211644E-2</c:v>
                </c:pt>
                <c:pt idx="7">
                  <c:v>8.2570333284982089E-2</c:v>
                </c:pt>
                <c:pt idx="8">
                  <c:v>0.10109532333961296</c:v>
                </c:pt>
                <c:pt idx="9">
                  <c:v>0.11550651577793689</c:v>
                </c:pt>
                <c:pt idx="10">
                  <c:v>0.12946716977885525</c:v>
                </c:pt>
                <c:pt idx="11">
                  <c:v>0.13119155913089159</c:v>
                </c:pt>
                <c:pt idx="12">
                  <c:v>0.14267505136674974</c:v>
                </c:pt>
                <c:pt idx="13">
                  <c:v>0.2733726010004392</c:v>
                </c:pt>
                <c:pt idx="14">
                  <c:v>1.237809797273155</c:v>
                </c:pt>
              </c:numCache>
            </c:numRef>
          </c:val>
        </c:ser>
        <c:dLbls>
          <c:showLegendKey val="0"/>
          <c:showVal val="0"/>
          <c:showCatName val="0"/>
          <c:showSerName val="0"/>
          <c:showPercent val="0"/>
          <c:showBubbleSize val="0"/>
        </c:dLbls>
        <c:gapWidth val="14"/>
        <c:overlap val="-25"/>
        <c:axId val="119220864"/>
        <c:axId val="119243136"/>
      </c:barChart>
      <c:catAx>
        <c:axId val="119220864"/>
        <c:scaling>
          <c:orientation val="minMax"/>
        </c:scaling>
        <c:delete val="0"/>
        <c:axPos val="l"/>
        <c:numFmt formatCode="General" sourceLinked="1"/>
        <c:majorTickMark val="none"/>
        <c:minorTickMark val="none"/>
        <c:tickLblPos val="nextTo"/>
        <c:txPr>
          <a:bodyPr/>
          <a:lstStyle/>
          <a:p>
            <a:pPr>
              <a:defRPr sz="1200" b="1">
                <a:latin typeface="Times New Roman" pitchFamily="18" charset="0"/>
                <a:cs typeface="Times New Roman" pitchFamily="18" charset="0"/>
              </a:defRPr>
            </a:pPr>
            <a:endParaRPr lang="es-MX"/>
          </a:p>
        </c:txPr>
        <c:crossAx val="119243136"/>
        <c:crosses val="autoZero"/>
        <c:auto val="1"/>
        <c:lblAlgn val="ctr"/>
        <c:lblOffset val="100"/>
        <c:noMultiLvlLbl val="0"/>
      </c:catAx>
      <c:valAx>
        <c:axId val="119243136"/>
        <c:scaling>
          <c:orientation val="minMax"/>
        </c:scaling>
        <c:delete val="1"/>
        <c:axPos val="b"/>
        <c:numFmt formatCode="General" sourceLinked="1"/>
        <c:majorTickMark val="out"/>
        <c:minorTickMark val="none"/>
        <c:tickLblPos val="nextTo"/>
        <c:crossAx val="119220864"/>
        <c:crosses val="autoZero"/>
        <c:crossBetween val="between"/>
      </c:valAx>
    </c:plotArea>
    <c:plotVisOnly val="1"/>
    <c:dispBlanksAs val="zero"/>
    <c:showDLblsOverMax val="0"/>
  </c:chart>
  <c:spPr>
    <a:ln>
      <a:noFill/>
    </a:ln>
    <a:scene3d>
      <a:camera prst="orthographicFront"/>
      <a:lightRig rig="threePt" dir="t"/>
    </a:scene3d>
    <a:sp3d>
      <a:bevelB w="0"/>
    </a:sp3d>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ECF671-3001-4342-9738-B0C8535A6521}" type="datetimeFigureOut">
              <a:rPr lang="es-MX" smtClean="0"/>
              <a:pPr/>
              <a:t>08/05/2012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92DDE2-0C75-4AA8-B068-6260CA738CE4}" type="slidenum">
              <a:rPr lang="es-MX" smtClean="0"/>
              <a:pPr/>
              <a:t>‹Nº›</a:t>
            </a:fld>
            <a:endParaRPr lang="es-MX"/>
          </a:p>
        </p:txBody>
      </p:sp>
    </p:spTree>
    <p:extLst>
      <p:ext uri="{BB962C8B-B14F-4D97-AF65-F5344CB8AC3E}">
        <p14:creationId xmlns:p14="http://schemas.microsoft.com/office/powerpoint/2010/main" val="242142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34FC719-E78D-452B-A618-8F1044ABA1FC}" type="slidenum">
              <a:rPr lang="es-ES" smtClean="0"/>
              <a:pPr>
                <a:defRPr/>
              </a:pPr>
              <a:t>2</a:t>
            </a:fld>
            <a:endParaRPr lang="es-ES" smtClean="0"/>
          </a:p>
        </p:txBody>
      </p:sp>
      <p:sp>
        <p:nvSpPr>
          <p:cNvPr id="136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61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34FC719-E78D-452B-A618-8F1044ABA1FC}" type="slidenum">
              <a:rPr lang="es-ES" smtClean="0"/>
              <a:pPr>
                <a:defRPr/>
              </a:pPr>
              <a:t>3</a:t>
            </a:fld>
            <a:endParaRPr lang="es-ES" smtClean="0"/>
          </a:p>
        </p:txBody>
      </p:sp>
      <p:sp>
        <p:nvSpPr>
          <p:cNvPr id="136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61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895D44B-71D0-4594-A1AD-13BE0E981ADB}" type="slidenum">
              <a:rPr lang="es-ES" smtClean="0"/>
              <a:pPr>
                <a:defRPr/>
              </a:pPr>
              <a:t>4</a:t>
            </a:fld>
            <a:endParaRPr lang="es-ES" smtClean="0"/>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72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C622585-A9B2-4D63-A65A-5A23B9B97CDA}" type="slidenum">
              <a:rPr lang="es-ES" smtClean="0"/>
              <a:pPr>
                <a:defRPr/>
              </a:pPr>
              <a:t>5</a:t>
            </a:fld>
            <a:endParaRPr lang="es-ES" smtClean="0"/>
          </a:p>
        </p:txBody>
      </p:sp>
      <p:sp>
        <p:nvSpPr>
          <p:cNvPr id="138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8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E7A177-1A90-4DFE-87EB-EE70369C0354}" type="slidenum">
              <a:rPr lang="es-ES" smtClean="0"/>
              <a:pPr>
                <a:defRPr/>
              </a:pPr>
              <a:t>6</a:t>
            </a:fld>
            <a:endParaRPr lang="es-ES" smtClean="0"/>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92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E7A177-1A90-4DFE-87EB-EE70369C0354}" type="slidenum">
              <a:rPr lang="es-ES" smtClean="0"/>
              <a:pPr>
                <a:defRPr/>
              </a:pPr>
              <a:t>7</a:t>
            </a:fld>
            <a:endParaRPr lang="es-ES" smtClean="0"/>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92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E7A177-1A90-4DFE-87EB-EE70369C0354}" type="slidenum">
              <a:rPr lang="es-ES" smtClean="0"/>
              <a:pPr>
                <a:defRPr/>
              </a:pPr>
              <a:t>8</a:t>
            </a:fld>
            <a:endParaRPr lang="es-ES" smtClean="0"/>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92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E7A177-1A90-4DFE-87EB-EE70369C0354}" type="slidenum">
              <a:rPr lang="es-ES" smtClean="0"/>
              <a:pPr>
                <a:defRPr/>
              </a:pPr>
              <a:t>9</a:t>
            </a:fld>
            <a:endParaRPr lang="es-ES" smtClean="0"/>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92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58AB2C4-6843-4C61-9172-E7B118D320C5}" type="slidenum">
              <a:rPr lang="es-ES" smtClean="0"/>
              <a:pPr>
                <a:defRPr/>
              </a:pPr>
              <a:t>10</a:t>
            </a:fld>
            <a:endParaRPr lang="es-ES" smtClean="0"/>
          </a:p>
        </p:txBody>
      </p:sp>
      <p:sp>
        <p:nvSpPr>
          <p:cNvPr id="140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02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58AB2C4-6843-4C61-9172-E7B118D320C5}" type="slidenum">
              <a:rPr lang="es-ES" smtClean="0"/>
              <a:pPr>
                <a:defRPr/>
              </a:pPr>
              <a:t>11</a:t>
            </a:fld>
            <a:endParaRPr lang="es-ES" smtClean="0"/>
          </a:p>
        </p:txBody>
      </p:sp>
      <p:sp>
        <p:nvSpPr>
          <p:cNvPr id="140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02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58AB2C4-6843-4C61-9172-E7B118D320C5}" type="slidenum">
              <a:rPr lang="es-ES" smtClean="0"/>
              <a:pPr>
                <a:defRPr/>
              </a:pPr>
              <a:t>12</a:t>
            </a:fld>
            <a:endParaRPr lang="es-ES" smtClean="0"/>
          </a:p>
        </p:txBody>
      </p:sp>
      <p:sp>
        <p:nvSpPr>
          <p:cNvPr id="140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02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58AB2C4-6843-4C61-9172-E7B118D320C5}" type="slidenum">
              <a:rPr lang="es-ES" smtClean="0"/>
              <a:pPr>
                <a:defRPr/>
              </a:pPr>
              <a:t>13</a:t>
            </a:fld>
            <a:endParaRPr lang="es-ES" smtClean="0"/>
          </a:p>
        </p:txBody>
      </p:sp>
      <p:sp>
        <p:nvSpPr>
          <p:cNvPr id="140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02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8D2C0D3-C9FF-413A-965B-121DB7613EC1}" type="slidenum">
              <a:rPr lang="es-ES" smtClean="0"/>
              <a:pPr>
                <a:defRPr/>
              </a:pPr>
              <a:t>14</a:t>
            </a:fld>
            <a:endParaRPr lang="es-ES" smtClean="0"/>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13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8D2C0D3-C9FF-413A-965B-121DB7613EC1}" type="slidenum">
              <a:rPr lang="es-ES" smtClean="0"/>
              <a:pPr>
                <a:defRPr/>
              </a:pPr>
              <a:t>15</a:t>
            </a:fld>
            <a:endParaRPr lang="es-ES" smtClean="0"/>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13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8D2C0D3-C9FF-413A-965B-121DB7613EC1}" type="slidenum">
              <a:rPr lang="es-ES" smtClean="0"/>
              <a:pPr>
                <a:defRPr/>
              </a:pPr>
              <a:t>16</a:t>
            </a:fld>
            <a:endParaRPr lang="es-ES" smtClean="0"/>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13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8D2C0D3-C9FF-413A-965B-121DB7613EC1}" type="slidenum">
              <a:rPr lang="es-ES" smtClean="0"/>
              <a:pPr>
                <a:defRPr/>
              </a:pPr>
              <a:t>17</a:t>
            </a:fld>
            <a:endParaRPr lang="es-ES" smtClean="0"/>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13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CF5E908-5B9D-4AA2-B236-0FA37B4496B1}" type="slidenum">
              <a:rPr lang="es-ES" smtClean="0"/>
              <a:pPr>
                <a:defRPr/>
              </a:pPr>
              <a:t>18</a:t>
            </a:fld>
            <a:endParaRPr lang="es-ES" smtClean="0"/>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23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CF5E908-5B9D-4AA2-B236-0FA37B4496B1}" type="slidenum">
              <a:rPr lang="es-ES" smtClean="0"/>
              <a:pPr>
                <a:defRPr/>
              </a:pPr>
              <a:t>19</a:t>
            </a:fld>
            <a:endParaRPr lang="es-ES" smtClean="0"/>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23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F7A408-1AEC-4B19-B597-2907D378E8FB}" type="slidenum">
              <a:rPr lang="es-ES" smtClean="0"/>
              <a:pPr>
                <a:defRPr/>
              </a:pPr>
              <a:t>20</a:t>
            </a:fld>
            <a:endParaRPr lang="es-ES" smtClean="0"/>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33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928461D-AE9B-4606-95CA-A1DA8378D77B}" type="slidenum">
              <a:rPr lang="es-ES" smtClean="0"/>
              <a:pPr>
                <a:defRPr/>
              </a:pPr>
              <a:t>21</a:t>
            </a:fld>
            <a:endParaRPr lang="es-ES" smtClean="0"/>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4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928461D-AE9B-4606-95CA-A1DA8378D77B}" type="slidenum">
              <a:rPr lang="es-ES" smtClean="0"/>
              <a:pPr>
                <a:defRPr/>
              </a:pPr>
              <a:t>22</a:t>
            </a:fld>
            <a:endParaRPr lang="es-ES" smtClean="0"/>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4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9D6039-14A9-4723-9A46-CA9E4B766C39}" type="slidenum">
              <a:rPr lang="es-ES" smtClean="0"/>
              <a:pPr>
                <a:defRPr/>
              </a:pPr>
              <a:t>23</a:t>
            </a:fld>
            <a:endParaRPr lang="es-ES"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5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9D6039-14A9-4723-9A46-CA9E4B766C39}" type="slidenum">
              <a:rPr lang="es-ES" smtClean="0"/>
              <a:pPr>
                <a:defRPr/>
              </a:pPr>
              <a:t>24</a:t>
            </a:fld>
            <a:endParaRPr lang="es-ES"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5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9D6039-14A9-4723-9A46-CA9E4B766C39}" type="slidenum">
              <a:rPr lang="es-ES" smtClean="0"/>
              <a:pPr>
                <a:defRPr/>
              </a:pPr>
              <a:t>25</a:t>
            </a:fld>
            <a:endParaRPr lang="es-ES"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5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9D6039-14A9-4723-9A46-CA9E4B766C39}" type="slidenum">
              <a:rPr lang="es-ES" smtClean="0"/>
              <a:pPr>
                <a:defRPr/>
              </a:pPr>
              <a:t>26</a:t>
            </a:fld>
            <a:endParaRPr lang="es-ES"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5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9D6039-14A9-4723-9A46-CA9E4B766C39}" type="slidenum">
              <a:rPr lang="es-ES" smtClean="0"/>
              <a:pPr>
                <a:defRPr/>
              </a:pPr>
              <a:t>27</a:t>
            </a:fld>
            <a:endParaRPr lang="es-ES"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5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9D6039-14A9-4723-9A46-CA9E4B766C39}" type="slidenum">
              <a:rPr lang="es-ES" smtClean="0"/>
              <a:pPr>
                <a:defRPr/>
              </a:pPr>
              <a:t>28</a:t>
            </a:fld>
            <a:endParaRPr lang="es-ES"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5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9D6039-14A9-4723-9A46-CA9E4B766C39}" type="slidenum">
              <a:rPr lang="es-ES" smtClean="0"/>
              <a:pPr>
                <a:defRPr/>
              </a:pPr>
              <a:t>29</a:t>
            </a:fld>
            <a:endParaRPr lang="es-ES"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5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9D6039-14A9-4723-9A46-CA9E4B766C39}" type="slidenum">
              <a:rPr lang="es-ES" smtClean="0"/>
              <a:pPr>
                <a:defRPr/>
              </a:pPr>
              <a:t>30</a:t>
            </a:fld>
            <a:endParaRPr lang="es-ES"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5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8006F2-3586-4E9C-A81B-12A450DA45CB}" type="slidenum">
              <a:rPr lang="es-ES" smtClean="0"/>
              <a:pPr>
                <a:defRPr/>
              </a:pPr>
              <a:t>31</a:t>
            </a:fld>
            <a:endParaRPr lang="es-ES" smtClean="0"/>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64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949240-A11E-4F30-8173-479DA04862A3}" type="slidenum">
              <a:rPr lang="es-ES" smtClean="0"/>
              <a:pPr>
                <a:defRPr/>
              </a:pPr>
              <a:t>32</a:t>
            </a:fld>
            <a:endParaRPr lang="es-E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949240-A11E-4F30-8173-479DA04862A3}" type="slidenum">
              <a:rPr lang="es-ES" smtClean="0"/>
              <a:pPr>
                <a:defRPr/>
              </a:pPr>
              <a:t>33</a:t>
            </a:fld>
            <a:endParaRPr lang="es-E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949240-A11E-4F30-8173-479DA04862A3}" type="slidenum">
              <a:rPr lang="es-ES" smtClean="0"/>
              <a:pPr>
                <a:defRPr/>
              </a:pPr>
              <a:t>34</a:t>
            </a:fld>
            <a:endParaRPr lang="es-E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949240-A11E-4F30-8173-479DA04862A3}" type="slidenum">
              <a:rPr lang="es-ES" smtClean="0"/>
              <a:pPr>
                <a:defRPr/>
              </a:pPr>
              <a:t>35</a:t>
            </a:fld>
            <a:endParaRPr lang="es-E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949240-A11E-4F30-8173-479DA04862A3}" type="slidenum">
              <a:rPr lang="es-ES" smtClean="0"/>
              <a:pPr>
                <a:defRPr/>
              </a:pPr>
              <a:t>36</a:t>
            </a:fld>
            <a:endParaRPr lang="es-E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949240-A11E-4F30-8173-479DA04862A3}" type="slidenum">
              <a:rPr lang="es-ES" smtClean="0"/>
              <a:pPr>
                <a:defRPr/>
              </a:pPr>
              <a:t>37</a:t>
            </a:fld>
            <a:endParaRPr lang="es-E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949240-A11E-4F30-8173-479DA04862A3}" type="slidenum">
              <a:rPr lang="es-ES" smtClean="0"/>
              <a:pPr>
                <a:defRPr/>
              </a:pPr>
              <a:t>38</a:t>
            </a:fld>
            <a:endParaRPr lang="es-E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949240-A11E-4F30-8173-479DA04862A3}" type="slidenum">
              <a:rPr lang="es-ES" smtClean="0"/>
              <a:pPr>
                <a:defRPr/>
              </a:pPr>
              <a:t>39</a:t>
            </a:fld>
            <a:endParaRPr lang="es-E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949240-A11E-4F30-8173-479DA04862A3}" type="slidenum">
              <a:rPr lang="es-ES" smtClean="0"/>
              <a:pPr>
                <a:defRPr/>
              </a:pPr>
              <a:t>40</a:t>
            </a:fld>
            <a:endParaRPr lang="es-E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41</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42</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43</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44</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45</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2769DD8-094C-48CC-BB2A-3DE4F66847D2}" type="slidenum">
              <a:rPr lang="es-ES" smtClean="0"/>
              <a:pPr>
                <a:defRPr/>
              </a:pPr>
              <a:t>46</a:t>
            </a:fld>
            <a:endParaRPr lang="es-ES" smtClean="0"/>
          </a:p>
        </p:txBody>
      </p:sp>
      <p:sp>
        <p:nvSpPr>
          <p:cNvPr id="181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12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2769DD8-094C-48CC-BB2A-3DE4F66847D2}" type="slidenum">
              <a:rPr lang="es-ES" smtClean="0"/>
              <a:pPr>
                <a:defRPr/>
              </a:pPr>
              <a:t>47</a:t>
            </a:fld>
            <a:endParaRPr lang="es-ES" smtClean="0"/>
          </a:p>
        </p:txBody>
      </p:sp>
      <p:sp>
        <p:nvSpPr>
          <p:cNvPr id="181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12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C40988A-61B2-4126-AB74-A086F37B538C}" type="slidenum">
              <a:rPr lang="es-ES" smtClean="0"/>
              <a:pPr>
                <a:defRPr/>
              </a:pPr>
              <a:t>48</a:t>
            </a:fld>
            <a:endParaRPr lang="es-ES" smtClean="0"/>
          </a:p>
        </p:txBody>
      </p:sp>
      <p:sp>
        <p:nvSpPr>
          <p:cNvPr id="1597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97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6E21848-9057-4510-B01D-740384BF203E}" type="slidenum">
              <a:rPr lang="es-ES" smtClean="0"/>
              <a:pPr>
                <a:defRPr/>
              </a:pPr>
              <a:t>49</a:t>
            </a:fld>
            <a:endParaRPr lang="es-ES"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6E21848-9057-4510-B01D-740384BF203E}" type="slidenum">
              <a:rPr lang="es-ES" smtClean="0"/>
              <a:pPr>
                <a:defRPr/>
              </a:pPr>
              <a:t>50</a:t>
            </a:fld>
            <a:endParaRPr lang="es-ES"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6E21848-9057-4510-B01D-740384BF203E}" type="slidenum">
              <a:rPr lang="es-ES" smtClean="0"/>
              <a:pPr>
                <a:defRPr/>
              </a:pPr>
              <a:t>51</a:t>
            </a:fld>
            <a:endParaRPr lang="es-ES"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6E21848-9057-4510-B01D-740384BF203E}" type="slidenum">
              <a:rPr lang="es-ES" smtClean="0"/>
              <a:pPr>
                <a:defRPr/>
              </a:pPr>
              <a:t>52</a:t>
            </a:fld>
            <a:endParaRPr lang="es-ES"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6E21848-9057-4510-B01D-740384BF203E}" type="slidenum">
              <a:rPr lang="es-ES" smtClean="0"/>
              <a:pPr>
                <a:defRPr/>
              </a:pPr>
              <a:t>53</a:t>
            </a:fld>
            <a:endParaRPr lang="es-ES"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6E21848-9057-4510-B01D-740384BF203E}" type="slidenum">
              <a:rPr lang="es-ES" smtClean="0"/>
              <a:pPr>
                <a:defRPr/>
              </a:pPr>
              <a:t>54</a:t>
            </a:fld>
            <a:endParaRPr lang="es-ES"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6E21848-9057-4510-B01D-740384BF203E}" type="slidenum">
              <a:rPr lang="es-ES" smtClean="0"/>
              <a:pPr>
                <a:defRPr/>
              </a:pPr>
              <a:t>55</a:t>
            </a:fld>
            <a:endParaRPr lang="es-ES"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6E21848-9057-4510-B01D-740384BF203E}" type="slidenum">
              <a:rPr lang="es-ES" smtClean="0"/>
              <a:pPr>
                <a:defRPr/>
              </a:pPr>
              <a:t>56</a:t>
            </a:fld>
            <a:endParaRPr lang="es-ES"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896401A-B1FA-4BE2-AB1D-AEA36D9A0D10}" type="slidenum">
              <a:rPr lang="es-ES" smtClean="0"/>
              <a:pPr>
                <a:defRPr/>
              </a:pPr>
              <a:t>57</a:t>
            </a:fld>
            <a:endParaRPr lang="es-ES" smtClean="0"/>
          </a:p>
        </p:txBody>
      </p:sp>
      <p:sp>
        <p:nvSpPr>
          <p:cNvPr id="179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9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58</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59</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60</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61</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62</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63</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64</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65</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66</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67</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68</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69</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70</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71</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72</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F9A3A03-A7E3-4D35-A2DB-9994A9D8D2E0}" type="slidenum">
              <a:rPr lang="es-ES" smtClean="0"/>
              <a:pPr>
                <a:defRPr/>
              </a:pPr>
              <a:t>73</a:t>
            </a:fld>
            <a:endParaRPr lang="es-ES" smtClean="0"/>
          </a:p>
        </p:txBody>
      </p:sp>
      <p:sp>
        <p:nvSpPr>
          <p:cNvPr id="2017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17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74</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75</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76</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77</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78</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79</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80</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81</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82</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83</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84</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85</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86</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87</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88</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89</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90</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91</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2B1245-20B8-4744-934B-82EE7EEADC9A}" type="slidenum">
              <a:rPr lang="es-ES" smtClean="0"/>
              <a:pPr>
                <a:defRPr/>
              </a:pPr>
              <a:t>92</a:t>
            </a:fld>
            <a:endParaRPr lang="es-ES" smtClean="0"/>
          </a:p>
        </p:txBody>
      </p:sp>
      <p:sp>
        <p:nvSpPr>
          <p:cNvPr id="202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27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2B1245-20B8-4744-934B-82EE7EEADC9A}" type="slidenum">
              <a:rPr lang="es-ES" smtClean="0"/>
              <a:pPr>
                <a:defRPr/>
              </a:pPr>
              <a:t>93</a:t>
            </a:fld>
            <a:endParaRPr lang="es-ES" smtClean="0"/>
          </a:p>
        </p:txBody>
      </p:sp>
      <p:sp>
        <p:nvSpPr>
          <p:cNvPr id="202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27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2B1245-20B8-4744-934B-82EE7EEADC9A}" type="slidenum">
              <a:rPr lang="es-ES" smtClean="0"/>
              <a:pPr>
                <a:defRPr/>
              </a:pPr>
              <a:t>94</a:t>
            </a:fld>
            <a:endParaRPr lang="es-ES" smtClean="0"/>
          </a:p>
        </p:txBody>
      </p:sp>
      <p:sp>
        <p:nvSpPr>
          <p:cNvPr id="202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27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2B1245-20B8-4744-934B-82EE7EEADC9A}" type="slidenum">
              <a:rPr lang="es-ES" smtClean="0"/>
              <a:pPr>
                <a:defRPr/>
              </a:pPr>
              <a:t>95</a:t>
            </a:fld>
            <a:endParaRPr lang="es-ES" smtClean="0"/>
          </a:p>
        </p:txBody>
      </p:sp>
      <p:sp>
        <p:nvSpPr>
          <p:cNvPr id="202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27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96</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97</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98</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896401A-B1FA-4BE2-AB1D-AEA36D9A0D10}" type="slidenum">
              <a:rPr lang="es-ES" smtClean="0"/>
              <a:pPr>
                <a:defRPr/>
              </a:pPr>
              <a:t>99</a:t>
            </a:fld>
            <a:endParaRPr lang="es-ES" smtClean="0"/>
          </a:p>
        </p:txBody>
      </p:sp>
      <p:sp>
        <p:nvSpPr>
          <p:cNvPr id="179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9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100</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101</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102</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103</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104</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105</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106</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107</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108</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4B787D-BBD2-4432-AEFE-204ADC245BFA}" type="slidenum">
              <a:rPr lang="es-ES" smtClean="0"/>
              <a:pPr>
                <a:defRPr/>
              </a:pPr>
              <a:t>109</a:t>
            </a:fld>
            <a:endParaRPr lang="es-ES"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896401A-B1FA-4BE2-AB1D-AEA36D9A0D10}" type="slidenum">
              <a:rPr lang="es-ES" smtClean="0"/>
              <a:pPr>
                <a:defRPr/>
              </a:pPr>
              <a:t>110</a:t>
            </a:fld>
            <a:endParaRPr lang="es-ES" smtClean="0"/>
          </a:p>
        </p:txBody>
      </p:sp>
      <p:sp>
        <p:nvSpPr>
          <p:cNvPr id="179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9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111</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112</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113</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114</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115</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116</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117</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118</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119</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120</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121</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122</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123</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124</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125</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126</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127</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128</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129</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130</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131</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7362EB-74B7-4750-853C-EDE8122DA4CD}" type="slidenum">
              <a:rPr lang="es-ES" smtClean="0"/>
              <a:pPr>
                <a:defRPr/>
              </a:pPr>
              <a:t>132</a:t>
            </a:fld>
            <a:endParaRPr lang="es-ES" smtClean="0"/>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3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A1873AD-0799-4D4C-B384-A16A63C9E401}" type="slidenum">
              <a:rPr lang="es-ES" smtClean="0"/>
              <a:pPr>
                <a:defRPr/>
              </a:pPr>
              <a:t>133</a:t>
            </a:fld>
            <a:endParaRPr lang="es-ES" smtClean="0"/>
          </a:p>
        </p:txBody>
      </p:sp>
      <p:sp>
        <p:nvSpPr>
          <p:cNvPr id="1966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66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134</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135</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136</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137</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138</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139</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140</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141</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142</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143</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144</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145</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146</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147</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148</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149</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150</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151</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152</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153</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154</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36EC6C-FD12-4593-ACAB-69FE794AA6CC}" type="slidenum">
              <a:rPr lang="es-ES" smtClean="0"/>
              <a:pPr>
                <a:defRPr/>
              </a:pPr>
              <a:t>155</a:t>
            </a:fld>
            <a:endParaRPr lang="es-ES" smtClean="0"/>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4FB65DE-7116-4161-A720-B308A8A52146}" type="slidenum">
              <a:rPr lang="es-ES" smtClean="0"/>
              <a:pPr>
                <a:defRPr/>
              </a:pPr>
              <a:t>156</a:t>
            </a:fld>
            <a:endParaRPr lang="es-ES" smtClean="0"/>
          </a:p>
        </p:txBody>
      </p:sp>
      <p:sp>
        <p:nvSpPr>
          <p:cNvPr id="2088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89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157</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158</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159</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160</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161</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162</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163</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164</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165</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166</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167</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168</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169</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170</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171</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172</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4FB65DE-7116-4161-A720-B308A8A52146}" type="slidenum">
              <a:rPr lang="es-ES" smtClean="0"/>
              <a:pPr>
                <a:defRPr/>
              </a:pPr>
              <a:t>173</a:t>
            </a:fld>
            <a:endParaRPr lang="es-ES" smtClean="0"/>
          </a:p>
        </p:txBody>
      </p:sp>
      <p:sp>
        <p:nvSpPr>
          <p:cNvPr id="2088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89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174</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97B19DC-3366-4161-BE0B-978745CA45DA}" type="slidenum">
              <a:rPr lang="es-ES" smtClean="0"/>
              <a:pPr>
                <a:defRPr/>
              </a:pPr>
              <a:t>175</a:t>
            </a:fld>
            <a:endParaRPr lang="es-ES" smtClean="0"/>
          </a:p>
        </p:txBody>
      </p:sp>
      <p:sp>
        <p:nvSpPr>
          <p:cNvPr id="209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6CE67D0-AACB-4FFE-96B1-2B6D827FADCA}" type="slidenum">
              <a:rPr lang="es-ES" smtClean="0"/>
              <a:pPr>
                <a:defRPr/>
              </a:pPr>
              <a:t>176</a:t>
            </a:fld>
            <a:endParaRPr lang="es-ES" smtClean="0"/>
          </a:p>
        </p:txBody>
      </p:sp>
      <p:sp>
        <p:nvSpPr>
          <p:cNvPr id="2109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09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MX" smtClean="0"/>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B147D2D-7F73-4BC7-A56D-3AD8502E4520}" type="slidenum">
              <a:rPr lang="es-ES" smtClean="0"/>
              <a:pPr>
                <a:defRPr/>
              </a:pPr>
              <a:t>177</a:t>
            </a:fld>
            <a:endParaRPr lang="es-ES" smtClean="0"/>
          </a:p>
        </p:txBody>
      </p:sp>
      <p:sp>
        <p:nvSpPr>
          <p:cNvPr id="2467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67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9BEE0E9-390D-4DE7-9488-40878D175B3E}" type="slidenum">
              <a:rPr lang="es-ES" smtClean="0"/>
              <a:pPr>
                <a:defRPr/>
              </a:pPr>
              <a:t>178</a:t>
            </a:fld>
            <a:endParaRPr lang="es-ES" smtClean="0"/>
          </a:p>
        </p:txBody>
      </p:sp>
      <p:sp>
        <p:nvSpPr>
          <p:cNvPr id="2478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78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E04511A-F22A-447E-A75A-5BB8E27EC440}" type="slidenum">
              <a:rPr lang="es-ES" smtClean="0"/>
              <a:pPr>
                <a:defRPr/>
              </a:pPr>
              <a:t>179</a:t>
            </a:fld>
            <a:endParaRPr lang="es-ES" smtClean="0"/>
          </a:p>
        </p:txBody>
      </p:sp>
      <p:sp>
        <p:nvSpPr>
          <p:cNvPr id="2488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88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2960FAC-CA55-4DD3-A9FA-E5A5CC3A666A}" type="slidenum">
              <a:rPr lang="es-ES" smtClean="0"/>
              <a:pPr>
                <a:defRPr/>
              </a:pPr>
              <a:t>180</a:t>
            </a:fld>
            <a:endParaRPr lang="es-ES" smtClean="0"/>
          </a:p>
        </p:txBody>
      </p:sp>
      <p:sp>
        <p:nvSpPr>
          <p:cNvPr id="2498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98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DCCA7CF-CD1D-45E4-B747-04F170317C58}" type="slidenum">
              <a:rPr lang="es-ES" smtClean="0"/>
              <a:pPr>
                <a:defRPr/>
              </a:pPr>
              <a:t>181</a:t>
            </a:fld>
            <a:endParaRPr lang="es-ES" smtClean="0"/>
          </a:p>
        </p:txBody>
      </p:sp>
      <p:sp>
        <p:nvSpPr>
          <p:cNvPr id="2508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08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C7D3E00-4455-4BCE-82C9-880B61C11B2C}" type="slidenum">
              <a:rPr lang="es-ES" smtClean="0"/>
              <a:pPr>
                <a:defRPr/>
              </a:pPr>
              <a:t>182</a:t>
            </a:fld>
            <a:endParaRPr lang="es-ES" smtClean="0"/>
          </a:p>
        </p:txBody>
      </p:sp>
      <p:sp>
        <p:nvSpPr>
          <p:cNvPr id="2519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19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82F566B-A861-4B8B-9D49-5CEF4C550748}" type="slidenum">
              <a:rPr lang="es-ES" smtClean="0"/>
              <a:pPr>
                <a:defRPr/>
              </a:pPr>
              <a:t>183</a:t>
            </a:fld>
            <a:endParaRPr lang="es-ES" dirty="0" smtClean="0"/>
          </a:p>
        </p:txBody>
      </p:sp>
      <p:sp>
        <p:nvSpPr>
          <p:cNvPr id="2560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E60107-A088-4E06-B3E4-07039F285567}" type="slidenum">
              <a:rPr lang="es-ES" smtClean="0"/>
              <a:pPr>
                <a:defRPr/>
              </a:pPr>
              <a:t>184</a:t>
            </a:fld>
            <a:endParaRPr lang="es-ES" smtClean="0"/>
          </a:p>
        </p:txBody>
      </p:sp>
      <p:sp>
        <p:nvSpPr>
          <p:cNvPr id="2570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70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9E378A7-C6A7-45D5-BAD4-593193ABB91E}" type="slidenum">
              <a:rPr lang="es-ES" smtClean="0"/>
              <a:pPr>
                <a:defRPr/>
              </a:pPr>
              <a:t>185</a:t>
            </a:fld>
            <a:endParaRPr lang="es-ES" smtClean="0"/>
          </a:p>
        </p:txBody>
      </p:sp>
      <p:sp>
        <p:nvSpPr>
          <p:cNvPr id="2590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90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D459A7E-92E3-498E-B32C-5CAC3E89B0F4}" type="slidenum">
              <a:rPr lang="es-ES" smtClean="0"/>
              <a:pPr>
                <a:defRPr/>
              </a:pPr>
              <a:t>186</a:t>
            </a:fld>
            <a:endParaRPr lang="es-ES" smtClean="0"/>
          </a:p>
        </p:txBody>
      </p:sp>
      <p:sp>
        <p:nvSpPr>
          <p:cNvPr id="2600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01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13A9001-D5B7-4FC8-81FB-5FB593D4B8FB}" type="slidenum">
              <a:rPr lang="es-ES" smtClean="0"/>
              <a:pPr>
                <a:defRPr/>
              </a:pPr>
              <a:t>187</a:t>
            </a:fld>
            <a:endParaRPr lang="es-ES" smtClean="0"/>
          </a:p>
        </p:txBody>
      </p:sp>
      <p:sp>
        <p:nvSpPr>
          <p:cNvPr id="2611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11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BB19301-CD3C-415D-B64D-F0366907C21B}" type="slidenum">
              <a:rPr lang="es-ES" smtClean="0"/>
              <a:pPr>
                <a:defRPr/>
              </a:pPr>
              <a:t>188</a:t>
            </a:fld>
            <a:endParaRPr lang="es-ES" smtClean="0"/>
          </a:p>
        </p:txBody>
      </p:sp>
      <p:sp>
        <p:nvSpPr>
          <p:cNvPr id="2529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29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1D3533F-A1BE-4DB8-9E05-D1FECEFC229D}" type="slidenum">
              <a:rPr lang="es-ES" smtClean="0"/>
              <a:pPr>
                <a:defRPr/>
              </a:pPr>
              <a:t>189</a:t>
            </a:fld>
            <a:endParaRPr lang="es-ES" smtClean="0"/>
          </a:p>
        </p:txBody>
      </p:sp>
      <p:sp>
        <p:nvSpPr>
          <p:cNvPr id="2539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39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A457D81-ED33-45E5-9FE5-431D172E73E2}" type="slidenum">
              <a:rPr lang="es-ES" smtClean="0"/>
              <a:pPr>
                <a:defRPr/>
              </a:pPr>
              <a:t>190</a:t>
            </a:fld>
            <a:endParaRPr lang="es-ES" smtClean="0"/>
          </a:p>
        </p:txBody>
      </p:sp>
      <p:sp>
        <p:nvSpPr>
          <p:cNvPr id="2549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49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D005B16-4070-4345-9ADC-3AC9255DED6E}" type="slidenum">
              <a:rPr lang="es-ES" smtClean="0"/>
              <a:pPr>
                <a:defRPr/>
              </a:pPr>
              <a:t>191</a:t>
            </a:fld>
            <a:endParaRPr lang="es-ES" smtClean="0"/>
          </a:p>
        </p:txBody>
      </p:sp>
      <p:sp>
        <p:nvSpPr>
          <p:cNvPr id="2621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21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69297FA-F1CF-4BE2-AA3C-4D6EB67E337D}" type="slidenum">
              <a:rPr lang="es-ES" smtClean="0"/>
              <a:pPr>
                <a:defRPr/>
              </a:pPr>
              <a:t>192</a:t>
            </a:fld>
            <a:endParaRPr lang="es-ES" smtClean="0"/>
          </a:p>
        </p:txBody>
      </p:sp>
      <p:sp>
        <p:nvSpPr>
          <p:cNvPr id="2631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31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dirty="0" smtClean="0"/>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273AF4-561F-49A5-B0A5-9266FE8CD3C7}" type="slidenum">
              <a:rPr lang="es-ES" smtClean="0"/>
              <a:pPr>
                <a:defRPr/>
              </a:pPr>
              <a:t>193</a:t>
            </a:fld>
            <a:endParaRPr lang="es-ES" smtClean="0"/>
          </a:p>
        </p:txBody>
      </p:sp>
      <p:sp>
        <p:nvSpPr>
          <p:cNvPr id="264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41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5F09B37-16DF-4726-A4FE-57258477BE92}" type="slidenum">
              <a:rPr lang="es-ES" smtClean="0"/>
              <a:pPr>
                <a:defRPr/>
              </a:pPr>
              <a:t>194</a:t>
            </a:fld>
            <a:endParaRPr lang="es-ES" smtClean="0"/>
          </a:p>
        </p:txBody>
      </p:sp>
      <p:sp>
        <p:nvSpPr>
          <p:cNvPr id="2652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52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FD4F06F-29EC-4174-9D3D-BD1C38AEDD7C}" type="slidenum">
              <a:rPr lang="es-ES" smtClean="0"/>
              <a:pPr>
                <a:defRPr/>
              </a:pPr>
              <a:t>195</a:t>
            </a:fld>
            <a:endParaRPr lang="es-ES" smtClean="0"/>
          </a:p>
        </p:txBody>
      </p:sp>
      <p:sp>
        <p:nvSpPr>
          <p:cNvPr id="266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87CB3D1-279C-457B-B602-FFB9580CB27D}" type="slidenum">
              <a:rPr lang="es-ES" smtClean="0"/>
              <a:pPr>
                <a:defRPr/>
              </a:pPr>
              <a:t>196</a:t>
            </a:fld>
            <a:endParaRPr lang="es-ES" smtClean="0"/>
          </a:p>
        </p:txBody>
      </p:sp>
      <p:sp>
        <p:nvSpPr>
          <p:cNvPr id="2672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72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ES_tradnl" smtClean="0"/>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1D0D5D3-1206-4EE0-9AE4-27D56E42C323}" type="slidenum">
              <a:rPr lang="es-ES" sz="1200">
                <a:latin typeface="Bauhaus" pitchFamily="2" charset="0"/>
              </a:rPr>
              <a:pPr algn="r"/>
              <a:t>197</a:t>
            </a:fld>
            <a:endParaRPr lang="es-ES" sz="1200">
              <a:latin typeface="Bauhaus" pitchFamily="2" charset="0"/>
            </a:endParaRPr>
          </a:p>
        </p:txBody>
      </p:sp>
      <p:sp>
        <p:nvSpPr>
          <p:cNvPr id="268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829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es-MX"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8C665D2F-2B12-4981-B084-CF23A67E1C54}" type="datetimeFigureOut">
              <a:rPr lang="es-MX"/>
              <a:pPr>
                <a:defRPr/>
              </a:pPr>
              <a:t>08/05/2012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66B9542-E352-4E09-B5E2-F9C11E3A595A}" type="slidenum">
              <a:rPr lang="es-MX"/>
              <a:pPr>
                <a:defRPr/>
              </a:pPr>
              <a:t>‹Nº›</a:t>
            </a:fld>
            <a:endParaRPr lang="es-MX"/>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A653AA64-2DA9-4425-9355-2D7F7D431B11}" type="datetimeFigureOut">
              <a:rPr lang="es-MX"/>
              <a:pPr>
                <a:defRPr/>
              </a:pPr>
              <a:t>08/05/2012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ABF5686-0474-4B8F-8AAF-B8516DCFAA07}" type="slidenum">
              <a:rPr lang="es-MX"/>
              <a:pPr>
                <a:defRPr/>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1B728343-E614-43A1-AC1B-B5A7C194C88D}" type="datetimeFigureOut">
              <a:rPr lang="es-MX"/>
              <a:pPr>
                <a:defRPr/>
              </a:pPr>
              <a:t>08/05/2012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902FED2-1340-4154-B2F0-5F95FE9886A8}" type="slidenum">
              <a:rPr lang="es-MX"/>
              <a:pPr>
                <a:defRPr/>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1AC296D7-2375-4A23-A6F4-422F7E113EE4}" type="datetimeFigureOut">
              <a:rPr lang="es-MX"/>
              <a:pPr>
                <a:defRPr/>
              </a:pPr>
              <a:t>08/05/2012</a:t>
            </a:fld>
            <a:endParaRPr lang="es-MX"/>
          </a:p>
        </p:txBody>
      </p:sp>
      <p:sp>
        <p:nvSpPr>
          <p:cNvPr id="6"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46210F9-3DCE-4E9D-B11D-252D39A35516}" type="slidenum">
              <a:rPr lang="es-MX"/>
              <a:pPr>
                <a:defRPr/>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17D31B4B-97FB-4155-BAEC-73E1046CFBCB}" type="datetimeFigureOut">
              <a:rPr lang="es-MX"/>
              <a:pPr>
                <a:defRPr/>
              </a:pPr>
              <a:t>08/05/2012</a:t>
            </a:fld>
            <a:endParaRPr lang="es-MX"/>
          </a:p>
        </p:txBody>
      </p:sp>
      <p:sp>
        <p:nvSpPr>
          <p:cNvPr id="8"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9"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3B6B547-E0A7-4363-BA97-9366550698CD}" type="slidenum">
              <a:rPr lang="es-MX"/>
              <a:pPr>
                <a:defRPr/>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907B4275-7349-487A-8E1E-CEFAC645184D}" type="datetimeFigureOut">
              <a:rPr lang="es-MX"/>
              <a:pPr>
                <a:defRPr/>
              </a:pPr>
              <a:t>08/05/2012</a:t>
            </a:fld>
            <a:endParaRPr lang="es-MX"/>
          </a:p>
        </p:txBody>
      </p:sp>
      <p:sp>
        <p:nvSpPr>
          <p:cNvPr id="4"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5"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98C1707-300E-4A32-A535-0F8F59B4721E}" type="slidenum">
              <a:rPr lang="es-MX"/>
              <a:pPr>
                <a:defRPr/>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C7A78E09-72FA-402A-A160-545F8DB32B9F}" type="datetimeFigureOut">
              <a:rPr lang="es-MX"/>
              <a:pPr>
                <a:defRPr/>
              </a:pPr>
              <a:t>08/05/2012</a:t>
            </a:fld>
            <a:endParaRPr lang="es-MX"/>
          </a:p>
        </p:txBody>
      </p:sp>
      <p:sp>
        <p:nvSpPr>
          <p:cNvPr id="3"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4"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C35A696-EC3B-4166-A258-3E41A75233BE}" type="slidenum">
              <a:rPr lang="es-MX"/>
              <a:pPr>
                <a:defRPr/>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4F03777E-B06A-47F3-9096-ABF52BF1C18E}" type="datetimeFigureOut">
              <a:rPr lang="es-MX"/>
              <a:pPr>
                <a:defRPr/>
              </a:pPr>
              <a:t>08/05/2012</a:t>
            </a:fld>
            <a:endParaRPr lang="es-MX"/>
          </a:p>
        </p:txBody>
      </p:sp>
      <p:sp>
        <p:nvSpPr>
          <p:cNvPr id="6"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990C436-D582-4920-9ABC-88F838EC2EF0}" type="slidenum">
              <a:rPr lang="es-MX"/>
              <a:pPr>
                <a:defRPr/>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16386D7C-ECDD-487E-8B32-8982C3E31D92}" type="datetimeFigureOut">
              <a:rPr lang="es-MX"/>
              <a:pPr>
                <a:defRPr/>
              </a:pPr>
              <a:t>08/05/2012</a:t>
            </a:fld>
            <a:endParaRPr lang="es-MX"/>
          </a:p>
        </p:txBody>
      </p:sp>
      <p:sp>
        <p:nvSpPr>
          <p:cNvPr id="6"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BDCA833-467B-4926-AF2A-F5AABDAAAC1B}" type="slidenum">
              <a:rPr lang="es-MX"/>
              <a:pPr>
                <a:defRPr/>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F66A470A-BF44-4E06-ABE7-64DEE123C5AC}" type="datetimeFigureOut">
              <a:rPr lang="es-MX"/>
              <a:pPr>
                <a:defRPr/>
              </a:pPr>
              <a:t>08/05/2012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6D5A946F-AB58-41B3-A1EF-2071347FCD2B}" type="slidenum">
              <a:rPr lang="es-MX"/>
              <a:pPr>
                <a:defRPr/>
              </a:pPr>
              <a:t>‹Nº›</a:t>
            </a:fld>
            <a:endParaRPr lang="es-MX"/>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903720B7-0082-40E4-A7E1-E8A83A1283A1}" type="datetimeFigureOut">
              <a:rPr lang="es-MX"/>
              <a:pPr>
                <a:defRPr/>
              </a:pPr>
              <a:t>08/05/2012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C9A0584-FAC6-403A-AEAE-65308A64C62A}" type="slidenum">
              <a:rPr lang="es-MX"/>
              <a:pPr>
                <a:defRPr/>
              </a:pPr>
              <a:t>‹Nº›</a:t>
            </a:fld>
            <a:endParaRPr lang="es-MX"/>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07182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3000" b="-3000"/>
          </a:stretch>
        </a:blipFill>
        <a:effectLst/>
      </p:bgPr>
    </p:bg>
    <p:spTree>
      <p:nvGrpSpPr>
        <p:cNvPr id="1" name=""/>
        <p:cNvGrpSpPr/>
        <p:nvPr/>
      </p:nvGrpSpPr>
      <p:grpSpPr>
        <a:xfrm>
          <a:off x="0" y="0"/>
          <a:ext cx="0" cy="0"/>
          <a:chOff x="0" y="0"/>
          <a:chExt cx="0" cy="0"/>
        </a:xfrm>
      </p:grpSpPr>
      <p:sp>
        <p:nvSpPr>
          <p:cNvPr id="11" name="10 Rectángulo"/>
          <p:cNvSpPr/>
          <p:nvPr userDrawn="1"/>
        </p:nvSpPr>
        <p:spPr>
          <a:xfrm>
            <a:off x="0" y="-19974"/>
            <a:ext cx="9144000" cy="928694"/>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1" r:id="rId12"/>
  </p:sldLayoutIdLs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slide" Target="slide125.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slide" Target="slide127.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slide" Target="slide133.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slide" Target="slide136.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slide" Target="slide102.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slide" Target="slide142.xml"/></Relationships>
</file>

<file path=ppt/slides/_rels/slide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slide" Target="slide153.xml"/></Relationships>
</file>

<file path=ppt/slides/_rels/slide2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slide" Target="slide149.xml"/></Relationships>
</file>

<file path=ppt/slides/_rels/slide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slide" Target="slide152.xml"/></Relationships>
</file>

<file path=ppt/slides/_rels/slide2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slide" Target="slide155.xml"/></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slide" Target="slide158.xml"/></Relationships>
</file>

<file path=ppt/slides/_rels/slide3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slide" Target="slide161.xml"/></Relationships>
</file>

<file path=ppt/slides/_rels/slide3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slide" Target="slide164.xml"/></Relationships>
</file>

<file path=ppt/slides/_rels/slide3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slide" Target="slide167.xml"/></Relationships>
</file>

<file path=ppt/slides/_rels/slide3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slide" Target="slide169.xml"/></Relationships>
</file>

<file path=ppt/slides/_rels/slide3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slide" Target="slide172.xml"/></Relationships>
</file>

<file path=ppt/slides/_rels/slide4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slide" Target="slide175.xml"/></Relationships>
</file>

<file path=ppt/slides/_rels/slide4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1.xml"/><Relationship Id="rId1" Type="http://schemas.openxmlformats.org/officeDocument/2006/relationships/slideLayout" Target="../slideLayouts/slideLayout12.xml"/><Relationship Id="rId5" Type="http://schemas.openxmlformats.org/officeDocument/2006/relationships/slide" Target="slide178.xml"/><Relationship Id="rId4" Type="http://schemas.openxmlformats.org/officeDocument/2006/relationships/chart" Target="../charts/chart19.xml"/></Relationships>
</file>

<file path=ppt/slides/_rels/slide4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slide" Target="slide181.xml"/></Relationships>
</file>

<file path=ppt/slides/_rels/slide4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slide" Target="slide184.xml"/></Relationships>
</file>

<file path=ppt/slides/_rels/slide4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slide" Target="slide191.xml"/></Relationships>
</file>

<file path=ppt/slides/_rels/slide5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50.xml"/><Relationship Id="rId1" Type="http://schemas.openxmlformats.org/officeDocument/2006/relationships/slideLayout" Target="../slideLayouts/slideLayout12.xml"/><Relationship Id="rId4" Type="http://schemas.openxmlformats.org/officeDocument/2006/relationships/slide" Target="slide194.xml"/></Relationships>
</file>

<file path=ppt/slides/_rels/slide5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slide" Target="slide78.xml"/></Relationships>
</file>

<file path=ppt/slides/_rels/slide5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slide" Target="slide81.xml"/></Relationships>
</file>

<file path=ppt/slides/_rels/slide5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7.xml"/><Relationship Id="rId1" Type="http://schemas.openxmlformats.org/officeDocument/2006/relationships/slideLayout" Target="../slideLayouts/slideLayout12.xml"/><Relationship Id="rId5" Type="http://schemas.openxmlformats.org/officeDocument/2006/relationships/slide" Target="slide85.xml"/><Relationship Id="rId4" Type="http://schemas.openxmlformats.org/officeDocument/2006/relationships/chart" Target="../charts/chart26.xml"/></Relationships>
</file>

<file path=ppt/slides/_rels/slide5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9.jpeg"/><Relationship Id="rId7" Type="http://schemas.openxmlformats.org/officeDocument/2006/relationships/hyperlink" Target="29_PBV_Imp.pdf" TargetMode="External"/><Relationship Id="rId2" Type="http://schemas.openxmlformats.org/officeDocument/2006/relationships/notesSlide" Target="../notesSlides/notesSlide59.xml"/><Relationship Id="rId1" Type="http://schemas.openxmlformats.org/officeDocument/2006/relationships/slideLayout" Target="../slideLayouts/slideLayout12.xml"/><Relationship Id="rId6" Type="http://schemas.openxmlformats.org/officeDocument/2006/relationships/chart" Target="../charts/chart28.xml"/><Relationship Id="rId5" Type="http://schemas.openxmlformats.org/officeDocument/2006/relationships/slide" Target="slide87.xml"/><Relationship Id="rId4" Type="http://schemas.openxmlformats.org/officeDocument/2006/relationships/chart" Target="../charts/chart27.xml"/></Relationships>
</file>

<file path=ppt/slides/_rels/slide6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slide" Target="slide90.xml"/></Relationships>
</file>

<file path=ppt/slides/_rels/slide6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63.xml"/><Relationship Id="rId1" Type="http://schemas.openxmlformats.org/officeDocument/2006/relationships/slideLayout" Target="../slideLayouts/slideLayout12.xml"/><Relationship Id="rId4" Type="http://schemas.openxmlformats.org/officeDocument/2006/relationships/slide" Target="slide99.xml"/></Relationships>
</file>

<file path=ppt/slides/_rels/slide6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65.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31_Impresion.pdf"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66.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31_Impresion.pdf"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67.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31_Impresion.pdf"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68.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31_Impresion.pdf"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69.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31_Impresion.pdf"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70.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31_Impresion.pdf"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71.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31_Impresion.pdf" TargetMode="Externa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slide" Target="slide103.xml"/></Relationships>
</file>

<file path=ppt/slides/_rels/slide7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slide" Target="slide106.xml"/></Relationships>
</file>

<file path=ppt/slides/_rels/slide7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77.xml"/><Relationship Id="rId1" Type="http://schemas.openxmlformats.org/officeDocument/2006/relationships/slideLayout" Target="../slideLayouts/slideLayout12.xml"/><Relationship Id="rId4" Type="http://schemas.openxmlformats.org/officeDocument/2006/relationships/slide" Target="slide109.xml"/></Relationships>
</file>

<file path=ppt/slides/_rels/slide7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79.xml"/><Relationship Id="rId1" Type="http://schemas.openxmlformats.org/officeDocument/2006/relationships/slideLayout" Target="../slideLayouts/slideLayout12.xml"/><Relationship Id="rId4" Type="http://schemas.openxmlformats.org/officeDocument/2006/relationships/slide" Target="slide112.xml"/></Relationships>
</file>

<file path=ppt/slides/_rels/slide8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81.xml"/><Relationship Id="rId1" Type="http://schemas.openxmlformats.org/officeDocument/2006/relationships/slideLayout" Target="../slideLayouts/slideLayout12.xml"/><Relationship Id="rId4" Type="http://schemas.openxmlformats.org/officeDocument/2006/relationships/slide" Target="slide115.xml"/></Relationships>
</file>

<file path=ppt/slides/_rels/slide8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82.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83.xml"/><Relationship Id="rId1" Type="http://schemas.openxmlformats.org/officeDocument/2006/relationships/slideLayout" Target="../slideLayouts/slideLayout12.xml"/><Relationship Id="rId4" Type="http://schemas.openxmlformats.org/officeDocument/2006/relationships/slide" Target="slide118.xml"/></Relationships>
</file>

<file path=ppt/slides/_rels/slide8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85.xml"/><Relationship Id="rId1" Type="http://schemas.openxmlformats.org/officeDocument/2006/relationships/slideLayout" Target="../slideLayouts/slideLayout12.xml"/><Relationship Id="rId4" Type="http://schemas.openxmlformats.org/officeDocument/2006/relationships/slide" Target="slide121.xml"/></Relationships>
</file>

<file path=ppt/slides/_rels/slide8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87.xml"/><Relationship Id="rId1" Type="http://schemas.openxmlformats.org/officeDocument/2006/relationships/slideLayout" Target="../slideLayouts/slideLayout12.xml"/><Relationship Id="rId4" Type="http://schemas.openxmlformats.org/officeDocument/2006/relationships/slide" Target="slide124.xml"/></Relationships>
</file>

<file path=ppt/slides/_rels/slide89.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89.xml"/><Relationship Id="rId1" Type="http://schemas.openxmlformats.org/officeDocument/2006/relationships/slideLayout" Target="../slideLayouts/slideLayout12.xml"/><Relationship Id="rId4" Type="http://schemas.openxmlformats.org/officeDocument/2006/relationships/slide" Target="slide127.xml"/></Relationships>
</file>

<file path=ppt/slides/_rels/slide91.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91.xml"/><Relationship Id="rId1" Type="http://schemas.openxmlformats.org/officeDocument/2006/relationships/slideLayout" Target="../slideLayouts/slideLayout12.xml"/><Relationship Id="rId4" Type="http://schemas.openxmlformats.org/officeDocument/2006/relationships/slide" Target="slide130.xml"/></Relationships>
</file>

<file path=ppt/slides/_rels/slide9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93.xml"/><Relationship Id="rId1" Type="http://schemas.openxmlformats.org/officeDocument/2006/relationships/slideLayout" Target="../slideLayouts/slideLayout12.xml"/><Relationship Id="rId4" Type="http://schemas.openxmlformats.org/officeDocument/2006/relationships/slide" Target="slide133.xml"/></Relationships>
</file>

<file path=ppt/slides/_rels/slide9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5.xml"/><Relationship Id="rId1" Type="http://schemas.openxmlformats.org/officeDocument/2006/relationships/slideLayout" Target="../slideLayouts/slideLayout12.xml"/><Relationship Id="rId4" Type="http://schemas.openxmlformats.org/officeDocument/2006/relationships/slide" Target="slide138.xml"/></Relationships>
</file>

<file path=ppt/slides/_rels/slide9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97.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notesSlide" Target="../notesSlides/notesSlide99.xml"/><Relationship Id="rId1" Type="http://schemas.openxmlformats.org/officeDocument/2006/relationships/slideLayout" Target="../slideLayouts/slideLayout12.xml"/><Relationship Id="rId4" Type="http://schemas.openxmlformats.org/officeDocument/2006/relationships/chart" Target="../charts/chart42.xml"/></Relationships>
</file>

<file path=ppt/slides/_rels/slide10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00.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slide" Target="slide145.xml"/><Relationship Id="rId2" Type="http://schemas.openxmlformats.org/officeDocument/2006/relationships/notesSlide" Target="../notesSlides/notesSlide101.xml"/><Relationship Id="rId1" Type="http://schemas.openxmlformats.org/officeDocument/2006/relationships/slideLayout" Target="../slideLayouts/slideLayout12.xml"/><Relationship Id="rId4" Type="http://schemas.openxmlformats.org/officeDocument/2006/relationships/chart" Target="../charts/chart43.xml"/></Relationships>
</file>

<file path=ppt/slides/_rels/slide103.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02.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slide" Target="slide148.xml"/><Relationship Id="rId2" Type="http://schemas.openxmlformats.org/officeDocument/2006/relationships/notesSlide" Target="../notesSlides/notesSlide103.xml"/><Relationship Id="rId1" Type="http://schemas.openxmlformats.org/officeDocument/2006/relationships/slideLayout" Target="../slideLayouts/slideLayout12.xml"/><Relationship Id="rId4" Type="http://schemas.openxmlformats.org/officeDocument/2006/relationships/chart" Target="../charts/chart44.xml"/></Relationships>
</file>

<file path=ppt/slides/_rels/slide10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04.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slide" Target="slide151.xml"/><Relationship Id="rId2" Type="http://schemas.openxmlformats.org/officeDocument/2006/relationships/notesSlide" Target="../notesSlides/notesSlide105.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hyperlink" Target="39_Ganara.pdf" TargetMode="External"/><Relationship Id="rId4" Type="http://schemas.openxmlformats.org/officeDocument/2006/relationships/chart" Target="../charts/chart45.xml"/></Relationships>
</file>

<file path=ppt/slides/_rels/slide10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06.xml"/><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slide" Target="slide153.xml"/><Relationship Id="rId2" Type="http://schemas.openxmlformats.org/officeDocument/2006/relationships/notesSlide" Target="../notesSlides/notesSlide107.xml"/><Relationship Id="rId1" Type="http://schemas.openxmlformats.org/officeDocument/2006/relationships/slideLayout" Target="../slideLayouts/slideLayout12.xml"/><Relationship Id="rId4" Type="http://schemas.openxmlformats.org/officeDocument/2006/relationships/chart" Target="../charts/chart46.xml"/></Relationships>
</file>

<file path=ppt/slides/_rels/slide109.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08.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110.xml"/><Relationship Id="rId1" Type="http://schemas.openxmlformats.org/officeDocument/2006/relationships/slideLayout" Target="../slideLayouts/slideLayout12.xml"/><Relationship Id="rId4" Type="http://schemas.openxmlformats.org/officeDocument/2006/relationships/slide" Target="slide157.xml"/></Relationships>
</file>

<file path=ppt/slides/_rels/slide112.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111.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112.xml"/><Relationship Id="rId1" Type="http://schemas.openxmlformats.org/officeDocument/2006/relationships/slideLayout" Target="../slideLayouts/slideLayout12.xml"/><Relationship Id="rId4" Type="http://schemas.openxmlformats.org/officeDocument/2006/relationships/slide" Target="slide159.xml"/></Relationships>
</file>

<file path=ppt/slides/_rels/slide114.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13.xml"/><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114.xml"/><Relationship Id="rId1" Type="http://schemas.openxmlformats.org/officeDocument/2006/relationships/slideLayout" Target="../slideLayouts/slideLayout12.xml"/><Relationship Id="rId4" Type="http://schemas.openxmlformats.org/officeDocument/2006/relationships/slide" Target="slide161.xml"/></Relationships>
</file>

<file path=ppt/slides/_rels/slide116.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15.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116.xml"/><Relationship Id="rId1" Type="http://schemas.openxmlformats.org/officeDocument/2006/relationships/slideLayout" Target="../slideLayouts/slideLayout12.xml"/><Relationship Id="rId4" Type="http://schemas.openxmlformats.org/officeDocument/2006/relationships/slide" Target="slide163.xml"/></Relationships>
</file>

<file path=ppt/slides/_rels/slide11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17.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118.xml"/><Relationship Id="rId1" Type="http://schemas.openxmlformats.org/officeDocument/2006/relationships/slideLayout" Target="../slideLayouts/slideLayout12.xml"/><Relationship Id="rId4" Type="http://schemas.openxmlformats.org/officeDocument/2006/relationships/slide" Target="slide165.xml"/></Relationships>
</file>

<file path=ppt/slides/_rels/slide120.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119.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120.xml"/><Relationship Id="rId1" Type="http://schemas.openxmlformats.org/officeDocument/2006/relationships/slideLayout" Target="../slideLayouts/slideLayout12.xml"/><Relationship Id="rId4" Type="http://schemas.openxmlformats.org/officeDocument/2006/relationships/slide" Target="slide167.xml"/></Relationships>
</file>

<file path=ppt/slides/_rels/slide122.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121.xml"/><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122.xml"/><Relationship Id="rId1" Type="http://schemas.openxmlformats.org/officeDocument/2006/relationships/slideLayout" Target="../slideLayouts/slideLayout12.xml"/><Relationship Id="rId4" Type="http://schemas.openxmlformats.org/officeDocument/2006/relationships/slide" Target="slide169.xml"/></Relationships>
</file>

<file path=ppt/slides/_rels/slide124.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123.xml"/><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124.xml"/><Relationship Id="rId1" Type="http://schemas.openxmlformats.org/officeDocument/2006/relationships/slideLayout" Target="../slideLayouts/slideLayout12.xml"/><Relationship Id="rId4" Type="http://schemas.openxmlformats.org/officeDocument/2006/relationships/slide" Target="slide171.xml"/></Relationships>
</file>

<file path=ppt/slides/_rels/slide126.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125.xml"/><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126.xml"/><Relationship Id="rId1" Type="http://schemas.openxmlformats.org/officeDocument/2006/relationships/slideLayout" Target="../slideLayouts/slideLayout12.xml"/><Relationship Id="rId4" Type="http://schemas.openxmlformats.org/officeDocument/2006/relationships/slide" Target="slide173.xml"/></Relationships>
</file>

<file path=ppt/slides/_rels/slide128.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27.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128.xml"/><Relationship Id="rId1" Type="http://schemas.openxmlformats.org/officeDocument/2006/relationships/slideLayout" Target="../slideLayouts/slideLayout12.xml"/><Relationship Id="rId4" Type="http://schemas.openxmlformats.org/officeDocument/2006/relationships/slide" Target="slide175.xml"/></Relationships>
</file>

<file path=ppt/slides/_rels/slide130.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129.xml"/><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130.xml"/><Relationship Id="rId1" Type="http://schemas.openxmlformats.org/officeDocument/2006/relationships/slideLayout" Target="../slideLayouts/slideLayout12.xml"/><Relationship Id="rId4" Type="http://schemas.openxmlformats.org/officeDocument/2006/relationships/slide" Target="slide177.xml"/></Relationships>
</file>

<file path=ppt/slides/_rels/slide13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31.xml"/><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133.xml"/><Relationship Id="rId1" Type="http://schemas.openxmlformats.org/officeDocument/2006/relationships/slideLayout" Target="../slideLayouts/slideLayout12.xml"/><Relationship Id="rId4" Type="http://schemas.openxmlformats.org/officeDocument/2006/relationships/slide" Target="slide180.xml"/></Relationships>
</file>

<file path=ppt/slides/_rels/slide135.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134.xm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135.xml"/><Relationship Id="rId1" Type="http://schemas.openxmlformats.org/officeDocument/2006/relationships/slideLayout" Target="../slideLayouts/slideLayout12.xml"/><Relationship Id="rId4" Type="http://schemas.openxmlformats.org/officeDocument/2006/relationships/slide" Target="slide182.xml"/></Relationships>
</file>

<file path=ppt/slides/_rels/slide137.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136.xml"/><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137.xml"/><Relationship Id="rId1" Type="http://schemas.openxmlformats.org/officeDocument/2006/relationships/slideLayout" Target="../slideLayouts/slideLayout12.xml"/><Relationship Id="rId4" Type="http://schemas.openxmlformats.org/officeDocument/2006/relationships/slide" Target="slide184.xml"/></Relationships>
</file>

<file path=ppt/slides/_rels/slide139.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138.xml"/><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139.xml"/><Relationship Id="rId1" Type="http://schemas.openxmlformats.org/officeDocument/2006/relationships/slideLayout" Target="../slideLayouts/slideLayout12.xml"/><Relationship Id="rId4" Type="http://schemas.openxmlformats.org/officeDocument/2006/relationships/slide" Target="slide186.xml"/></Relationships>
</file>

<file path=ppt/slides/_rels/slide141.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140.xml"/><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141.xml"/><Relationship Id="rId1" Type="http://schemas.openxmlformats.org/officeDocument/2006/relationships/slideLayout" Target="../slideLayouts/slideLayout12.xml"/><Relationship Id="rId4" Type="http://schemas.openxmlformats.org/officeDocument/2006/relationships/slide" Target="slide188.xml"/></Relationships>
</file>

<file path=ppt/slides/_rels/slide143.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142.xml"/><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143.xml"/><Relationship Id="rId1" Type="http://schemas.openxmlformats.org/officeDocument/2006/relationships/slideLayout" Target="../slideLayouts/slideLayout12.xml"/><Relationship Id="rId4" Type="http://schemas.openxmlformats.org/officeDocument/2006/relationships/slide" Target="slide190.xml"/></Relationships>
</file>

<file path=ppt/slides/_rels/slide145.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144.xml"/><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145.xml"/><Relationship Id="rId1" Type="http://schemas.openxmlformats.org/officeDocument/2006/relationships/slideLayout" Target="../slideLayouts/slideLayout12.xml"/><Relationship Id="rId4" Type="http://schemas.openxmlformats.org/officeDocument/2006/relationships/slide" Target="slide192.xml"/></Relationships>
</file>

<file path=ppt/slides/_rels/slide147.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146.xml"/><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147.xml"/><Relationship Id="rId1" Type="http://schemas.openxmlformats.org/officeDocument/2006/relationships/slideLayout" Target="../slideLayouts/slideLayout12.xml"/><Relationship Id="rId4" Type="http://schemas.openxmlformats.org/officeDocument/2006/relationships/slide" Target="slide194.xml"/></Relationships>
</file>

<file path=ppt/slides/_rels/slide149.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148.xml"/><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notesSlide" Target="../notesSlides/notesSlide149.xml"/><Relationship Id="rId1" Type="http://schemas.openxmlformats.org/officeDocument/2006/relationships/slideLayout" Target="../slideLayouts/slideLayout12.xml"/><Relationship Id="rId4" Type="http://schemas.openxmlformats.org/officeDocument/2006/relationships/slide" Target="slide196.xml"/></Relationships>
</file>

<file path=ppt/slides/_rels/slide151.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50.xml"/><Relationship Id="rId1" Type="http://schemas.openxmlformats.org/officeDocument/2006/relationships/slideLayout" Target="../slideLayouts/slideLayout12.xml"/></Relationships>
</file>

<file path=ppt/slides/_rels/slide152.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151.xml"/><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152.xml"/><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3" Type="http://schemas.openxmlformats.org/officeDocument/2006/relationships/chart" Target="../charts/chart68.xml"/><Relationship Id="rId2" Type="http://schemas.openxmlformats.org/officeDocument/2006/relationships/notesSlide" Target="../notesSlides/notesSlide153.xml"/><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154.xml"/><Relationship Id="rId1" Type="http://schemas.openxmlformats.org/officeDocument/2006/relationships/slideLayout" Target="../slideLayouts/slideLayout1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chart" Target="../charts/chart69.xml"/><Relationship Id="rId2" Type="http://schemas.openxmlformats.org/officeDocument/2006/relationships/notesSlide" Target="../notesSlides/notesSlide156.xml"/><Relationship Id="rId1" Type="http://schemas.openxmlformats.org/officeDocument/2006/relationships/slideLayout" Target="../slideLayouts/slideLayout12.xml"/></Relationships>
</file>

<file path=ppt/slides/_rels/slide158.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157.xml"/><Relationship Id="rId1" Type="http://schemas.openxmlformats.org/officeDocument/2006/relationships/slideLayout" Target="../slideLayouts/slideLayout12.xml"/></Relationships>
</file>

<file path=ppt/slides/_rels/slide159.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notesSlide" Target="../notesSlides/notesSlide158.xml"/><Relationship Id="rId1" Type="http://schemas.openxmlformats.org/officeDocument/2006/relationships/slideLayout" Target="../slideLayouts/slideLayout12.xml"/></Relationships>
</file>

<file path=ppt/slides/_rels/slide160.xml.rels><?xml version="1.0" encoding="UTF-8" standalone="yes"?>
<Relationships xmlns="http://schemas.openxmlformats.org/package/2006/relationships"><Relationship Id="rId3" Type="http://schemas.openxmlformats.org/officeDocument/2006/relationships/chart" Target="../charts/chart72.xml"/><Relationship Id="rId2" Type="http://schemas.openxmlformats.org/officeDocument/2006/relationships/notesSlide" Target="../notesSlides/notesSlide159.xml"/><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3" Type="http://schemas.openxmlformats.org/officeDocument/2006/relationships/chart" Target="../charts/chart73.xml"/><Relationship Id="rId2" Type="http://schemas.openxmlformats.org/officeDocument/2006/relationships/notesSlide" Target="../notesSlides/notesSlide160.xml"/><Relationship Id="rId1" Type="http://schemas.openxmlformats.org/officeDocument/2006/relationships/slideLayout" Target="../slideLayouts/slideLayout12.xml"/></Relationships>
</file>

<file path=ppt/slides/_rels/slide162.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notesSlide" Target="../notesSlides/notesSlide161.xml"/><Relationship Id="rId1" Type="http://schemas.openxmlformats.org/officeDocument/2006/relationships/slideLayout" Target="../slideLayouts/slideLayout12.xml"/></Relationships>
</file>

<file path=ppt/slides/_rels/slide163.xml.rels><?xml version="1.0" encoding="UTF-8" standalone="yes"?>
<Relationships xmlns="http://schemas.openxmlformats.org/package/2006/relationships"><Relationship Id="rId3" Type="http://schemas.openxmlformats.org/officeDocument/2006/relationships/chart" Target="../charts/chart75.xml"/><Relationship Id="rId2" Type="http://schemas.openxmlformats.org/officeDocument/2006/relationships/notesSlide" Target="../notesSlides/notesSlide162.xml"/><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3" Type="http://schemas.openxmlformats.org/officeDocument/2006/relationships/chart" Target="../charts/chart76.xml"/><Relationship Id="rId2" Type="http://schemas.openxmlformats.org/officeDocument/2006/relationships/notesSlide" Target="../notesSlides/notesSlide163.xml"/><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3" Type="http://schemas.openxmlformats.org/officeDocument/2006/relationships/chart" Target="../charts/chart77.xml"/><Relationship Id="rId2" Type="http://schemas.openxmlformats.org/officeDocument/2006/relationships/notesSlide" Target="../notesSlides/notesSlide164.xml"/><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3" Type="http://schemas.openxmlformats.org/officeDocument/2006/relationships/chart" Target="../charts/chart78.xml"/><Relationship Id="rId2" Type="http://schemas.openxmlformats.org/officeDocument/2006/relationships/notesSlide" Target="../notesSlides/notesSlide165.xml"/><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3" Type="http://schemas.openxmlformats.org/officeDocument/2006/relationships/chart" Target="../charts/chart79.xml"/><Relationship Id="rId2" Type="http://schemas.openxmlformats.org/officeDocument/2006/relationships/notesSlide" Target="../notesSlides/notesSlide166.xml"/><Relationship Id="rId1" Type="http://schemas.openxmlformats.org/officeDocument/2006/relationships/slideLayout" Target="../slideLayouts/slideLayout12.xml"/></Relationships>
</file>

<file path=ppt/slides/_rels/slide168.xml.rels><?xml version="1.0" encoding="UTF-8" standalone="yes"?>
<Relationships xmlns="http://schemas.openxmlformats.org/package/2006/relationships"><Relationship Id="rId3" Type="http://schemas.openxmlformats.org/officeDocument/2006/relationships/chart" Target="../charts/chart80.xml"/><Relationship Id="rId2" Type="http://schemas.openxmlformats.org/officeDocument/2006/relationships/notesSlide" Target="../notesSlides/notesSlide167.xml"/><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3" Type="http://schemas.openxmlformats.org/officeDocument/2006/relationships/chart" Target="../charts/chart81.xml"/><Relationship Id="rId2" Type="http://schemas.openxmlformats.org/officeDocument/2006/relationships/notesSlide" Target="../notesSlides/notesSlide168.xml"/><Relationship Id="rId1" Type="http://schemas.openxmlformats.org/officeDocument/2006/relationships/slideLayout" Target="../slideLayouts/slideLayout12.xml"/></Relationships>
</file>

<file path=ppt/slides/_rels/slide170.xml.rels><?xml version="1.0" encoding="UTF-8" standalone="yes"?>
<Relationships xmlns="http://schemas.openxmlformats.org/package/2006/relationships"><Relationship Id="rId3" Type="http://schemas.openxmlformats.org/officeDocument/2006/relationships/chart" Target="../charts/chart82.xml"/><Relationship Id="rId2" Type="http://schemas.openxmlformats.org/officeDocument/2006/relationships/notesSlide" Target="../notesSlides/notesSlide169.xml"/><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3" Type="http://schemas.openxmlformats.org/officeDocument/2006/relationships/chart" Target="../charts/chart83.xml"/><Relationship Id="rId2" Type="http://schemas.openxmlformats.org/officeDocument/2006/relationships/notesSlide" Target="../notesSlides/notesSlide170.xml"/><Relationship Id="rId1" Type="http://schemas.openxmlformats.org/officeDocument/2006/relationships/slideLayout" Target="../slideLayouts/slideLayout12.xml"/></Relationships>
</file>

<file path=ppt/slides/_rels/slide172.xml.rels><?xml version="1.0" encoding="UTF-8" standalone="yes"?>
<Relationships xmlns="http://schemas.openxmlformats.org/package/2006/relationships"><Relationship Id="rId3" Type="http://schemas.openxmlformats.org/officeDocument/2006/relationships/chart" Target="../charts/chart84.xml"/><Relationship Id="rId2" Type="http://schemas.openxmlformats.org/officeDocument/2006/relationships/notesSlide" Target="../notesSlides/notesSlide171.xml"/><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chart" Target="../charts/chart85.xml"/><Relationship Id="rId2" Type="http://schemas.openxmlformats.org/officeDocument/2006/relationships/notesSlide" Target="../notesSlides/notesSlide173.xml"/><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174.xml"/><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chart" Target="../charts/chart86.xml"/><Relationship Id="rId2" Type="http://schemas.openxmlformats.org/officeDocument/2006/relationships/notesSlide" Target="../notesSlides/notesSlide176.xml"/><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3" Type="http://schemas.openxmlformats.org/officeDocument/2006/relationships/chart" Target="../charts/chart87.xml"/><Relationship Id="rId2" Type="http://schemas.openxmlformats.org/officeDocument/2006/relationships/notesSlide" Target="../notesSlides/notesSlide177.xml"/><Relationship Id="rId1" Type="http://schemas.openxmlformats.org/officeDocument/2006/relationships/slideLayout" Target="../slideLayouts/slideLayout12.xml"/><Relationship Id="rId4" Type="http://schemas.openxmlformats.org/officeDocument/2006/relationships/chart" Target="../charts/chart88.xml"/></Relationships>
</file>

<file path=ppt/slides/_rels/slide179.xml.rels><?xml version="1.0" encoding="UTF-8" standalone="yes"?>
<Relationships xmlns="http://schemas.openxmlformats.org/package/2006/relationships"><Relationship Id="rId3" Type="http://schemas.openxmlformats.org/officeDocument/2006/relationships/chart" Target="../charts/chart89.xml"/><Relationship Id="rId2" Type="http://schemas.openxmlformats.org/officeDocument/2006/relationships/notesSlide" Target="../notesSlides/notesSlide178.xml"/><Relationship Id="rId1" Type="http://schemas.openxmlformats.org/officeDocument/2006/relationships/slideLayout" Target="../slideLayouts/slideLayout12.xml"/><Relationship Id="rId5" Type="http://schemas.openxmlformats.org/officeDocument/2006/relationships/chart" Target="../charts/chart91.xml"/><Relationship Id="rId4" Type="http://schemas.openxmlformats.org/officeDocument/2006/relationships/chart" Target="../charts/chart90.xml"/></Relationships>
</file>

<file path=ppt/slides/_rels/slide180.xml.rels><?xml version="1.0" encoding="UTF-8" standalone="yes"?>
<Relationships xmlns="http://schemas.openxmlformats.org/package/2006/relationships"><Relationship Id="rId3" Type="http://schemas.openxmlformats.org/officeDocument/2006/relationships/chart" Target="../charts/chart92.xml"/><Relationship Id="rId2" Type="http://schemas.openxmlformats.org/officeDocument/2006/relationships/notesSlide" Target="../notesSlides/notesSlide179.xml"/><Relationship Id="rId1" Type="http://schemas.openxmlformats.org/officeDocument/2006/relationships/slideLayout" Target="../slideLayouts/slideLayout12.xml"/><Relationship Id="rId4" Type="http://schemas.openxmlformats.org/officeDocument/2006/relationships/chart" Target="../charts/chart93.xml"/></Relationships>
</file>

<file path=ppt/slides/_rels/slide181.xml.rels><?xml version="1.0" encoding="UTF-8" standalone="yes"?>
<Relationships xmlns="http://schemas.openxmlformats.org/package/2006/relationships"><Relationship Id="rId3" Type="http://schemas.openxmlformats.org/officeDocument/2006/relationships/chart" Target="../charts/chart94.xml"/><Relationship Id="rId2" Type="http://schemas.openxmlformats.org/officeDocument/2006/relationships/notesSlide" Target="../notesSlides/notesSlide180.xml"/><Relationship Id="rId1" Type="http://schemas.openxmlformats.org/officeDocument/2006/relationships/slideLayout" Target="../slideLayouts/slideLayout12.xml"/><Relationship Id="rId4" Type="http://schemas.openxmlformats.org/officeDocument/2006/relationships/chart" Target="../charts/chart95.xml"/></Relationships>
</file>

<file path=ppt/slides/_rels/slide182.xml.rels><?xml version="1.0" encoding="UTF-8" standalone="yes"?>
<Relationships xmlns="http://schemas.openxmlformats.org/package/2006/relationships"><Relationship Id="rId3" Type="http://schemas.openxmlformats.org/officeDocument/2006/relationships/chart" Target="../charts/chart96.xml"/><Relationship Id="rId2" Type="http://schemas.openxmlformats.org/officeDocument/2006/relationships/notesSlide" Target="../notesSlides/notesSlide181.xml"/><Relationship Id="rId1" Type="http://schemas.openxmlformats.org/officeDocument/2006/relationships/slideLayout" Target="../slideLayouts/slideLayout12.xml"/><Relationship Id="rId4" Type="http://schemas.openxmlformats.org/officeDocument/2006/relationships/chart" Target="../charts/chart97.xml"/></Relationships>
</file>

<file path=ppt/slides/_rels/slide183.xml.rels><?xml version="1.0" encoding="UTF-8" standalone="yes"?>
<Relationships xmlns="http://schemas.openxmlformats.org/package/2006/relationships"><Relationship Id="rId3" Type="http://schemas.openxmlformats.org/officeDocument/2006/relationships/chart" Target="../charts/chart98.xml"/><Relationship Id="rId2" Type="http://schemas.openxmlformats.org/officeDocument/2006/relationships/notesSlide" Target="../notesSlides/notesSlide182.xml"/><Relationship Id="rId1" Type="http://schemas.openxmlformats.org/officeDocument/2006/relationships/slideLayout" Target="../slideLayouts/slideLayout12.xml"/><Relationship Id="rId4" Type="http://schemas.openxmlformats.org/officeDocument/2006/relationships/chart" Target="../charts/chart99.xml"/></Relationships>
</file>

<file path=ppt/slides/_rels/slide184.xml.rels><?xml version="1.0" encoding="UTF-8" standalone="yes"?>
<Relationships xmlns="http://schemas.openxmlformats.org/package/2006/relationships"><Relationship Id="rId3" Type="http://schemas.openxmlformats.org/officeDocument/2006/relationships/chart" Target="../charts/chart100.xml"/><Relationship Id="rId2" Type="http://schemas.openxmlformats.org/officeDocument/2006/relationships/notesSlide" Target="../notesSlides/notesSlide183.xml"/><Relationship Id="rId1" Type="http://schemas.openxmlformats.org/officeDocument/2006/relationships/slideLayout" Target="../slideLayouts/slideLayout12.xml"/><Relationship Id="rId4" Type="http://schemas.openxmlformats.org/officeDocument/2006/relationships/chart" Target="../charts/chart101.xml"/></Relationships>
</file>

<file path=ppt/slides/_rels/slide185.xml.rels><?xml version="1.0" encoding="UTF-8" standalone="yes"?>
<Relationships xmlns="http://schemas.openxmlformats.org/package/2006/relationships"><Relationship Id="rId3" Type="http://schemas.openxmlformats.org/officeDocument/2006/relationships/chart" Target="../charts/chart102.xml"/><Relationship Id="rId2" Type="http://schemas.openxmlformats.org/officeDocument/2006/relationships/notesSlide" Target="../notesSlides/notesSlide184.xml"/><Relationship Id="rId1" Type="http://schemas.openxmlformats.org/officeDocument/2006/relationships/slideLayout" Target="../slideLayouts/slideLayout12.xml"/><Relationship Id="rId4" Type="http://schemas.openxmlformats.org/officeDocument/2006/relationships/chart" Target="../charts/chart103.xml"/></Relationships>
</file>

<file path=ppt/slides/_rels/slide186.xml.rels><?xml version="1.0" encoding="UTF-8" standalone="yes"?>
<Relationships xmlns="http://schemas.openxmlformats.org/package/2006/relationships"><Relationship Id="rId3" Type="http://schemas.openxmlformats.org/officeDocument/2006/relationships/chart" Target="../charts/chart104.xml"/><Relationship Id="rId2" Type="http://schemas.openxmlformats.org/officeDocument/2006/relationships/notesSlide" Target="../notesSlides/notesSlide185.xml"/><Relationship Id="rId1" Type="http://schemas.openxmlformats.org/officeDocument/2006/relationships/slideLayout" Target="../slideLayouts/slideLayout12.xml"/><Relationship Id="rId4" Type="http://schemas.openxmlformats.org/officeDocument/2006/relationships/chart" Target="../charts/chart105.xml"/></Relationships>
</file>

<file path=ppt/slides/_rels/slide187.xml.rels><?xml version="1.0" encoding="UTF-8" standalone="yes"?>
<Relationships xmlns="http://schemas.openxmlformats.org/package/2006/relationships"><Relationship Id="rId3" Type="http://schemas.openxmlformats.org/officeDocument/2006/relationships/chart" Target="../charts/chart106.xml"/><Relationship Id="rId2" Type="http://schemas.openxmlformats.org/officeDocument/2006/relationships/notesSlide" Target="../notesSlides/notesSlide186.xml"/><Relationship Id="rId1" Type="http://schemas.openxmlformats.org/officeDocument/2006/relationships/slideLayout" Target="../slideLayouts/slideLayout12.xml"/><Relationship Id="rId4" Type="http://schemas.openxmlformats.org/officeDocument/2006/relationships/chart" Target="../charts/chart107.xml"/></Relationships>
</file>

<file path=ppt/slides/_rels/slide188.xml.rels><?xml version="1.0" encoding="UTF-8" standalone="yes"?>
<Relationships xmlns="http://schemas.openxmlformats.org/package/2006/relationships"><Relationship Id="rId3" Type="http://schemas.openxmlformats.org/officeDocument/2006/relationships/chart" Target="../charts/chart108.xml"/><Relationship Id="rId2" Type="http://schemas.openxmlformats.org/officeDocument/2006/relationships/notesSlide" Target="../notesSlides/notesSlide187.xml"/><Relationship Id="rId1" Type="http://schemas.openxmlformats.org/officeDocument/2006/relationships/slideLayout" Target="../slideLayouts/slideLayout12.xml"/><Relationship Id="rId4" Type="http://schemas.openxmlformats.org/officeDocument/2006/relationships/chart" Target="../charts/chart109.xml"/></Relationships>
</file>

<file path=ppt/slides/_rels/slide189.xml.rels><?xml version="1.0" encoding="UTF-8" standalone="yes"?>
<Relationships xmlns="http://schemas.openxmlformats.org/package/2006/relationships"><Relationship Id="rId3" Type="http://schemas.openxmlformats.org/officeDocument/2006/relationships/chart" Target="../charts/chart110.xml"/><Relationship Id="rId2" Type="http://schemas.openxmlformats.org/officeDocument/2006/relationships/notesSlide" Target="../notesSlides/notesSlide188.xml"/><Relationship Id="rId1" Type="http://schemas.openxmlformats.org/officeDocument/2006/relationships/slideLayout" Target="../slideLayouts/slideLayout12.xml"/><Relationship Id="rId4" Type="http://schemas.openxmlformats.org/officeDocument/2006/relationships/chart" Target="../charts/chart111.xml"/></Relationships>
</file>

<file path=ppt/slides/_rels/slide190.xml.rels><?xml version="1.0" encoding="UTF-8" standalone="yes"?>
<Relationships xmlns="http://schemas.openxmlformats.org/package/2006/relationships"><Relationship Id="rId3" Type="http://schemas.openxmlformats.org/officeDocument/2006/relationships/chart" Target="../charts/chart112.xml"/><Relationship Id="rId2" Type="http://schemas.openxmlformats.org/officeDocument/2006/relationships/notesSlide" Target="../notesSlides/notesSlide189.xml"/><Relationship Id="rId1" Type="http://schemas.openxmlformats.org/officeDocument/2006/relationships/slideLayout" Target="../slideLayouts/slideLayout12.xml"/><Relationship Id="rId4" Type="http://schemas.openxmlformats.org/officeDocument/2006/relationships/chart" Target="../charts/chart113.xml"/></Relationships>
</file>

<file path=ppt/slides/_rels/slide191.xml.rels><?xml version="1.0" encoding="UTF-8" standalone="yes"?>
<Relationships xmlns="http://schemas.openxmlformats.org/package/2006/relationships"><Relationship Id="rId3" Type="http://schemas.openxmlformats.org/officeDocument/2006/relationships/chart" Target="../charts/chart114.xml"/><Relationship Id="rId2" Type="http://schemas.openxmlformats.org/officeDocument/2006/relationships/notesSlide" Target="../notesSlides/notesSlide190.xml"/><Relationship Id="rId1" Type="http://schemas.openxmlformats.org/officeDocument/2006/relationships/slideLayout" Target="../slideLayouts/slideLayout12.xml"/><Relationship Id="rId4" Type="http://schemas.openxmlformats.org/officeDocument/2006/relationships/chart" Target="../charts/chart115.xml"/></Relationships>
</file>

<file path=ppt/slides/_rels/slide192.xml.rels><?xml version="1.0" encoding="UTF-8" standalone="yes"?>
<Relationships xmlns="http://schemas.openxmlformats.org/package/2006/relationships"><Relationship Id="rId3" Type="http://schemas.openxmlformats.org/officeDocument/2006/relationships/chart" Target="../charts/chart116.xml"/><Relationship Id="rId2" Type="http://schemas.openxmlformats.org/officeDocument/2006/relationships/notesSlide" Target="../notesSlides/notesSlide191.xml"/><Relationship Id="rId1" Type="http://schemas.openxmlformats.org/officeDocument/2006/relationships/slideLayout" Target="../slideLayouts/slideLayout12.xml"/><Relationship Id="rId4" Type="http://schemas.openxmlformats.org/officeDocument/2006/relationships/chart" Target="../charts/chart117.xml"/></Relationships>
</file>

<file path=ppt/slides/_rels/slide193.xml.rels><?xml version="1.0" encoding="UTF-8" standalone="yes"?>
<Relationships xmlns="http://schemas.openxmlformats.org/package/2006/relationships"><Relationship Id="rId3" Type="http://schemas.openxmlformats.org/officeDocument/2006/relationships/chart" Target="../charts/chart118.xml"/><Relationship Id="rId2" Type="http://schemas.openxmlformats.org/officeDocument/2006/relationships/notesSlide" Target="../notesSlides/notesSlide192.xml"/><Relationship Id="rId1" Type="http://schemas.openxmlformats.org/officeDocument/2006/relationships/slideLayout" Target="../slideLayouts/slideLayout12.xml"/><Relationship Id="rId4" Type="http://schemas.openxmlformats.org/officeDocument/2006/relationships/chart" Target="../charts/chart119.xml"/></Relationships>
</file>

<file path=ppt/slides/_rels/slide194.xml.rels><?xml version="1.0" encoding="UTF-8" standalone="yes"?>
<Relationships xmlns="http://schemas.openxmlformats.org/package/2006/relationships"><Relationship Id="rId3" Type="http://schemas.openxmlformats.org/officeDocument/2006/relationships/chart" Target="../charts/chart120.xml"/><Relationship Id="rId2" Type="http://schemas.openxmlformats.org/officeDocument/2006/relationships/notesSlide" Target="../notesSlides/notesSlide193.xml"/><Relationship Id="rId1" Type="http://schemas.openxmlformats.org/officeDocument/2006/relationships/slideLayout" Target="../slideLayouts/slideLayout12.xml"/><Relationship Id="rId4" Type="http://schemas.openxmlformats.org/officeDocument/2006/relationships/chart" Target="../charts/chart121.xml"/></Relationships>
</file>

<file path=ppt/slides/_rels/slide195.xml.rels><?xml version="1.0" encoding="UTF-8" standalone="yes"?>
<Relationships xmlns="http://schemas.openxmlformats.org/package/2006/relationships"><Relationship Id="rId3" Type="http://schemas.openxmlformats.org/officeDocument/2006/relationships/chart" Target="../charts/chart122.xml"/><Relationship Id="rId2" Type="http://schemas.openxmlformats.org/officeDocument/2006/relationships/notesSlide" Target="../notesSlides/notesSlide194.xml"/><Relationship Id="rId1" Type="http://schemas.openxmlformats.org/officeDocument/2006/relationships/slideLayout" Target="../slideLayouts/slideLayout12.xml"/><Relationship Id="rId4" Type="http://schemas.openxmlformats.org/officeDocument/2006/relationships/chart" Target="../charts/chart123.xml"/></Relationships>
</file>

<file path=ppt/slides/_rels/slide196.xml.rels><?xml version="1.0" encoding="UTF-8" standalone="yes"?>
<Relationships xmlns="http://schemas.openxmlformats.org/package/2006/relationships"><Relationship Id="rId3" Type="http://schemas.openxmlformats.org/officeDocument/2006/relationships/chart" Target="../charts/chart124.xml"/><Relationship Id="rId2" Type="http://schemas.openxmlformats.org/officeDocument/2006/relationships/notesSlide" Target="../notesSlides/notesSlide195.xml"/><Relationship Id="rId1" Type="http://schemas.openxmlformats.org/officeDocument/2006/relationships/slideLayout" Target="../slideLayouts/slideLayout12.xml"/><Relationship Id="rId4" Type="http://schemas.openxmlformats.org/officeDocument/2006/relationships/chart" Target="../charts/chart125.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981200" y="4697413"/>
            <a:ext cx="7162800" cy="1323439"/>
          </a:xfrm>
          <a:prstGeom prst="rect">
            <a:avLst/>
          </a:prstGeom>
          <a:noFill/>
          <a:ln w="9525">
            <a:noFill/>
            <a:miter lim="800000"/>
            <a:headEnd/>
            <a:tailEnd/>
          </a:ln>
        </p:spPr>
        <p:txBody>
          <a:bodyPr wrap="square">
            <a:spAutoFit/>
          </a:bodyPr>
          <a:lstStyle>
            <a:lvl1pPr eaLnBrk="0" hangingPunct="0">
              <a:defRPr sz="2400">
                <a:solidFill>
                  <a:schemeClr val="tx1"/>
                </a:solidFill>
                <a:latin typeface="Times New Roman" charset="0"/>
                <a:ea typeface="ＭＳ Ｐゴシック" charset="-128"/>
              </a:defRPr>
            </a:lvl1pPr>
            <a:lvl2pPr marL="37931725" indent="-37474525" eaLnBrk="0" hangingPunct="0">
              <a:defRPr sz="2400">
                <a:solidFill>
                  <a:schemeClr val="tx1"/>
                </a:solidFill>
                <a:latin typeface="Times New Roman" charset="0"/>
                <a:ea typeface="ＭＳ Ｐゴシック" charset="-128"/>
              </a:defRPr>
            </a:lvl2pPr>
            <a:lvl3pPr eaLnBrk="0" hangingPunct="0">
              <a:defRPr sz="2400">
                <a:solidFill>
                  <a:schemeClr val="tx1"/>
                </a:solidFill>
                <a:latin typeface="Times New Roman" charset="0"/>
                <a:ea typeface="ＭＳ Ｐゴシック" charset="-128"/>
              </a:defRPr>
            </a:lvl3pPr>
            <a:lvl4pPr eaLnBrk="0" hangingPunct="0">
              <a:defRPr sz="2400">
                <a:solidFill>
                  <a:schemeClr val="tx1"/>
                </a:solidFill>
                <a:latin typeface="Times New Roman" charset="0"/>
                <a:ea typeface="ＭＳ Ｐゴシック" charset="-128"/>
              </a:defRPr>
            </a:lvl4pPr>
            <a:lvl5pPr eaLnBrk="0" hangingPunct="0">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s-MX" sz="4000" b="1" dirty="0" smtClean="0">
                <a:solidFill>
                  <a:srgbClr val="606060"/>
                </a:solidFill>
                <a:latin typeface="Times New Roman" pitchFamily="18" charset="0"/>
                <a:cs typeface="Times New Roman" pitchFamily="18" charset="0"/>
              </a:rPr>
              <a:t>Estudio de Opinión Pública </a:t>
            </a:r>
            <a:r>
              <a:rPr lang="es-MX" sz="4000" dirty="0" smtClean="0">
                <a:solidFill>
                  <a:srgbClr val="FF6600"/>
                </a:solidFill>
                <a:latin typeface="Times New Roman" pitchFamily="18" charset="0"/>
                <a:cs typeface="Times New Roman" pitchFamily="18" charset="0"/>
              </a:rPr>
              <a:t>Estatal por Distrito -Sonora 2012-</a:t>
            </a:r>
          </a:p>
        </p:txBody>
      </p:sp>
      <p:sp>
        <p:nvSpPr>
          <p:cNvPr id="4" name="Rectangle 3"/>
          <p:cNvSpPr/>
          <p:nvPr/>
        </p:nvSpPr>
        <p:spPr>
          <a:xfrm>
            <a:off x="1858963" y="4419600"/>
            <a:ext cx="46037" cy="1828800"/>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5" name="4 Imagen" descr="Sin título-1.png"/>
          <p:cNvPicPr>
            <a:picLocks noChangeAspect="1"/>
          </p:cNvPicPr>
          <p:nvPr/>
        </p:nvPicPr>
        <p:blipFill>
          <a:blip r:embed="rId2" cstate="print"/>
          <a:stretch>
            <a:fillRect/>
          </a:stretch>
        </p:blipFill>
        <p:spPr>
          <a:xfrm>
            <a:off x="2915816" y="980728"/>
            <a:ext cx="3503321" cy="38077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6616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52413" y="260648"/>
            <a:ext cx="8677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Arial" pitchFamily="34" charset="0"/>
              </a:rPr>
              <a:t>CONTENIDO</a:t>
            </a:r>
          </a:p>
        </p:txBody>
      </p:sp>
      <p:grpSp>
        <p:nvGrpSpPr>
          <p:cNvPr id="25817" name="25816 Grupo"/>
          <p:cNvGrpSpPr/>
          <p:nvPr/>
        </p:nvGrpSpPr>
        <p:grpSpPr>
          <a:xfrm>
            <a:off x="6340476" y="1460500"/>
            <a:ext cx="2181225" cy="2357438"/>
            <a:chOff x="6340476" y="1460500"/>
            <a:chExt cx="2181225" cy="2357438"/>
          </a:xfrm>
        </p:grpSpPr>
        <p:sp>
          <p:nvSpPr>
            <p:cNvPr id="25617" name="Rectangle 7"/>
            <p:cNvSpPr>
              <a:spLocks noChangeArrowheads="1"/>
            </p:cNvSpPr>
            <p:nvPr/>
          </p:nvSpPr>
          <p:spPr bwMode="auto">
            <a:xfrm>
              <a:off x="6340476" y="1460500"/>
              <a:ext cx="2147888" cy="47307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19" name="Rectangle 9"/>
            <p:cNvSpPr>
              <a:spLocks noChangeArrowheads="1"/>
            </p:cNvSpPr>
            <p:nvPr/>
          </p:nvSpPr>
          <p:spPr bwMode="auto">
            <a:xfrm>
              <a:off x="6340476" y="1922463"/>
              <a:ext cx="2147888" cy="189547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 name="Rectangle 210"/>
            <p:cNvSpPr>
              <a:spLocks noChangeArrowheads="1"/>
            </p:cNvSpPr>
            <p:nvPr/>
          </p:nvSpPr>
          <p:spPr bwMode="auto">
            <a:xfrm>
              <a:off x="6505576" y="2419350"/>
              <a:ext cx="20161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Eventos Pancho Búrquez </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211"/>
            <p:cNvSpPr>
              <a:spLocks noChangeArrowheads="1"/>
            </p:cNvSpPr>
            <p:nvPr/>
          </p:nvSpPr>
          <p:spPr bwMode="auto">
            <a:xfrm>
              <a:off x="7011988" y="2649538"/>
              <a:ext cx="9144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Valenzuela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12" name="Rectangle 214"/>
          <p:cNvSpPr>
            <a:spLocks noChangeArrowheads="1"/>
          </p:cNvSpPr>
          <p:nvPr/>
        </p:nvSpPr>
        <p:spPr bwMode="auto">
          <a:xfrm>
            <a:off x="8477251"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nvGrpSpPr>
          <p:cNvPr id="25816" name="25815 Grupo"/>
          <p:cNvGrpSpPr/>
          <p:nvPr/>
        </p:nvGrpSpPr>
        <p:grpSpPr>
          <a:xfrm>
            <a:off x="611188" y="1460500"/>
            <a:ext cx="5740401" cy="473075"/>
            <a:chOff x="611188" y="1460500"/>
            <a:chExt cx="5740401" cy="473075"/>
          </a:xfrm>
        </p:grpSpPr>
        <p:sp>
          <p:nvSpPr>
            <p:cNvPr id="25616" name="Rectangle 6"/>
            <p:cNvSpPr>
              <a:spLocks noChangeArrowheads="1"/>
            </p:cNvSpPr>
            <p:nvPr/>
          </p:nvSpPr>
          <p:spPr bwMode="auto">
            <a:xfrm>
              <a:off x="611188" y="1460500"/>
              <a:ext cx="5740400" cy="4730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 name="Rectangle 208"/>
            <p:cNvSpPr>
              <a:spLocks noChangeArrowheads="1"/>
            </p:cNvSpPr>
            <p:nvPr/>
          </p:nvSpPr>
          <p:spPr bwMode="auto">
            <a:xfrm>
              <a:off x="1468028" y="1556792"/>
              <a:ext cx="43281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1" i="0" u="none" strike="noStrike" cap="none" normalizeH="0" baseline="0" dirty="0" smtClean="0">
                  <a:ln>
                    <a:noFill/>
                  </a:ln>
                  <a:solidFill>
                    <a:srgbClr val="FFFFFF"/>
                  </a:solidFill>
                  <a:effectLst/>
                  <a:latin typeface="Times New Roman" pitchFamily="18" charset="0"/>
                  <a:cs typeface="Arial" pitchFamily="34" charset="0"/>
                </a:rPr>
                <a:t>Periodo de Levantamiento I Encuesta Distrital</a:t>
              </a: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212"/>
            <p:cNvSpPr>
              <a:spLocks noChangeArrowheads="1"/>
            </p:cNvSpPr>
            <p:nvPr/>
          </p:nvSpPr>
          <p:spPr bwMode="auto">
            <a:xfrm>
              <a:off x="611188"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 name="Rectangle 213"/>
            <p:cNvSpPr>
              <a:spLocks noChangeArrowheads="1"/>
            </p:cNvSpPr>
            <p:nvPr/>
          </p:nvSpPr>
          <p:spPr bwMode="auto">
            <a:xfrm>
              <a:off x="6340476"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 name="Rectangle 215"/>
            <p:cNvSpPr>
              <a:spLocks noChangeArrowheads="1"/>
            </p:cNvSpPr>
            <p:nvPr/>
          </p:nvSpPr>
          <p:spPr bwMode="auto">
            <a:xfrm>
              <a:off x="1492251"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 name="Rectangle 216"/>
            <p:cNvSpPr>
              <a:spLocks noChangeArrowheads="1"/>
            </p:cNvSpPr>
            <p:nvPr/>
          </p:nvSpPr>
          <p:spPr bwMode="auto">
            <a:xfrm>
              <a:off x="1933576"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 name="Rectangle 217"/>
            <p:cNvSpPr>
              <a:spLocks noChangeArrowheads="1"/>
            </p:cNvSpPr>
            <p:nvPr/>
          </p:nvSpPr>
          <p:spPr bwMode="auto">
            <a:xfrm>
              <a:off x="2373313"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 name="Rectangle 218"/>
            <p:cNvSpPr>
              <a:spLocks noChangeArrowheads="1"/>
            </p:cNvSpPr>
            <p:nvPr/>
          </p:nvSpPr>
          <p:spPr bwMode="auto">
            <a:xfrm>
              <a:off x="2814638"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 name="Rectangle 219"/>
            <p:cNvSpPr>
              <a:spLocks noChangeArrowheads="1"/>
            </p:cNvSpPr>
            <p:nvPr/>
          </p:nvSpPr>
          <p:spPr bwMode="auto">
            <a:xfrm>
              <a:off x="3255963"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8" name="Rectangle 220"/>
            <p:cNvSpPr>
              <a:spLocks noChangeArrowheads="1"/>
            </p:cNvSpPr>
            <p:nvPr/>
          </p:nvSpPr>
          <p:spPr bwMode="auto">
            <a:xfrm>
              <a:off x="3695701"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 name="Rectangle 221"/>
            <p:cNvSpPr>
              <a:spLocks noChangeArrowheads="1"/>
            </p:cNvSpPr>
            <p:nvPr/>
          </p:nvSpPr>
          <p:spPr bwMode="auto">
            <a:xfrm>
              <a:off x="4137026"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 name="Rectangle 222"/>
            <p:cNvSpPr>
              <a:spLocks noChangeArrowheads="1"/>
            </p:cNvSpPr>
            <p:nvPr/>
          </p:nvSpPr>
          <p:spPr bwMode="auto">
            <a:xfrm>
              <a:off x="4576763"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04" name="Rectangle 223"/>
            <p:cNvSpPr>
              <a:spLocks noChangeArrowheads="1"/>
            </p:cNvSpPr>
            <p:nvPr/>
          </p:nvSpPr>
          <p:spPr bwMode="auto">
            <a:xfrm>
              <a:off x="5018088"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05" name="Rectangle 224"/>
            <p:cNvSpPr>
              <a:spLocks noChangeArrowheads="1"/>
            </p:cNvSpPr>
            <p:nvPr/>
          </p:nvSpPr>
          <p:spPr bwMode="auto">
            <a:xfrm>
              <a:off x="5459413"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07" name="Rectangle 225"/>
            <p:cNvSpPr>
              <a:spLocks noChangeArrowheads="1"/>
            </p:cNvSpPr>
            <p:nvPr/>
          </p:nvSpPr>
          <p:spPr bwMode="auto">
            <a:xfrm>
              <a:off x="5899151" y="1460500"/>
              <a:ext cx="11113"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grpSp>
        <p:nvGrpSpPr>
          <p:cNvPr id="25818" name="25817 Grupo"/>
          <p:cNvGrpSpPr/>
          <p:nvPr/>
        </p:nvGrpSpPr>
        <p:grpSpPr>
          <a:xfrm>
            <a:off x="611188" y="1922463"/>
            <a:ext cx="5740400" cy="1895475"/>
            <a:chOff x="611188" y="1922463"/>
            <a:chExt cx="5740400" cy="1895475"/>
          </a:xfrm>
        </p:grpSpPr>
        <p:sp>
          <p:nvSpPr>
            <p:cNvPr id="25618" name="Rectangle 8"/>
            <p:cNvSpPr>
              <a:spLocks noChangeArrowheads="1"/>
            </p:cNvSpPr>
            <p:nvPr/>
          </p:nvSpPr>
          <p:spPr bwMode="auto">
            <a:xfrm>
              <a:off x="611188" y="1922463"/>
              <a:ext cx="5740400" cy="1895475"/>
            </a:xfrm>
            <a:prstGeom prst="rect">
              <a:avLst/>
            </a:prstGeom>
            <a:solidFill>
              <a:srgbClr val="95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40" name="Rectangle 130"/>
            <p:cNvSpPr>
              <a:spLocks noChangeArrowheads="1"/>
            </p:cNvSpPr>
            <p:nvPr/>
          </p:nvSpPr>
          <p:spPr bwMode="auto">
            <a:xfrm>
              <a:off x="842963" y="2771775"/>
              <a:ext cx="5397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Enero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41" name="Rectangle 131"/>
            <p:cNvSpPr>
              <a:spLocks noChangeArrowheads="1"/>
            </p:cNvSpPr>
            <p:nvPr/>
          </p:nvSpPr>
          <p:spPr bwMode="auto">
            <a:xfrm>
              <a:off x="1646238" y="3113088"/>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H</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42" name="Rectangle 132"/>
            <p:cNvSpPr>
              <a:spLocks noChangeArrowheads="1"/>
            </p:cNvSpPr>
            <p:nvPr/>
          </p:nvSpPr>
          <p:spPr bwMode="auto">
            <a:xfrm>
              <a:off x="1624013" y="3344863"/>
              <a:ext cx="2428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M</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43" name="Rectangle 133"/>
            <p:cNvSpPr>
              <a:spLocks noChangeArrowheads="1"/>
            </p:cNvSpPr>
            <p:nvPr/>
          </p:nvSpPr>
          <p:spPr bwMode="auto">
            <a:xfrm>
              <a:off x="1646238" y="3575050"/>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44" name="Rectangle 134"/>
            <p:cNvSpPr>
              <a:spLocks noChangeArrowheads="1"/>
            </p:cNvSpPr>
            <p:nvPr/>
          </p:nvSpPr>
          <p:spPr bwMode="auto">
            <a:xfrm>
              <a:off x="2087563" y="3113088"/>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H</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45" name="Rectangle 135"/>
            <p:cNvSpPr>
              <a:spLocks noChangeArrowheads="1"/>
            </p:cNvSpPr>
            <p:nvPr/>
          </p:nvSpPr>
          <p:spPr bwMode="auto">
            <a:xfrm>
              <a:off x="2109788" y="3344863"/>
              <a:ext cx="1762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p</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46" name="Rectangle 136"/>
            <p:cNvSpPr>
              <a:spLocks noChangeArrowheads="1"/>
            </p:cNvSpPr>
            <p:nvPr/>
          </p:nvSpPr>
          <p:spPr bwMode="auto">
            <a:xfrm>
              <a:off x="2109788" y="3575050"/>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47" name="Rectangle 137"/>
            <p:cNvSpPr>
              <a:spLocks noChangeArrowheads="1"/>
            </p:cNvSpPr>
            <p:nvPr/>
          </p:nvSpPr>
          <p:spPr bwMode="auto">
            <a:xfrm>
              <a:off x="2528888" y="2187575"/>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N</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48" name="Rectangle 138"/>
            <p:cNvSpPr>
              <a:spLocks noChangeArrowheads="1"/>
            </p:cNvSpPr>
            <p:nvPr/>
          </p:nvSpPr>
          <p:spPr bwMode="auto">
            <a:xfrm>
              <a:off x="2549526" y="2419350"/>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49" name="Rectangle 139"/>
            <p:cNvSpPr>
              <a:spLocks noChangeArrowheads="1"/>
            </p:cNvSpPr>
            <p:nvPr/>
          </p:nvSpPr>
          <p:spPr bwMode="auto">
            <a:xfrm>
              <a:off x="2549526" y="2649538"/>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v</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0" name="Rectangle 140"/>
            <p:cNvSpPr>
              <a:spLocks noChangeArrowheads="1"/>
            </p:cNvSpPr>
            <p:nvPr/>
          </p:nvSpPr>
          <p:spPr bwMode="auto">
            <a:xfrm>
              <a:off x="2549526" y="2881313"/>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1" name="Rectangle 141"/>
            <p:cNvSpPr>
              <a:spLocks noChangeArrowheads="1"/>
            </p:cNvSpPr>
            <p:nvPr/>
          </p:nvSpPr>
          <p:spPr bwMode="auto">
            <a:xfrm>
              <a:off x="2571751" y="3113088"/>
              <a:ext cx="1317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j</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2" name="Rectangle 142"/>
            <p:cNvSpPr>
              <a:spLocks noChangeArrowheads="1"/>
            </p:cNvSpPr>
            <p:nvPr/>
          </p:nvSpPr>
          <p:spPr bwMode="auto">
            <a:xfrm>
              <a:off x="2549526" y="3344863"/>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3" name="Rectangle 143"/>
            <p:cNvSpPr>
              <a:spLocks noChangeArrowheads="1"/>
            </p:cNvSpPr>
            <p:nvPr/>
          </p:nvSpPr>
          <p:spPr bwMode="auto">
            <a:xfrm>
              <a:off x="2549526" y="3575050"/>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4" name="Rectangle 144"/>
            <p:cNvSpPr>
              <a:spLocks noChangeArrowheads="1"/>
            </p:cNvSpPr>
            <p:nvPr/>
          </p:nvSpPr>
          <p:spPr bwMode="auto">
            <a:xfrm>
              <a:off x="2979738" y="2419350"/>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C</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5" name="Rectangle 145"/>
            <p:cNvSpPr>
              <a:spLocks noChangeArrowheads="1"/>
            </p:cNvSpPr>
            <p:nvPr/>
          </p:nvSpPr>
          <p:spPr bwMode="auto">
            <a:xfrm>
              <a:off x="2990851" y="2649538"/>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6" name="Rectangle 146"/>
            <p:cNvSpPr>
              <a:spLocks noChangeArrowheads="1"/>
            </p:cNvSpPr>
            <p:nvPr/>
          </p:nvSpPr>
          <p:spPr bwMode="auto">
            <a:xfrm>
              <a:off x="3013076" y="2881313"/>
              <a:ext cx="1317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j</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7" name="Rectangle 147"/>
            <p:cNvSpPr>
              <a:spLocks noChangeArrowheads="1"/>
            </p:cNvSpPr>
            <p:nvPr/>
          </p:nvSpPr>
          <p:spPr bwMode="auto">
            <a:xfrm>
              <a:off x="2990851" y="3113088"/>
              <a:ext cx="1539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e</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8" name="Rectangle 148"/>
            <p:cNvSpPr>
              <a:spLocks noChangeArrowheads="1"/>
            </p:cNvSpPr>
            <p:nvPr/>
          </p:nvSpPr>
          <p:spPr bwMode="auto">
            <a:xfrm>
              <a:off x="2968626" y="3344863"/>
              <a:ext cx="2206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m</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59" name="Rectangle 149"/>
            <p:cNvSpPr>
              <a:spLocks noChangeArrowheads="1"/>
            </p:cNvSpPr>
            <p:nvPr/>
          </p:nvSpPr>
          <p:spPr bwMode="auto">
            <a:xfrm>
              <a:off x="2990851" y="3575050"/>
              <a:ext cx="1539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e</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0" name="Rectangle 150"/>
            <p:cNvSpPr>
              <a:spLocks noChangeArrowheads="1"/>
            </p:cNvSpPr>
            <p:nvPr/>
          </p:nvSpPr>
          <p:spPr bwMode="auto">
            <a:xfrm>
              <a:off x="3409951" y="2187575"/>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G</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1" name="Rectangle 151"/>
            <p:cNvSpPr>
              <a:spLocks noChangeArrowheads="1"/>
            </p:cNvSpPr>
            <p:nvPr/>
          </p:nvSpPr>
          <p:spPr bwMode="auto">
            <a:xfrm>
              <a:off x="3432176" y="2419350"/>
              <a:ext cx="1762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u</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2" name="Rectangle 152"/>
            <p:cNvSpPr>
              <a:spLocks noChangeArrowheads="1"/>
            </p:cNvSpPr>
            <p:nvPr/>
          </p:nvSpPr>
          <p:spPr bwMode="auto">
            <a:xfrm>
              <a:off x="3432176" y="2649538"/>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3" name="Rectangle 153"/>
            <p:cNvSpPr>
              <a:spLocks noChangeArrowheads="1"/>
            </p:cNvSpPr>
            <p:nvPr/>
          </p:nvSpPr>
          <p:spPr bwMode="auto">
            <a:xfrm>
              <a:off x="3432176" y="2881313"/>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y</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4" name="Rectangle 154"/>
            <p:cNvSpPr>
              <a:spLocks noChangeArrowheads="1"/>
            </p:cNvSpPr>
            <p:nvPr/>
          </p:nvSpPr>
          <p:spPr bwMode="auto">
            <a:xfrm>
              <a:off x="3409951" y="3113088"/>
              <a:ext cx="2206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m</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5" name="Rectangle 155"/>
            <p:cNvSpPr>
              <a:spLocks noChangeArrowheads="1"/>
            </p:cNvSpPr>
            <p:nvPr/>
          </p:nvSpPr>
          <p:spPr bwMode="auto">
            <a:xfrm>
              <a:off x="3432176" y="3344863"/>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6" name="Rectangle 156"/>
            <p:cNvSpPr>
              <a:spLocks noChangeArrowheads="1"/>
            </p:cNvSpPr>
            <p:nvPr/>
          </p:nvSpPr>
          <p:spPr bwMode="auto">
            <a:xfrm>
              <a:off x="3443288" y="3575050"/>
              <a:ext cx="1428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s</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7" name="Rectangle 157"/>
            <p:cNvSpPr>
              <a:spLocks noChangeArrowheads="1"/>
            </p:cNvSpPr>
            <p:nvPr/>
          </p:nvSpPr>
          <p:spPr bwMode="auto">
            <a:xfrm>
              <a:off x="3860801" y="2649538"/>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8" name="Rectangle 158"/>
            <p:cNvSpPr>
              <a:spLocks noChangeArrowheads="1"/>
            </p:cNvSpPr>
            <p:nvPr/>
          </p:nvSpPr>
          <p:spPr bwMode="auto">
            <a:xfrm>
              <a:off x="3871913" y="2881313"/>
              <a:ext cx="1873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P</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69" name="Rectangle 159"/>
            <p:cNvSpPr>
              <a:spLocks noChangeArrowheads="1"/>
            </p:cNvSpPr>
            <p:nvPr/>
          </p:nvSpPr>
          <p:spPr bwMode="auto">
            <a:xfrm>
              <a:off x="3871913" y="3113088"/>
              <a:ext cx="1762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S</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0" name="Rectangle 160"/>
            <p:cNvSpPr>
              <a:spLocks noChangeArrowheads="1"/>
            </p:cNvSpPr>
            <p:nvPr/>
          </p:nvSpPr>
          <p:spPr bwMode="auto">
            <a:xfrm>
              <a:off x="3871913" y="3344863"/>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1" name="Rectangle 161"/>
            <p:cNvSpPr>
              <a:spLocks noChangeArrowheads="1"/>
            </p:cNvSpPr>
            <p:nvPr/>
          </p:nvSpPr>
          <p:spPr bwMode="auto">
            <a:xfrm>
              <a:off x="3871913" y="3575050"/>
              <a:ext cx="1762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n</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2" name="Rectangle 162"/>
            <p:cNvSpPr>
              <a:spLocks noChangeArrowheads="1"/>
            </p:cNvSpPr>
            <p:nvPr/>
          </p:nvSpPr>
          <p:spPr bwMode="auto">
            <a:xfrm>
              <a:off x="4291013" y="2187575"/>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N</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3" name="Rectangle 163"/>
            <p:cNvSpPr>
              <a:spLocks noChangeArrowheads="1"/>
            </p:cNvSpPr>
            <p:nvPr/>
          </p:nvSpPr>
          <p:spPr bwMode="auto">
            <a:xfrm>
              <a:off x="4313238" y="2419350"/>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4" name="Rectangle 164"/>
            <p:cNvSpPr>
              <a:spLocks noChangeArrowheads="1"/>
            </p:cNvSpPr>
            <p:nvPr/>
          </p:nvSpPr>
          <p:spPr bwMode="auto">
            <a:xfrm>
              <a:off x="4313238" y="2649538"/>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g</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5" name="Rectangle 165"/>
            <p:cNvSpPr>
              <a:spLocks noChangeArrowheads="1"/>
            </p:cNvSpPr>
            <p:nvPr/>
          </p:nvSpPr>
          <p:spPr bwMode="auto">
            <a:xfrm>
              <a:off x="4313238" y="2881313"/>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6" name="Rectangle 166"/>
            <p:cNvSpPr>
              <a:spLocks noChangeArrowheads="1"/>
            </p:cNvSpPr>
            <p:nvPr/>
          </p:nvSpPr>
          <p:spPr bwMode="auto">
            <a:xfrm>
              <a:off x="4335463" y="3113088"/>
              <a:ext cx="1206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l</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7" name="Rectangle 167"/>
            <p:cNvSpPr>
              <a:spLocks noChangeArrowheads="1"/>
            </p:cNvSpPr>
            <p:nvPr/>
          </p:nvSpPr>
          <p:spPr bwMode="auto">
            <a:xfrm>
              <a:off x="4313238" y="3344863"/>
              <a:ext cx="1539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e</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8" name="Rectangle 168"/>
            <p:cNvSpPr>
              <a:spLocks noChangeArrowheads="1"/>
            </p:cNvSpPr>
            <p:nvPr/>
          </p:nvSpPr>
          <p:spPr bwMode="auto">
            <a:xfrm>
              <a:off x="4324351" y="3575050"/>
              <a:ext cx="1428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s</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79" name="Rectangle 169"/>
            <p:cNvSpPr>
              <a:spLocks noChangeArrowheads="1"/>
            </p:cNvSpPr>
            <p:nvPr/>
          </p:nvSpPr>
          <p:spPr bwMode="auto">
            <a:xfrm>
              <a:off x="4752976" y="1955800"/>
              <a:ext cx="1873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P</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0" name="Rectangle 170"/>
            <p:cNvSpPr>
              <a:spLocks noChangeArrowheads="1"/>
            </p:cNvSpPr>
            <p:nvPr/>
          </p:nvSpPr>
          <p:spPr bwMode="auto">
            <a:xfrm>
              <a:off x="4752976" y="2187575"/>
              <a:ext cx="1873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P</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1" name="Rectangle 171"/>
            <p:cNvSpPr>
              <a:spLocks noChangeArrowheads="1"/>
            </p:cNvSpPr>
            <p:nvPr/>
          </p:nvSpPr>
          <p:spPr bwMode="auto">
            <a:xfrm>
              <a:off x="4752976" y="2419350"/>
              <a:ext cx="1539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e</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2" name="Rectangle 172"/>
            <p:cNvSpPr>
              <a:spLocks noChangeArrowheads="1"/>
            </p:cNvSpPr>
            <p:nvPr/>
          </p:nvSpPr>
          <p:spPr bwMode="auto">
            <a:xfrm>
              <a:off x="4752976" y="2649538"/>
              <a:ext cx="1762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ñ</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3" name="Rectangle 173"/>
            <p:cNvSpPr>
              <a:spLocks noChangeArrowheads="1"/>
            </p:cNvSpPr>
            <p:nvPr/>
          </p:nvSpPr>
          <p:spPr bwMode="auto">
            <a:xfrm>
              <a:off x="4752976" y="2881313"/>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4" name="Rectangle 174"/>
            <p:cNvSpPr>
              <a:spLocks noChangeArrowheads="1"/>
            </p:cNvSpPr>
            <p:nvPr/>
          </p:nvSpPr>
          <p:spPr bwMode="auto">
            <a:xfrm>
              <a:off x="4764088" y="3113088"/>
              <a:ext cx="1428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s</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5" name="Rectangle 175"/>
            <p:cNvSpPr>
              <a:spLocks noChangeArrowheads="1"/>
            </p:cNvSpPr>
            <p:nvPr/>
          </p:nvSpPr>
          <p:spPr bwMode="auto">
            <a:xfrm>
              <a:off x="4764088" y="3344863"/>
              <a:ext cx="1539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c</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6" name="Rectangle 176"/>
            <p:cNvSpPr>
              <a:spLocks noChangeArrowheads="1"/>
            </p:cNvSpPr>
            <p:nvPr/>
          </p:nvSpPr>
          <p:spPr bwMode="auto">
            <a:xfrm>
              <a:off x="4752976" y="3575050"/>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7" name="Rectangle 177"/>
            <p:cNvSpPr>
              <a:spLocks noChangeArrowheads="1"/>
            </p:cNvSpPr>
            <p:nvPr/>
          </p:nvSpPr>
          <p:spPr bwMode="auto">
            <a:xfrm>
              <a:off x="5183188" y="2187575"/>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C</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8" name="Rectangle 178"/>
            <p:cNvSpPr>
              <a:spLocks noChangeArrowheads="1"/>
            </p:cNvSpPr>
            <p:nvPr/>
          </p:nvSpPr>
          <p:spPr bwMode="auto">
            <a:xfrm>
              <a:off x="5194301" y="2419350"/>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89" name="Rectangle 179"/>
            <p:cNvSpPr>
              <a:spLocks noChangeArrowheads="1"/>
            </p:cNvSpPr>
            <p:nvPr/>
          </p:nvSpPr>
          <p:spPr bwMode="auto">
            <a:xfrm>
              <a:off x="5194301" y="2649538"/>
              <a:ext cx="1762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b</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0" name="Rectangle 180"/>
            <p:cNvSpPr>
              <a:spLocks noChangeArrowheads="1"/>
            </p:cNvSpPr>
            <p:nvPr/>
          </p:nvSpPr>
          <p:spPr bwMode="auto">
            <a:xfrm>
              <a:off x="5194301" y="2881313"/>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1" name="Rectangle 181"/>
            <p:cNvSpPr>
              <a:spLocks noChangeArrowheads="1"/>
            </p:cNvSpPr>
            <p:nvPr/>
          </p:nvSpPr>
          <p:spPr bwMode="auto">
            <a:xfrm>
              <a:off x="5205413" y="3113088"/>
              <a:ext cx="1539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r</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2" name="Rectangle 182"/>
            <p:cNvSpPr>
              <a:spLocks noChangeArrowheads="1"/>
            </p:cNvSpPr>
            <p:nvPr/>
          </p:nvSpPr>
          <p:spPr bwMode="auto">
            <a:xfrm>
              <a:off x="5205413" y="3344863"/>
              <a:ext cx="1539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c</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3" name="Rectangle 183"/>
            <p:cNvSpPr>
              <a:spLocks noChangeArrowheads="1"/>
            </p:cNvSpPr>
            <p:nvPr/>
          </p:nvSpPr>
          <p:spPr bwMode="auto">
            <a:xfrm>
              <a:off x="5194301" y="3575050"/>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4" name="Rectangle 184"/>
            <p:cNvSpPr>
              <a:spLocks noChangeArrowheads="1"/>
            </p:cNvSpPr>
            <p:nvPr/>
          </p:nvSpPr>
          <p:spPr bwMode="auto">
            <a:xfrm>
              <a:off x="5635626" y="2881313"/>
              <a:ext cx="1762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S</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5" name="Rectangle 185"/>
            <p:cNvSpPr>
              <a:spLocks noChangeArrowheads="1"/>
            </p:cNvSpPr>
            <p:nvPr/>
          </p:nvSpPr>
          <p:spPr bwMode="auto">
            <a:xfrm>
              <a:off x="5624513" y="3113088"/>
              <a:ext cx="19843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L</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6" name="Rectangle 186"/>
            <p:cNvSpPr>
              <a:spLocks noChangeArrowheads="1"/>
            </p:cNvSpPr>
            <p:nvPr/>
          </p:nvSpPr>
          <p:spPr bwMode="auto">
            <a:xfrm>
              <a:off x="5613401" y="3344863"/>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R</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7" name="Rectangle 187"/>
            <p:cNvSpPr>
              <a:spLocks noChangeArrowheads="1"/>
            </p:cNvSpPr>
            <p:nvPr/>
          </p:nvSpPr>
          <p:spPr bwMode="auto">
            <a:xfrm>
              <a:off x="5624513" y="3575050"/>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C</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8" name="Rectangle 188"/>
            <p:cNvSpPr>
              <a:spLocks noChangeArrowheads="1"/>
            </p:cNvSpPr>
            <p:nvPr/>
          </p:nvSpPr>
          <p:spPr bwMode="auto">
            <a:xfrm>
              <a:off x="6053138" y="2649538"/>
              <a:ext cx="209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R</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799" name="Rectangle 189"/>
            <p:cNvSpPr>
              <a:spLocks noChangeArrowheads="1"/>
            </p:cNvSpPr>
            <p:nvPr/>
          </p:nvSpPr>
          <p:spPr bwMode="auto">
            <a:xfrm>
              <a:off x="6075363" y="2881313"/>
              <a:ext cx="1539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e</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00" name="Rectangle 190"/>
            <p:cNvSpPr>
              <a:spLocks noChangeArrowheads="1"/>
            </p:cNvSpPr>
            <p:nvPr/>
          </p:nvSpPr>
          <p:spPr bwMode="auto">
            <a:xfrm>
              <a:off x="6086476" y="3113088"/>
              <a:ext cx="1428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s</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01" name="Rectangle 191"/>
            <p:cNvSpPr>
              <a:spLocks noChangeArrowheads="1"/>
            </p:cNvSpPr>
            <p:nvPr/>
          </p:nvSpPr>
          <p:spPr bwMode="auto">
            <a:xfrm>
              <a:off x="6097588" y="3344863"/>
              <a:ext cx="1317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t</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02" name="Rectangle 192"/>
            <p:cNvSpPr>
              <a:spLocks noChangeArrowheads="1"/>
            </p:cNvSpPr>
            <p:nvPr/>
          </p:nvSpPr>
          <p:spPr bwMode="auto">
            <a:xfrm>
              <a:off x="6075363" y="3575050"/>
              <a:ext cx="1651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o</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1508" name="Rectangle 226"/>
            <p:cNvSpPr>
              <a:spLocks noChangeArrowheads="1"/>
            </p:cNvSpPr>
            <p:nvPr/>
          </p:nvSpPr>
          <p:spPr bwMode="auto">
            <a:xfrm>
              <a:off x="611188" y="3795713"/>
              <a:ext cx="5740400" cy="22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
        <p:nvSpPr>
          <p:cNvPr id="57" name="Line 277"/>
          <p:cNvSpPr>
            <a:spLocks noChangeShapeType="1"/>
          </p:cNvSpPr>
          <p:nvPr/>
        </p:nvSpPr>
        <p:spPr bwMode="auto">
          <a:xfrm>
            <a:off x="8488363" y="1460500"/>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8" name="Rectangle 278"/>
          <p:cNvSpPr>
            <a:spLocks noChangeArrowheads="1"/>
          </p:cNvSpPr>
          <p:nvPr/>
        </p:nvSpPr>
        <p:spPr bwMode="auto">
          <a:xfrm>
            <a:off x="8488363" y="1460500"/>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9" name="Line 279"/>
          <p:cNvSpPr>
            <a:spLocks noChangeShapeType="1"/>
          </p:cNvSpPr>
          <p:nvPr/>
        </p:nvSpPr>
        <p:spPr bwMode="auto">
          <a:xfrm>
            <a:off x="8488363" y="1922463"/>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0" name="Rectangle 280"/>
          <p:cNvSpPr>
            <a:spLocks noChangeArrowheads="1"/>
          </p:cNvSpPr>
          <p:nvPr/>
        </p:nvSpPr>
        <p:spPr bwMode="auto">
          <a:xfrm>
            <a:off x="8488363" y="1922463"/>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nvGrpSpPr>
          <p:cNvPr id="25821" name="25820 Grupo"/>
          <p:cNvGrpSpPr/>
          <p:nvPr/>
        </p:nvGrpSpPr>
        <p:grpSpPr>
          <a:xfrm>
            <a:off x="611188" y="3806825"/>
            <a:ext cx="7888288" cy="2279651"/>
            <a:chOff x="611188" y="3806825"/>
            <a:chExt cx="7888288" cy="2279651"/>
          </a:xfrm>
        </p:grpSpPr>
        <p:sp>
          <p:nvSpPr>
            <p:cNvPr id="25620" name="Rectangle 10"/>
            <p:cNvSpPr>
              <a:spLocks noChangeArrowheads="1"/>
            </p:cNvSpPr>
            <p:nvPr/>
          </p:nvSpPr>
          <p:spPr bwMode="auto">
            <a:xfrm>
              <a:off x="611188" y="3806826"/>
              <a:ext cx="5740400" cy="28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21" name="Rectangle 11"/>
            <p:cNvSpPr>
              <a:spLocks noChangeArrowheads="1"/>
            </p:cNvSpPr>
            <p:nvPr/>
          </p:nvSpPr>
          <p:spPr bwMode="auto">
            <a:xfrm>
              <a:off x="6340476" y="3806826"/>
              <a:ext cx="2147888" cy="28733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32" name="Rectangle 22"/>
            <p:cNvSpPr>
              <a:spLocks noChangeArrowheads="1"/>
            </p:cNvSpPr>
            <p:nvPr/>
          </p:nvSpPr>
          <p:spPr bwMode="auto">
            <a:xfrm>
              <a:off x="611188" y="4083051"/>
              <a:ext cx="5740400"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33" name="Rectangle 23"/>
            <p:cNvSpPr>
              <a:spLocks noChangeArrowheads="1"/>
            </p:cNvSpPr>
            <p:nvPr/>
          </p:nvSpPr>
          <p:spPr bwMode="auto">
            <a:xfrm>
              <a:off x="6340476" y="4083051"/>
              <a:ext cx="2147888" cy="2857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44" name="Rectangle 34"/>
            <p:cNvSpPr>
              <a:spLocks noChangeArrowheads="1"/>
            </p:cNvSpPr>
            <p:nvPr/>
          </p:nvSpPr>
          <p:spPr bwMode="auto">
            <a:xfrm>
              <a:off x="611188" y="4357688"/>
              <a:ext cx="892175"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45" name="Rectangle 35"/>
            <p:cNvSpPr>
              <a:spLocks noChangeArrowheads="1"/>
            </p:cNvSpPr>
            <p:nvPr/>
          </p:nvSpPr>
          <p:spPr bwMode="auto">
            <a:xfrm>
              <a:off x="1492251" y="4357688"/>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46" name="Rectangle 36"/>
            <p:cNvSpPr>
              <a:spLocks noChangeArrowheads="1"/>
            </p:cNvSpPr>
            <p:nvPr/>
          </p:nvSpPr>
          <p:spPr bwMode="auto">
            <a:xfrm>
              <a:off x="1933576" y="4357688"/>
              <a:ext cx="3976688"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47" name="Rectangle 37"/>
            <p:cNvSpPr>
              <a:spLocks noChangeArrowheads="1"/>
            </p:cNvSpPr>
            <p:nvPr/>
          </p:nvSpPr>
          <p:spPr bwMode="auto">
            <a:xfrm>
              <a:off x="5899151" y="4357688"/>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48" name="Rectangle 38"/>
            <p:cNvSpPr>
              <a:spLocks noChangeArrowheads="1"/>
            </p:cNvSpPr>
            <p:nvPr/>
          </p:nvSpPr>
          <p:spPr bwMode="auto">
            <a:xfrm>
              <a:off x="6340476" y="4357688"/>
              <a:ext cx="2147888" cy="2857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59" name="Rectangle 49"/>
            <p:cNvSpPr>
              <a:spLocks noChangeArrowheads="1"/>
            </p:cNvSpPr>
            <p:nvPr/>
          </p:nvSpPr>
          <p:spPr bwMode="auto">
            <a:xfrm>
              <a:off x="611188" y="4633913"/>
              <a:ext cx="892175"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60" name="Rectangle 50"/>
            <p:cNvSpPr>
              <a:spLocks noChangeArrowheads="1"/>
            </p:cNvSpPr>
            <p:nvPr/>
          </p:nvSpPr>
          <p:spPr bwMode="auto">
            <a:xfrm>
              <a:off x="1492251" y="4633913"/>
              <a:ext cx="1333500"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61" name="Rectangle 51"/>
            <p:cNvSpPr>
              <a:spLocks noChangeArrowheads="1"/>
            </p:cNvSpPr>
            <p:nvPr/>
          </p:nvSpPr>
          <p:spPr bwMode="auto">
            <a:xfrm>
              <a:off x="2814638" y="4633913"/>
              <a:ext cx="3095625"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62" name="Rectangle 52"/>
            <p:cNvSpPr>
              <a:spLocks noChangeArrowheads="1"/>
            </p:cNvSpPr>
            <p:nvPr/>
          </p:nvSpPr>
          <p:spPr bwMode="auto">
            <a:xfrm>
              <a:off x="5899151" y="4633913"/>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63" name="Rectangle 53"/>
            <p:cNvSpPr>
              <a:spLocks noChangeArrowheads="1"/>
            </p:cNvSpPr>
            <p:nvPr/>
          </p:nvSpPr>
          <p:spPr bwMode="auto">
            <a:xfrm>
              <a:off x="6340476" y="4633913"/>
              <a:ext cx="2147888" cy="2857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74" name="Rectangle 64"/>
            <p:cNvSpPr>
              <a:spLocks noChangeArrowheads="1"/>
            </p:cNvSpPr>
            <p:nvPr/>
          </p:nvSpPr>
          <p:spPr bwMode="auto">
            <a:xfrm>
              <a:off x="611188" y="4908551"/>
              <a:ext cx="892175"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75" name="Rectangle 65"/>
            <p:cNvSpPr>
              <a:spLocks noChangeArrowheads="1"/>
            </p:cNvSpPr>
            <p:nvPr/>
          </p:nvSpPr>
          <p:spPr bwMode="auto">
            <a:xfrm>
              <a:off x="1492251" y="4908551"/>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76" name="Rectangle 66"/>
            <p:cNvSpPr>
              <a:spLocks noChangeArrowheads="1"/>
            </p:cNvSpPr>
            <p:nvPr/>
          </p:nvSpPr>
          <p:spPr bwMode="auto">
            <a:xfrm>
              <a:off x="1933576" y="4908551"/>
              <a:ext cx="892175"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77" name="Rectangle 67"/>
            <p:cNvSpPr>
              <a:spLocks noChangeArrowheads="1"/>
            </p:cNvSpPr>
            <p:nvPr/>
          </p:nvSpPr>
          <p:spPr bwMode="auto">
            <a:xfrm>
              <a:off x="2814638" y="4908551"/>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78" name="Rectangle 68"/>
            <p:cNvSpPr>
              <a:spLocks noChangeArrowheads="1"/>
            </p:cNvSpPr>
            <p:nvPr/>
          </p:nvSpPr>
          <p:spPr bwMode="auto">
            <a:xfrm>
              <a:off x="3255963" y="4908551"/>
              <a:ext cx="2654300"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79" name="Rectangle 69"/>
            <p:cNvSpPr>
              <a:spLocks noChangeArrowheads="1"/>
            </p:cNvSpPr>
            <p:nvPr/>
          </p:nvSpPr>
          <p:spPr bwMode="auto">
            <a:xfrm>
              <a:off x="5899151" y="4908551"/>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80" name="Rectangle 70"/>
            <p:cNvSpPr>
              <a:spLocks noChangeArrowheads="1"/>
            </p:cNvSpPr>
            <p:nvPr/>
          </p:nvSpPr>
          <p:spPr bwMode="auto">
            <a:xfrm>
              <a:off x="6340476" y="4908551"/>
              <a:ext cx="2147888" cy="2857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91" name="Rectangle 81"/>
            <p:cNvSpPr>
              <a:spLocks noChangeArrowheads="1"/>
            </p:cNvSpPr>
            <p:nvPr/>
          </p:nvSpPr>
          <p:spPr bwMode="auto">
            <a:xfrm>
              <a:off x="611188" y="5184776"/>
              <a:ext cx="892175"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92" name="Rectangle 82"/>
            <p:cNvSpPr>
              <a:spLocks noChangeArrowheads="1"/>
            </p:cNvSpPr>
            <p:nvPr/>
          </p:nvSpPr>
          <p:spPr bwMode="auto">
            <a:xfrm>
              <a:off x="1492251" y="5184776"/>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93" name="Rectangle 83"/>
            <p:cNvSpPr>
              <a:spLocks noChangeArrowheads="1"/>
            </p:cNvSpPr>
            <p:nvPr/>
          </p:nvSpPr>
          <p:spPr bwMode="auto">
            <a:xfrm>
              <a:off x="1933576" y="5184776"/>
              <a:ext cx="1333500"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94" name="Rectangle 84"/>
            <p:cNvSpPr>
              <a:spLocks noChangeArrowheads="1"/>
            </p:cNvSpPr>
            <p:nvPr/>
          </p:nvSpPr>
          <p:spPr bwMode="auto">
            <a:xfrm>
              <a:off x="3255963" y="5184776"/>
              <a:ext cx="450850"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95" name="Rectangle 85"/>
            <p:cNvSpPr>
              <a:spLocks noChangeArrowheads="1"/>
            </p:cNvSpPr>
            <p:nvPr/>
          </p:nvSpPr>
          <p:spPr bwMode="auto">
            <a:xfrm>
              <a:off x="3695701" y="5184776"/>
              <a:ext cx="2214563"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96" name="Rectangle 86"/>
            <p:cNvSpPr>
              <a:spLocks noChangeArrowheads="1"/>
            </p:cNvSpPr>
            <p:nvPr/>
          </p:nvSpPr>
          <p:spPr bwMode="auto">
            <a:xfrm>
              <a:off x="5899151" y="5184776"/>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97" name="Rectangle 87"/>
            <p:cNvSpPr>
              <a:spLocks noChangeArrowheads="1"/>
            </p:cNvSpPr>
            <p:nvPr/>
          </p:nvSpPr>
          <p:spPr bwMode="auto">
            <a:xfrm>
              <a:off x="6340476" y="5184776"/>
              <a:ext cx="2147888" cy="2857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08" name="Rectangle 98"/>
            <p:cNvSpPr>
              <a:spLocks noChangeArrowheads="1"/>
            </p:cNvSpPr>
            <p:nvPr/>
          </p:nvSpPr>
          <p:spPr bwMode="auto">
            <a:xfrm>
              <a:off x="611188" y="5459413"/>
              <a:ext cx="892175"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09" name="Rectangle 99"/>
            <p:cNvSpPr>
              <a:spLocks noChangeArrowheads="1"/>
            </p:cNvSpPr>
            <p:nvPr/>
          </p:nvSpPr>
          <p:spPr bwMode="auto">
            <a:xfrm>
              <a:off x="1492251" y="5459413"/>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10" name="Rectangle 100"/>
            <p:cNvSpPr>
              <a:spLocks noChangeArrowheads="1"/>
            </p:cNvSpPr>
            <p:nvPr/>
          </p:nvSpPr>
          <p:spPr bwMode="auto">
            <a:xfrm>
              <a:off x="1933576" y="5459413"/>
              <a:ext cx="1773238"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11" name="Rectangle 101"/>
            <p:cNvSpPr>
              <a:spLocks noChangeArrowheads="1"/>
            </p:cNvSpPr>
            <p:nvPr/>
          </p:nvSpPr>
          <p:spPr bwMode="auto">
            <a:xfrm>
              <a:off x="3695701" y="5459413"/>
              <a:ext cx="892175"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12" name="Rectangle 102"/>
            <p:cNvSpPr>
              <a:spLocks noChangeArrowheads="1"/>
            </p:cNvSpPr>
            <p:nvPr/>
          </p:nvSpPr>
          <p:spPr bwMode="auto">
            <a:xfrm>
              <a:off x="4576763" y="5459413"/>
              <a:ext cx="1333500"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13" name="Rectangle 103"/>
            <p:cNvSpPr>
              <a:spLocks noChangeArrowheads="1"/>
            </p:cNvSpPr>
            <p:nvPr/>
          </p:nvSpPr>
          <p:spPr bwMode="auto">
            <a:xfrm>
              <a:off x="5899151" y="5459413"/>
              <a:ext cx="452438" cy="285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14" name="Rectangle 104"/>
            <p:cNvSpPr>
              <a:spLocks noChangeArrowheads="1"/>
            </p:cNvSpPr>
            <p:nvPr/>
          </p:nvSpPr>
          <p:spPr bwMode="auto">
            <a:xfrm>
              <a:off x="6340476" y="5459413"/>
              <a:ext cx="2147888" cy="2857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25" name="Rectangle 115"/>
            <p:cNvSpPr>
              <a:spLocks noChangeArrowheads="1"/>
            </p:cNvSpPr>
            <p:nvPr/>
          </p:nvSpPr>
          <p:spPr bwMode="auto">
            <a:xfrm>
              <a:off x="611188" y="5734051"/>
              <a:ext cx="892175" cy="28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26" name="Rectangle 116"/>
            <p:cNvSpPr>
              <a:spLocks noChangeArrowheads="1"/>
            </p:cNvSpPr>
            <p:nvPr/>
          </p:nvSpPr>
          <p:spPr bwMode="auto">
            <a:xfrm>
              <a:off x="1492251" y="5734051"/>
              <a:ext cx="452438" cy="28733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27" name="Rectangle 117"/>
            <p:cNvSpPr>
              <a:spLocks noChangeArrowheads="1"/>
            </p:cNvSpPr>
            <p:nvPr/>
          </p:nvSpPr>
          <p:spPr bwMode="auto">
            <a:xfrm>
              <a:off x="1933576" y="5734051"/>
              <a:ext cx="2654300" cy="28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28" name="Rectangle 118"/>
            <p:cNvSpPr>
              <a:spLocks noChangeArrowheads="1"/>
            </p:cNvSpPr>
            <p:nvPr/>
          </p:nvSpPr>
          <p:spPr bwMode="auto">
            <a:xfrm>
              <a:off x="4576763" y="5734051"/>
              <a:ext cx="1774825" cy="28733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729" name="Rectangle 119"/>
            <p:cNvSpPr>
              <a:spLocks noChangeArrowheads="1"/>
            </p:cNvSpPr>
            <p:nvPr/>
          </p:nvSpPr>
          <p:spPr bwMode="auto">
            <a:xfrm>
              <a:off x="6340476" y="5734051"/>
              <a:ext cx="2147888" cy="28733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803" name="Rectangle 193"/>
            <p:cNvSpPr>
              <a:spLocks noChangeArrowheads="1"/>
            </p:cNvSpPr>
            <p:nvPr/>
          </p:nvSpPr>
          <p:spPr bwMode="auto">
            <a:xfrm>
              <a:off x="963613" y="3851276"/>
              <a:ext cx="30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0" i="0" u="none" strike="noStrike" cap="none" normalizeH="0" baseline="0" smtClean="0">
                  <a:ln>
                    <a:noFill/>
                  </a:ln>
                  <a:solidFill>
                    <a:srgbClr val="000000"/>
                  </a:solidFill>
                  <a:effectLst/>
                  <a:latin typeface="Times New Roman" pitchFamily="18" charset="0"/>
                  <a:cs typeface="Arial" pitchFamily="34" charset="0"/>
                </a:rPr>
                <a:t>03</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04" name="Rectangle 194"/>
            <p:cNvSpPr>
              <a:spLocks noChangeArrowheads="1"/>
            </p:cNvSpPr>
            <p:nvPr/>
          </p:nvSpPr>
          <p:spPr bwMode="auto">
            <a:xfrm>
              <a:off x="6449045" y="3861048"/>
              <a:ext cx="157254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000000"/>
                  </a:solidFill>
                  <a:effectLst/>
                  <a:latin typeface="Times New Roman" pitchFamily="18" charset="0"/>
                  <a:cs typeface="Arial" pitchFamily="34" charset="0"/>
                  <a:sym typeface="Wingdings" pitchFamily="2" charset="2"/>
                </a:rPr>
                <a:t></a:t>
              </a:r>
              <a:r>
                <a:rPr kumimoji="0" lang="es-MX" sz="1200" b="1" i="0" u="none" strike="noStrike" cap="none" normalizeH="0" baseline="0" dirty="0" smtClean="0">
                  <a:ln>
                    <a:noFill/>
                  </a:ln>
                  <a:solidFill>
                    <a:srgbClr val="000000"/>
                  </a:solidFill>
                  <a:effectLst/>
                  <a:latin typeface="Times New Roman" pitchFamily="18" charset="0"/>
                  <a:cs typeface="Arial" pitchFamily="34" charset="0"/>
                </a:rPr>
                <a:t>Evento en Hermosillo</a:t>
              </a:r>
              <a:endParaRPr kumimoji="0" lang="es-MX" sz="1200" b="1" i="0" u="none" strike="noStrike" cap="none" normalizeH="0" baseline="0" dirty="0" smtClean="0">
                <a:ln>
                  <a:noFill/>
                </a:ln>
                <a:solidFill>
                  <a:schemeClr val="tx1"/>
                </a:solidFill>
                <a:effectLst/>
                <a:latin typeface="Arial" pitchFamily="34" charset="0"/>
                <a:cs typeface="Arial" pitchFamily="34" charset="0"/>
              </a:endParaRPr>
            </a:p>
          </p:txBody>
        </p:sp>
        <p:sp>
          <p:nvSpPr>
            <p:cNvPr id="25805" name="Rectangle 195"/>
            <p:cNvSpPr>
              <a:spLocks noChangeArrowheads="1"/>
            </p:cNvSpPr>
            <p:nvPr/>
          </p:nvSpPr>
          <p:spPr bwMode="auto">
            <a:xfrm>
              <a:off x="963613" y="4125913"/>
              <a:ext cx="30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0" i="0" u="none" strike="noStrike" cap="none" normalizeH="0" baseline="0" smtClean="0">
                  <a:ln>
                    <a:noFill/>
                  </a:ln>
                  <a:solidFill>
                    <a:srgbClr val="000000"/>
                  </a:solidFill>
                  <a:effectLst/>
                  <a:latin typeface="Times New Roman" pitchFamily="18" charset="0"/>
                  <a:cs typeface="Arial" pitchFamily="34" charset="0"/>
                </a:rPr>
                <a:t>04</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06" name="Rectangle 196"/>
            <p:cNvSpPr>
              <a:spLocks noChangeArrowheads="1"/>
            </p:cNvSpPr>
            <p:nvPr/>
          </p:nvSpPr>
          <p:spPr bwMode="auto">
            <a:xfrm>
              <a:off x="963613" y="4402138"/>
              <a:ext cx="30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0" i="0" u="none" strike="noStrike" cap="none" normalizeH="0" baseline="0" smtClean="0">
                  <a:ln>
                    <a:noFill/>
                  </a:ln>
                  <a:solidFill>
                    <a:srgbClr val="000000"/>
                  </a:solidFill>
                  <a:effectLst/>
                  <a:latin typeface="Times New Roman" pitchFamily="18" charset="0"/>
                  <a:cs typeface="Arial" pitchFamily="34" charset="0"/>
                </a:rPr>
                <a:t>05</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07" name="Rectangle 197"/>
            <p:cNvSpPr>
              <a:spLocks noChangeArrowheads="1"/>
            </p:cNvSpPr>
            <p:nvPr/>
          </p:nvSpPr>
          <p:spPr bwMode="auto">
            <a:xfrm>
              <a:off x="6449045" y="4411910"/>
              <a:ext cx="157254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000000"/>
                  </a:solidFill>
                  <a:effectLst/>
                  <a:latin typeface="Times New Roman" pitchFamily="18" charset="0"/>
                  <a:cs typeface="Arial" pitchFamily="34" charset="0"/>
                  <a:sym typeface="Wingdings" pitchFamily="2" charset="2"/>
                </a:rPr>
                <a:t></a:t>
              </a:r>
              <a:r>
                <a:rPr kumimoji="0" lang="es-MX" sz="1200" b="1" i="0" u="none" strike="noStrike" cap="none" normalizeH="0" baseline="0" dirty="0" smtClean="0">
                  <a:ln>
                    <a:noFill/>
                  </a:ln>
                  <a:solidFill>
                    <a:srgbClr val="000000"/>
                  </a:solidFill>
                  <a:effectLst/>
                  <a:latin typeface="Times New Roman" pitchFamily="18" charset="0"/>
                  <a:cs typeface="Arial" pitchFamily="34" charset="0"/>
                </a:rPr>
                <a:t>Evento en Hermosillo</a:t>
              </a:r>
              <a:endParaRPr kumimoji="0" lang="es-MX" sz="1200" b="1" i="0" u="none" strike="noStrike" cap="none" normalizeH="0" baseline="0" dirty="0" smtClean="0">
                <a:ln>
                  <a:noFill/>
                </a:ln>
                <a:solidFill>
                  <a:schemeClr val="tx1"/>
                </a:solidFill>
                <a:effectLst/>
                <a:latin typeface="Arial" pitchFamily="34" charset="0"/>
                <a:cs typeface="Arial" pitchFamily="34" charset="0"/>
              </a:endParaRPr>
            </a:p>
          </p:txBody>
        </p:sp>
        <p:sp>
          <p:nvSpPr>
            <p:cNvPr id="25808" name="Rectangle 198"/>
            <p:cNvSpPr>
              <a:spLocks noChangeArrowheads="1"/>
            </p:cNvSpPr>
            <p:nvPr/>
          </p:nvSpPr>
          <p:spPr bwMode="auto">
            <a:xfrm>
              <a:off x="963613" y="4676776"/>
              <a:ext cx="30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0" i="0" u="none" strike="noStrike" cap="none" normalizeH="0" baseline="0" smtClean="0">
                  <a:ln>
                    <a:noFill/>
                  </a:ln>
                  <a:solidFill>
                    <a:srgbClr val="000000"/>
                  </a:solidFill>
                  <a:effectLst/>
                  <a:latin typeface="Times New Roman" pitchFamily="18" charset="0"/>
                  <a:cs typeface="Arial" pitchFamily="34" charset="0"/>
                </a:rPr>
                <a:t>06</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09" name="Rectangle 199"/>
            <p:cNvSpPr>
              <a:spLocks noChangeArrowheads="1"/>
            </p:cNvSpPr>
            <p:nvPr/>
          </p:nvSpPr>
          <p:spPr bwMode="auto">
            <a:xfrm>
              <a:off x="6449045" y="4686548"/>
              <a:ext cx="185788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000000"/>
                  </a:solidFill>
                  <a:effectLst/>
                  <a:latin typeface="Times New Roman" pitchFamily="18" charset="0"/>
                  <a:cs typeface="Arial" pitchFamily="34" charset="0"/>
                  <a:sym typeface="Wingdings" pitchFamily="2" charset="2"/>
                </a:rPr>
                <a:t></a:t>
              </a:r>
              <a:r>
                <a:rPr kumimoji="0" lang="es-MX" sz="1200" b="1" i="0" u="none" strike="noStrike" cap="none" normalizeH="0" baseline="0" dirty="0" smtClean="0">
                  <a:ln>
                    <a:noFill/>
                  </a:ln>
                  <a:solidFill>
                    <a:srgbClr val="000000"/>
                  </a:solidFill>
                  <a:effectLst/>
                  <a:latin typeface="Times New Roman" pitchFamily="18" charset="0"/>
                  <a:cs typeface="Arial" pitchFamily="34" charset="0"/>
                </a:rPr>
                <a:t>Evento en Puerto Peñasco</a:t>
              </a:r>
              <a:endParaRPr kumimoji="0" lang="es-MX" sz="1200" b="1" i="0" u="none" strike="noStrike" cap="none" normalizeH="0" baseline="0" dirty="0" smtClean="0">
                <a:ln>
                  <a:noFill/>
                </a:ln>
                <a:solidFill>
                  <a:schemeClr val="tx1"/>
                </a:solidFill>
                <a:effectLst/>
                <a:latin typeface="Arial" pitchFamily="34" charset="0"/>
                <a:cs typeface="Arial" pitchFamily="34" charset="0"/>
              </a:endParaRPr>
            </a:p>
          </p:txBody>
        </p:sp>
        <p:sp>
          <p:nvSpPr>
            <p:cNvPr id="25810" name="Rectangle 200"/>
            <p:cNvSpPr>
              <a:spLocks noChangeArrowheads="1"/>
            </p:cNvSpPr>
            <p:nvPr/>
          </p:nvSpPr>
          <p:spPr bwMode="auto">
            <a:xfrm>
              <a:off x="963613" y="4953001"/>
              <a:ext cx="30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0" i="0" u="none" strike="noStrike" cap="none" normalizeH="0" baseline="0" smtClean="0">
                  <a:ln>
                    <a:noFill/>
                  </a:ln>
                  <a:solidFill>
                    <a:srgbClr val="000000"/>
                  </a:solidFill>
                  <a:effectLst/>
                  <a:latin typeface="Times New Roman" pitchFamily="18" charset="0"/>
                  <a:cs typeface="Arial" pitchFamily="34" charset="0"/>
                </a:rPr>
                <a:t>07</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11" name="Rectangle 201"/>
            <p:cNvSpPr>
              <a:spLocks noChangeArrowheads="1"/>
            </p:cNvSpPr>
            <p:nvPr/>
          </p:nvSpPr>
          <p:spPr bwMode="auto">
            <a:xfrm>
              <a:off x="6449045" y="4962773"/>
              <a:ext cx="12867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000000"/>
                  </a:solidFill>
                  <a:effectLst/>
                  <a:latin typeface="Times New Roman" pitchFamily="18" charset="0"/>
                  <a:cs typeface="Arial" pitchFamily="34" charset="0"/>
                  <a:sym typeface="Wingdings" pitchFamily="2" charset="2"/>
                </a:rPr>
                <a:t></a:t>
              </a:r>
              <a:r>
                <a:rPr kumimoji="0" lang="es-MX" sz="1200" b="1" i="0" u="none" strike="noStrike" cap="none" normalizeH="0" baseline="0" dirty="0" smtClean="0">
                  <a:ln>
                    <a:noFill/>
                  </a:ln>
                  <a:solidFill>
                    <a:srgbClr val="000000"/>
                  </a:solidFill>
                  <a:effectLst/>
                  <a:latin typeface="Times New Roman" pitchFamily="18" charset="0"/>
                  <a:cs typeface="Arial" pitchFamily="34" charset="0"/>
                </a:rPr>
                <a:t>Evento en </a:t>
              </a:r>
              <a:r>
                <a:rPr kumimoji="0" lang="es-MX" sz="1200" b="1" i="0" u="none" strike="noStrike" cap="none" normalizeH="0" baseline="0" dirty="0" err="1" smtClean="0">
                  <a:ln>
                    <a:noFill/>
                  </a:ln>
                  <a:solidFill>
                    <a:srgbClr val="000000"/>
                  </a:solidFill>
                  <a:effectLst/>
                  <a:latin typeface="Times New Roman" pitchFamily="18" charset="0"/>
                  <a:cs typeface="Arial" pitchFamily="34" charset="0"/>
                </a:rPr>
                <a:t>APSon</a:t>
              </a:r>
              <a:endParaRPr kumimoji="0" lang="es-MX" sz="1200" b="1" i="0" u="none" strike="noStrike" cap="none" normalizeH="0" baseline="0" dirty="0" smtClean="0">
                <a:ln>
                  <a:noFill/>
                </a:ln>
                <a:solidFill>
                  <a:schemeClr val="tx1"/>
                </a:solidFill>
                <a:effectLst/>
                <a:latin typeface="Arial" pitchFamily="34" charset="0"/>
                <a:cs typeface="Arial" pitchFamily="34" charset="0"/>
              </a:endParaRPr>
            </a:p>
          </p:txBody>
        </p:sp>
        <p:sp>
          <p:nvSpPr>
            <p:cNvPr id="25812" name="Rectangle 202"/>
            <p:cNvSpPr>
              <a:spLocks noChangeArrowheads="1"/>
            </p:cNvSpPr>
            <p:nvPr/>
          </p:nvSpPr>
          <p:spPr bwMode="auto">
            <a:xfrm>
              <a:off x="963613" y="5227638"/>
              <a:ext cx="30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0" i="0" u="none" strike="noStrike" cap="none" normalizeH="0" baseline="0" smtClean="0">
                  <a:ln>
                    <a:noFill/>
                  </a:ln>
                  <a:solidFill>
                    <a:srgbClr val="000000"/>
                  </a:solidFill>
                  <a:effectLst/>
                  <a:latin typeface="Times New Roman" pitchFamily="18" charset="0"/>
                  <a:cs typeface="Arial" pitchFamily="34" charset="0"/>
                </a:rPr>
                <a:t>08</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13" name="Rectangle 203"/>
            <p:cNvSpPr>
              <a:spLocks noChangeArrowheads="1"/>
            </p:cNvSpPr>
            <p:nvPr/>
          </p:nvSpPr>
          <p:spPr bwMode="auto">
            <a:xfrm>
              <a:off x="6449045" y="5237410"/>
              <a:ext cx="17055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000000"/>
                  </a:solidFill>
                  <a:effectLst/>
                  <a:latin typeface="Times New Roman" pitchFamily="18" charset="0"/>
                  <a:cs typeface="Arial" pitchFamily="34" charset="0"/>
                  <a:sym typeface="Wingdings" pitchFamily="2" charset="2"/>
                </a:rPr>
                <a:t></a:t>
              </a:r>
              <a:r>
                <a:rPr kumimoji="0" lang="es-MX" sz="1200" b="1" i="0" u="none" strike="noStrike" cap="none" normalizeH="0" baseline="0" dirty="0" smtClean="0">
                  <a:ln>
                    <a:noFill/>
                  </a:ln>
                  <a:solidFill>
                    <a:srgbClr val="000000"/>
                  </a:solidFill>
                  <a:effectLst/>
                  <a:latin typeface="Times New Roman" pitchFamily="18" charset="0"/>
                  <a:cs typeface="Arial" pitchFamily="34" charset="0"/>
                </a:rPr>
                <a:t>Evento en Huatabampo</a:t>
              </a:r>
              <a:endParaRPr kumimoji="0" lang="es-MX" sz="1200" b="1" i="0" u="none" strike="noStrike" cap="none" normalizeH="0" baseline="0" dirty="0" smtClean="0">
                <a:ln>
                  <a:noFill/>
                </a:ln>
                <a:solidFill>
                  <a:schemeClr val="tx1"/>
                </a:solidFill>
                <a:effectLst/>
                <a:latin typeface="Arial" pitchFamily="34" charset="0"/>
                <a:cs typeface="Arial" pitchFamily="34" charset="0"/>
              </a:endParaRPr>
            </a:p>
          </p:txBody>
        </p:sp>
        <p:sp>
          <p:nvSpPr>
            <p:cNvPr id="25814" name="Rectangle 204"/>
            <p:cNvSpPr>
              <a:spLocks noChangeArrowheads="1"/>
            </p:cNvSpPr>
            <p:nvPr/>
          </p:nvSpPr>
          <p:spPr bwMode="auto">
            <a:xfrm>
              <a:off x="963613" y="5503863"/>
              <a:ext cx="30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0" i="0" u="none" strike="noStrike" cap="none" normalizeH="0" baseline="0" smtClean="0">
                  <a:ln>
                    <a:noFill/>
                  </a:ln>
                  <a:solidFill>
                    <a:srgbClr val="000000"/>
                  </a:solidFill>
                  <a:effectLst/>
                  <a:latin typeface="Times New Roman" pitchFamily="18" charset="0"/>
                  <a:cs typeface="Arial" pitchFamily="34" charset="0"/>
                </a:rPr>
                <a:t>09</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25815" name="Rectangle 205"/>
            <p:cNvSpPr>
              <a:spLocks noChangeArrowheads="1"/>
            </p:cNvSpPr>
            <p:nvPr/>
          </p:nvSpPr>
          <p:spPr bwMode="auto">
            <a:xfrm>
              <a:off x="963613" y="5778501"/>
              <a:ext cx="30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0" i="0" u="none" strike="noStrike" cap="none" normalizeH="0" baseline="0" smtClean="0">
                  <a:ln>
                    <a:noFill/>
                  </a:ln>
                  <a:solidFill>
                    <a:srgbClr val="000000"/>
                  </a:solidFill>
                  <a:effectLst/>
                  <a:latin typeface="Times New Roman" pitchFamily="18" charset="0"/>
                  <a:cs typeface="Arial" pitchFamily="34" charset="0"/>
                </a:rPr>
                <a:t>10</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207"/>
            <p:cNvSpPr>
              <a:spLocks noChangeArrowheads="1"/>
            </p:cNvSpPr>
            <p:nvPr/>
          </p:nvSpPr>
          <p:spPr bwMode="auto">
            <a:xfrm>
              <a:off x="6449045" y="5788272"/>
              <a:ext cx="157254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000000"/>
                  </a:solidFill>
                  <a:effectLst/>
                  <a:latin typeface="Times New Roman" pitchFamily="18" charset="0"/>
                  <a:cs typeface="Arial" pitchFamily="34" charset="0"/>
                  <a:sym typeface="Wingdings" pitchFamily="2" charset="2"/>
                </a:rPr>
                <a:t></a:t>
              </a:r>
              <a:r>
                <a:rPr kumimoji="0" lang="es-MX" sz="1200" b="1" i="0" u="none" strike="noStrike" cap="none" normalizeH="0" baseline="0" dirty="0" smtClean="0">
                  <a:ln>
                    <a:noFill/>
                  </a:ln>
                  <a:solidFill>
                    <a:srgbClr val="000000"/>
                  </a:solidFill>
                  <a:effectLst/>
                  <a:latin typeface="Times New Roman" pitchFamily="18" charset="0"/>
                  <a:cs typeface="Arial" pitchFamily="34" charset="0"/>
                </a:rPr>
                <a:t>Evento en Hermosillo</a:t>
              </a:r>
              <a:endParaRPr kumimoji="0" lang="es-MX" sz="1200" b="1"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209"/>
            <p:cNvSpPr>
              <a:spLocks noChangeArrowheads="1"/>
            </p:cNvSpPr>
            <p:nvPr/>
          </p:nvSpPr>
          <p:spPr bwMode="auto">
            <a:xfrm>
              <a:off x="2825751" y="4402138"/>
              <a:ext cx="228267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700" b="0" i="0" u="none" strike="noStrike" cap="none" normalizeH="0" baseline="0" dirty="0" smtClean="0">
                  <a:ln>
                    <a:noFill/>
                  </a:ln>
                  <a:solidFill>
                    <a:srgbClr val="000000"/>
                  </a:solidFill>
                  <a:effectLst/>
                  <a:latin typeface="Times New Roman" pitchFamily="18" charset="0"/>
                  <a:cs typeface="Arial" pitchFamily="34" charset="0"/>
                  <a:sym typeface="Wingdings" pitchFamily="2" charset="2"/>
                </a:rPr>
                <a:t></a:t>
              </a:r>
              <a:r>
                <a:rPr kumimoji="0" lang="es-MX" sz="1700" b="0" i="0" u="none" strike="noStrike" cap="none" normalizeH="0" baseline="0" dirty="0" smtClean="0">
                  <a:ln>
                    <a:noFill/>
                  </a:ln>
                  <a:solidFill>
                    <a:srgbClr val="000000"/>
                  </a:solidFill>
                  <a:effectLst/>
                  <a:latin typeface="Times New Roman" pitchFamily="18" charset="0"/>
                  <a:cs typeface="Arial" pitchFamily="34" charset="0"/>
                </a:rPr>
                <a:t>Inicia Levantamiento</a:t>
              </a:r>
              <a:r>
                <a:rPr kumimoji="0" lang="es-MX" sz="1700" b="0" i="0" u="none" strike="noStrike" cap="none" normalizeH="0" baseline="0" dirty="0" smtClean="0">
                  <a:ln>
                    <a:noFill/>
                  </a:ln>
                  <a:solidFill>
                    <a:srgbClr val="000000"/>
                  </a:solidFill>
                  <a:effectLst/>
                  <a:latin typeface="Times New Roman" pitchFamily="18" charset="0"/>
                  <a:cs typeface="Arial" pitchFamily="34" charset="0"/>
                  <a:sym typeface="Wingdings" pitchFamily="2" charset="2"/>
                </a:rPr>
                <a:t></a:t>
              </a: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509" name="Line 227"/>
            <p:cNvSpPr>
              <a:spLocks noChangeShapeType="1"/>
            </p:cNvSpPr>
            <p:nvPr/>
          </p:nvSpPr>
          <p:spPr bwMode="auto">
            <a:xfrm>
              <a:off x="6351588" y="3806825"/>
              <a:ext cx="21367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10" name="Rectangle 228"/>
            <p:cNvSpPr>
              <a:spLocks noChangeArrowheads="1"/>
            </p:cNvSpPr>
            <p:nvPr/>
          </p:nvSpPr>
          <p:spPr bwMode="auto">
            <a:xfrm>
              <a:off x="6351588" y="3806825"/>
              <a:ext cx="2136775"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11" name="Line 229"/>
            <p:cNvSpPr>
              <a:spLocks noChangeShapeType="1"/>
            </p:cNvSpPr>
            <p:nvPr/>
          </p:nvSpPr>
          <p:spPr bwMode="auto">
            <a:xfrm>
              <a:off x="611188" y="4083050"/>
              <a:ext cx="78771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12" name="Rectangle 230"/>
            <p:cNvSpPr>
              <a:spLocks noChangeArrowheads="1"/>
            </p:cNvSpPr>
            <p:nvPr/>
          </p:nvSpPr>
          <p:spPr bwMode="auto">
            <a:xfrm>
              <a:off x="611188" y="4083050"/>
              <a:ext cx="7877175"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13" name="Line 231"/>
            <p:cNvSpPr>
              <a:spLocks noChangeShapeType="1"/>
            </p:cNvSpPr>
            <p:nvPr/>
          </p:nvSpPr>
          <p:spPr bwMode="auto">
            <a:xfrm>
              <a:off x="611188" y="4357688"/>
              <a:ext cx="78771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14" name="Rectangle 232"/>
            <p:cNvSpPr>
              <a:spLocks noChangeArrowheads="1"/>
            </p:cNvSpPr>
            <p:nvPr/>
          </p:nvSpPr>
          <p:spPr bwMode="auto">
            <a:xfrm>
              <a:off x="611188" y="4357688"/>
              <a:ext cx="7877175"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15" name="Line 233"/>
            <p:cNvSpPr>
              <a:spLocks noChangeShapeType="1"/>
            </p:cNvSpPr>
            <p:nvPr/>
          </p:nvSpPr>
          <p:spPr bwMode="auto">
            <a:xfrm>
              <a:off x="611188" y="4633913"/>
              <a:ext cx="78771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16" name="Rectangle 234"/>
            <p:cNvSpPr>
              <a:spLocks noChangeArrowheads="1"/>
            </p:cNvSpPr>
            <p:nvPr/>
          </p:nvSpPr>
          <p:spPr bwMode="auto">
            <a:xfrm>
              <a:off x="611188" y="4633913"/>
              <a:ext cx="7877175"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17" name="Line 235"/>
            <p:cNvSpPr>
              <a:spLocks noChangeShapeType="1"/>
            </p:cNvSpPr>
            <p:nvPr/>
          </p:nvSpPr>
          <p:spPr bwMode="auto">
            <a:xfrm>
              <a:off x="611188" y="4908550"/>
              <a:ext cx="78771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18" name="Rectangle 236"/>
            <p:cNvSpPr>
              <a:spLocks noChangeArrowheads="1"/>
            </p:cNvSpPr>
            <p:nvPr/>
          </p:nvSpPr>
          <p:spPr bwMode="auto">
            <a:xfrm>
              <a:off x="611188" y="4908550"/>
              <a:ext cx="7877175"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19" name="Line 237"/>
            <p:cNvSpPr>
              <a:spLocks noChangeShapeType="1"/>
            </p:cNvSpPr>
            <p:nvPr/>
          </p:nvSpPr>
          <p:spPr bwMode="auto">
            <a:xfrm>
              <a:off x="611188" y="5184775"/>
              <a:ext cx="78771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20" name="Rectangle 238"/>
            <p:cNvSpPr>
              <a:spLocks noChangeArrowheads="1"/>
            </p:cNvSpPr>
            <p:nvPr/>
          </p:nvSpPr>
          <p:spPr bwMode="auto">
            <a:xfrm>
              <a:off x="611188" y="5184775"/>
              <a:ext cx="7877175"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21" name="Line 239"/>
            <p:cNvSpPr>
              <a:spLocks noChangeShapeType="1"/>
            </p:cNvSpPr>
            <p:nvPr/>
          </p:nvSpPr>
          <p:spPr bwMode="auto">
            <a:xfrm>
              <a:off x="611188" y="5459413"/>
              <a:ext cx="78771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22" name="Rectangle 240"/>
            <p:cNvSpPr>
              <a:spLocks noChangeArrowheads="1"/>
            </p:cNvSpPr>
            <p:nvPr/>
          </p:nvSpPr>
          <p:spPr bwMode="auto">
            <a:xfrm>
              <a:off x="611188" y="5459413"/>
              <a:ext cx="7877175"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23" name="Line 241"/>
            <p:cNvSpPr>
              <a:spLocks noChangeShapeType="1"/>
            </p:cNvSpPr>
            <p:nvPr/>
          </p:nvSpPr>
          <p:spPr bwMode="auto">
            <a:xfrm>
              <a:off x="611188" y="5734050"/>
              <a:ext cx="78771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24" name="Rectangle 242"/>
            <p:cNvSpPr>
              <a:spLocks noChangeArrowheads="1"/>
            </p:cNvSpPr>
            <p:nvPr/>
          </p:nvSpPr>
          <p:spPr bwMode="auto">
            <a:xfrm>
              <a:off x="611188" y="5734050"/>
              <a:ext cx="7877175"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25" name="Line 243"/>
            <p:cNvSpPr>
              <a:spLocks noChangeShapeType="1"/>
            </p:cNvSpPr>
            <p:nvPr/>
          </p:nvSpPr>
          <p:spPr bwMode="auto">
            <a:xfrm>
              <a:off x="6340476" y="3817938"/>
              <a:ext cx="0" cy="2203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26" name="Rectangle 244"/>
            <p:cNvSpPr>
              <a:spLocks noChangeArrowheads="1"/>
            </p:cNvSpPr>
            <p:nvPr/>
          </p:nvSpPr>
          <p:spPr bwMode="auto">
            <a:xfrm>
              <a:off x="6340476" y="3817938"/>
              <a:ext cx="11113" cy="2203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27" name="Line 245"/>
            <p:cNvSpPr>
              <a:spLocks noChangeShapeType="1"/>
            </p:cNvSpPr>
            <p:nvPr/>
          </p:nvSpPr>
          <p:spPr bwMode="auto">
            <a:xfrm>
              <a:off x="611188" y="6010275"/>
              <a:ext cx="78771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28" name="Rectangle 246"/>
            <p:cNvSpPr>
              <a:spLocks noChangeArrowheads="1"/>
            </p:cNvSpPr>
            <p:nvPr/>
          </p:nvSpPr>
          <p:spPr bwMode="auto">
            <a:xfrm>
              <a:off x="611188" y="6010275"/>
              <a:ext cx="7877175"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29" name="Line 247"/>
            <p:cNvSpPr>
              <a:spLocks noChangeShapeType="1"/>
            </p:cNvSpPr>
            <p:nvPr/>
          </p:nvSpPr>
          <p:spPr bwMode="auto">
            <a:xfrm>
              <a:off x="8477251" y="3817938"/>
              <a:ext cx="0" cy="2203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30" name="Rectangle 248"/>
            <p:cNvSpPr>
              <a:spLocks noChangeArrowheads="1"/>
            </p:cNvSpPr>
            <p:nvPr/>
          </p:nvSpPr>
          <p:spPr bwMode="auto">
            <a:xfrm>
              <a:off x="8477251" y="3817938"/>
              <a:ext cx="11113" cy="2203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33" name="Line 251"/>
            <p:cNvSpPr>
              <a:spLocks noChangeShapeType="1"/>
            </p:cNvSpPr>
            <p:nvPr/>
          </p:nvSpPr>
          <p:spPr bwMode="auto">
            <a:xfrm>
              <a:off x="1492251"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534" name="Rectangle 252"/>
            <p:cNvSpPr>
              <a:spLocks noChangeArrowheads="1"/>
            </p:cNvSpPr>
            <p:nvPr/>
          </p:nvSpPr>
          <p:spPr bwMode="auto">
            <a:xfrm>
              <a:off x="1492251"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35" name="Line 253"/>
            <p:cNvSpPr>
              <a:spLocks noChangeShapeType="1"/>
            </p:cNvSpPr>
            <p:nvPr/>
          </p:nvSpPr>
          <p:spPr bwMode="auto">
            <a:xfrm>
              <a:off x="1933576"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 name="Rectangle 254"/>
            <p:cNvSpPr>
              <a:spLocks noChangeArrowheads="1"/>
            </p:cNvSpPr>
            <p:nvPr/>
          </p:nvSpPr>
          <p:spPr bwMode="auto">
            <a:xfrm>
              <a:off x="1933576"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 name="Line 255"/>
            <p:cNvSpPr>
              <a:spLocks noChangeShapeType="1"/>
            </p:cNvSpPr>
            <p:nvPr/>
          </p:nvSpPr>
          <p:spPr bwMode="auto">
            <a:xfrm>
              <a:off x="2373313"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 name="Rectangle 256"/>
            <p:cNvSpPr>
              <a:spLocks noChangeArrowheads="1"/>
            </p:cNvSpPr>
            <p:nvPr/>
          </p:nvSpPr>
          <p:spPr bwMode="auto">
            <a:xfrm>
              <a:off x="2373313"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 name="Line 257"/>
            <p:cNvSpPr>
              <a:spLocks noChangeShapeType="1"/>
            </p:cNvSpPr>
            <p:nvPr/>
          </p:nvSpPr>
          <p:spPr bwMode="auto">
            <a:xfrm>
              <a:off x="2814638"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 name="Rectangle 258"/>
            <p:cNvSpPr>
              <a:spLocks noChangeArrowheads="1"/>
            </p:cNvSpPr>
            <p:nvPr/>
          </p:nvSpPr>
          <p:spPr bwMode="auto">
            <a:xfrm>
              <a:off x="2814638"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 name="Line 259"/>
            <p:cNvSpPr>
              <a:spLocks noChangeShapeType="1"/>
            </p:cNvSpPr>
            <p:nvPr/>
          </p:nvSpPr>
          <p:spPr bwMode="auto">
            <a:xfrm>
              <a:off x="3255963"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 name="Rectangle 260"/>
            <p:cNvSpPr>
              <a:spLocks noChangeArrowheads="1"/>
            </p:cNvSpPr>
            <p:nvPr/>
          </p:nvSpPr>
          <p:spPr bwMode="auto">
            <a:xfrm>
              <a:off x="3255963"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 name="Line 261"/>
            <p:cNvSpPr>
              <a:spLocks noChangeShapeType="1"/>
            </p:cNvSpPr>
            <p:nvPr/>
          </p:nvSpPr>
          <p:spPr bwMode="auto">
            <a:xfrm>
              <a:off x="3695701"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2" name="Rectangle 262"/>
            <p:cNvSpPr>
              <a:spLocks noChangeArrowheads="1"/>
            </p:cNvSpPr>
            <p:nvPr/>
          </p:nvSpPr>
          <p:spPr bwMode="auto">
            <a:xfrm>
              <a:off x="3695701"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3" name="Line 263"/>
            <p:cNvSpPr>
              <a:spLocks noChangeShapeType="1"/>
            </p:cNvSpPr>
            <p:nvPr/>
          </p:nvSpPr>
          <p:spPr bwMode="auto">
            <a:xfrm>
              <a:off x="4137026"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4" name="Rectangle 264"/>
            <p:cNvSpPr>
              <a:spLocks noChangeArrowheads="1"/>
            </p:cNvSpPr>
            <p:nvPr/>
          </p:nvSpPr>
          <p:spPr bwMode="auto">
            <a:xfrm>
              <a:off x="4137026"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5" name="Line 265"/>
            <p:cNvSpPr>
              <a:spLocks noChangeShapeType="1"/>
            </p:cNvSpPr>
            <p:nvPr/>
          </p:nvSpPr>
          <p:spPr bwMode="auto">
            <a:xfrm>
              <a:off x="4576763"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6" name="Rectangle 266"/>
            <p:cNvSpPr>
              <a:spLocks noChangeArrowheads="1"/>
            </p:cNvSpPr>
            <p:nvPr/>
          </p:nvSpPr>
          <p:spPr bwMode="auto">
            <a:xfrm>
              <a:off x="4576763"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7" name="Line 267"/>
            <p:cNvSpPr>
              <a:spLocks noChangeShapeType="1"/>
            </p:cNvSpPr>
            <p:nvPr/>
          </p:nvSpPr>
          <p:spPr bwMode="auto">
            <a:xfrm>
              <a:off x="5018088"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8" name="Rectangle 268"/>
            <p:cNvSpPr>
              <a:spLocks noChangeArrowheads="1"/>
            </p:cNvSpPr>
            <p:nvPr/>
          </p:nvSpPr>
          <p:spPr bwMode="auto">
            <a:xfrm>
              <a:off x="5018088"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9" name="Line 269"/>
            <p:cNvSpPr>
              <a:spLocks noChangeShapeType="1"/>
            </p:cNvSpPr>
            <p:nvPr/>
          </p:nvSpPr>
          <p:spPr bwMode="auto">
            <a:xfrm>
              <a:off x="5459413"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0" name="Rectangle 270"/>
            <p:cNvSpPr>
              <a:spLocks noChangeArrowheads="1"/>
            </p:cNvSpPr>
            <p:nvPr/>
          </p:nvSpPr>
          <p:spPr bwMode="auto">
            <a:xfrm>
              <a:off x="5459413"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1" name="Line 271"/>
            <p:cNvSpPr>
              <a:spLocks noChangeShapeType="1"/>
            </p:cNvSpPr>
            <p:nvPr/>
          </p:nvSpPr>
          <p:spPr bwMode="auto">
            <a:xfrm>
              <a:off x="5899151"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2" name="Rectangle 272"/>
            <p:cNvSpPr>
              <a:spLocks noChangeArrowheads="1"/>
            </p:cNvSpPr>
            <p:nvPr/>
          </p:nvSpPr>
          <p:spPr bwMode="auto">
            <a:xfrm>
              <a:off x="5899151"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3" name="Line 273"/>
            <p:cNvSpPr>
              <a:spLocks noChangeShapeType="1"/>
            </p:cNvSpPr>
            <p:nvPr/>
          </p:nvSpPr>
          <p:spPr bwMode="auto">
            <a:xfrm>
              <a:off x="6340476"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4" name="Rectangle 274"/>
            <p:cNvSpPr>
              <a:spLocks noChangeArrowheads="1"/>
            </p:cNvSpPr>
            <p:nvPr/>
          </p:nvSpPr>
          <p:spPr bwMode="auto">
            <a:xfrm>
              <a:off x="6340476"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5" name="Line 275"/>
            <p:cNvSpPr>
              <a:spLocks noChangeShapeType="1"/>
            </p:cNvSpPr>
            <p:nvPr/>
          </p:nvSpPr>
          <p:spPr bwMode="auto">
            <a:xfrm>
              <a:off x="8477251" y="60213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6" name="Rectangle 276"/>
            <p:cNvSpPr>
              <a:spLocks noChangeArrowheads="1"/>
            </p:cNvSpPr>
            <p:nvPr/>
          </p:nvSpPr>
          <p:spPr bwMode="auto">
            <a:xfrm>
              <a:off x="8477251" y="60213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 name="Line 281"/>
            <p:cNvSpPr>
              <a:spLocks noChangeShapeType="1"/>
            </p:cNvSpPr>
            <p:nvPr/>
          </p:nvSpPr>
          <p:spPr bwMode="auto">
            <a:xfrm>
              <a:off x="8488363" y="3806825"/>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2" name="Rectangle 282"/>
            <p:cNvSpPr>
              <a:spLocks noChangeArrowheads="1"/>
            </p:cNvSpPr>
            <p:nvPr/>
          </p:nvSpPr>
          <p:spPr bwMode="auto">
            <a:xfrm>
              <a:off x="8488363" y="3806825"/>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3" name="Line 283"/>
            <p:cNvSpPr>
              <a:spLocks noChangeShapeType="1"/>
            </p:cNvSpPr>
            <p:nvPr/>
          </p:nvSpPr>
          <p:spPr bwMode="auto">
            <a:xfrm>
              <a:off x="8488363" y="4083050"/>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600" name="Rectangle 284"/>
            <p:cNvSpPr>
              <a:spLocks noChangeArrowheads="1"/>
            </p:cNvSpPr>
            <p:nvPr/>
          </p:nvSpPr>
          <p:spPr bwMode="auto">
            <a:xfrm>
              <a:off x="8488363" y="4083050"/>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01" name="Line 285"/>
            <p:cNvSpPr>
              <a:spLocks noChangeShapeType="1"/>
            </p:cNvSpPr>
            <p:nvPr/>
          </p:nvSpPr>
          <p:spPr bwMode="auto">
            <a:xfrm>
              <a:off x="8488363" y="4357688"/>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603" name="Rectangle 286"/>
            <p:cNvSpPr>
              <a:spLocks noChangeArrowheads="1"/>
            </p:cNvSpPr>
            <p:nvPr/>
          </p:nvSpPr>
          <p:spPr bwMode="auto">
            <a:xfrm>
              <a:off x="8488363" y="4357688"/>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04" name="Line 287"/>
            <p:cNvSpPr>
              <a:spLocks noChangeShapeType="1"/>
            </p:cNvSpPr>
            <p:nvPr/>
          </p:nvSpPr>
          <p:spPr bwMode="auto">
            <a:xfrm>
              <a:off x="8488363" y="4633913"/>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605" name="Rectangle 288"/>
            <p:cNvSpPr>
              <a:spLocks noChangeArrowheads="1"/>
            </p:cNvSpPr>
            <p:nvPr/>
          </p:nvSpPr>
          <p:spPr bwMode="auto">
            <a:xfrm>
              <a:off x="8488363" y="4633913"/>
              <a:ext cx="11113" cy="952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06" name="Line 289"/>
            <p:cNvSpPr>
              <a:spLocks noChangeShapeType="1"/>
            </p:cNvSpPr>
            <p:nvPr/>
          </p:nvSpPr>
          <p:spPr bwMode="auto">
            <a:xfrm>
              <a:off x="8488363" y="4908550"/>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607" name="Rectangle 290"/>
            <p:cNvSpPr>
              <a:spLocks noChangeArrowheads="1"/>
            </p:cNvSpPr>
            <p:nvPr/>
          </p:nvSpPr>
          <p:spPr bwMode="auto">
            <a:xfrm>
              <a:off x="8488363" y="4908550"/>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08" name="Line 291"/>
            <p:cNvSpPr>
              <a:spLocks noChangeShapeType="1"/>
            </p:cNvSpPr>
            <p:nvPr/>
          </p:nvSpPr>
          <p:spPr bwMode="auto">
            <a:xfrm>
              <a:off x="8488363" y="5184775"/>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609" name="Rectangle 292"/>
            <p:cNvSpPr>
              <a:spLocks noChangeArrowheads="1"/>
            </p:cNvSpPr>
            <p:nvPr/>
          </p:nvSpPr>
          <p:spPr bwMode="auto">
            <a:xfrm>
              <a:off x="8488363" y="5184775"/>
              <a:ext cx="11113" cy="952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10" name="Line 293"/>
            <p:cNvSpPr>
              <a:spLocks noChangeShapeType="1"/>
            </p:cNvSpPr>
            <p:nvPr/>
          </p:nvSpPr>
          <p:spPr bwMode="auto">
            <a:xfrm>
              <a:off x="8488363" y="5459413"/>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611" name="Rectangle 294"/>
            <p:cNvSpPr>
              <a:spLocks noChangeArrowheads="1"/>
            </p:cNvSpPr>
            <p:nvPr/>
          </p:nvSpPr>
          <p:spPr bwMode="auto">
            <a:xfrm>
              <a:off x="8488363" y="5459413"/>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12" name="Line 295"/>
            <p:cNvSpPr>
              <a:spLocks noChangeShapeType="1"/>
            </p:cNvSpPr>
            <p:nvPr/>
          </p:nvSpPr>
          <p:spPr bwMode="auto">
            <a:xfrm>
              <a:off x="8488363" y="5734050"/>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613" name="Rectangle 296"/>
            <p:cNvSpPr>
              <a:spLocks noChangeArrowheads="1"/>
            </p:cNvSpPr>
            <p:nvPr/>
          </p:nvSpPr>
          <p:spPr bwMode="auto">
            <a:xfrm>
              <a:off x="8488363" y="5734050"/>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614" name="Line 297"/>
            <p:cNvSpPr>
              <a:spLocks noChangeShapeType="1"/>
            </p:cNvSpPr>
            <p:nvPr/>
          </p:nvSpPr>
          <p:spPr bwMode="auto">
            <a:xfrm>
              <a:off x="8488363" y="6010275"/>
              <a:ext cx="1588" cy="1588"/>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615" name="Rectangle 298"/>
            <p:cNvSpPr>
              <a:spLocks noChangeArrowheads="1"/>
            </p:cNvSpPr>
            <p:nvPr/>
          </p:nvSpPr>
          <p:spPr bwMode="auto">
            <a:xfrm>
              <a:off x="8488363" y="6010275"/>
              <a:ext cx="11113" cy="1111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Tree>
    <p:extLst>
      <p:ext uri="{BB962C8B-B14F-4D97-AF65-F5344CB8AC3E}">
        <p14:creationId xmlns:p14="http://schemas.microsoft.com/office/powerpoint/2010/main" val="8186970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816"/>
                                        </p:tgtEl>
                                        <p:attrNameLst>
                                          <p:attrName>style.visibility</p:attrName>
                                        </p:attrNameLst>
                                      </p:cBhvr>
                                      <p:to>
                                        <p:strVal val="visible"/>
                                      </p:to>
                                    </p:set>
                                    <p:animEffect transition="in" filter="wipe(left)">
                                      <p:cBhvr>
                                        <p:cTn id="7" dur="500"/>
                                        <p:tgtEl>
                                          <p:spTgt spid="258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818"/>
                                        </p:tgtEl>
                                        <p:attrNameLst>
                                          <p:attrName>style.visibility</p:attrName>
                                        </p:attrNameLst>
                                      </p:cBhvr>
                                      <p:to>
                                        <p:strVal val="visible"/>
                                      </p:to>
                                    </p:set>
                                    <p:animEffect transition="in" filter="wipe(left)">
                                      <p:cBhvr>
                                        <p:cTn id="11" dur="500"/>
                                        <p:tgtEl>
                                          <p:spTgt spid="258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5817"/>
                                        </p:tgtEl>
                                        <p:attrNameLst>
                                          <p:attrName>style.visibility</p:attrName>
                                        </p:attrNameLst>
                                      </p:cBhvr>
                                      <p:to>
                                        <p:strVal val="visible"/>
                                      </p:to>
                                    </p:set>
                                    <p:animEffect transition="in" filter="wipe(left)">
                                      <p:cBhvr>
                                        <p:cTn id="15" dur="500"/>
                                        <p:tgtEl>
                                          <p:spTgt spid="2581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5821"/>
                                        </p:tgtEl>
                                        <p:attrNameLst>
                                          <p:attrName>style.visibility</p:attrName>
                                        </p:attrNameLst>
                                      </p:cBhvr>
                                      <p:to>
                                        <p:strVal val="visible"/>
                                      </p:to>
                                    </p:set>
                                    <p:animEffect transition="in" filter="wipe(left)">
                                      <p:cBhvr>
                                        <p:cTn id="19" dur="500"/>
                                        <p:tgtEl>
                                          <p:spTgt spid="25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52413" y="260648"/>
            <a:ext cx="8677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Arial" pitchFamily="34" charset="0"/>
              </a:rPr>
              <a:t>CONTENIDO</a:t>
            </a:r>
          </a:p>
        </p:txBody>
      </p:sp>
      <p:sp>
        <p:nvSpPr>
          <p:cNvPr id="23" name="Text Box 2"/>
          <p:cNvSpPr txBox="1">
            <a:spLocks noChangeArrowheads="1"/>
          </p:cNvSpPr>
          <p:nvPr/>
        </p:nvSpPr>
        <p:spPr bwMode="auto">
          <a:xfrm>
            <a:off x="1259632" y="2268892"/>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HUMOR SOCIAL</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
        <p:nvSpPr>
          <p:cNvPr id="25" name="Text Box 2"/>
          <p:cNvSpPr txBox="1">
            <a:spLocks noChangeArrowheads="1"/>
          </p:cNvSpPr>
          <p:nvPr/>
        </p:nvSpPr>
        <p:spPr bwMode="auto">
          <a:xfrm>
            <a:off x="1285852" y="1268760"/>
            <a:ext cx="7572397" cy="428628"/>
          </a:xfrm>
          <a:prstGeom prst="rect">
            <a:avLst/>
          </a:prstGeom>
          <a:noFill/>
          <a:ln w="9525">
            <a:noFill/>
            <a:miter lim="800000"/>
            <a:headEnd/>
            <a:tailEnd/>
          </a:ln>
        </p:spPr>
        <p:txBody>
          <a:bodyPr/>
          <a:lstStyle/>
          <a:p>
            <a:pPr>
              <a:defRPr/>
            </a:pPr>
            <a:r>
              <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VITRINA METODOLÓGICA </a:t>
            </a:r>
          </a:p>
        </p:txBody>
      </p:sp>
      <p:sp>
        <p:nvSpPr>
          <p:cNvPr id="26" name="Text Box 2"/>
          <p:cNvSpPr txBox="1">
            <a:spLocks noChangeArrowheads="1"/>
          </p:cNvSpPr>
          <p:nvPr/>
        </p:nvSpPr>
        <p:spPr bwMode="auto">
          <a:xfrm>
            <a:off x="1259632" y="3160778"/>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ELECCIONES 2012</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
        <p:nvSpPr>
          <p:cNvPr id="27" name="Text Box 2"/>
          <p:cNvSpPr txBox="1">
            <a:spLocks noChangeArrowheads="1"/>
          </p:cNvSpPr>
          <p:nvPr/>
        </p:nvSpPr>
        <p:spPr bwMode="auto">
          <a:xfrm>
            <a:off x="1259632" y="3606721"/>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CONOCIMIENTO DE PERSONALIDADES</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
        <p:nvSpPr>
          <p:cNvPr id="29" name="Text Box 2"/>
          <p:cNvSpPr txBox="1">
            <a:spLocks noChangeArrowheads="1"/>
          </p:cNvSpPr>
          <p:nvPr/>
        </p:nvSpPr>
        <p:spPr bwMode="auto">
          <a:xfrm>
            <a:off x="1259632" y="4498607"/>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SIMULACRO DE ELECCIÓN Y ESCENARIOS 2012</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
        <p:nvSpPr>
          <p:cNvPr id="36" name="Text Box 2"/>
          <p:cNvSpPr txBox="1">
            <a:spLocks noChangeArrowheads="1"/>
          </p:cNvSpPr>
          <p:nvPr/>
        </p:nvSpPr>
        <p:spPr bwMode="auto">
          <a:xfrm>
            <a:off x="1928794" y="1625950"/>
            <a:ext cx="5000660" cy="428628"/>
          </a:xfrm>
          <a:prstGeom prst="rect">
            <a:avLst/>
          </a:prstGeom>
          <a:noFill/>
          <a:ln w="9525">
            <a:noFill/>
            <a:miter lim="800000"/>
            <a:headEnd/>
            <a:tailEnd/>
          </a:ln>
        </p:spPr>
        <p:txBody>
          <a:bodyPr/>
          <a:lstStyle/>
          <a:p>
            <a:pPr>
              <a:buFont typeface="Arial" pitchFamily="34" charset="0"/>
              <a:buChar char="•"/>
              <a:defRPr/>
            </a:pPr>
            <a:r>
              <a:rPr lang="es-MX" sz="16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METODOLOGÍA</a:t>
            </a:r>
          </a:p>
        </p:txBody>
      </p:sp>
      <p:sp>
        <p:nvSpPr>
          <p:cNvPr id="37" name="Text Box 2"/>
          <p:cNvSpPr txBox="1">
            <a:spLocks noChangeArrowheads="1"/>
          </p:cNvSpPr>
          <p:nvPr/>
        </p:nvSpPr>
        <p:spPr bwMode="auto">
          <a:xfrm>
            <a:off x="1928794" y="1911702"/>
            <a:ext cx="5000660" cy="428628"/>
          </a:xfrm>
          <a:prstGeom prst="rect">
            <a:avLst/>
          </a:prstGeom>
          <a:noFill/>
          <a:ln w="9525">
            <a:noFill/>
            <a:miter lim="800000"/>
            <a:headEnd/>
            <a:tailEnd/>
          </a:ln>
        </p:spPr>
        <p:txBody>
          <a:bodyPr/>
          <a:lstStyle/>
          <a:p>
            <a:pPr>
              <a:buFont typeface="Arial" pitchFamily="34" charset="0"/>
              <a:buChar char="•"/>
              <a:defRPr/>
            </a:pPr>
            <a:r>
              <a:rPr lang="es-MX" sz="16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PERFIL DE LA POBLACIÓN</a:t>
            </a:r>
          </a:p>
        </p:txBody>
      </p:sp>
      <p:sp>
        <p:nvSpPr>
          <p:cNvPr id="20" name="Text Box 2"/>
          <p:cNvSpPr txBox="1">
            <a:spLocks noChangeArrowheads="1"/>
          </p:cNvSpPr>
          <p:nvPr/>
        </p:nvSpPr>
        <p:spPr bwMode="auto">
          <a:xfrm>
            <a:off x="1259632" y="4944550"/>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PARTIDOS POLÍTICOS</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
        <p:nvSpPr>
          <p:cNvPr id="22" name="Text Box 2"/>
          <p:cNvSpPr txBox="1">
            <a:spLocks noChangeArrowheads="1"/>
          </p:cNvSpPr>
          <p:nvPr/>
        </p:nvSpPr>
        <p:spPr bwMode="auto">
          <a:xfrm>
            <a:off x="1259632" y="2714835"/>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GESTIÓN GUBERNAMENTAL</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
        <p:nvSpPr>
          <p:cNvPr id="19" name="Text Box 2"/>
          <p:cNvSpPr txBox="1">
            <a:spLocks noChangeArrowheads="1"/>
          </p:cNvSpPr>
          <p:nvPr/>
        </p:nvSpPr>
        <p:spPr bwMode="auto">
          <a:xfrm>
            <a:off x="1259632" y="4052664"/>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ATRIBUTOS Y PERFIL DE UN SENADOR</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
        <p:nvSpPr>
          <p:cNvPr id="16" name="Text Box 2"/>
          <p:cNvSpPr txBox="1">
            <a:spLocks noChangeArrowheads="1"/>
          </p:cNvSpPr>
          <p:nvPr/>
        </p:nvSpPr>
        <p:spPr bwMode="auto">
          <a:xfrm>
            <a:off x="1259632" y="5390493"/>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ALCALDÍAS 2012</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
        <p:nvSpPr>
          <p:cNvPr id="17" name="Text Box 2"/>
          <p:cNvSpPr txBox="1">
            <a:spLocks noChangeArrowheads="1"/>
          </p:cNvSpPr>
          <p:nvPr/>
        </p:nvSpPr>
        <p:spPr bwMode="auto">
          <a:xfrm>
            <a:off x="1259632" y="5836436"/>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SIMPATÍA PARTIDISTA</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
        <p:nvSpPr>
          <p:cNvPr id="21" name="Text Box 2"/>
          <p:cNvSpPr txBox="1">
            <a:spLocks noChangeArrowheads="1"/>
          </p:cNvSpPr>
          <p:nvPr/>
        </p:nvSpPr>
        <p:spPr bwMode="auto">
          <a:xfrm>
            <a:off x="1259632" y="6282381"/>
            <a:ext cx="7572397" cy="428628"/>
          </a:xfrm>
          <a:prstGeom prst="rect">
            <a:avLst/>
          </a:prstGeom>
          <a:noFill/>
          <a:ln w="9525">
            <a:noFill/>
            <a:miter lim="800000"/>
            <a:headEnd/>
            <a:tailEnd/>
          </a:ln>
        </p:spPr>
        <p:txBody>
          <a:bodyPr/>
          <a:lstStyle/>
          <a:p>
            <a:pPr>
              <a:defRPr/>
            </a:pPr>
            <a:r>
              <a:rPr lang="es-MX" sz="2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rPr>
              <a:t>MEDIOS DE COMUNICACIÓN</a:t>
            </a:r>
            <a:endParaRPr lang="es-MX" sz="2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Times New Roman" pitchFamily="18" charset="0"/>
              <a:cs typeface="Times New Roman" pitchFamily="18" charset="0"/>
            </a:endParaRPr>
          </a:p>
        </p:txBody>
      </p:sp>
    </p:spTree>
    <p:extLst>
      <p:ext uri="{BB962C8B-B14F-4D97-AF65-F5344CB8AC3E}">
        <p14:creationId xmlns:p14="http://schemas.microsoft.com/office/powerpoint/2010/main" val="3226674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882649"/>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rPr>
              <a:t>VITRINA METODOLÓGICA</a:t>
            </a:r>
          </a:p>
        </p:txBody>
      </p:sp>
      <p:sp>
        <p:nvSpPr>
          <p:cNvPr id="4" name="Text Box 2"/>
          <p:cNvSpPr txBox="1">
            <a:spLocks noChangeArrowheads="1"/>
          </p:cNvSpPr>
          <p:nvPr/>
        </p:nvSpPr>
        <p:spPr bwMode="auto">
          <a:xfrm>
            <a:off x="2428860" y="3403607"/>
            <a:ext cx="5572164" cy="882649"/>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buFont typeface="Arial" pitchFamily="34" charset="0"/>
              <a:buChar char="•"/>
              <a:defRPr/>
            </a:pPr>
            <a:r>
              <a:rPr lang="es-MX" sz="28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rPr>
              <a:t>METODOLOGÍA</a:t>
            </a:r>
          </a:p>
        </p:txBody>
      </p:sp>
      <p:sp>
        <p:nvSpPr>
          <p:cNvPr id="5" name="Text Box 2"/>
          <p:cNvSpPr txBox="1">
            <a:spLocks noChangeArrowheads="1"/>
          </p:cNvSpPr>
          <p:nvPr/>
        </p:nvSpPr>
        <p:spPr bwMode="auto">
          <a:xfrm>
            <a:off x="2428860" y="3857628"/>
            <a:ext cx="5572164" cy="882649"/>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buFont typeface="Arial" pitchFamily="34" charset="0"/>
              <a:buChar char="•"/>
              <a:defRPr/>
            </a:pPr>
            <a:r>
              <a:rPr lang="es-MX" sz="28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rPr>
              <a:t>PERFIL DE LA POBLACIÓN</a:t>
            </a:r>
          </a:p>
        </p:txBody>
      </p:sp>
    </p:spTree>
    <p:extLst>
      <p:ext uri="{BB962C8B-B14F-4D97-AF65-F5344CB8AC3E}">
        <p14:creationId xmlns:p14="http://schemas.microsoft.com/office/powerpoint/2010/main" val="289685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METODOLOGÍA</a:t>
            </a:r>
          </a:p>
        </p:txBody>
      </p:sp>
      <p:sp>
        <p:nvSpPr>
          <p:cNvPr id="5" name="Rectangle 2"/>
          <p:cNvSpPr>
            <a:spLocks noChangeArrowheads="1"/>
          </p:cNvSpPr>
          <p:nvPr/>
        </p:nvSpPr>
        <p:spPr bwMode="auto">
          <a:xfrm>
            <a:off x="735013" y="1364580"/>
            <a:ext cx="7551737" cy="4584700"/>
          </a:xfrm>
          <a:prstGeom prst="rect">
            <a:avLst/>
          </a:prstGeom>
          <a:noFill/>
          <a:ln w="9525">
            <a:noFill/>
            <a:miter lim="800000"/>
            <a:headEnd/>
            <a:tailEnd/>
          </a:ln>
        </p:spPr>
        <p:txBody>
          <a:bodyPr anchor="ctr">
            <a:spAutoFit/>
          </a:bodyPr>
          <a:lstStyle/>
          <a:p>
            <a:r>
              <a:rPr lang="es-ES" sz="1600" b="1" i="1" dirty="0">
                <a:latin typeface="Times New Roman" pitchFamily="18" charset="0"/>
                <a:cs typeface="Times New Roman" pitchFamily="18" charset="0"/>
              </a:rPr>
              <a:t>Levantamiento</a:t>
            </a:r>
            <a:r>
              <a:rPr lang="es-ES" sz="1600" b="1" dirty="0">
                <a:latin typeface="Times New Roman" pitchFamily="18" charset="0"/>
                <a:cs typeface="Times New Roman" pitchFamily="18" charset="0"/>
              </a:rPr>
              <a:t>:</a:t>
            </a:r>
            <a:r>
              <a:rPr lang="es-ES" sz="1400" b="1" dirty="0">
                <a:latin typeface="Times New Roman" pitchFamily="18" charset="0"/>
                <a:cs typeface="Times New Roman" pitchFamily="18" charset="0"/>
              </a:rPr>
              <a:t> </a:t>
            </a:r>
            <a:r>
              <a:rPr lang="es-MX" sz="1400" dirty="0">
                <a:latin typeface="Times New Roman" pitchFamily="18" charset="0"/>
                <a:cs typeface="Times New Roman" pitchFamily="18" charset="0"/>
              </a:rPr>
              <a:t>Del </a:t>
            </a:r>
            <a:r>
              <a:rPr lang="es-MX" sz="1400" dirty="0" smtClean="0">
                <a:latin typeface="Times New Roman" pitchFamily="18" charset="0"/>
                <a:cs typeface="Times New Roman" pitchFamily="18" charset="0"/>
              </a:rPr>
              <a:t>05 </a:t>
            </a:r>
            <a:r>
              <a:rPr lang="es-MX" sz="1400" dirty="0">
                <a:latin typeface="Times New Roman" pitchFamily="18" charset="0"/>
                <a:cs typeface="Times New Roman" pitchFamily="18" charset="0"/>
              </a:rPr>
              <a:t>al </a:t>
            </a:r>
            <a:r>
              <a:rPr lang="es-MX" sz="1400" dirty="0" smtClean="0">
                <a:latin typeface="Times New Roman" pitchFamily="18" charset="0"/>
                <a:cs typeface="Times New Roman" pitchFamily="18" charset="0"/>
              </a:rPr>
              <a:t>10 </a:t>
            </a:r>
            <a:r>
              <a:rPr lang="es-MX" sz="1400" dirty="0">
                <a:latin typeface="Times New Roman" pitchFamily="18" charset="0"/>
                <a:cs typeface="Times New Roman" pitchFamily="18" charset="0"/>
              </a:rPr>
              <a:t>de </a:t>
            </a:r>
            <a:r>
              <a:rPr lang="es-MX" sz="1400" dirty="0" smtClean="0">
                <a:latin typeface="Times New Roman" pitchFamily="18" charset="0"/>
                <a:cs typeface="Times New Roman" pitchFamily="18" charset="0"/>
              </a:rPr>
              <a:t>Enero </a:t>
            </a:r>
            <a:r>
              <a:rPr lang="es-MX" sz="1400" dirty="0">
                <a:latin typeface="Times New Roman" pitchFamily="18" charset="0"/>
                <a:cs typeface="Times New Roman" pitchFamily="18" charset="0"/>
              </a:rPr>
              <a:t>de </a:t>
            </a:r>
            <a:r>
              <a:rPr lang="es-MX" sz="1400" dirty="0" smtClean="0">
                <a:latin typeface="Times New Roman" pitchFamily="18" charset="0"/>
                <a:cs typeface="Times New Roman" pitchFamily="18" charset="0"/>
              </a:rPr>
              <a:t>2012.</a:t>
            </a:r>
            <a:endParaRPr lang="es-MX"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r>
              <a:rPr lang="es-ES" sz="1600" b="1" i="1" dirty="0">
                <a:latin typeface="Times New Roman" pitchFamily="18" charset="0"/>
                <a:cs typeface="Times New Roman" pitchFamily="18" charset="0"/>
              </a:rPr>
              <a:t>Tamaño de la Muestra</a:t>
            </a:r>
            <a:r>
              <a:rPr lang="es-ES" sz="1600" b="1" dirty="0">
                <a:latin typeface="Times New Roman" pitchFamily="18" charset="0"/>
                <a:cs typeface="Times New Roman" pitchFamily="18" charset="0"/>
              </a:rPr>
              <a:t>:</a:t>
            </a:r>
            <a:r>
              <a:rPr lang="es-ES" sz="1400" b="1" dirty="0">
                <a:latin typeface="Times New Roman" pitchFamily="18" charset="0"/>
                <a:cs typeface="Times New Roman" pitchFamily="18" charset="0"/>
              </a:rPr>
              <a:t> </a:t>
            </a:r>
            <a:r>
              <a:rPr lang="es-MX" sz="1400" dirty="0" smtClean="0">
                <a:latin typeface="Times New Roman" pitchFamily="18" charset="0"/>
                <a:cs typeface="Times New Roman" pitchFamily="18" charset="0"/>
              </a:rPr>
              <a:t>3500 </a:t>
            </a:r>
            <a:r>
              <a:rPr lang="es-MX" sz="1400" dirty="0">
                <a:latin typeface="Times New Roman" pitchFamily="18" charset="0"/>
                <a:cs typeface="Times New Roman" pitchFamily="18" charset="0"/>
              </a:rPr>
              <a:t>entrevistas efectivas a residentes del </a:t>
            </a:r>
            <a:r>
              <a:rPr lang="es-MX" sz="1400" dirty="0" smtClean="0">
                <a:latin typeface="Times New Roman" pitchFamily="18" charset="0"/>
                <a:cs typeface="Times New Roman" pitchFamily="18" charset="0"/>
              </a:rPr>
              <a:t>Estado de Sonora.</a:t>
            </a:r>
            <a:endParaRPr lang="es-ES" sz="1400" dirty="0">
              <a:latin typeface="Times New Roman" pitchFamily="18" charset="0"/>
              <a:cs typeface="Times New Roman" pitchFamily="18" charset="0"/>
            </a:endParaRPr>
          </a:p>
          <a:p>
            <a:pPr algn="just"/>
            <a:endParaRPr lang="es-ES" sz="1400" dirty="0">
              <a:latin typeface="Times New Roman" pitchFamily="18" charset="0"/>
              <a:cs typeface="Times New Roman" pitchFamily="18" charset="0"/>
            </a:endParaRPr>
          </a:p>
          <a:p>
            <a:pPr algn="just"/>
            <a:r>
              <a:rPr lang="es-ES" sz="1600" b="1" i="1" dirty="0">
                <a:latin typeface="Times New Roman" pitchFamily="18" charset="0"/>
                <a:cs typeface="Times New Roman" pitchFamily="18" charset="0"/>
              </a:rPr>
              <a:t>Metodología</a:t>
            </a:r>
            <a:r>
              <a:rPr lang="es-ES" sz="1600" b="1" dirty="0">
                <a:latin typeface="Times New Roman" pitchFamily="18" charset="0"/>
                <a:cs typeface="Times New Roman" pitchFamily="18" charset="0"/>
              </a:rPr>
              <a:t>:</a:t>
            </a:r>
            <a:r>
              <a:rPr lang="es-ES" sz="1400" b="1" dirty="0">
                <a:latin typeface="Times New Roman" pitchFamily="18" charset="0"/>
                <a:cs typeface="Times New Roman" pitchFamily="18" charset="0"/>
              </a:rPr>
              <a:t> </a:t>
            </a:r>
            <a:r>
              <a:rPr lang="es-ES" sz="1400" dirty="0">
                <a:latin typeface="Times New Roman" pitchFamily="18" charset="0"/>
                <a:cs typeface="Times New Roman" pitchFamily="18" charset="0"/>
              </a:rPr>
              <a:t>Entrevistas personales a los residentes de las áreas en muestra.</a:t>
            </a:r>
          </a:p>
          <a:p>
            <a:pPr algn="just"/>
            <a:endParaRPr lang="en-US" sz="1400" dirty="0">
              <a:latin typeface="Times New Roman" pitchFamily="18" charset="0"/>
              <a:cs typeface="Times New Roman" pitchFamily="18" charset="0"/>
            </a:endParaRPr>
          </a:p>
          <a:p>
            <a:pPr algn="just"/>
            <a:r>
              <a:rPr lang="es-ES" sz="1600" b="1" i="1" dirty="0">
                <a:latin typeface="Times New Roman" pitchFamily="18" charset="0"/>
                <a:cs typeface="Times New Roman" pitchFamily="18" charset="0"/>
              </a:rPr>
              <a:t>El Marco de Muestreo</a:t>
            </a:r>
            <a:r>
              <a:rPr lang="es-ES" sz="1600" b="1" dirty="0">
                <a:latin typeface="Times New Roman" pitchFamily="18" charset="0"/>
                <a:cs typeface="Times New Roman" pitchFamily="18" charset="0"/>
              </a:rPr>
              <a:t>:</a:t>
            </a:r>
            <a:r>
              <a:rPr lang="es-ES" sz="1400" b="1" dirty="0">
                <a:latin typeface="Times New Roman" pitchFamily="18" charset="0"/>
                <a:cs typeface="Times New Roman" pitchFamily="18" charset="0"/>
              </a:rPr>
              <a:t> </a:t>
            </a:r>
            <a:r>
              <a:rPr lang="es-MX" sz="1400" dirty="0">
                <a:latin typeface="Times New Roman" pitchFamily="18" charset="0"/>
                <a:cs typeface="Times New Roman" pitchFamily="18" charset="0"/>
              </a:rPr>
              <a:t>El método de muestreo utilizado obedeció a una selección aleatoria de votantes potenciales, por medio de muestreo polietápico estratificado. Específicamente, se realizó una estratificación de las Secciones Electorales y al nivel socioeconómico, para garantizar tener elementos en muestra de todos los estratos sociales y simpatías políticas. Posteriormente, se llevó a cabo una selección aleatoria de un número de Secciones Electorales específico que permitió, a su vez, realizar una selección aleatoria de manzanas y, en cada una, otra selección de 2 personas de manera aleatoria sistemática.</a:t>
            </a:r>
          </a:p>
          <a:p>
            <a:pPr algn="just"/>
            <a:endParaRPr lang="es-ES" sz="1400" dirty="0">
              <a:latin typeface="Times New Roman" pitchFamily="18" charset="0"/>
              <a:cs typeface="Times New Roman" pitchFamily="18" charset="0"/>
            </a:endParaRPr>
          </a:p>
          <a:p>
            <a:pPr algn="just"/>
            <a:r>
              <a:rPr lang="es-ES" sz="1600" b="1" i="1" dirty="0">
                <a:latin typeface="Times New Roman" pitchFamily="18" charset="0"/>
                <a:cs typeface="Times New Roman" pitchFamily="18" charset="0"/>
              </a:rPr>
              <a:t>Método de Estimación</a:t>
            </a:r>
            <a:r>
              <a:rPr lang="es-ES" sz="1600" b="1" dirty="0">
                <a:latin typeface="Times New Roman" pitchFamily="18" charset="0"/>
                <a:cs typeface="Times New Roman" pitchFamily="18" charset="0"/>
              </a:rPr>
              <a:t>:</a:t>
            </a:r>
            <a:r>
              <a:rPr lang="es-ES" sz="1400" b="1" dirty="0">
                <a:latin typeface="Times New Roman" pitchFamily="18" charset="0"/>
                <a:cs typeface="Times New Roman" pitchFamily="18" charset="0"/>
              </a:rPr>
              <a:t> </a:t>
            </a:r>
            <a:r>
              <a:rPr lang="es-ES" sz="1400" dirty="0">
                <a:latin typeface="Times New Roman" pitchFamily="18" charset="0"/>
                <a:cs typeface="Times New Roman" pitchFamily="18" charset="0"/>
              </a:rPr>
              <a:t>Los resultados obtenidos por la presente investigación no serán frecuencias simples, sino estimaciones basadas en la utilización de factores de expansión, calculados como el inverso de la probabilidad de selección de Sección Electoral, manzana e individuo en la muestra.</a:t>
            </a:r>
          </a:p>
          <a:p>
            <a:pPr algn="just"/>
            <a:endParaRPr lang="en-US" sz="1400" dirty="0">
              <a:latin typeface="Times New Roman" pitchFamily="18" charset="0"/>
              <a:cs typeface="Times New Roman" pitchFamily="18" charset="0"/>
            </a:endParaRPr>
          </a:p>
          <a:p>
            <a:pPr algn="just"/>
            <a:r>
              <a:rPr lang="es-ES" sz="1600" b="1" i="1" dirty="0">
                <a:latin typeface="Times New Roman" pitchFamily="18" charset="0"/>
                <a:cs typeface="Times New Roman" pitchFamily="18" charset="0"/>
              </a:rPr>
              <a:t>Nivel de Confianza y Error</a:t>
            </a:r>
            <a:r>
              <a:rPr lang="es-ES" sz="1600" b="1" dirty="0">
                <a:latin typeface="Times New Roman" pitchFamily="18" charset="0"/>
                <a:cs typeface="Times New Roman" pitchFamily="18" charset="0"/>
              </a:rPr>
              <a:t>:</a:t>
            </a:r>
            <a:r>
              <a:rPr lang="es-ES" sz="1400" b="1" dirty="0">
                <a:latin typeface="Times New Roman" pitchFamily="18" charset="0"/>
                <a:cs typeface="Times New Roman" pitchFamily="18" charset="0"/>
              </a:rPr>
              <a:t> </a:t>
            </a:r>
            <a:r>
              <a:rPr lang="es-MX" sz="1400" dirty="0">
                <a:latin typeface="Times New Roman" pitchFamily="18" charset="0"/>
                <a:cs typeface="Times New Roman" pitchFamily="18" charset="0"/>
              </a:rPr>
              <a:t>Los resultados se manejan con un nivel de confianza de 95% con un margen de error de </a:t>
            </a:r>
            <a:r>
              <a:rPr lang="es-MX" sz="1400" dirty="0" smtClean="0">
                <a:latin typeface="Times New Roman" pitchFamily="18" charset="0"/>
                <a:cs typeface="Times New Roman" pitchFamily="18" charset="0"/>
              </a:rPr>
              <a:t>+/-2.4%.</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4833160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fade">
                                      <p:cBhvr>
                                        <p:cTn id="7" dur="1000"/>
                                        <p:tgtEl>
                                          <p:spTgt spid="27653"/>
                                        </p:tgtEl>
                                      </p:cBhvr>
                                    </p:animEffect>
                                    <p:anim calcmode="lin" valueType="num">
                                      <p:cBhvr>
                                        <p:cTn id="8" dur="1000" fill="hold"/>
                                        <p:tgtEl>
                                          <p:spTgt spid="27653"/>
                                        </p:tgtEl>
                                        <p:attrNameLst>
                                          <p:attrName>ppt_x</p:attrName>
                                        </p:attrNameLst>
                                      </p:cBhvr>
                                      <p:tavLst>
                                        <p:tav tm="0">
                                          <p:val>
                                            <p:strVal val="#ppt_x"/>
                                          </p:val>
                                        </p:tav>
                                        <p:tav tm="100000">
                                          <p:val>
                                            <p:strVal val="#ppt_x"/>
                                          </p:val>
                                        </p:tav>
                                      </p:tavLst>
                                    </p:anim>
                                    <p:anim calcmode="lin" valueType="num">
                                      <p:cBhvr>
                                        <p:cTn id="9" dur="1000" fill="hold"/>
                                        <p:tgtEl>
                                          <p:spTgt spid="276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 name="Text Box 3"/>
          <p:cNvSpPr txBox="1">
            <a:spLocks noChangeArrowheads="1"/>
          </p:cNvSpPr>
          <p:nvPr/>
        </p:nvSpPr>
        <p:spPr bwMode="auto">
          <a:xfrm>
            <a:off x="539552" y="1124744"/>
            <a:ext cx="2500312"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SEXO</a:t>
            </a:r>
          </a:p>
        </p:txBody>
      </p:sp>
      <p:sp>
        <p:nvSpPr>
          <p:cNvPr id="8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graphicFrame>
        <p:nvGraphicFramePr>
          <p:cNvPr id="4" name="Chart 1"/>
          <p:cNvGraphicFramePr>
            <a:graphicFrameLocks/>
          </p:cNvGraphicFramePr>
          <p:nvPr>
            <p:extLst>
              <p:ext uri="{D42A27DB-BD31-4B8C-83A1-F6EECF244321}">
                <p14:modId xmlns:p14="http://schemas.microsoft.com/office/powerpoint/2010/main" val="1505841443"/>
              </p:ext>
            </p:extLst>
          </p:nvPr>
        </p:nvGraphicFramePr>
        <p:xfrm>
          <a:off x="2433637" y="1528762"/>
          <a:ext cx="4276725" cy="3800475"/>
        </p:xfrm>
        <a:graphic>
          <a:graphicData uri="http://schemas.openxmlformats.org/drawingml/2006/chart">
            <c:chart xmlns:c="http://schemas.openxmlformats.org/drawingml/2006/chart" xmlns:r="http://schemas.openxmlformats.org/officeDocument/2006/relationships" r:id="rId3"/>
          </a:graphicData>
        </a:graphic>
      </p:graphicFrame>
      <p:sp>
        <p:nvSpPr>
          <p:cNvPr id="2" name="1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722753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1000"/>
                                        <p:tgtEl>
                                          <p:spTgt spid="82"/>
                                        </p:tgtEl>
                                      </p:cBhvr>
                                    </p:animEffect>
                                    <p:anim calcmode="lin" valueType="num">
                                      <p:cBhvr>
                                        <p:cTn id="8" dur="1000" fill="hold"/>
                                        <p:tgtEl>
                                          <p:spTgt spid="82"/>
                                        </p:tgtEl>
                                        <p:attrNameLst>
                                          <p:attrName>ppt_x</p:attrName>
                                        </p:attrNameLst>
                                      </p:cBhvr>
                                      <p:tavLst>
                                        <p:tav tm="0">
                                          <p:val>
                                            <p:strVal val="#ppt_x"/>
                                          </p:val>
                                        </p:tav>
                                        <p:tav tm="100000">
                                          <p:val>
                                            <p:strVal val="#ppt_x"/>
                                          </p:val>
                                        </p:tav>
                                      </p:tavLst>
                                    </p:anim>
                                    <p:anim calcmode="lin" valueType="num">
                                      <p:cBhvr>
                                        <p:cTn id="9" dur="10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fade">
                                      <p:cBhvr>
                                        <p:cTn id="13" dur="500"/>
                                        <p:tgtEl>
                                          <p:spTgt spid="8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 name="Text Box 3"/>
          <p:cNvSpPr txBox="1">
            <a:spLocks noChangeArrowheads="1"/>
          </p:cNvSpPr>
          <p:nvPr/>
        </p:nvSpPr>
        <p:spPr bwMode="auto">
          <a:xfrm>
            <a:off x="539552" y="1124744"/>
            <a:ext cx="2500312"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SEXO</a:t>
            </a:r>
          </a:p>
        </p:txBody>
      </p:sp>
      <p:sp>
        <p:nvSpPr>
          <p:cNvPr id="8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pic>
        <p:nvPicPr>
          <p:cNvPr id="103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852960"/>
            <a:ext cx="3076575"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93798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33"/>
                                        </p:tgtEl>
                                        <p:attrNameLst>
                                          <p:attrName>style.visibility</p:attrName>
                                        </p:attrNameLst>
                                      </p:cBhvr>
                                      <p:to>
                                        <p:strVal val="visible"/>
                                      </p:to>
                                    </p:set>
                                    <p:animEffect transition="in" filter="wipe(left)">
                                      <p:cBhvr>
                                        <p:cTn id="7" dur="500"/>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sp>
        <p:nvSpPr>
          <p:cNvPr id="41" name="Text Box 3"/>
          <p:cNvSpPr txBox="1">
            <a:spLocks noChangeArrowheads="1"/>
          </p:cNvSpPr>
          <p:nvPr/>
        </p:nvSpPr>
        <p:spPr bwMode="auto">
          <a:xfrm>
            <a:off x="395536" y="1196752"/>
            <a:ext cx="2500313" cy="307975"/>
          </a:xfrm>
          <a:prstGeom prst="rect">
            <a:avLst/>
          </a:prstGeom>
          <a:noFill/>
          <a:ln w="9525">
            <a:noFill/>
            <a:miter lim="800000"/>
            <a:headEnd/>
            <a:tailEnd/>
          </a:ln>
        </p:spPr>
        <p:txBody>
          <a:bodyPr>
            <a:spAutoFit/>
          </a:bodyPr>
          <a:lstStyle/>
          <a:p>
            <a:r>
              <a:rPr lang="es-MX" sz="1400" b="1" dirty="0">
                <a:latin typeface="Times New Roman" pitchFamily="18" charset="0"/>
                <a:cs typeface="Times New Roman" pitchFamily="18" charset="0"/>
              </a:rPr>
              <a:t>GRUPOS DE EDAD</a:t>
            </a:r>
          </a:p>
        </p:txBody>
      </p:sp>
      <p:sp>
        <p:nvSpPr>
          <p:cNvPr id="3" name="AutoShape 4"/>
          <p:cNvSpPr>
            <a:spLocks noChangeAspect="1" noChangeArrowheads="1" noTextEdit="1"/>
          </p:cNvSpPr>
          <p:nvPr/>
        </p:nvSpPr>
        <p:spPr bwMode="auto">
          <a:xfrm>
            <a:off x="2433638" y="1533525"/>
            <a:ext cx="4275137"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aphicFrame>
        <p:nvGraphicFramePr>
          <p:cNvPr id="6" name="Chart 1"/>
          <p:cNvGraphicFramePr>
            <a:graphicFrameLocks/>
          </p:cNvGraphicFramePr>
          <p:nvPr>
            <p:extLst>
              <p:ext uri="{D42A27DB-BD31-4B8C-83A1-F6EECF244321}">
                <p14:modId xmlns:p14="http://schemas.microsoft.com/office/powerpoint/2010/main" val="2909118997"/>
              </p:ext>
            </p:extLst>
          </p:nvPr>
        </p:nvGraphicFramePr>
        <p:xfrm>
          <a:off x="2051720" y="1567309"/>
          <a:ext cx="4969943" cy="4416498"/>
        </p:xfrm>
        <a:graphic>
          <a:graphicData uri="http://schemas.openxmlformats.org/drawingml/2006/chart">
            <c:chart xmlns:c="http://schemas.openxmlformats.org/drawingml/2006/chart" xmlns:r="http://schemas.openxmlformats.org/officeDocument/2006/relationships" r:id="rId3"/>
          </a:graphicData>
        </a:graphic>
      </p:graphicFrame>
      <p:sp>
        <p:nvSpPr>
          <p:cNvPr id="7" name="6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11506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sp>
        <p:nvSpPr>
          <p:cNvPr id="41" name="Text Box 3"/>
          <p:cNvSpPr txBox="1">
            <a:spLocks noChangeArrowheads="1"/>
          </p:cNvSpPr>
          <p:nvPr/>
        </p:nvSpPr>
        <p:spPr bwMode="auto">
          <a:xfrm>
            <a:off x="395536" y="1196752"/>
            <a:ext cx="2500313" cy="307975"/>
          </a:xfrm>
          <a:prstGeom prst="rect">
            <a:avLst/>
          </a:prstGeom>
          <a:noFill/>
          <a:ln w="9525">
            <a:noFill/>
            <a:miter lim="800000"/>
            <a:headEnd/>
            <a:tailEnd/>
          </a:ln>
        </p:spPr>
        <p:txBody>
          <a:bodyPr>
            <a:spAutoFit/>
          </a:bodyPr>
          <a:lstStyle/>
          <a:p>
            <a:r>
              <a:rPr lang="es-MX" sz="1400" b="1" dirty="0">
                <a:latin typeface="Times New Roman" pitchFamily="18" charset="0"/>
                <a:cs typeface="Times New Roman" pitchFamily="18" charset="0"/>
              </a:rPr>
              <a:t>GRUPOS DE EDAD</a:t>
            </a:r>
          </a:p>
        </p:txBody>
      </p:sp>
      <p:sp>
        <p:nvSpPr>
          <p:cNvPr id="3" name="AutoShape 4"/>
          <p:cNvSpPr>
            <a:spLocks noChangeAspect="1" noChangeArrowheads="1" noTextEdit="1"/>
          </p:cNvSpPr>
          <p:nvPr/>
        </p:nvSpPr>
        <p:spPr bwMode="auto">
          <a:xfrm>
            <a:off x="2433638" y="1533525"/>
            <a:ext cx="4275137"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5439" y="1700808"/>
            <a:ext cx="4524375"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8866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57"/>
                                        </p:tgtEl>
                                        <p:attrNameLst>
                                          <p:attrName>style.visibility</p:attrName>
                                        </p:attrNameLst>
                                      </p:cBhvr>
                                      <p:to>
                                        <p:strVal val="visible"/>
                                      </p:to>
                                    </p:set>
                                    <p:animEffect transition="in" filter="wipe(left)">
                                      <p:cBhvr>
                                        <p:cTn id="7" dur="5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1214438" y="1052736"/>
            <a:ext cx="2500312" cy="307975"/>
          </a:xfrm>
          <a:prstGeom prst="rect">
            <a:avLst/>
          </a:prstGeom>
          <a:noFill/>
          <a:ln w="9525">
            <a:noFill/>
            <a:miter lim="800000"/>
            <a:headEnd/>
            <a:tailEnd/>
          </a:ln>
        </p:spPr>
        <p:txBody>
          <a:bodyPr>
            <a:spAutoFit/>
          </a:bodyPr>
          <a:lstStyle/>
          <a:p>
            <a:pPr algn="ctr"/>
            <a:r>
              <a:rPr lang="es-MX" sz="1400" b="1">
                <a:latin typeface="Times New Roman" pitchFamily="18" charset="0"/>
                <a:cs typeface="Times New Roman" pitchFamily="18" charset="0"/>
              </a:rPr>
              <a:t>NIVEL  DE INSTRUCCIÓN</a:t>
            </a:r>
          </a:p>
        </p:txBody>
      </p:sp>
      <p:sp>
        <p:nvSpPr>
          <p:cNvPr id="4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graphicFrame>
        <p:nvGraphicFramePr>
          <p:cNvPr id="50" name="Chart 1"/>
          <p:cNvGraphicFramePr>
            <a:graphicFrameLocks/>
          </p:cNvGraphicFramePr>
          <p:nvPr>
            <p:extLst>
              <p:ext uri="{D42A27DB-BD31-4B8C-83A1-F6EECF244321}">
                <p14:modId xmlns:p14="http://schemas.microsoft.com/office/powerpoint/2010/main" val="3539460460"/>
              </p:ext>
            </p:extLst>
          </p:nvPr>
        </p:nvGraphicFramePr>
        <p:xfrm>
          <a:off x="2123728" y="1443037"/>
          <a:ext cx="5111814" cy="5113262"/>
        </p:xfrm>
        <a:graphic>
          <a:graphicData uri="http://schemas.openxmlformats.org/drawingml/2006/chart">
            <c:chart xmlns:c="http://schemas.openxmlformats.org/drawingml/2006/chart" xmlns:r="http://schemas.openxmlformats.org/officeDocument/2006/relationships" r:id="rId3"/>
          </a:graphicData>
        </a:graphic>
      </p:graphicFrame>
      <p:sp>
        <p:nvSpPr>
          <p:cNvPr id="52" name="Rectangle 35"/>
          <p:cNvSpPr>
            <a:spLocks noChangeArrowheads="1"/>
          </p:cNvSpPr>
          <p:nvPr/>
        </p:nvSpPr>
        <p:spPr bwMode="auto">
          <a:xfrm>
            <a:off x="4644008" y="6453336"/>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452994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fade">
                                      <p:cBhvr>
                                        <p:cTn id="7" dur="500"/>
                                        <p:tgtEl>
                                          <p:spTgt spid="317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Graphic spid="50" grpId="0">
        <p:bldAsOne/>
      </p:bldGraphic>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1214438" y="1052736"/>
            <a:ext cx="2500312" cy="307975"/>
          </a:xfrm>
          <a:prstGeom prst="rect">
            <a:avLst/>
          </a:prstGeom>
          <a:noFill/>
          <a:ln w="9525">
            <a:noFill/>
            <a:miter lim="800000"/>
            <a:headEnd/>
            <a:tailEnd/>
          </a:ln>
        </p:spPr>
        <p:txBody>
          <a:bodyPr>
            <a:spAutoFit/>
          </a:bodyPr>
          <a:lstStyle/>
          <a:p>
            <a:pPr algn="ctr"/>
            <a:r>
              <a:rPr lang="es-MX" sz="1400" b="1" dirty="0">
                <a:latin typeface="Times New Roman" pitchFamily="18" charset="0"/>
                <a:cs typeface="Times New Roman" pitchFamily="18" charset="0"/>
              </a:rPr>
              <a:t>NIVEL  DE INSTRUCCIÓN</a:t>
            </a:r>
          </a:p>
        </p:txBody>
      </p:sp>
      <p:sp>
        <p:nvSpPr>
          <p:cNvPr id="4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013" y="1912938"/>
            <a:ext cx="7419975"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39927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wipe(left)">
                                      <p:cBhvr>
                                        <p:cTn id="7"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1214438" y="1052736"/>
            <a:ext cx="2500312" cy="3079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ESTADO CIVIL</a:t>
            </a:r>
            <a:endParaRPr lang="es-MX" sz="1400" b="1" dirty="0">
              <a:latin typeface="Times New Roman" pitchFamily="18" charset="0"/>
              <a:cs typeface="Times New Roman" pitchFamily="18" charset="0"/>
            </a:endParaRPr>
          </a:p>
        </p:txBody>
      </p:sp>
      <p:sp>
        <p:nvSpPr>
          <p:cNvPr id="4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graphicFrame>
        <p:nvGraphicFramePr>
          <p:cNvPr id="50" name="Chart 1"/>
          <p:cNvGraphicFramePr>
            <a:graphicFrameLocks/>
          </p:cNvGraphicFramePr>
          <p:nvPr>
            <p:extLst>
              <p:ext uri="{D42A27DB-BD31-4B8C-83A1-F6EECF244321}">
                <p14:modId xmlns:p14="http://schemas.microsoft.com/office/powerpoint/2010/main" val="13561313"/>
              </p:ext>
            </p:extLst>
          </p:nvPr>
        </p:nvGraphicFramePr>
        <p:xfrm>
          <a:off x="2433637" y="1443037"/>
          <a:ext cx="4730651" cy="4393500"/>
        </p:xfrm>
        <a:graphic>
          <a:graphicData uri="http://schemas.openxmlformats.org/drawingml/2006/chart">
            <c:chart xmlns:c="http://schemas.openxmlformats.org/drawingml/2006/chart" xmlns:r="http://schemas.openxmlformats.org/officeDocument/2006/relationships" r:id="rId3"/>
          </a:graphicData>
        </a:graphic>
      </p:graphicFrame>
      <p:sp>
        <p:nvSpPr>
          <p:cNvPr id="52" name="51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4009621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fade">
                                      <p:cBhvr>
                                        <p:cTn id="7" dur="500"/>
                                        <p:tgtEl>
                                          <p:spTgt spid="317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Graphic spid="50"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1214438" y="1052736"/>
            <a:ext cx="2500312" cy="3079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ESTADO CIVIL</a:t>
            </a:r>
            <a:endParaRPr lang="es-MX" sz="1400" b="1" dirty="0">
              <a:latin typeface="Times New Roman" pitchFamily="18" charset="0"/>
              <a:cs typeface="Times New Roman" pitchFamily="18" charset="0"/>
            </a:endParaRPr>
          </a:p>
        </p:txBody>
      </p:sp>
      <p:sp>
        <p:nvSpPr>
          <p:cNvPr id="4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1150" y="1912938"/>
            <a:ext cx="59817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8852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wipe(left)">
                                      <p:cBhvr>
                                        <p:cTn id="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ext Box 3"/>
          <p:cNvSpPr txBox="1">
            <a:spLocks noChangeArrowheads="1"/>
          </p:cNvSpPr>
          <p:nvPr/>
        </p:nvSpPr>
        <p:spPr bwMode="auto">
          <a:xfrm>
            <a:off x="1500184" y="908720"/>
            <a:ext cx="2500312" cy="307975"/>
          </a:xfrm>
          <a:prstGeom prst="rect">
            <a:avLst/>
          </a:prstGeom>
          <a:noFill/>
          <a:ln w="9525">
            <a:noFill/>
            <a:miter lim="800000"/>
            <a:headEnd/>
            <a:tailEnd/>
          </a:ln>
        </p:spPr>
        <p:txBody>
          <a:bodyPr>
            <a:spAutoFit/>
          </a:bodyPr>
          <a:lstStyle/>
          <a:p>
            <a:pPr algn="ctr"/>
            <a:r>
              <a:rPr lang="es-MX" sz="1400" b="1">
                <a:latin typeface="Times New Roman" pitchFamily="18" charset="0"/>
                <a:cs typeface="Times New Roman" pitchFamily="18" charset="0"/>
              </a:rPr>
              <a:t>OCUPACIÓN</a:t>
            </a:r>
          </a:p>
        </p:txBody>
      </p:sp>
      <p:sp>
        <p:nvSpPr>
          <p:cNvPr id="6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graphicFrame>
        <p:nvGraphicFramePr>
          <p:cNvPr id="65" name="Chart 1"/>
          <p:cNvGraphicFramePr>
            <a:graphicFrameLocks/>
          </p:cNvGraphicFramePr>
          <p:nvPr>
            <p:extLst>
              <p:ext uri="{D42A27DB-BD31-4B8C-83A1-F6EECF244321}">
                <p14:modId xmlns:p14="http://schemas.microsoft.com/office/powerpoint/2010/main" val="1316858830"/>
              </p:ext>
            </p:extLst>
          </p:nvPr>
        </p:nvGraphicFramePr>
        <p:xfrm>
          <a:off x="2267744" y="1216695"/>
          <a:ext cx="4533901" cy="5362575"/>
        </p:xfrm>
        <a:graphic>
          <a:graphicData uri="http://schemas.openxmlformats.org/drawingml/2006/chart">
            <c:chart xmlns:c="http://schemas.openxmlformats.org/drawingml/2006/chart" xmlns:r="http://schemas.openxmlformats.org/officeDocument/2006/relationships" r:id="rId3"/>
          </a:graphicData>
        </a:graphic>
      </p:graphicFrame>
      <p:sp>
        <p:nvSpPr>
          <p:cNvPr id="66" name="Rectangle 35"/>
          <p:cNvSpPr>
            <a:spLocks noChangeArrowheads="1"/>
          </p:cNvSpPr>
          <p:nvPr/>
        </p:nvSpPr>
        <p:spPr bwMode="auto">
          <a:xfrm>
            <a:off x="4644008" y="6484694"/>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67" name="66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9554805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500"/>
                                        <p:tgtEl>
                                          <p:spTgt spid="348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left)">
                                      <p:cBhvr>
                                        <p:cTn id="11" dur="500"/>
                                        <p:tgtEl>
                                          <p:spTgt spid="6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Graphic spid="65" grpId="0">
        <p:bldAsOne/>
      </p:bldGraphic>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ext Box 3"/>
          <p:cNvSpPr txBox="1">
            <a:spLocks noChangeArrowheads="1"/>
          </p:cNvSpPr>
          <p:nvPr/>
        </p:nvSpPr>
        <p:spPr bwMode="auto">
          <a:xfrm>
            <a:off x="1500184" y="908720"/>
            <a:ext cx="2500312" cy="307975"/>
          </a:xfrm>
          <a:prstGeom prst="rect">
            <a:avLst/>
          </a:prstGeom>
          <a:noFill/>
          <a:ln w="9525">
            <a:noFill/>
            <a:miter lim="800000"/>
            <a:headEnd/>
            <a:tailEnd/>
          </a:ln>
        </p:spPr>
        <p:txBody>
          <a:bodyPr>
            <a:spAutoFit/>
          </a:bodyPr>
          <a:lstStyle/>
          <a:p>
            <a:pPr algn="ctr"/>
            <a:r>
              <a:rPr lang="es-MX" sz="1400" b="1">
                <a:latin typeface="Times New Roman" pitchFamily="18" charset="0"/>
                <a:cs typeface="Times New Roman" pitchFamily="18" charset="0"/>
              </a:rPr>
              <a:t>OCUPACIÓN</a:t>
            </a:r>
          </a:p>
        </p:txBody>
      </p:sp>
      <p:sp>
        <p:nvSpPr>
          <p:cNvPr id="6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03388"/>
            <a:ext cx="91440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81107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500"/>
                                        <p:tgtEl>
                                          <p:spTgt spid="348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wipe(left)">
                                      <p:cBhvr>
                                        <p:cTn id="11"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ext Box 3"/>
          <p:cNvSpPr txBox="1">
            <a:spLocks noChangeArrowheads="1"/>
          </p:cNvSpPr>
          <p:nvPr/>
        </p:nvSpPr>
        <p:spPr bwMode="auto">
          <a:xfrm>
            <a:off x="1112403" y="908720"/>
            <a:ext cx="2888093" cy="307777"/>
          </a:xfrm>
          <a:prstGeom prst="rect">
            <a:avLst/>
          </a:prstGeom>
          <a:noFill/>
          <a:ln w="9525">
            <a:noFill/>
            <a:miter lim="800000"/>
            <a:headEnd/>
            <a:tailEnd/>
          </a:ln>
        </p:spPr>
        <p:txBody>
          <a:bodyPr wrap="square">
            <a:spAutoFit/>
          </a:bodyPr>
          <a:lstStyle/>
          <a:p>
            <a:r>
              <a:rPr lang="es-MX" sz="1400" b="1" dirty="0" smtClean="0">
                <a:latin typeface="Times New Roman" pitchFamily="18" charset="0"/>
                <a:cs typeface="Times New Roman" pitchFamily="18" charset="0"/>
              </a:rPr>
              <a:t>NIVEL SOCIOECONÓMICO</a:t>
            </a:r>
            <a:endParaRPr lang="es-MX" sz="14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graphicFrame>
        <p:nvGraphicFramePr>
          <p:cNvPr id="62" name="Chart 1"/>
          <p:cNvGraphicFramePr>
            <a:graphicFrameLocks/>
          </p:cNvGraphicFramePr>
          <p:nvPr>
            <p:extLst>
              <p:ext uri="{D42A27DB-BD31-4B8C-83A1-F6EECF244321}">
                <p14:modId xmlns:p14="http://schemas.microsoft.com/office/powerpoint/2010/main" val="3892937873"/>
              </p:ext>
            </p:extLst>
          </p:nvPr>
        </p:nvGraphicFramePr>
        <p:xfrm>
          <a:off x="2189713" y="1216497"/>
          <a:ext cx="5550639" cy="5155048"/>
        </p:xfrm>
        <a:graphic>
          <a:graphicData uri="http://schemas.openxmlformats.org/drawingml/2006/chart">
            <c:chart xmlns:c="http://schemas.openxmlformats.org/drawingml/2006/chart" xmlns:r="http://schemas.openxmlformats.org/officeDocument/2006/relationships" r:id="rId3"/>
          </a:graphicData>
        </a:graphic>
      </p:graphicFrame>
      <p:sp>
        <p:nvSpPr>
          <p:cNvPr id="65" name="64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994281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500"/>
                                        <p:tgtEl>
                                          <p:spTgt spid="348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Graphic spid="62"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ext Box 3"/>
          <p:cNvSpPr txBox="1">
            <a:spLocks noChangeArrowheads="1"/>
          </p:cNvSpPr>
          <p:nvPr/>
        </p:nvSpPr>
        <p:spPr bwMode="auto">
          <a:xfrm>
            <a:off x="1112403" y="908720"/>
            <a:ext cx="2888093" cy="307777"/>
          </a:xfrm>
          <a:prstGeom prst="rect">
            <a:avLst/>
          </a:prstGeom>
          <a:noFill/>
          <a:ln w="9525">
            <a:noFill/>
            <a:miter lim="800000"/>
            <a:headEnd/>
            <a:tailEnd/>
          </a:ln>
        </p:spPr>
        <p:txBody>
          <a:bodyPr wrap="square">
            <a:spAutoFit/>
          </a:bodyPr>
          <a:lstStyle/>
          <a:p>
            <a:r>
              <a:rPr lang="es-MX" sz="1400" b="1" dirty="0" smtClean="0">
                <a:latin typeface="Times New Roman" pitchFamily="18" charset="0"/>
                <a:cs typeface="Times New Roman" pitchFamily="18" charset="0"/>
              </a:rPr>
              <a:t>NIVEL SOCIOECONÓMICO</a:t>
            </a:r>
            <a:endParaRPr lang="es-MX" sz="14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1150" y="1912938"/>
            <a:ext cx="59817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04738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785813" y="1220788"/>
            <a:ext cx="2500312" cy="307975"/>
          </a:xfrm>
          <a:prstGeom prst="rect">
            <a:avLst/>
          </a:prstGeom>
          <a:noFill/>
          <a:ln w="9525">
            <a:noFill/>
            <a:miter lim="800000"/>
            <a:headEnd/>
            <a:tailEnd/>
          </a:ln>
        </p:spPr>
        <p:txBody>
          <a:bodyPr>
            <a:spAutoFit/>
          </a:bodyPr>
          <a:lstStyle/>
          <a:p>
            <a:pPr algn="ctr"/>
            <a:r>
              <a:rPr lang="es-MX" sz="1400" b="1">
                <a:latin typeface="Times New Roman" pitchFamily="18" charset="0"/>
                <a:cs typeface="Times New Roman" pitchFamily="18" charset="0"/>
              </a:rPr>
              <a:t>SIMPATÍA PARTIDISTA</a:t>
            </a:r>
          </a:p>
        </p:txBody>
      </p:sp>
      <p:sp>
        <p:nvSpPr>
          <p:cNvPr id="37" name="Rectangle 35"/>
          <p:cNvSpPr>
            <a:spLocks noChangeArrowheads="1"/>
          </p:cNvSpPr>
          <p:nvPr/>
        </p:nvSpPr>
        <p:spPr bwMode="auto">
          <a:xfrm>
            <a:off x="4541845" y="6470916"/>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25"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graphicFrame>
        <p:nvGraphicFramePr>
          <p:cNvPr id="28" name="Chart 1"/>
          <p:cNvGraphicFramePr>
            <a:graphicFrameLocks/>
          </p:cNvGraphicFramePr>
          <p:nvPr>
            <p:extLst>
              <p:ext uri="{D42A27DB-BD31-4B8C-83A1-F6EECF244321}">
                <p14:modId xmlns:p14="http://schemas.microsoft.com/office/powerpoint/2010/main" val="1384081390"/>
              </p:ext>
            </p:extLst>
          </p:nvPr>
        </p:nvGraphicFramePr>
        <p:xfrm>
          <a:off x="2586600" y="1443037"/>
          <a:ext cx="4865720" cy="4867099"/>
        </p:xfrm>
        <a:graphic>
          <a:graphicData uri="http://schemas.openxmlformats.org/drawingml/2006/chart">
            <c:chart xmlns:c="http://schemas.openxmlformats.org/drawingml/2006/chart" xmlns:r="http://schemas.openxmlformats.org/officeDocument/2006/relationships" r:id="rId3"/>
          </a:graphicData>
        </a:graphic>
      </p:graphicFrame>
      <p:sp>
        <p:nvSpPr>
          <p:cNvPr id="29" name="28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1930176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7683"/>
                                        </p:tgtEl>
                                        <p:attrNameLst>
                                          <p:attrName>style.visibility</p:attrName>
                                        </p:attrNameLst>
                                      </p:cBhvr>
                                      <p:to>
                                        <p:strVal val="visible"/>
                                      </p:to>
                                    </p:set>
                                    <p:animEffect transition="in" filter="fade">
                                      <p:cBhvr>
                                        <p:cTn id="7" dur="500"/>
                                        <p:tgtEl>
                                          <p:spTgt spid="32768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37" grpId="0"/>
      <p:bldGraphic spid="28"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785813" y="1220788"/>
            <a:ext cx="2500312" cy="307975"/>
          </a:xfrm>
          <a:prstGeom prst="rect">
            <a:avLst/>
          </a:prstGeom>
          <a:noFill/>
          <a:ln w="9525">
            <a:noFill/>
            <a:miter lim="800000"/>
            <a:headEnd/>
            <a:tailEnd/>
          </a:ln>
        </p:spPr>
        <p:txBody>
          <a:bodyPr>
            <a:spAutoFit/>
          </a:bodyPr>
          <a:lstStyle/>
          <a:p>
            <a:pPr algn="ctr"/>
            <a:r>
              <a:rPr lang="es-MX" sz="1400" b="1">
                <a:latin typeface="Times New Roman" pitchFamily="18" charset="0"/>
                <a:cs typeface="Times New Roman" pitchFamily="18" charset="0"/>
              </a:rPr>
              <a:t>SIMPATÍA PARTIDISTA</a:t>
            </a:r>
          </a:p>
        </p:txBody>
      </p:sp>
      <p:sp>
        <p:nvSpPr>
          <p:cNvPr id="25"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LA POBLACIÓN</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912938"/>
            <a:ext cx="59436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91254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wipe(left)">
                                      <p:cBhvr>
                                        <p:cTn id="7"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882649"/>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HUMOR SOCIAL</a:t>
            </a:r>
            <a:endPar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endParaRPr>
          </a:p>
        </p:txBody>
      </p:sp>
    </p:spTree>
    <p:extLst>
      <p:ext uri="{BB962C8B-B14F-4D97-AF65-F5344CB8AC3E}">
        <p14:creationId xmlns:p14="http://schemas.microsoft.com/office/powerpoint/2010/main" val="45877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890136"/>
            <a:ext cx="8643938" cy="738664"/>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COMPARADA CON LA SITUACIÓN ECONÓMICA QUE TENÍA EL ESTADO DE SONORA HACE UN AÑO (ENE DE 2011 A ENE DE 2012), ¿CÓMO DIRÍA USTED QUE ES LA SITUACIÓN ECONÓMICA DEL ESTADO ACTUALMENTE, MEJOR O PEOR?</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25" name="Chart 1"/>
          <p:cNvGraphicFramePr>
            <a:graphicFrameLocks/>
          </p:cNvGraphicFramePr>
          <p:nvPr>
            <p:extLst>
              <p:ext uri="{D42A27DB-BD31-4B8C-83A1-F6EECF244321}">
                <p14:modId xmlns:p14="http://schemas.microsoft.com/office/powerpoint/2010/main" val="3600850487"/>
              </p:ext>
            </p:extLst>
          </p:nvPr>
        </p:nvGraphicFramePr>
        <p:xfrm>
          <a:off x="1979712" y="1412776"/>
          <a:ext cx="5472608" cy="5082578"/>
        </p:xfrm>
        <a:graphic>
          <a:graphicData uri="http://schemas.openxmlformats.org/drawingml/2006/chart">
            <c:chart xmlns:c="http://schemas.openxmlformats.org/drawingml/2006/chart" xmlns:r="http://schemas.openxmlformats.org/officeDocument/2006/relationships" r:id="rId3"/>
          </a:graphicData>
        </a:graphic>
      </p:graphicFrame>
      <p:sp>
        <p:nvSpPr>
          <p:cNvPr id="26" name="25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6336635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wipe(left)">
                                      <p:cBhvr>
                                        <p:cTn id="7" dur="500"/>
                                        <p:tgtEl>
                                          <p:spTgt spid="2765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7683"/>
                                        </p:tgtEl>
                                        <p:attrNameLst>
                                          <p:attrName>style.visibility</p:attrName>
                                        </p:attrNameLst>
                                      </p:cBhvr>
                                      <p:to>
                                        <p:strVal val="visible"/>
                                      </p:to>
                                    </p:set>
                                    <p:animEffect transition="in" filter="wipe(left)">
                                      <p:cBhvr>
                                        <p:cTn id="11" dur="500"/>
                                        <p:tgtEl>
                                          <p:spTgt spid="32768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Graphic spid="25"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890136"/>
            <a:ext cx="8643938" cy="738664"/>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COMPARADA CON LA SITUACIÓN ECONÓMICA QUE TENÍA EL ESTADO DE SONORA HACE UN AÑO (ENE DE 2011 A ENE DE 2012), ¿CÓMO DIRÍA USTED QUE ES LA SITUACIÓN ECONÓMICA DEL ESTADO ACTUALMENTE, MEJOR O PEOR?</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75" y="1886411"/>
            <a:ext cx="542925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93473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left)">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4" name="Text Box 3"/>
          <p:cNvSpPr txBox="1">
            <a:spLocks noChangeArrowheads="1"/>
          </p:cNvSpPr>
          <p:nvPr/>
        </p:nvSpPr>
        <p:spPr bwMode="auto">
          <a:xfrm>
            <a:off x="285750" y="890136"/>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¿CUÁL ES HOY EL PRINCIPAL PROBLEMA DEL ESTADO DE SONORA?</a:t>
            </a:r>
            <a:endParaRPr lang="es-MX" sz="1400" b="1" dirty="0">
              <a:latin typeface="Times New Roman" pitchFamily="18" charset="0"/>
              <a:cs typeface="Times New Roman" pitchFamily="18" charset="0"/>
            </a:endParaRPr>
          </a:p>
        </p:txBody>
      </p:sp>
      <p:graphicFrame>
        <p:nvGraphicFramePr>
          <p:cNvPr id="49" name="Chart 1"/>
          <p:cNvGraphicFramePr>
            <a:graphicFrameLocks/>
          </p:cNvGraphicFramePr>
          <p:nvPr>
            <p:extLst>
              <p:ext uri="{D42A27DB-BD31-4B8C-83A1-F6EECF244321}">
                <p14:modId xmlns:p14="http://schemas.microsoft.com/office/powerpoint/2010/main" val="1710535532"/>
              </p:ext>
            </p:extLst>
          </p:nvPr>
        </p:nvGraphicFramePr>
        <p:xfrm>
          <a:off x="1187624" y="1412776"/>
          <a:ext cx="5974061" cy="5121924"/>
        </p:xfrm>
        <a:graphic>
          <a:graphicData uri="http://schemas.openxmlformats.org/drawingml/2006/chart">
            <c:chart xmlns:c="http://schemas.openxmlformats.org/drawingml/2006/chart" xmlns:r="http://schemas.openxmlformats.org/officeDocument/2006/relationships" r:id="rId3"/>
          </a:graphicData>
        </a:graphic>
      </p:graphicFrame>
      <p:sp>
        <p:nvSpPr>
          <p:cNvPr id="50" name="Rectangle 35"/>
          <p:cNvSpPr>
            <a:spLocks noChangeArrowheads="1"/>
          </p:cNvSpPr>
          <p:nvPr/>
        </p:nvSpPr>
        <p:spPr bwMode="auto">
          <a:xfrm>
            <a:off x="4541845" y="6470916"/>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51" name="50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770094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left)">
                                      <p:cBhvr>
                                        <p:cTn id="1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49" grpId="0">
        <p:bldAsOne/>
      </p:bldGraphic>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4" name="Text Box 3"/>
          <p:cNvSpPr txBox="1">
            <a:spLocks noChangeArrowheads="1"/>
          </p:cNvSpPr>
          <p:nvPr/>
        </p:nvSpPr>
        <p:spPr bwMode="auto">
          <a:xfrm>
            <a:off x="285750" y="890136"/>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¿CUÁL ES HOY EL PRINCIPAL PROBLEMA DEL ESTADO DE SONORA?</a:t>
            </a:r>
            <a:endParaRPr lang="es-MX" sz="1400" b="1" dirty="0">
              <a:latin typeface="Times New Roman" pitchFamily="18" charset="0"/>
              <a:cs typeface="Times New Roman" pitchFamily="18" charset="0"/>
            </a:endParaRP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03388"/>
            <a:ext cx="91440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4100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EN EL CASO PARTICULAR DE ESTE MUNICIPIO, ¿CUÁL CREE USTED QUE ES EL PRINCIPAL PROBLEMA?</a:t>
            </a:r>
          </a:p>
        </p:txBody>
      </p:sp>
      <p:graphicFrame>
        <p:nvGraphicFramePr>
          <p:cNvPr id="49" name="Chart 1"/>
          <p:cNvGraphicFramePr>
            <a:graphicFrameLocks/>
          </p:cNvGraphicFramePr>
          <p:nvPr>
            <p:extLst>
              <p:ext uri="{D42A27DB-BD31-4B8C-83A1-F6EECF244321}">
                <p14:modId xmlns:p14="http://schemas.microsoft.com/office/powerpoint/2010/main" val="3675659751"/>
              </p:ext>
            </p:extLst>
          </p:nvPr>
        </p:nvGraphicFramePr>
        <p:xfrm>
          <a:off x="1259632" y="1402839"/>
          <a:ext cx="5688632" cy="4906481"/>
        </p:xfrm>
        <a:graphic>
          <a:graphicData uri="http://schemas.openxmlformats.org/drawingml/2006/chart">
            <c:chart xmlns:c="http://schemas.openxmlformats.org/drawingml/2006/chart" xmlns:r="http://schemas.openxmlformats.org/officeDocument/2006/relationships" r:id="rId3"/>
          </a:graphicData>
        </a:graphic>
      </p:graphicFrame>
      <p:sp>
        <p:nvSpPr>
          <p:cNvPr id="51" name="Rectangle 35"/>
          <p:cNvSpPr>
            <a:spLocks noChangeArrowheads="1"/>
          </p:cNvSpPr>
          <p:nvPr/>
        </p:nvSpPr>
        <p:spPr bwMode="auto">
          <a:xfrm>
            <a:off x="4541845" y="6470916"/>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52" name="51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49313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49" grpId="0">
        <p:bldAsOne/>
      </p:bldGraphic>
      <p:bldP spid="51"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EN EL CASO PARTICULAR DE ESTE MUNICIPIO, ¿CUÁL CREE USTED QUE ES EL PRINCIPAL PROBLEMA?</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703388"/>
            <a:ext cx="9144001"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1130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wipe(left)">
                                      <p:cBhvr>
                                        <p:cTn id="7"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SU OPINIÓN, ¿CUÁL ES EL PRINCIPAL SERVICIO PÚBLICO QUE DEBE MEJORARSE EN SU COLONIA O LOCALIDAD?</a:t>
            </a:r>
            <a:endParaRPr lang="es-MX" sz="1400" b="1" dirty="0">
              <a:latin typeface="Times New Roman" pitchFamily="18" charset="0"/>
              <a:cs typeface="Times New Roman" pitchFamily="18" charset="0"/>
            </a:endParaRPr>
          </a:p>
        </p:txBody>
      </p:sp>
      <p:graphicFrame>
        <p:nvGraphicFramePr>
          <p:cNvPr id="37" name="Chart 1"/>
          <p:cNvGraphicFramePr>
            <a:graphicFrameLocks/>
          </p:cNvGraphicFramePr>
          <p:nvPr>
            <p:extLst>
              <p:ext uri="{D42A27DB-BD31-4B8C-83A1-F6EECF244321}">
                <p14:modId xmlns:p14="http://schemas.microsoft.com/office/powerpoint/2010/main" val="1855056191"/>
              </p:ext>
            </p:extLst>
          </p:nvPr>
        </p:nvGraphicFramePr>
        <p:xfrm>
          <a:off x="1475656" y="1441506"/>
          <a:ext cx="5219279" cy="4896544"/>
        </p:xfrm>
        <a:graphic>
          <a:graphicData uri="http://schemas.openxmlformats.org/drawingml/2006/chart">
            <c:chart xmlns:c="http://schemas.openxmlformats.org/drawingml/2006/chart" xmlns:r="http://schemas.openxmlformats.org/officeDocument/2006/relationships" r:id="rId3"/>
          </a:graphicData>
        </a:graphic>
      </p:graphicFrame>
      <p:sp>
        <p:nvSpPr>
          <p:cNvPr id="38" name="Rectangle 35"/>
          <p:cNvSpPr>
            <a:spLocks noChangeArrowheads="1"/>
          </p:cNvSpPr>
          <p:nvPr/>
        </p:nvSpPr>
        <p:spPr bwMode="auto">
          <a:xfrm>
            <a:off x="4541845" y="6470916"/>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39" name="38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675610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37" grpId="0">
        <p:bldAsOne/>
      </p:bldGraphic>
      <p:bldP spid="38"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SU OPINIÓN, ¿CUÁL ES EL PRINCIPAL SERVICIO PÚBLICO QUE DEBE MEJORARSE EN SU COLONIA O LOCALIDAD?</a:t>
            </a:r>
            <a:endParaRPr lang="es-MX" sz="1400" b="1" dirty="0">
              <a:latin typeface="Times New Roman" pitchFamily="18" charset="0"/>
              <a:cs typeface="Times New Roman" pitchFamily="18" charset="0"/>
            </a:endParaRP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03388"/>
            <a:ext cx="91440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78459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wipe(left)">
                                      <p:cBhvr>
                                        <p:cTn id="7"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UNA ESCALA DE 0 A 10, COMO EN LA ESCUELA, ¿CÓMO CALIFICA  LOS SIGUIENTES SERVICIOS QUE PRESTA EL MUNICIPIO?...</a:t>
            </a:r>
            <a:endParaRPr lang="es-MX" sz="1400" b="1" dirty="0">
              <a:latin typeface="Times New Roman" pitchFamily="18" charset="0"/>
              <a:cs typeface="Times New Roman" pitchFamily="18" charset="0"/>
            </a:endParaRPr>
          </a:p>
        </p:txBody>
      </p:sp>
      <p:graphicFrame>
        <p:nvGraphicFramePr>
          <p:cNvPr id="83" name="Chart 1"/>
          <p:cNvGraphicFramePr>
            <a:graphicFrameLocks/>
          </p:cNvGraphicFramePr>
          <p:nvPr>
            <p:extLst>
              <p:ext uri="{D42A27DB-BD31-4B8C-83A1-F6EECF244321}">
                <p14:modId xmlns:p14="http://schemas.microsoft.com/office/powerpoint/2010/main" val="2099595571"/>
              </p:ext>
            </p:extLst>
          </p:nvPr>
        </p:nvGraphicFramePr>
        <p:xfrm>
          <a:off x="971600" y="1556792"/>
          <a:ext cx="5253981" cy="4906481"/>
        </p:xfrm>
        <a:graphic>
          <a:graphicData uri="http://schemas.openxmlformats.org/drawingml/2006/chart">
            <c:chart xmlns:c="http://schemas.openxmlformats.org/drawingml/2006/chart" xmlns:r="http://schemas.openxmlformats.org/officeDocument/2006/relationships" r:id="rId3"/>
          </a:graphicData>
        </a:graphic>
      </p:graphicFrame>
      <p:sp>
        <p:nvSpPr>
          <p:cNvPr id="84" name="Rectangle 35"/>
          <p:cNvSpPr>
            <a:spLocks noChangeArrowheads="1"/>
          </p:cNvSpPr>
          <p:nvPr/>
        </p:nvSpPr>
        <p:spPr bwMode="auto">
          <a:xfrm>
            <a:off x="4541845" y="6470916"/>
            <a:ext cx="64004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lang="es-ES" sz="1200" b="1" dirty="0" smtClean="0">
                <a:solidFill>
                  <a:srgbClr val="000000"/>
                </a:solidFill>
                <a:latin typeface="Times New Roman" pitchFamily="18" charset="0"/>
              </a:rPr>
              <a:t>Promedio</a:t>
            </a:r>
            <a:endParaRPr kumimoji="0" lang="es-ES" sz="1800" b="0" i="0" u="none" strike="noStrike" cap="none" normalizeH="0" baseline="0" dirty="0" smtClean="0">
              <a:ln>
                <a:noFill/>
              </a:ln>
              <a:solidFill>
                <a:schemeClr val="tx1"/>
              </a:solidFill>
              <a:effectLst/>
              <a:latin typeface="Arial" pitchFamily="34" charset="0"/>
            </a:endParaRPr>
          </a:p>
        </p:txBody>
      </p:sp>
      <p:sp>
        <p:nvSpPr>
          <p:cNvPr id="85" name="Rectangle 35"/>
          <p:cNvSpPr>
            <a:spLocks noChangeArrowheads="1"/>
          </p:cNvSpPr>
          <p:nvPr/>
        </p:nvSpPr>
        <p:spPr bwMode="auto">
          <a:xfrm>
            <a:off x="6084169" y="3429000"/>
            <a:ext cx="1440160" cy="61555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lang="es-ES" sz="2000" b="1" dirty="0" smtClean="0">
                <a:solidFill>
                  <a:srgbClr val="000000"/>
                </a:solidFill>
                <a:latin typeface="Times New Roman" pitchFamily="18" charset="0"/>
              </a:rPr>
              <a:t>Promedio General</a:t>
            </a:r>
            <a:endParaRPr kumimoji="0" lang="es-ES" sz="2000" b="0" i="0" u="none" strike="noStrike" cap="none" normalizeH="0" baseline="0" dirty="0" smtClean="0">
              <a:ln>
                <a:noFill/>
              </a:ln>
              <a:solidFill>
                <a:schemeClr val="tx1"/>
              </a:solidFill>
              <a:effectLst/>
              <a:latin typeface="Arial" pitchFamily="34" charset="0"/>
            </a:endParaRPr>
          </a:p>
        </p:txBody>
      </p:sp>
      <p:sp>
        <p:nvSpPr>
          <p:cNvPr id="86" name="Rectangle 35"/>
          <p:cNvSpPr>
            <a:spLocks noChangeArrowheads="1"/>
          </p:cNvSpPr>
          <p:nvPr/>
        </p:nvSpPr>
        <p:spPr bwMode="auto">
          <a:xfrm>
            <a:off x="7380312" y="3512621"/>
            <a:ext cx="720080" cy="49244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lang="es-ES" sz="3200" b="1" dirty="0" smtClean="0">
                <a:solidFill>
                  <a:srgbClr val="000000"/>
                </a:solidFill>
                <a:latin typeface="Times New Roman" pitchFamily="18" charset="0"/>
              </a:rPr>
              <a:t>6.8</a:t>
            </a:r>
            <a:endParaRPr kumimoji="0" lang="es-ES" sz="3200" b="0" i="0" u="none" strike="noStrike" cap="none" normalizeH="0" baseline="0" dirty="0" smtClean="0">
              <a:ln>
                <a:noFill/>
              </a:ln>
              <a:solidFill>
                <a:schemeClr val="tx1"/>
              </a:solidFill>
              <a:effectLst/>
              <a:latin typeface="Arial" pitchFamily="34" charset="0"/>
            </a:endParaRPr>
          </a:p>
        </p:txBody>
      </p:sp>
      <p:sp>
        <p:nvSpPr>
          <p:cNvPr id="87" name="86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6495004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500"/>
                                        <p:tgtEl>
                                          <p:spTgt spid="8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left)">
                                      <p:cBhvr>
                                        <p:cTn id="15" dur="500"/>
                                        <p:tgtEl>
                                          <p:spTgt spid="8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left)">
                                      <p:cBhvr>
                                        <p:cTn id="19" dur="500"/>
                                        <p:tgtEl>
                                          <p:spTgt spid="8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wipe(left)">
                                      <p:cBhvr>
                                        <p:cTn id="2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83" grpId="0">
        <p:bldAsOne/>
      </p:bldGraphic>
      <p:bldP spid="84" grpId="0"/>
      <p:bldP spid="85" grpId="0"/>
      <p:bldP spid="86"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HUMOR SOCIAL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UNA ESCALA DE 0 A 10, COMO EN LA ESCUELA, ¿CÓMO CALIFICA  LOS SIGUIENTES SERVICIOS QUE PRESTA EL MUNICIPIO?...</a:t>
            </a:r>
            <a:endParaRPr lang="es-MX" sz="1400" b="1" dirty="0">
              <a:latin typeface="Times New Roman" pitchFamily="18" charset="0"/>
              <a:cs typeface="Times New Roman" pitchFamily="18" charset="0"/>
            </a:endParaRPr>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5" y="1703388"/>
            <a:ext cx="870585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88363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wipe(left)">
                                      <p:cBhvr>
                                        <p:cTn id="7" dur="5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882649"/>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GESTIÓN GUBERNAMENTAL</a:t>
            </a:r>
            <a:endPar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endParaRPr>
          </a:p>
        </p:txBody>
      </p:sp>
    </p:spTree>
    <p:extLst>
      <p:ext uri="{BB962C8B-B14F-4D97-AF65-F5344CB8AC3E}">
        <p14:creationId xmlns:p14="http://schemas.microsoft.com/office/powerpoint/2010/main" val="284509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¿USTED CREE QUE EL RUMBO QUE LLEVA EL ESTADO DE SONORA ES EL CORRECTO O CREE QUE LLEVA UN RUMBO EQUIVOCADO?</a:t>
            </a:r>
            <a:endParaRPr lang="es-MX" sz="1400" b="1" dirty="0">
              <a:latin typeface="Times New Roman" pitchFamily="18" charset="0"/>
              <a:cs typeface="Times New Roman" pitchFamily="18" charset="0"/>
            </a:endParaRPr>
          </a:p>
        </p:txBody>
      </p:sp>
      <p:sp>
        <p:nvSpPr>
          <p:cNvPr id="1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9" name="Chart 1"/>
          <p:cNvGraphicFramePr>
            <a:graphicFrameLocks/>
          </p:cNvGraphicFramePr>
          <p:nvPr>
            <p:extLst>
              <p:ext uri="{D42A27DB-BD31-4B8C-83A1-F6EECF244321}">
                <p14:modId xmlns:p14="http://schemas.microsoft.com/office/powerpoint/2010/main" val="3274788433"/>
              </p:ext>
            </p:extLst>
          </p:nvPr>
        </p:nvGraphicFramePr>
        <p:xfrm>
          <a:off x="1691680" y="1556792"/>
          <a:ext cx="5356373" cy="4974627"/>
        </p:xfrm>
        <a:graphic>
          <a:graphicData uri="http://schemas.openxmlformats.org/drawingml/2006/chart">
            <c:chart xmlns:c="http://schemas.openxmlformats.org/drawingml/2006/chart" xmlns:r="http://schemas.openxmlformats.org/officeDocument/2006/relationships" r:id="rId3"/>
          </a:graphicData>
        </a:graphic>
      </p:graphicFrame>
      <p:sp>
        <p:nvSpPr>
          <p:cNvPr id="23" name="22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7533777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19"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¿USTED CREE QUE EL RUMBO QUE LLEVA EL ESTADO DE SONORA ES EL CORRECTO O CREE QUE LLEVA UN RUMBO EQUIVOCADO?</a:t>
            </a:r>
            <a:endParaRPr lang="es-MX" sz="1400" b="1" dirty="0">
              <a:latin typeface="Times New Roman" pitchFamily="18" charset="0"/>
              <a:cs typeface="Times New Roman" pitchFamily="18" charset="0"/>
            </a:endParaRPr>
          </a:p>
        </p:txBody>
      </p:sp>
      <p:sp>
        <p:nvSpPr>
          <p:cNvPr id="1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909" y="1932770"/>
            <a:ext cx="43434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63884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wipe(left)">
                                      <p:cBhvr>
                                        <p:cTn id="7" dur="5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GENERAL, ¿ESTÁ USTED DE ACUERDO O EN DESACUERDO CON LA MANERA EN QUE ESTÁ GOBERNANDO EL PRESIDENTE FELIPE CALDERÓN?</a:t>
            </a:r>
            <a:endParaRPr lang="es-MX" sz="1400" b="1" dirty="0">
              <a:latin typeface="Times New Roman" pitchFamily="18" charset="0"/>
              <a:cs typeface="Times New Roman" pitchFamily="18" charset="0"/>
            </a:endParaRPr>
          </a:p>
        </p:txBody>
      </p:sp>
      <p:sp>
        <p:nvSpPr>
          <p:cNvPr id="1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25" name="Chart 1"/>
          <p:cNvGraphicFramePr>
            <a:graphicFrameLocks/>
          </p:cNvGraphicFramePr>
          <p:nvPr>
            <p:extLst>
              <p:ext uri="{D42A27DB-BD31-4B8C-83A1-F6EECF244321}">
                <p14:modId xmlns:p14="http://schemas.microsoft.com/office/powerpoint/2010/main" val="3817492402"/>
              </p:ext>
            </p:extLst>
          </p:nvPr>
        </p:nvGraphicFramePr>
        <p:xfrm>
          <a:off x="1763688" y="1413356"/>
          <a:ext cx="5306715" cy="4928508"/>
        </p:xfrm>
        <a:graphic>
          <a:graphicData uri="http://schemas.openxmlformats.org/drawingml/2006/chart">
            <c:chart xmlns:c="http://schemas.openxmlformats.org/drawingml/2006/chart" xmlns:r="http://schemas.openxmlformats.org/officeDocument/2006/relationships" r:id="rId3"/>
          </a:graphicData>
        </a:graphic>
      </p:graphicFrame>
      <p:sp>
        <p:nvSpPr>
          <p:cNvPr id="26" name="25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885570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25"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GENERAL, ¿ESTÁ USTED DE ACUERDO O EN DESACUERDO CON LA MANERA EN QUE ESTÁ GOBERNANDO EL PRESIDENTE FELIPE CALDERÓN?</a:t>
            </a:r>
            <a:endParaRPr lang="es-MX" sz="1400" b="1" dirty="0">
              <a:latin typeface="Times New Roman" pitchFamily="18" charset="0"/>
              <a:cs typeface="Times New Roman" pitchFamily="18" charset="0"/>
            </a:endParaRPr>
          </a:p>
        </p:txBody>
      </p:sp>
      <p:sp>
        <p:nvSpPr>
          <p:cNvPr id="1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8" y="1912938"/>
            <a:ext cx="6029325"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2294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wipe(left)">
                                      <p:cBhvr>
                                        <p:cTn id="7"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285750" y="890136"/>
            <a:ext cx="8643938" cy="738664"/>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EL GOBERNADOR DEL ESTADO DE SONORA ES GUILLERMO PADRÉS ELÍAS. EN GENERAL ¿ESTÁ USTED DE ACUERDO O EN DESACUERDO CON LA FORMA EN QUE HA GOBERNADO HASTA EL MOMENTO?</a:t>
            </a:r>
            <a:endParaRPr lang="es-MX" sz="1400" b="1" dirty="0">
              <a:latin typeface="Times New Roman" pitchFamily="18" charset="0"/>
              <a:cs typeface="Times New Roman" pitchFamily="18" charset="0"/>
            </a:endParaRPr>
          </a:p>
        </p:txBody>
      </p:sp>
      <p:sp>
        <p:nvSpPr>
          <p:cNvPr id="1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26" name="Chart 1"/>
          <p:cNvGraphicFramePr>
            <a:graphicFrameLocks/>
          </p:cNvGraphicFramePr>
          <p:nvPr>
            <p:extLst>
              <p:ext uri="{D42A27DB-BD31-4B8C-83A1-F6EECF244321}">
                <p14:modId xmlns:p14="http://schemas.microsoft.com/office/powerpoint/2010/main" val="3482555280"/>
              </p:ext>
            </p:extLst>
          </p:nvPr>
        </p:nvGraphicFramePr>
        <p:xfrm>
          <a:off x="1475656" y="1628800"/>
          <a:ext cx="5472608" cy="4608512"/>
        </p:xfrm>
        <a:graphic>
          <a:graphicData uri="http://schemas.openxmlformats.org/drawingml/2006/chart">
            <c:chart xmlns:c="http://schemas.openxmlformats.org/drawingml/2006/chart" xmlns:r="http://schemas.openxmlformats.org/officeDocument/2006/relationships" r:id="rId3"/>
          </a:graphicData>
        </a:graphic>
      </p:graphicFrame>
      <p:sp>
        <p:nvSpPr>
          <p:cNvPr id="33" name="32 Flecha abajo">
            <a:hlinkClick r:id="rId4" action="ppaction://hlinksldjump"/>
          </p:cNvPr>
          <p:cNvSpPr/>
          <p:nvPr/>
        </p:nvSpPr>
        <p:spPr>
          <a:xfrm>
            <a:off x="8820472"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918887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26"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285750" y="890136"/>
            <a:ext cx="8643938" cy="738664"/>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EL GOBERNADOR DEL ESTADO DE SONORA ES GUILLERMO PADRÉS ELÍAS. EN GENERAL ¿ESTÁ USTED DE ACUERDO O EN DESACUERDO CON LA FORMA EN QUE HA GOBERNADO HASTA EL MOMENTO?</a:t>
            </a:r>
            <a:endParaRPr lang="es-MX" sz="1400" b="1" dirty="0">
              <a:latin typeface="Times New Roman" pitchFamily="18" charset="0"/>
              <a:cs typeface="Times New Roman" pitchFamily="18" charset="0"/>
            </a:endParaRPr>
          </a:p>
        </p:txBody>
      </p:sp>
      <p:sp>
        <p:nvSpPr>
          <p:cNvPr id="1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8" y="1912938"/>
            <a:ext cx="6029325"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952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wipe(left)">
                                      <p:cBhvr>
                                        <p:cTn id="7"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285750" y="890136"/>
            <a:ext cx="8643938" cy="738664"/>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UNA ESCALA DEL 0 AL 10 DONDE 10 ES LA MEJOR CALIFICACIÓN QUE PUEDE DAR Y 0 LA PEOR. ¿QUÉ CALIFICACIÓN LE DARÍA A GUILLERMO PADRÉS ELÍAS COMO GOBERNADOR DEL ESTADO DE SONORA?</a:t>
            </a:r>
            <a:endParaRPr lang="es-MX" sz="1400" b="1" dirty="0">
              <a:latin typeface="Times New Roman" pitchFamily="18" charset="0"/>
              <a:cs typeface="Times New Roman" pitchFamily="18" charset="0"/>
            </a:endParaRPr>
          </a:p>
        </p:txBody>
      </p:sp>
      <p:sp>
        <p:nvSpPr>
          <p:cNvPr id="1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 name="Rectangle 6"/>
          <p:cNvSpPr>
            <a:spLocks noChangeArrowheads="1"/>
          </p:cNvSpPr>
          <p:nvPr/>
        </p:nvSpPr>
        <p:spPr bwMode="auto">
          <a:xfrm>
            <a:off x="5429250" y="1857375"/>
            <a:ext cx="1655763" cy="354013"/>
          </a:xfrm>
          <a:prstGeom prst="rect">
            <a:avLst/>
          </a:prstGeom>
          <a:noFill/>
          <a:ln w="9525">
            <a:noFill/>
            <a:miter lim="800000"/>
            <a:headEnd/>
            <a:tailEnd/>
          </a:ln>
        </p:spPr>
        <p:txBody>
          <a:bodyPr wrap="none" lIns="0" tIns="0" rIns="0" bIns="0">
            <a:spAutoFit/>
          </a:bodyPr>
          <a:lstStyle/>
          <a:p>
            <a:r>
              <a:rPr lang="es-ES" sz="2300" b="1" dirty="0">
                <a:solidFill>
                  <a:srgbClr val="000000"/>
                </a:solidFill>
                <a:latin typeface="Times New Roman" pitchFamily="18" charset="0"/>
                <a:cs typeface="Times New Roman" pitchFamily="18" charset="0"/>
              </a:rPr>
              <a:t>PROMEDIO</a:t>
            </a:r>
            <a:endParaRPr lang="es-ES" b="1" dirty="0">
              <a:latin typeface="Times New Roman" pitchFamily="18" charset="0"/>
              <a:cs typeface="Times New Roman" pitchFamily="18" charset="0"/>
            </a:endParaRPr>
          </a:p>
        </p:txBody>
      </p:sp>
      <p:grpSp>
        <p:nvGrpSpPr>
          <p:cNvPr id="2" name="1 Grupo"/>
          <p:cNvGrpSpPr/>
          <p:nvPr/>
        </p:nvGrpSpPr>
        <p:grpSpPr>
          <a:xfrm>
            <a:off x="2123727" y="2286571"/>
            <a:ext cx="5865549" cy="3014636"/>
            <a:chOff x="2123727" y="2286571"/>
            <a:chExt cx="5865549" cy="3014636"/>
          </a:xfrm>
        </p:grpSpPr>
        <p:sp>
          <p:nvSpPr>
            <p:cNvPr id="6" name="5 Rectángulo redondeado"/>
            <p:cNvSpPr/>
            <p:nvPr/>
          </p:nvSpPr>
          <p:spPr>
            <a:xfrm>
              <a:off x="2123727" y="2286571"/>
              <a:ext cx="5865548" cy="3014636"/>
            </a:xfrm>
            <a:prstGeom prst="roundRect">
              <a:avLst>
                <a:gd name="adj" fmla="val 4325"/>
              </a:avLst>
            </a:prstGeom>
          </p:spPr>
          <p:style>
            <a:lnRef idx="1">
              <a:schemeClr val="dk1"/>
            </a:lnRef>
            <a:fillRef idx="2">
              <a:schemeClr val="dk1"/>
            </a:fillRef>
            <a:effectRef idx="1">
              <a:schemeClr val="dk1"/>
            </a:effectRef>
            <a:fontRef idx="minor">
              <a:schemeClr val="dk1"/>
            </a:fontRef>
          </p:style>
          <p:txBody>
            <a:bodyPr anchor="ctr"/>
            <a:lstStyle/>
            <a:p>
              <a:pPr algn="ctr">
                <a:defRPr/>
              </a:pPr>
              <a:endParaRPr lang="es-ES"/>
            </a:p>
          </p:txBody>
        </p:sp>
        <p:sp>
          <p:nvSpPr>
            <p:cNvPr id="21" name="Rectangle 6"/>
            <p:cNvSpPr>
              <a:spLocks noChangeArrowheads="1"/>
            </p:cNvSpPr>
            <p:nvPr/>
          </p:nvSpPr>
          <p:spPr bwMode="auto">
            <a:xfrm>
              <a:off x="4499992" y="2606792"/>
              <a:ext cx="1313985" cy="465018"/>
            </a:xfrm>
            <a:prstGeom prst="rect">
              <a:avLst/>
            </a:prstGeom>
            <a:noFill/>
            <a:ln w="9525">
              <a:noFill/>
              <a:miter lim="800000"/>
              <a:headEnd/>
              <a:tailEnd/>
            </a:ln>
          </p:spPr>
          <p:txBody>
            <a:bodyPr lIns="0" tIns="0" rIns="0" bIns="0">
              <a:spAutoFit/>
            </a:bodyPr>
            <a:lstStyle/>
            <a:p>
              <a:pPr algn="ctr"/>
              <a:r>
                <a:rPr lang="es-ES" sz="2300" b="1" dirty="0" smtClean="0">
                  <a:solidFill>
                    <a:srgbClr val="000000"/>
                  </a:solidFill>
                  <a:latin typeface="Times New Roman" pitchFamily="18" charset="0"/>
                  <a:cs typeface="Times New Roman" pitchFamily="18" charset="0"/>
                </a:rPr>
                <a:t>Jun,10</a:t>
              </a:r>
              <a:endParaRPr lang="es-ES" b="1" dirty="0">
                <a:latin typeface="Times New Roman" pitchFamily="18" charset="0"/>
                <a:cs typeface="Times New Roman" pitchFamily="18" charset="0"/>
              </a:endParaRPr>
            </a:p>
          </p:txBody>
        </p:sp>
        <p:sp>
          <p:nvSpPr>
            <p:cNvPr id="28" name="27 Rectángulo"/>
            <p:cNvSpPr/>
            <p:nvPr/>
          </p:nvSpPr>
          <p:spPr bwMode="auto">
            <a:xfrm>
              <a:off x="2123728" y="3347975"/>
              <a:ext cx="5865548" cy="1407841"/>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5" name="Rectangle 9"/>
            <p:cNvSpPr>
              <a:spLocks noChangeArrowheads="1"/>
            </p:cNvSpPr>
            <p:nvPr/>
          </p:nvSpPr>
          <p:spPr bwMode="auto">
            <a:xfrm>
              <a:off x="4858468" y="3853588"/>
              <a:ext cx="943514" cy="646982"/>
            </a:xfrm>
            <a:prstGeom prst="rect">
              <a:avLst/>
            </a:prstGeom>
            <a:noFill/>
            <a:ln w="9525">
              <a:noFill/>
              <a:miter lim="800000"/>
              <a:headEnd/>
              <a:tailEnd/>
            </a:ln>
          </p:spPr>
          <p:txBody>
            <a:bodyPr wrap="none" lIns="0" tIns="0" rIns="0" bIns="0">
              <a:spAutoFit/>
            </a:bodyPr>
            <a:lstStyle/>
            <a:p>
              <a:r>
                <a:rPr lang="es-ES" sz="3200" b="1" dirty="0" smtClean="0">
                  <a:solidFill>
                    <a:srgbClr val="000000"/>
                  </a:solidFill>
                  <a:latin typeface="Times New Roman" pitchFamily="18" charset="0"/>
                  <a:cs typeface="Times New Roman" pitchFamily="18" charset="0"/>
                </a:rPr>
                <a:t>7.84</a:t>
              </a:r>
              <a:endParaRPr lang="es-ES" sz="3200" b="1" dirty="0">
                <a:latin typeface="Times New Roman" pitchFamily="18" charset="0"/>
                <a:cs typeface="Times New Roman" pitchFamily="18" charset="0"/>
              </a:endParaRPr>
            </a:p>
          </p:txBody>
        </p:sp>
        <p:pic>
          <p:nvPicPr>
            <p:cNvPr id="30" name="Picture 3" descr="D:\Documents and Settings\ivan2099\Escritorio\NOGALES\21-50 copy.png"/>
            <p:cNvPicPr>
              <a:picLocks noChangeAspect="1" noChangeArrowheads="1"/>
            </p:cNvPicPr>
            <p:nvPr/>
          </p:nvPicPr>
          <p:blipFill>
            <a:blip r:embed="rId3" cstate="print"/>
            <a:srcRect/>
            <a:stretch>
              <a:fillRect/>
            </a:stretch>
          </p:blipFill>
          <p:spPr bwMode="auto">
            <a:xfrm>
              <a:off x="2596755" y="2841460"/>
              <a:ext cx="1804116" cy="1914368"/>
            </a:xfrm>
            <a:prstGeom prst="rect">
              <a:avLst/>
            </a:prstGeom>
            <a:noFill/>
          </p:spPr>
        </p:pic>
        <p:sp>
          <p:nvSpPr>
            <p:cNvPr id="12" name="Rectangle 6"/>
            <p:cNvSpPr>
              <a:spLocks noChangeArrowheads="1"/>
            </p:cNvSpPr>
            <p:nvPr/>
          </p:nvSpPr>
          <p:spPr bwMode="auto">
            <a:xfrm>
              <a:off x="6354359" y="2615342"/>
              <a:ext cx="1313985" cy="353943"/>
            </a:xfrm>
            <a:prstGeom prst="rect">
              <a:avLst/>
            </a:prstGeom>
            <a:noFill/>
            <a:ln w="9525">
              <a:noFill/>
              <a:miter lim="800000"/>
              <a:headEnd/>
              <a:tailEnd/>
            </a:ln>
          </p:spPr>
          <p:txBody>
            <a:bodyPr lIns="0" tIns="0" rIns="0" bIns="0">
              <a:spAutoFit/>
            </a:bodyPr>
            <a:lstStyle/>
            <a:p>
              <a:pPr algn="ctr"/>
              <a:r>
                <a:rPr lang="es-ES" sz="2300" b="1" dirty="0" smtClean="0">
                  <a:solidFill>
                    <a:srgbClr val="000000"/>
                  </a:solidFill>
                  <a:latin typeface="Times New Roman" pitchFamily="18" charset="0"/>
                  <a:cs typeface="Times New Roman" pitchFamily="18" charset="0"/>
                </a:rPr>
                <a:t>Ene,12</a:t>
              </a:r>
              <a:endParaRPr lang="es-ES" b="1" dirty="0">
                <a:latin typeface="Times New Roman" pitchFamily="18" charset="0"/>
                <a:cs typeface="Times New Roman" pitchFamily="18" charset="0"/>
              </a:endParaRPr>
            </a:p>
          </p:txBody>
        </p:sp>
        <p:sp>
          <p:nvSpPr>
            <p:cNvPr id="13" name="Rectangle 9"/>
            <p:cNvSpPr>
              <a:spLocks noChangeArrowheads="1"/>
            </p:cNvSpPr>
            <p:nvPr/>
          </p:nvSpPr>
          <p:spPr bwMode="auto">
            <a:xfrm>
              <a:off x="6712835" y="3862138"/>
              <a:ext cx="718145" cy="492443"/>
            </a:xfrm>
            <a:prstGeom prst="rect">
              <a:avLst/>
            </a:prstGeom>
            <a:noFill/>
            <a:ln w="9525">
              <a:noFill/>
              <a:miter lim="800000"/>
              <a:headEnd/>
              <a:tailEnd/>
            </a:ln>
          </p:spPr>
          <p:txBody>
            <a:bodyPr wrap="none" lIns="0" tIns="0" rIns="0" bIns="0">
              <a:spAutoFit/>
            </a:bodyPr>
            <a:lstStyle/>
            <a:p>
              <a:r>
                <a:rPr lang="es-ES" sz="3200" b="1" dirty="0" smtClean="0">
                  <a:solidFill>
                    <a:srgbClr val="000000"/>
                  </a:solidFill>
                  <a:latin typeface="Times New Roman" pitchFamily="18" charset="0"/>
                  <a:cs typeface="Times New Roman" pitchFamily="18" charset="0"/>
                </a:rPr>
                <a:t>8.02</a:t>
              </a:r>
              <a:endParaRPr lang="es-ES" sz="3200" b="1" dirty="0">
                <a:latin typeface="Times New Roman" pitchFamily="18" charset="0"/>
                <a:cs typeface="Times New Roman" pitchFamily="18" charset="0"/>
              </a:endParaRPr>
            </a:p>
          </p:txBody>
        </p:sp>
      </p:grpSp>
      <p:sp>
        <p:nvSpPr>
          <p:cNvPr id="15" name="14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6086882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¿EN GENERAL ESTÁ USTED DE ACUERDO O EN DESACUERDO CON LA MANERA EN QUE ESTÁ GOBERNANDO EL PRESIDENTE MUNICIPAL DE ESTE MUNICIPIO?</a:t>
            </a:r>
            <a:endParaRPr lang="es-MX" sz="1400" b="1" dirty="0">
              <a:latin typeface="Times New Roman" pitchFamily="18" charset="0"/>
              <a:cs typeface="Times New Roman" pitchFamily="18" charset="0"/>
            </a:endParaRPr>
          </a:p>
        </p:txBody>
      </p:sp>
      <p:sp>
        <p:nvSpPr>
          <p:cNvPr id="1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25" name="Chart 1"/>
          <p:cNvGraphicFramePr>
            <a:graphicFrameLocks/>
          </p:cNvGraphicFramePr>
          <p:nvPr>
            <p:extLst>
              <p:ext uri="{D42A27DB-BD31-4B8C-83A1-F6EECF244321}">
                <p14:modId xmlns:p14="http://schemas.microsoft.com/office/powerpoint/2010/main" val="2350929271"/>
              </p:ext>
            </p:extLst>
          </p:nvPr>
        </p:nvGraphicFramePr>
        <p:xfrm>
          <a:off x="1547664" y="1413356"/>
          <a:ext cx="5472608" cy="4832437"/>
        </p:xfrm>
        <a:graphic>
          <a:graphicData uri="http://schemas.openxmlformats.org/drawingml/2006/chart">
            <c:chart xmlns:c="http://schemas.openxmlformats.org/drawingml/2006/chart" xmlns:r="http://schemas.openxmlformats.org/officeDocument/2006/relationships" r:id="rId3"/>
          </a:graphicData>
        </a:graphic>
      </p:graphicFrame>
      <p:sp>
        <p:nvSpPr>
          <p:cNvPr id="26" name="25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34013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25"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¿EN GENERAL ESTÁ USTED DE ACUERDO O EN DESACUERDO CON LA MANERA EN QUE ESTÁ GOBERNANDO EL PRESIDENTE MUNICIPAL DE ESTE MUNICIPIO?</a:t>
            </a:r>
            <a:endParaRPr lang="es-MX" sz="1400" b="1" dirty="0">
              <a:latin typeface="Times New Roman" pitchFamily="18" charset="0"/>
              <a:cs typeface="Times New Roman" pitchFamily="18" charset="0"/>
            </a:endParaRPr>
          </a:p>
        </p:txBody>
      </p:sp>
      <p:sp>
        <p:nvSpPr>
          <p:cNvPr id="18"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8" y="1912938"/>
            <a:ext cx="6029325"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87010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698"/>
                                        </p:tgtEl>
                                        <p:attrNameLst>
                                          <p:attrName>style.visibility</p:attrName>
                                        </p:attrNameLst>
                                      </p:cBhvr>
                                      <p:to>
                                        <p:strVal val="visible"/>
                                      </p:to>
                                    </p:set>
                                    <p:animEffect transition="in" filter="wipe(left)">
                                      <p:cBhvr>
                                        <p:cTn id="11" dur="5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EL ÚLTIMO MES, ¿USTED RECUERDA HABER VISTO O ESCUCHADO ALGÚN MENSAJE DEL GOBIERNO DEL ESTADO DE SONORA?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p>
        </p:txBody>
      </p:sp>
      <p:graphicFrame>
        <p:nvGraphicFramePr>
          <p:cNvPr id="20" name="Chart 1"/>
          <p:cNvGraphicFramePr>
            <a:graphicFrameLocks/>
          </p:cNvGraphicFramePr>
          <p:nvPr>
            <p:extLst>
              <p:ext uri="{D42A27DB-BD31-4B8C-83A1-F6EECF244321}">
                <p14:modId xmlns:p14="http://schemas.microsoft.com/office/powerpoint/2010/main" val="637025634"/>
              </p:ext>
            </p:extLst>
          </p:nvPr>
        </p:nvGraphicFramePr>
        <p:xfrm>
          <a:off x="1835696" y="1413356"/>
          <a:ext cx="5116606" cy="4751948"/>
        </p:xfrm>
        <a:graphic>
          <a:graphicData uri="http://schemas.openxmlformats.org/drawingml/2006/chart">
            <c:chart xmlns:c="http://schemas.openxmlformats.org/drawingml/2006/chart" xmlns:r="http://schemas.openxmlformats.org/officeDocument/2006/relationships" r:id="rId3"/>
          </a:graphicData>
        </a:graphic>
      </p:graphicFrame>
      <p:sp>
        <p:nvSpPr>
          <p:cNvPr id="21" name="20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45545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left)">
                                      <p:cBhvr>
                                        <p:cTn id="11" dur="500"/>
                                        <p:tgtEl>
                                          <p:spTgt spid="8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20" grpId="0">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 name="82 Forma libre"/>
          <p:cNvSpPr/>
          <p:nvPr/>
        </p:nvSpPr>
        <p:spPr>
          <a:xfrm>
            <a:off x="5309937" y="1957137"/>
            <a:ext cx="1911707" cy="4828674"/>
          </a:xfrm>
          <a:custGeom>
            <a:avLst/>
            <a:gdLst>
              <a:gd name="connsiteX0" fmla="*/ 2149642 w 2149642"/>
              <a:gd name="connsiteY0" fmla="*/ 2165684 h 4828674"/>
              <a:gd name="connsiteX1" fmla="*/ 0 w 2149642"/>
              <a:gd name="connsiteY1" fmla="*/ 0 h 4828674"/>
              <a:gd name="connsiteX2" fmla="*/ 64168 w 2149642"/>
              <a:gd name="connsiteY2" fmla="*/ 4828674 h 4828674"/>
              <a:gd name="connsiteX3" fmla="*/ 1138989 w 2149642"/>
              <a:gd name="connsiteY3" fmla="*/ 3208421 h 4828674"/>
              <a:gd name="connsiteX4" fmla="*/ 2149642 w 2149642"/>
              <a:gd name="connsiteY4" fmla="*/ 2165684 h 4828674"/>
              <a:gd name="connsiteX0" fmla="*/ 2149642 w 2149642"/>
              <a:gd name="connsiteY0" fmla="*/ 2165684 h 4828674"/>
              <a:gd name="connsiteX1" fmla="*/ 0 w 2149642"/>
              <a:gd name="connsiteY1" fmla="*/ 0 h 4828674"/>
              <a:gd name="connsiteX2" fmla="*/ 64168 w 2149642"/>
              <a:gd name="connsiteY2" fmla="*/ 4828674 h 4828674"/>
              <a:gd name="connsiteX3" fmla="*/ 1138989 w 2149642"/>
              <a:gd name="connsiteY3" fmla="*/ 3208421 h 4828674"/>
              <a:gd name="connsiteX4" fmla="*/ 1171074 w 2149642"/>
              <a:gd name="connsiteY4" fmla="*/ 2636893 h 4828674"/>
              <a:gd name="connsiteX5" fmla="*/ 2149642 w 2149642"/>
              <a:gd name="connsiteY5" fmla="*/ 2165684 h 4828674"/>
              <a:gd name="connsiteX0" fmla="*/ 2149642 w 2149642"/>
              <a:gd name="connsiteY0" fmla="*/ 2165684 h 4828674"/>
              <a:gd name="connsiteX1" fmla="*/ 0 w 2149642"/>
              <a:gd name="connsiteY1" fmla="*/ 0 h 4828674"/>
              <a:gd name="connsiteX2" fmla="*/ 64168 w 2149642"/>
              <a:gd name="connsiteY2" fmla="*/ 4828674 h 4828674"/>
              <a:gd name="connsiteX3" fmla="*/ 924643 w 2149642"/>
              <a:gd name="connsiteY3" fmla="*/ 2851207 h 4828674"/>
              <a:gd name="connsiteX4" fmla="*/ 1171074 w 2149642"/>
              <a:gd name="connsiteY4" fmla="*/ 2636893 h 4828674"/>
              <a:gd name="connsiteX5" fmla="*/ 2149642 w 2149642"/>
              <a:gd name="connsiteY5" fmla="*/ 2165684 h 4828674"/>
              <a:gd name="connsiteX0" fmla="*/ 1649544 w 1649544"/>
              <a:gd name="connsiteY0" fmla="*/ 1236966 h 4828674"/>
              <a:gd name="connsiteX1" fmla="*/ 0 w 1649544"/>
              <a:gd name="connsiteY1" fmla="*/ 0 h 4828674"/>
              <a:gd name="connsiteX2" fmla="*/ 64168 w 1649544"/>
              <a:gd name="connsiteY2" fmla="*/ 4828674 h 4828674"/>
              <a:gd name="connsiteX3" fmla="*/ 924643 w 1649544"/>
              <a:gd name="connsiteY3" fmla="*/ 2851207 h 4828674"/>
              <a:gd name="connsiteX4" fmla="*/ 1171074 w 1649544"/>
              <a:gd name="connsiteY4" fmla="*/ 2636893 h 4828674"/>
              <a:gd name="connsiteX5" fmla="*/ 1649544 w 1649544"/>
              <a:gd name="connsiteY5" fmla="*/ 1236966 h 4828674"/>
              <a:gd name="connsiteX0" fmla="*/ 1649544 w 2197491"/>
              <a:gd name="connsiteY0" fmla="*/ 1236966 h 4828674"/>
              <a:gd name="connsiteX1" fmla="*/ 0 w 2197491"/>
              <a:gd name="connsiteY1" fmla="*/ 0 h 4828674"/>
              <a:gd name="connsiteX2" fmla="*/ 64168 w 2197491"/>
              <a:gd name="connsiteY2" fmla="*/ 4828674 h 4828674"/>
              <a:gd name="connsiteX3" fmla="*/ 924643 w 2197491"/>
              <a:gd name="connsiteY3" fmla="*/ 2851207 h 4828674"/>
              <a:gd name="connsiteX4" fmla="*/ 1171074 w 2197491"/>
              <a:gd name="connsiteY4" fmla="*/ 2636893 h 4828674"/>
              <a:gd name="connsiteX5" fmla="*/ 2197491 w 2197491"/>
              <a:gd name="connsiteY5" fmla="*/ 2314303 h 4828674"/>
              <a:gd name="connsiteX6" fmla="*/ 1649544 w 2197491"/>
              <a:gd name="connsiteY6" fmla="*/ 1236966 h 4828674"/>
              <a:gd name="connsiteX0" fmla="*/ 1649544 w 1911707"/>
              <a:gd name="connsiteY0" fmla="*/ 1236966 h 4828674"/>
              <a:gd name="connsiteX1" fmla="*/ 0 w 1911707"/>
              <a:gd name="connsiteY1" fmla="*/ 0 h 4828674"/>
              <a:gd name="connsiteX2" fmla="*/ 64168 w 1911707"/>
              <a:gd name="connsiteY2" fmla="*/ 4828674 h 4828674"/>
              <a:gd name="connsiteX3" fmla="*/ 924643 w 1911707"/>
              <a:gd name="connsiteY3" fmla="*/ 2851207 h 4828674"/>
              <a:gd name="connsiteX4" fmla="*/ 1171074 w 1911707"/>
              <a:gd name="connsiteY4" fmla="*/ 2636893 h 4828674"/>
              <a:gd name="connsiteX5" fmla="*/ 1911707 w 1911707"/>
              <a:gd name="connsiteY5" fmla="*/ 1957089 h 4828674"/>
              <a:gd name="connsiteX6" fmla="*/ 1649544 w 1911707"/>
              <a:gd name="connsiteY6" fmla="*/ 1236966 h 4828674"/>
              <a:gd name="connsiteX0" fmla="*/ 1649544 w 1911707"/>
              <a:gd name="connsiteY0" fmla="*/ 1236966 h 4828674"/>
              <a:gd name="connsiteX1" fmla="*/ 0 w 1911707"/>
              <a:gd name="connsiteY1" fmla="*/ 0 h 4828674"/>
              <a:gd name="connsiteX2" fmla="*/ 64168 w 1911707"/>
              <a:gd name="connsiteY2" fmla="*/ 4828674 h 4828674"/>
              <a:gd name="connsiteX3" fmla="*/ 924643 w 1911707"/>
              <a:gd name="connsiteY3" fmla="*/ 2851207 h 4828674"/>
              <a:gd name="connsiteX4" fmla="*/ 1421899 w 1911707"/>
              <a:gd name="connsiteY4" fmla="*/ 2351117 h 4828674"/>
              <a:gd name="connsiteX5" fmla="*/ 1911707 w 1911707"/>
              <a:gd name="connsiteY5" fmla="*/ 1957089 h 4828674"/>
              <a:gd name="connsiteX6" fmla="*/ 1649544 w 1911707"/>
              <a:gd name="connsiteY6" fmla="*/ 1236966 h 482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11707" h="4828674">
                <a:moveTo>
                  <a:pt x="1649544" y="1236966"/>
                </a:moveTo>
                <a:lnTo>
                  <a:pt x="0" y="0"/>
                </a:lnTo>
                <a:lnTo>
                  <a:pt x="64168" y="4828674"/>
                </a:lnTo>
                <a:lnTo>
                  <a:pt x="924643" y="2851207"/>
                </a:lnTo>
                <a:lnTo>
                  <a:pt x="1421899" y="2351117"/>
                </a:lnTo>
                <a:lnTo>
                  <a:pt x="1911707" y="1957089"/>
                </a:lnTo>
                <a:lnTo>
                  <a:pt x="1649544" y="123696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EL ÚLTIMO MES, ¿USTED RECUERDA HABER VISTO O ESCUCHADO ALGÚN MENSAJE DEL GOBIERNO DEL ESTADO DE SONORA?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p>
        </p:txBody>
      </p:sp>
      <p:grpSp>
        <p:nvGrpSpPr>
          <p:cNvPr id="2" name="1 Grupo"/>
          <p:cNvGrpSpPr/>
          <p:nvPr/>
        </p:nvGrpSpPr>
        <p:grpSpPr>
          <a:xfrm>
            <a:off x="179512" y="1700808"/>
            <a:ext cx="5328592" cy="5157193"/>
            <a:chOff x="179512" y="1700808"/>
            <a:chExt cx="5328592" cy="5157193"/>
          </a:xfrm>
        </p:grpSpPr>
        <p:sp>
          <p:nvSpPr>
            <p:cNvPr id="5" name="Text Box 3"/>
            <p:cNvSpPr txBox="1">
              <a:spLocks noChangeArrowheads="1"/>
            </p:cNvSpPr>
            <p:nvPr/>
          </p:nvSpPr>
          <p:spPr bwMode="auto">
            <a:xfrm>
              <a:off x="179512" y="1700808"/>
              <a:ext cx="5328592" cy="307777"/>
            </a:xfrm>
            <a:prstGeom prst="rect">
              <a:avLst/>
            </a:prstGeom>
            <a:noFill/>
            <a:ln w="9525">
              <a:noFill/>
              <a:miter lim="800000"/>
              <a:headEnd/>
              <a:tailEnd/>
            </a:ln>
          </p:spPr>
          <p:txBody>
            <a:bodyPr wrap="square">
              <a:spAutoFit/>
            </a:bodyPr>
            <a:lstStyle/>
            <a:p>
              <a:r>
                <a:rPr lang="es-MX" sz="1400" b="1" dirty="0" smtClean="0">
                  <a:latin typeface="Times New Roman" pitchFamily="18" charset="0"/>
                  <a:cs typeface="Times New Roman" pitchFamily="18" charset="0"/>
                </a:rPr>
                <a:t>¿QUÉ MENSAJE RECUERDA HABER VISTO O ESCUCHADO?</a:t>
              </a:r>
              <a:endParaRPr lang="es-MX" sz="1400" b="1" dirty="0">
                <a:latin typeface="Times New Roman" pitchFamily="18" charset="0"/>
                <a:cs typeface="Times New Roman" pitchFamily="18" charset="0"/>
              </a:endParaRPr>
            </a:p>
          </p:txBody>
        </p:sp>
        <p:sp>
          <p:nvSpPr>
            <p:cNvPr id="7" name="6 Rectángulo redondeado"/>
            <p:cNvSpPr/>
            <p:nvPr/>
          </p:nvSpPr>
          <p:spPr bwMode="auto">
            <a:xfrm>
              <a:off x="179512" y="1988841"/>
              <a:ext cx="5184576" cy="4869160"/>
            </a:xfrm>
            <a:prstGeom prst="roundRect">
              <a:avLst>
                <a:gd name="adj" fmla="val 3931"/>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ES"/>
            </a:p>
          </p:txBody>
        </p:sp>
        <p:sp>
          <p:nvSpPr>
            <p:cNvPr id="8" name="Rectangle 35"/>
            <p:cNvSpPr>
              <a:spLocks noChangeArrowheads="1"/>
            </p:cNvSpPr>
            <p:nvPr/>
          </p:nvSpPr>
          <p:spPr bwMode="auto">
            <a:xfrm>
              <a:off x="4363089" y="6572272"/>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pSp>
      <p:graphicFrame>
        <p:nvGraphicFramePr>
          <p:cNvPr id="63" name="Chart 1"/>
          <p:cNvGraphicFramePr>
            <a:graphicFrameLocks/>
          </p:cNvGraphicFramePr>
          <p:nvPr>
            <p:extLst>
              <p:ext uri="{D42A27DB-BD31-4B8C-83A1-F6EECF244321}">
                <p14:modId xmlns:p14="http://schemas.microsoft.com/office/powerpoint/2010/main" val="2824560993"/>
              </p:ext>
            </p:extLst>
          </p:nvPr>
        </p:nvGraphicFramePr>
        <p:xfrm>
          <a:off x="5549479" y="2098475"/>
          <a:ext cx="3536758" cy="35956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4" name="Chart 1"/>
          <p:cNvGraphicFramePr>
            <a:graphicFrameLocks/>
          </p:cNvGraphicFramePr>
          <p:nvPr>
            <p:extLst>
              <p:ext uri="{D42A27DB-BD31-4B8C-83A1-F6EECF244321}">
                <p14:modId xmlns:p14="http://schemas.microsoft.com/office/powerpoint/2010/main" val="2323479564"/>
              </p:ext>
            </p:extLst>
          </p:nvPr>
        </p:nvGraphicFramePr>
        <p:xfrm>
          <a:off x="285750" y="2256552"/>
          <a:ext cx="5024187" cy="4229843"/>
        </p:xfrm>
        <a:graphic>
          <a:graphicData uri="http://schemas.openxmlformats.org/drawingml/2006/chart">
            <c:chart xmlns:c="http://schemas.openxmlformats.org/drawingml/2006/chart" xmlns:r="http://schemas.openxmlformats.org/officeDocument/2006/relationships" r:id="rId4"/>
          </a:graphicData>
        </a:graphic>
      </p:graphicFrame>
      <p:sp>
        <p:nvSpPr>
          <p:cNvPr id="19" name="18 Flecha abajo">
            <a:hlinkClick r:id="rId5" action="ppaction://hlinksldjump"/>
          </p:cNvPr>
          <p:cNvSpPr/>
          <p:nvPr/>
        </p:nvSpPr>
        <p:spPr>
          <a:xfrm>
            <a:off x="882047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6670372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right)">
                                      <p:cBhvr>
                                        <p:cTn id="7" dur="500"/>
                                        <p:tgtEl>
                                          <p:spTgt spid="8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left)">
                                      <p:cBhvr>
                                        <p:cTn id="11" dur="500"/>
                                        <p:tgtEl>
                                          <p:spTgt spid="6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wipe(left)">
                                      <p:cBhvr>
                                        <p:cTn id="1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Graphic spid="63" grpId="0">
        <p:bldAsOne/>
      </p:bldGraphic>
      <p:bldGraphic spid="64" grpId="0">
        <p:bldAsOne/>
      </p:bldGraphic>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307777"/>
          </a:xfrm>
          <a:prstGeom prst="rect">
            <a:avLst/>
          </a:prstGeom>
          <a:noFill/>
          <a:ln w="9525">
            <a:noFill/>
            <a:miter lim="800000"/>
            <a:headEnd/>
            <a:tailEnd/>
          </a:ln>
        </p:spPr>
        <p:txBody>
          <a:bodyPr>
            <a:spAutoFit/>
          </a:bodyPr>
          <a:lstStyle/>
          <a:p>
            <a:r>
              <a:rPr lang="es-MX" sz="1400" b="1" dirty="0">
                <a:latin typeface="Times New Roman" pitchFamily="18" charset="0"/>
                <a:cs typeface="Times New Roman" pitchFamily="18" charset="0"/>
              </a:rPr>
              <a:t>¿QUÉ MENSAJE RECUERDA HABER VISTO O ESCUCHADO?</a:t>
            </a: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p>
        </p:txBody>
      </p:sp>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60525"/>
            <a:ext cx="9144001"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5358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ipe(left)">
                                      <p:cBhvr>
                                        <p:cTn id="7" dur="5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738664"/>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AHORA LE VOY A PEDIR QUE ME DIGA LA OPINIÓN QUE TIENE DEL GOBIERNO DE GUILLERMO PADRÉS ELÍAS EN RELACIÓN A UNA SERIE DE TEMAS. ¿POR FAVOR DÍGAME DEL 0 AL 10, DONDE 0 ES PÉSIMO Y 10 ES EXCELENTE, EL TRABAJO DEL GOBERNADOR EN CUANTO 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p>
        </p:txBody>
      </p:sp>
      <p:graphicFrame>
        <p:nvGraphicFramePr>
          <p:cNvPr id="96" name="Chart 1"/>
          <p:cNvGraphicFramePr>
            <a:graphicFrameLocks/>
          </p:cNvGraphicFramePr>
          <p:nvPr>
            <p:extLst>
              <p:ext uri="{D42A27DB-BD31-4B8C-83A1-F6EECF244321}">
                <p14:modId xmlns:p14="http://schemas.microsoft.com/office/powerpoint/2010/main" val="2518800940"/>
              </p:ext>
            </p:extLst>
          </p:nvPr>
        </p:nvGraphicFramePr>
        <p:xfrm>
          <a:off x="971600" y="1632000"/>
          <a:ext cx="5904656" cy="4691037"/>
        </p:xfrm>
        <a:graphic>
          <a:graphicData uri="http://schemas.openxmlformats.org/drawingml/2006/chart">
            <c:chart xmlns:c="http://schemas.openxmlformats.org/drawingml/2006/chart" xmlns:r="http://schemas.openxmlformats.org/officeDocument/2006/relationships" r:id="rId3"/>
          </a:graphicData>
        </a:graphic>
      </p:graphicFrame>
      <p:sp>
        <p:nvSpPr>
          <p:cNvPr id="97" name="Rectangle 35"/>
          <p:cNvSpPr>
            <a:spLocks noChangeArrowheads="1"/>
          </p:cNvSpPr>
          <p:nvPr/>
        </p:nvSpPr>
        <p:spPr bwMode="auto">
          <a:xfrm>
            <a:off x="6084169" y="3429000"/>
            <a:ext cx="1440160" cy="61555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lang="es-ES" sz="2000" b="1" dirty="0" smtClean="0">
                <a:solidFill>
                  <a:srgbClr val="000000"/>
                </a:solidFill>
                <a:latin typeface="Times New Roman" pitchFamily="18" charset="0"/>
              </a:rPr>
              <a:t>Promedio General</a:t>
            </a:r>
            <a:endParaRPr kumimoji="0" lang="es-ES" sz="2000" b="0" i="0" u="none" strike="noStrike" cap="none" normalizeH="0" baseline="0" dirty="0" smtClean="0">
              <a:ln>
                <a:noFill/>
              </a:ln>
              <a:solidFill>
                <a:schemeClr val="tx1"/>
              </a:solidFill>
              <a:effectLst/>
              <a:latin typeface="Arial" pitchFamily="34" charset="0"/>
            </a:endParaRPr>
          </a:p>
        </p:txBody>
      </p:sp>
      <p:sp>
        <p:nvSpPr>
          <p:cNvPr id="98" name="Rectangle 35"/>
          <p:cNvSpPr>
            <a:spLocks noChangeArrowheads="1"/>
          </p:cNvSpPr>
          <p:nvPr/>
        </p:nvSpPr>
        <p:spPr bwMode="auto">
          <a:xfrm>
            <a:off x="7380312" y="3512621"/>
            <a:ext cx="720080" cy="49244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lang="es-ES" sz="3200" b="1" dirty="0" smtClean="0">
                <a:solidFill>
                  <a:srgbClr val="000000"/>
                </a:solidFill>
                <a:latin typeface="Times New Roman" pitchFamily="18" charset="0"/>
              </a:rPr>
              <a:t>7.3</a:t>
            </a:r>
            <a:endParaRPr kumimoji="0" lang="es-ES" sz="3200" b="0" i="0" u="none" strike="noStrike" cap="none" normalizeH="0" baseline="0" dirty="0" smtClean="0">
              <a:ln>
                <a:noFill/>
              </a:ln>
              <a:solidFill>
                <a:schemeClr val="tx1"/>
              </a:solidFill>
              <a:effectLst/>
              <a:latin typeface="Arial" pitchFamily="34" charset="0"/>
            </a:endParaRPr>
          </a:p>
        </p:txBody>
      </p:sp>
      <p:sp>
        <p:nvSpPr>
          <p:cNvPr id="15" name="14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176604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left)">
                                      <p:cBhvr>
                                        <p:cTn id="11" dur="500"/>
                                        <p:tgtEl>
                                          <p:spTgt spid="9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7"/>
                                        </p:tgtEl>
                                        <p:attrNameLst>
                                          <p:attrName>style.visibility</p:attrName>
                                        </p:attrNameLst>
                                      </p:cBhvr>
                                      <p:to>
                                        <p:strVal val="visible"/>
                                      </p:to>
                                    </p:set>
                                    <p:animEffect transition="in" filter="wipe(left)">
                                      <p:cBhvr>
                                        <p:cTn id="15" dur="500"/>
                                        <p:tgtEl>
                                          <p:spTgt spid="9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wipe(left)">
                                      <p:cBhvr>
                                        <p:cTn id="1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96" grpId="0">
        <p:bldAsOne/>
      </p:bldGraphic>
      <p:bldP spid="97" grpId="0"/>
      <p:bldP spid="98" grpId="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738664"/>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AHORA LE VOY A PEDIR QUE ME DIGA LA OPINIÓN QUE TIENE DEL GOBIERNO DE GUILLERMO PADRÉS ELÍAS EN RELACIÓN A UNA SERIE DE TEMAS. ¿POR FAVOR DÍGAME DEL 0 AL 10, DONDE 0 ES PÉSIMO Y 10 ES EXCELENTE, EL TRABAJO DEL GOBERNADOR EN CUANTO 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p>
        </p:txBody>
      </p:sp>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8" y="1817688"/>
            <a:ext cx="8886825"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800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wipe(left)">
                                      <p:cBhvr>
                                        <p:cTn id="7" dur="5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¿QUÉ LE VE DE </a:t>
            </a:r>
            <a:r>
              <a:rPr lang="es-MX" sz="1400" b="1" u="sng" dirty="0" smtClean="0">
                <a:latin typeface="Times New Roman" pitchFamily="18" charset="0"/>
                <a:cs typeface="Times New Roman" pitchFamily="18" charset="0"/>
              </a:rPr>
              <a:t>POSITIVO</a:t>
            </a:r>
            <a:r>
              <a:rPr lang="es-MX" sz="1400" b="1" dirty="0" smtClean="0">
                <a:latin typeface="Times New Roman" pitchFamily="18" charset="0"/>
                <a:cs typeface="Times New Roman" pitchFamily="18" charset="0"/>
              </a:rPr>
              <a:t> AL TRABAJO REALIZADO POR EL GOBERNADOR DE GUILLERMO PADRÉS ELÍAS?</a:t>
            </a:r>
            <a:endParaRPr lang="es-MX" sz="1400" b="1" dirty="0">
              <a:latin typeface="Times New Roman" pitchFamily="18" charset="0"/>
              <a:cs typeface="Times New Roman" pitchFamily="18" charset="0"/>
            </a:endParaRPr>
          </a:p>
        </p:txBody>
      </p:sp>
      <p:sp>
        <p:nvSpPr>
          <p:cNvPr id="16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p>
        </p:txBody>
      </p:sp>
      <p:sp>
        <p:nvSpPr>
          <p:cNvPr id="68" name="Rectangle 35"/>
          <p:cNvSpPr>
            <a:spLocks noChangeArrowheads="1"/>
          </p:cNvSpPr>
          <p:nvPr/>
        </p:nvSpPr>
        <p:spPr bwMode="auto">
          <a:xfrm>
            <a:off x="4217512" y="6457905"/>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49" name="Chart 1"/>
          <p:cNvGraphicFramePr>
            <a:graphicFrameLocks/>
          </p:cNvGraphicFramePr>
          <p:nvPr>
            <p:extLst>
              <p:ext uri="{D42A27DB-BD31-4B8C-83A1-F6EECF244321}">
                <p14:modId xmlns:p14="http://schemas.microsoft.com/office/powerpoint/2010/main" val="1883742737"/>
              </p:ext>
            </p:extLst>
          </p:nvPr>
        </p:nvGraphicFramePr>
        <p:xfrm>
          <a:off x="1905000" y="1556792"/>
          <a:ext cx="5334000" cy="4805908"/>
        </p:xfrm>
        <a:graphic>
          <a:graphicData uri="http://schemas.openxmlformats.org/drawingml/2006/chart">
            <c:chart xmlns:c="http://schemas.openxmlformats.org/drawingml/2006/chart" xmlns:r="http://schemas.openxmlformats.org/officeDocument/2006/relationships" r:id="rId3"/>
          </a:graphicData>
        </a:graphic>
      </p:graphicFrame>
      <p:sp>
        <p:nvSpPr>
          <p:cNvPr id="14" name="13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1207136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wipe(left)">
                                      <p:cBhvr>
                                        <p:cTn id="7" dur="500"/>
                                        <p:tgtEl>
                                          <p:spTgt spid="1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left)">
                                      <p:cBhvr>
                                        <p:cTn id="1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P spid="68" grpId="0"/>
      <p:bldGraphic spid="49" grpId="0">
        <p:bldAsOne/>
      </p:bldGraphic>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¿QUÉ LE VE DE </a:t>
            </a:r>
            <a:r>
              <a:rPr lang="es-MX" sz="1400" b="1" u="sng" dirty="0" smtClean="0">
                <a:latin typeface="Times New Roman" pitchFamily="18" charset="0"/>
                <a:cs typeface="Times New Roman" pitchFamily="18" charset="0"/>
              </a:rPr>
              <a:t>POSITIVO</a:t>
            </a:r>
            <a:r>
              <a:rPr lang="es-MX" sz="1400" b="1" dirty="0" smtClean="0">
                <a:latin typeface="Times New Roman" pitchFamily="18" charset="0"/>
                <a:cs typeface="Times New Roman" pitchFamily="18" charset="0"/>
              </a:rPr>
              <a:t> AL TRABAJO REALIZADO POR EL GOBERNADOR DE GUILLERMO PADRÉS ELÍAS?</a:t>
            </a:r>
            <a:endParaRPr lang="es-MX" sz="1400" b="1" dirty="0">
              <a:latin typeface="Times New Roman" pitchFamily="18" charset="0"/>
              <a:cs typeface="Times New Roman" pitchFamily="18" charset="0"/>
            </a:endParaRPr>
          </a:p>
        </p:txBody>
      </p:sp>
      <p:sp>
        <p:nvSpPr>
          <p:cNvPr id="16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GESTIÓN GUBERNAMENTAL</a:t>
            </a:r>
          </a:p>
        </p:txBody>
      </p:sp>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0525"/>
            <a:ext cx="9144000"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58298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wipe(left)">
                                      <p:cBhvr>
                                        <p:cTn id="7" dur="5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1454153"/>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ELECCIONES 2012</a:t>
            </a:r>
            <a:endPar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endParaRPr>
          </a:p>
        </p:txBody>
      </p:sp>
    </p:spTree>
    <p:extLst>
      <p:ext uri="{BB962C8B-B14F-4D97-AF65-F5344CB8AC3E}">
        <p14:creationId xmlns:p14="http://schemas.microsoft.com/office/powerpoint/2010/main" val="121618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CAMBIANDO DE TEMA, ¿SABE USTED CUÁNDO SERÁN LAS PRÓXIMAS ELECCIONES EN MÉXICO?</a:t>
            </a:r>
            <a:endParaRPr lang="es-MX" sz="1400" b="1" dirty="0">
              <a:latin typeface="Times New Roman" pitchFamily="18" charset="0"/>
              <a:cs typeface="Times New Roman" pitchFamily="18" charset="0"/>
            </a:endParaRPr>
          </a:p>
        </p:txBody>
      </p:sp>
      <p:sp>
        <p:nvSpPr>
          <p:cNvPr id="4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ELECCIONES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30" name="Chart 1"/>
          <p:cNvGraphicFramePr>
            <a:graphicFrameLocks/>
          </p:cNvGraphicFramePr>
          <p:nvPr>
            <p:extLst>
              <p:ext uri="{D42A27DB-BD31-4B8C-83A1-F6EECF244321}">
                <p14:modId xmlns:p14="http://schemas.microsoft.com/office/powerpoint/2010/main" val="1955361957"/>
              </p:ext>
            </p:extLst>
          </p:nvPr>
        </p:nvGraphicFramePr>
        <p:xfrm>
          <a:off x="1547664" y="1171731"/>
          <a:ext cx="5544616" cy="5025065"/>
        </p:xfrm>
        <a:graphic>
          <a:graphicData uri="http://schemas.openxmlformats.org/drawingml/2006/chart">
            <c:chart xmlns:c="http://schemas.openxmlformats.org/drawingml/2006/chart" xmlns:r="http://schemas.openxmlformats.org/officeDocument/2006/relationships" r:id="rId3"/>
          </a:graphicData>
        </a:graphic>
      </p:graphicFrame>
      <p:sp>
        <p:nvSpPr>
          <p:cNvPr id="31" name="30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41663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Graphic spid="30" grpId="0">
        <p:bldAsOne/>
      </p:bldGraphic>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CAMBIANDO DE TEMA, ¿SABE USTED CUÁNDO SERÁN LAS PRÓXIMAS ELECCIONES EN MÉXICO?</a:t>
            </a:r>
            <a:endParaRPr lang="es-MX" sz="1400" b="1" dirty="0">
              <a:latin typeface="Times New Roman" pitchFamily="18" charset="0"/>
              <a:cs typeface="Times New Roman" pitchFamily="18" charset="0"/>
            </a:endParaRPr>
          </a:p>
        </p:txBody>
      </p:sp>
      <p:sp>
        <p:nvSpPr>
          <p:cNvPr id="4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ELECCIONES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8" y="1912938"/>
            <a:ext cx="6029325"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1904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wipe(left)">
                                      <p:cBhvr>
                                        <p:cTn id="7" dur="5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SABE USTED QUE AUTORIDADES SE VAN A ELEGIR EN EL 2012 EN NUESTRO PAÍS?... </a:t>
            </a:r>
          </a:p>
          <a:p>
            <a:r>
              <a:rPr lang="es-MX" sz="1400" b="1" dirty="0" smtClean="0">
                <a:latin typeface="Times New Roman" pitchFamily="18" charset="0"/>
                <a:cs typeface="Times New Roman" pitchFamily="18" charset="0"/>
              </a:rPr>
              <a:t>(SÍ MENCIÓN)</a:t>
            </a:r>
            <a:endParaRPr lang="es-MX" sz="1400" b="1" dirty="0">
              <a:latin typeface="Times New Roman" pitchFamily="18" charset="0"/>
              <a:cs typeface="Times New Roman" pitchFamily="18" charset="0"/>
            </a:endParaRPr>
          </a:p>
        </p:txBody>
      </p:sp>
      <p:sp>
        <p:nvSpPr>
          <p:cNvPr id="4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ELECCIONES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3" name="Rectangle 35"/>
          <p:cNvSpPr>
            <a:spLocks noChangeArrowheads="1"/>
          </p:cNvSpPr>
          <p:nvPr/>
        </p:nvSpPr>
        <p:spPr bwMode="auto">
          <a:xfrm>
            <a:off x="4217512" y="6390784"/>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23" name="Chart 1"/>
          <p:cNvGraphicFramePr>
            <a:graphicFrameLocks/>
          </p:cNvGraphicFramePr>
          <p:nvPr>
            <p:extLst>
              <p:ext uri="{D42A27DB-BD31-4B8C-83A1-F6EECF244321}">
                <p14:modId xmlns:p14="http://schemas.microsoft.com/office/powerpoint/2010/main" val="1813407985"/>
              </p:ext>
            </p:extLst>
          </p:nvPr>
        </p:nvGraphicFramePr>
        <p:xfrm>
          <a:off x="1866900" y="1413356"/>
          <a:ext cx="5410200" cy="4906481"/>
        </p:xfrm>
        <a:graphic>
          <a:graphicData uri="http://schemas.openxmlformats.org/drawingml/2006/chart">
            <c:chart xmlns:c="http://schemas.openxmlformats.org/drawingml/2006/chart" xmlns:r="http://schemas.openxmlformats.org/officeDocument/2006/relationships" r:id="rId3"/>
          </a:graphicData>
        </a:graphic>
      </p:graphicFrame>
      <p:sp>
        <p:nvSpPr>
          <p:cNvPr id="24" name="23 Flecha abajo">
            <a:hlinkClick r:id="rId4" action="ppaction://hlinksldjump"/>
          </p:cNvPr>
          <p:cNvSpPr/>
          <p:nvPr/>
        </p:nvSpPr>
        <p:spPr>
          <a:xfrm>
            <a:off x="882047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8032773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Graphic spid="23"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SABE USTED QUE AUTORIDADES SE VAN A ELEGIR EN EL 2012 EN NUESTRO PAÍS?... </a:t>
            </a:r>
          </a:p>
          <a:p>
            <a:r>
              <a:rPr lang="es-MX" sz="1400" b="1" dirty="0" smtClean="0">
                <a:latin typeface="Times New Roman" pitchFamily="18" charset="0"/>
                <a:cs typeface="Times New Roman" pitchFamily="18" charset="0"/>
              </a:rPr>
              <a:t>(SÍ MENCIÓN)</a:t>
            </a:r>
            <a:endParaRPr lang="es-MX" sz="1400" b="1" dirty="0">
              <a:latin typeface="Times New Roman" pitchFamily="18" charset="0"/>
              <a:cs typeface="Times New Roman" pitchFamily="18" charset="0"/>
            </a:endParaRPr>
          </a:p>
        </p:txBody>
      </p:sp>
      <p:sp>
        <p:nvSpPr>
          <p:cNvPr id="4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ELECCIONES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963" y="1703388"/>
            <a:ext cx="593407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6596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4819"/>
                                        </p:tgtEl>
                                        <p:attrNameLst>
                                          <p:attrName>style.visibility</p:attrName>
                                        </p:attrNameLst>
                                      </p:cBhvr>
                                      <p:to>
                                        <p:strVal val="visible"/>
                                      </p:to>
                                    </p:set>
                                    <p:animEffect transition="in" filter="wipe(left)">
                                      <p:cBhvr>
                                        <p:cTn id="11" dur="5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JULIO DEL AÑO 2012 HABRÁ ELECCIONES EN TODO EL PAÍS PARA ELEGIR A LOS PRÓXIMOS SENADORES. EN ESTA ELECCIÓN, ¿QUÉ TAN SEGURO ES QUE USTED VAYA A VOTAR?</a:t>
            </a:r>
            <a:endParaRPr lang="es-MX" sz="1400" b="1" dirty="0">
              <a:latin typeface="Times New Roman" pitchFamily="18" charset="0"/>
              <a:cs typeface="Times New Roman" pitchFamily="18" charset="0"/>
            </a:endParaRPr>
          </a:p>
        </p:txBody>
      </p:sp>
      <p:sp>
        <p:nvSpPr>
          <p:cNvPr id="4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ELECCIONES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25" name="Chart 1"/>
          <p:cNvGraphicFramePr>
            <a:graphicFrameLocks/>
          </p:cNvGraphicFramePr>
          <p:nvPr>
            <p:extLst>
              <p:ext uri="{D42A27DB-BD31-4B8C-83A1-F6EECF244321}">
                <p14:modId xmlns:p14="http://schemas.microsoft.com/office/powerpoint/2010/main" val="3965116579"/>
              </p:ext>
            </p:extLst>
          </p:nvPr>
        </p:nvGraphicFramePr>
        <p:xfrm>
          <a:off x="1652587" y="1413356"/>
          <a:ext cx="5838825" cy="5039980"/>
        </p:xfrm>
        <a:graphic>
          <a:graphicData uri="http://schemas.openxmlformats.org/drawingml/2006/chart">
            <c:chart xmlns:c="http://schemas.openxmlformats.org/drawingml/2006/chart" xmlns:r="http://schemas.openxmlformats.org/officeDocument/2006/relationships" r:id="rId3"/>
          </a:graphicData>
        </a:graphic>
      </p:graphicFrame>
      <p:sp>
        <p:nvSpPr>
          <p:cNvPr id="26" name="Rectangle 35"/>
          <p:cNvSpPr>
            <a:spLocks noChangeArrowheads="1"/>
          </p:cNvSpPr>
          <p:nvPr/>
        </p:nvSpPr>
        <p:spPr bwMode="auto">
          <a:xfrm>
            <a:off x="4217512" y="6390784"/>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27" name="26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205294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Graphic spid="25" grpId="0">
        <p:bldAsOne/>
      </p:bldGraphic>
      <p:bldP spid="26" grpId="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 JULIO DEL AÑO 2012 HABRÁ ELECCIONES EN TODO EL PAÍS PARA ELEGIR A LOS PRÓXIMOS SENADORES. EN ESTA ELECCIÓN, ¿QUÉ TAN SEGURO ES QUE USTED VAYA A VOTAR?</a:t>
            </a:r>
            <a:endParaRPr lang="es-MX" sz="1400" b="1" dirty="0">
              <a:latin typeface="Times New Roman" pitchFamily="18" charset="0"/>
              <a:cs typeface="Times New Roman" pitchFamily="18" charset="0"/>
            </a:endParaRPr>
          </a:p>
        </p:txBody>
      </p:sp>
      <p:sp>
        <p:nvSpPr>
          <p:cNvPr id="4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ELECCIONES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703388"/>
            <a:ext cx="72390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808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wipe(left)">
                                      <p:cBhvr>
                                        <p:cTn id="7" dur="5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PENSANDO EN LA PRÓXIMA ELECCIÓN PARA SENADOR, ¿QUÉ TANTO CREE USTED QUE SU VOTO SERÁ IMPORTANTE PARA DEFINIR EL RESULTADO: MUCHO, ALGO, POCO O NADA?</a:t>
            </a:r>
            <a:endParaRPr lang="es-MX" sz="1400" b="1" dirty="0">
              <a:latin typeface="Times New Roman" pitchFamily="18" charset="0"/>
              <a:cs typeface="Times New Roman" pitchFamily="18" charset="0"/>
            </a:endParaRPr>
          </a:p>
        </p:txBody>
      </p:sp>
      <p:sp>
        <p:nvSpPr>
          <p:cNvPr id="4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ELECCIONES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28" name="Chart 1"/>
          <p:cNvGraphicFramePr>
            <a:graphicFrameLocks/>
          </p:cNvGraphicFramePr>
          <p:nvPr>
            <p:extLst>
              <p:ext uri="{D42A27DB-BD31-4B8C-83A1-F6EECF244321}">
                <p14:modId xmlns:p14="http://schemas.microsoft.com/office/powerpoint/2010/main" val="931819590"/>
              </p:ext>
            </p:extLst>
          </p:nvPr>
        </p:nvGraphicFramePr>
        <p:xfrm>
          <a:off x="1475656" y="1413356"/>
          <a:ext cx="5400600" cy="5010299"/>
        </p:xfrm>
        <a:graphic>
          <a:graphicData uri="http://schemas.openxmlformats.org/drawingml/2006/chart">
            <c:chart xmlns:c="http://schemas.openxmlformats.org/drawingml/2006/chart" xmlns:r="http://schemas.openxmlformats.org/officeDocument/2006/relationships" r:id="rId3"/>
          </a:graphicData>
        </a:graphic>
      </p:graphicFrame>
      <p:sp>
        <p:nvSpPr>
          <p:cNvPr id="29" name="28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1644798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Graphic spid="28" grpId="0">
        <p:bldAsOne/>
      </p:bldGraphic>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PENSANDO EN LA PRÓXIMA ELECCIÓN PARA SENADOR, ¿QUÉ TANTO CREE USTED QUE SU VOTO SERÁ IMPORTANTE PARA DEFINIR EL RESULTADO: MUCHO, ALGO, POCO O NADA?</a:t>
            </a:r>
            <a:endParaRPr lang="es-MX" sz="1400" b="1" dirty="0">
              <a:latin typeface="Times New Roman" pitchFamily="18" charset="0"/>
              <a:cs typeface="Times New Roman" pitchFamily="18" charset="0"/>
            </a:endParaRPr>
          </a:p>
        </p:txBody>
      </p:sp>
      <p:sp>
        <p:nvSpPr>
          <p:cNvPr id="42" name="Text Box 2"/>
          <p:cNvSpPr txBox="1">
            <a:spLocks noChangeArrowheads="1"/>
          </p:cNvSpPr>
          <p:nvPr/>
        </p:nvSpPr>
        <p:spPr bwMode="auto">
          <a:xfrm>
            <a:off x="252413" y="188640"/>
            <a:ext cx="6264275" cy="519112"/>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ELECCIONES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8" y="1912938"/>
            <a:ext cx="6029325"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16419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wipe(left)">
                                      <p:cBhvr>
                                        <p:cTn id="7" dur="5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1454153"/>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CONOCIMIENTO DE PERSONALIDADES</a:t>
            </a:r>
            <a:endPar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endParaRPr>
          </a:p>
        </p:txBody>
      </p:sp>
    </p:spTree>
    <p:extLst>
      <p:ext uri="{BB962C8B-B14F-4D97-AF65-F5344CB8AC3E}">
        <p14:creationId xmlns:p14="http://schemas.microsoft.com/office/powerpoint/2010/main" val="2208343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AHORA LE VOY A MOSTRAR UNA FOTOGRAFÍA ¿ME PODRÍA DECIR EL NOMBRE DE ESTA PERSONA SI LA CONOCE?</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41" name="0 Imagen"/>
          <p:cNvPicPr/>
          <p:nvPr/>
        </p:nvPicPr>
        <p:blipFill>
          <a:blip r:embed="rId3" cstate="print">
            <a:extLst>
              <a:ext uri="{28A0092B-C50C-407E-A947-70E740481C1C}">
                <a14:useLocalDpi xmlns:a14="http://schemas.microsoft.com/office/drawing/2010/main" val="0"/>
              </a:ext>
            </a:extLst>
          </a:blip>
          <a:stretch>
            <a:fillRect/>
          </a:stretch>
        </p:blipFill>
        <p:spPr>
          <a:xfrm>
            <a:off x="285750" y="1444337"/>
            <a:ext cx="3782787" cy="5153016"/>
          </a:xfrm>
          <a:prstGeom prst="rect">
            <a:avLst/>
          </a:prstGeom>
        </p:spPr>
      </p:pic>
      <p:graphicFrame>
        <p:nvGraphicFramePr>
          <p:cNvPr id="42" name="Chart 1"/>
          <p:cNvGraphicFramePr>
            <a:graphicFrameLocks/>
          </p:cNvGraphicFramePr>
          <p:nvPr>
            <p:extLst>
              <p:ext uri="{D42A27DB-BD31-4B8C-83A1-F6EECF244321}">
                <p14:modId xmlns:p14="http://schemas.microsoft.com/office/powerpoint/2010/main" val="4148199486"/>
              </p:ext>
            </p:extLst>
          </p:nvPr>
        </p:nvGraphicFramePr>
        <p:xfrm>
          <a:off x="4014290" y="1806723"/>
          <a:ext cx="5128020" cy="4762548"/>
        </p:xfrm>
        <a:graphic>
          <a:graphicData uri="http://schemas.openxmlformats.org/drawingml/2006/chart">
            <c:chart xmlns:c="http://schemas.openxmlformats.org/drawingml/2006/chart" xmlns:r="http://schemas.openxmlformats.org/officeDocument/2006/relationships" r:id="rId4"/>
          </a:graphicData>
        </a:graphic>
      </p:graphicFrame>
      <p:sp>
        <p:nvSpPr>
          <p:cNvPr id="43" name="42 Flecha abajo">
            <a:hlinkClick r:id="rId5"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7" name="Rectangle 35"/>
          <p:cNvSpPr>
            <a:spLocks noChangeArrowheads="1"/>
          </p:cNvSpPr>
          <p:nvPr/>
        </p:nvSpPr>
        <p:spPr bwMode="auto">
          <a:xfrm>
            <a:off x="5724128" y="3356992"/>
            <a:ext cx="1506616"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3600" b="1" i="0" u="none" strike="noStrike" cap="none" normalizeH="0" baseline="0" dirty="0" smtClean="0">
                <a:ln>
                  <a:noFill/>
                </a:ln>
                <a:solidFill>
                  <a:schemeClr val="bg1"/>
                </a:solidFill>
                <a:effectLst/>
                <a:latin typeface="Times New Roman" pitchFamily="18" charset="0"/>
              </a:rPr>
              <a:t>43.5%</a:t>
            </a:r>
            <a:endParaRPr kumimoji="0" lang="es-ES" sz="3600" b="0" i="0" u="none" strike="noStrike" cap="none" normalizeH="0" baseline="0" dirty="0" smtClean="0">
              <a:ln>
                <a:noFill/>
              </a:ln>
              <a:solidFill>
                <a:schemeClr val="bg1"/>
              </a:solidFill>
              <a:effectLst/>
              <a:latin typeface="Arial" pitchFamily="34" charset="0"/>
            </a:endParaRPr>
          </a:p>
        </p:txBody>
      </p:sp>
    </p:spTree>
    <p:extLst>
      <p:ext uri="{BB962C8B-B14F-4D97-AF65-F5344CB8AC3E}">
        <p14:creationId xmlns:p14="http://schemas.microsoft.com/office/powerpoint/2010/main" val="34165274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left)">
                                      <p:cBhvr>
                                        <p:cTn id="11" dur="500"/>
                                        <p:tgtEl>
                                          <p:spTgt spid="8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up)">
                                      <p:cBhvr>
                                        <p:cTn id="15" dur="500"/>
                                        <p:tgtEl>
                                          <p:spTgt spid="4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42" grpId="0">
        <p:bldAsOne/>
      </p:bldGraphic>
      <p:bldP spid="47" grpId="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AHORA LE VOY A MOSTRAR UNA FOTOGRAFÍA ¿ME PODRÍA DECIR EL NOMBRE DE ESTA PERSONA SI LA CONOCE?</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2563" y="1827213"/>
            <a:ext cx="6238875" cy="320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20627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wipe(left)">
                                      <p:cBhvr>
                                        <p:cTn id="7" dur="5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 name="51 Forma libre"/>
          <p:cNvSpPr/>
          <p:nvPr/>
        </p:nvSpPr>
        <p:spPr>
          <a:xfrm>
            <a:off x="1411705" y="1860884"/>
            <a:ext cx="3240506" cy="4860758"/>
          </a:xfrm>
          <a:custGeom>
            <a:avLst/>
            <a:gdLst>
              <a:gd name="connsiteX0" fmla="*/ 0 w 3240506"/>
              <a:gd name="connsiteY0" fmla="*/ 3898232 h 4860758"/>
              <a:gd name="connsiteX1" fmla="*/ 1138990 w 3240506"/>
              <a:gd name="connsiteY1" fmla="*/ 3721769 h 4860758"/>
              <a:gd name="connsiteX2" fmla="*/ 3240506 w 3240506"/>
              <a:gd name="connsiteY2" fmla="*/ 4860758 h 4860758"/>
              <a:gd name="connsiteX3" fmla="*/ 3224463 w 3240506"/>
              <a:gd name="connsiteY3" fmla="*/ 0 h 4860758"/>
              <a:gd name="connsiteX4" fmla="*/ 224590 w 3240506"/>
              <a:gd name="connsiteY4" fmla="*/ 2695074 h 4860758"/>
              <a:gd name="connsiteX5" fmla="*/ 0 w 3240506"/>
              <a:gd name="connsiteY5" fmla="*/ 3898232 h 4860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0506" h="4860758">
                <a:moveTo>
                  <a:pt x="0" y="3898232"/>
                </a:moveTo>
                <a:lnTo>
                  <a:pt x="1138990" y="3721769"/>
                </a:lnTo>
                <a:lnTo>
                  <a:pt x="3240506" y="4860758"/>
                </a:lnTo>
                <a:cubicBezTo>
                  <a:pt x="3235158" y="3240505"/>
                  <a:pt x="3229811" y="1620253"/>
                  <a:pt x="3224463" y="0"/>
                </a:cubicBezTo>
                <a:lnTo>
                  <a:pt x="224590" y="2695074"/>
                </a:lnTo>
                <a:lnTo>
                  <a:pt x="0" y="3898232"/>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AHORA LE VOY A MOSTRAR UNA FOTOGRAFÍA ¿ME PODRÍA DECIR EL NOMBRE DE ESTA PERSONA SI LA CONOCE?</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pSp>
        <p:nvGrpSpPr>
          <p:cNvPr id="89" name="122 Grupo"/>
          <p:cNvGrpSpPr>
            <a:grpSpLocks/>
          </p:cNvGrpSpPr>
          <p:nvPr/>
        </p:nvGrpSpPr>
        <p:grpSpPr bwMode="auto">
          <a:xfrm>
            <a:off x="4644009" y="1412777"/>
            <a:ext cx="4347592" cy="5256584"/>
            <a:chOff x="4582097" y="1141819"/>
            <a:chExt cx="4347592" cy="5430454"/>
          </a:xfrm>
        </p:grpSpPr>
        <p:sp>
          <p:nvSpPr>
            <p:cNvPr id="90" name="89 Rectángulo redondeado"/>
            <p:cNvSpPr/>
            <p:nvPr/>
          </p:nvSpPr>
          <p:spPr>
            <a:xfrm>
              <a:off x="4582097" y="1500883"/>
              <a:ext cx="4347592" cy="5071390"/>
            </a:xfrm>
            <a:prstGeom prst="roundRect">
              <a:avLst>
                <a:gd name="adj" fmla="val 3931"/>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ES"/>
            </a:p>
          </p:txBody>
        </p:sp>
        <p:sp>
          <p:nvSpPr>
            <p:cNvPr id="91" name="Text Box 3"/>
            <p:cNvSpPr txBox="1">
              <a:spLocks noChangeArrowheads="1"/>
            </p:cNvSpPr>
            <p:nvPr/>
          </p:nvSpPr>
          <p:spPr bwMode="auto">
            <a:xfrm>
              <a:off x="5086152" y="1141819"/>
              <a:ext cx="3672408" cy="541123"/>
            </a:xfrm>
            <a:prstGeom prst="rect">
              <a:avLst/>
            </a:prstGeom>
            <a:noFill/>
            <a:ln w="9525">
              <a:noFill/>
              <a:miter lim="800000"/>
              <a:headEnd/>
              <a:tailEnd/>
            </a:ln>
          </p:spPr>
          <p:txBody>
            <a:bodyPr wrap="square">
              <a:spAutoFit/>
            </a:bodyPr>
            <a:lstStyle/>
            <a:p>
              <a:pPr algn="ctr"/>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a:t>
              </a:r>
              <a:r>
                <a:rPr lang="es-MX" sz="1400" b="1" dirty="0">
                  <a:latin typeface="Times New Roman" pitchFamily="18" charset="0"/>
                  <a:cs typeface="Times New Roman" pitchFamily="18" charset="0"/>
                </a:rPr>
                <a:t>TIENE DE …?</a:t>
              </a:r>
            </a:p>
          </p:txBody>
        </p:sp>
      </p:grpSp>
      <p:pic>
        <p:nvPicPr>
          <p:cNvPr id="41" name="0 Imagen"/>
          <p:cNvPicPr/>
          <p:nvPr/>
        </p:nvPicPr>
        <p:blipFill>
          <a:blip r:embed="rId3" cstate="print">
            <a:extLst>
              <a:ext uri="{28A0092B-C50C-407E-A947-70E740481C1C}">
                <a14:useLocalDpi xmlns:a14="http://schemas.microsoft.com/office/drawing/2010/main" val="0"/>
              </a:ext>
            </a:extLst>
          </a:blip>
          <a:stretch>
            <a:fillRect/>
          </a:stretch>
        </p:blipFill>
        <p:spPr>
          <a:xfrm>
            <a:off x="285750" y="1444336"/>
            <a:ext cx="1818402" cy="2477077"/>
          </a:xfrm>
          <a:prstGeom prst="rect">
            <a:avLst/>
          </a:prstGeom>
        </p:spPr>
      </p:pic>
      <p:graphicFrame>
        <p:nvGraphicFramePr>
          <p:cNvPr id="9" name="Chart 1"/>
          <p:cNvGraphicFramePr>
            <a:graphicFrameLocks/>
          </p:cNvGraphicFramePr>
          <p:nvPr>
            <p:extLst>
              <p:ext uri="{D42A27DB-BD31-4B8C-83A1-F6EECF244321}">
                <p14:modId xmlns:p14="http://schemas.microsoft.com/office/powerpoint/2010/main" val="3857305691"/>
              </p:ext>
            </p:extLst>
          </p:nvPr>
        </p:nvGraphicFramePr>
        <p:xfrm>
          <a:off x="165806" y="3284984"/>
          <a:ext cx="3974146" cy="3605110"/>
        </p:xfrm>
        <a:graphic>
          <a:graphicData uri="http://schemas.openxmlformats.org/drawingml/2006/chart">
            <c:chart xmlns:c="http://schemas.openxmlformats.org/drawingml/2006/chart" xmlns:r="http://schemas.openxmlformats.org/officeDocument/2006/relationships" r:id="rId4"/>
          </a:graphicData>
        </a:graphic>
      </p:graphicFrame>
      <p:sp>
        <p:nvSpPr>
          <p:cNvPr id="10" name="9 Flecha abajo">
            <a:hlinkClick r:id="rId5"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11" name="Chart 1"/>
          <p:cNvGraphicFramePr>
            <a:graphicFrameLocks/>
          </p:cNvGraphicFramePr>
          <p:nvPr>
            <p:extLst>
              <p:ext uri="{D42A27DB-BD31-4B8C-83A1-F6EECF244321}">
                <p14:modId xmlns:p14="http://schemas.microsoft.com/office/powerpoint/2010/main" val="2080418793"/>
              </p:ext>
            </p:extLst>
          </p:nvPr>
        </p:nvGraphicFramePr>
        <p:xfrm>
          <a:off x="4750816" y="1926058"/>
          <a:ext cx="4069656" cy="4383262"/>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angle 35"/>
          <p:cNvSpPr>
            <a:spLocks noChangeArrowheads="1"/>
          </p:cNvSpPr>
          <p:nvPr/>
        </p:nvSpPr>
        <p:spPr bwMode="auto">
          <a:xfrm>
            <a:off x="6463316" y="6390784"/>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13" name="Rectangle 35"/>
          <p:cNvSpPr>
            <a:spLocks noChangeArrowheads="1"/>
          </p:cNvSpPr>
          <p:nvPr/>
        </p:nvSpPr>
        <p:spPr bwMode="auto">
          <a:xfrm>
            <a:off x="1409200" y="4509120"/>
            <a:ext cx="1506616"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2800" b="1" i="0" u="none" strike="noStrike" cap="none" normalizeH="0" baseline="0" dirty="0" smtClean="0">
                <a:ln>
                  <a:noFill/>
                </a:ln>
                <a:solidFill>
                  <a:schemeClr val="bg1"/>
                </a:solidFill>
                <a:effectLst/>
                <a:latin typeface="Times New Roman" pitchFamily="18" charset="0"/>
              </a:rPr>
              <a:t>43.5%</a:t>
            </a:r>
            <a:endParaRPr kumimoji="0" lang="es-ES" sz="2800" b="0" i="0" u="none" strike="noStrike" cap="none" normalizeH="0" baseline="0" dirty="0" smtClean="0">
              <a:ln>
                <a:noFill/>
              </a:ln>
              <a:solidFill>
                <a:schemeClr val="bg1"/>
              </a:solidFill>
              <a:effectLst/>
              <a:latin typeface="Arial" pitchFamily="34" charset="0"/>
            </a:endParaRPr>
          </a:p>
        </p:txBody>
      </p:sp>
      <p:pic>
        <p:nvPicPr>
          <p:cNvPr id="14" name="Picture 46" descr="D:\Documents and Settings\ivan2099\Escritorio\Nueva carpeta (8)\ER.png">
            <a:hlinkClick r:id="rId7" action="ppaction://hlinkfile"/>
          </p:cNvPr>
          <p:cNvPicPr>
            <a:picLocks noChangeAspect="1" noChangeArrowheads="1"/>
          </p:cNvPicPr>
          <p:nvPr/>
        </p:nvPicPr>
        <p:blipFill>
          <a:blip r:embed="rId8" cstate="print"/>
          <a:srcRect/>
          <a:stretch>
            <a:fillRect/>
          </a:stretch>
        </p:blipFill>
        <p:spPr bwMode="auto">
          <a:xfrm>
            <a:off x="8396288" y="222250"/>
            <a:ext cx="604837" cy="706438"/>
          </a:xfrm>
          <a:prstGeom prst="rect">
            <a:avLst/>
          </a:prstGeom>
          <a:noFill/>
          <a:ln w="9525">
            <a:noFill/>
            <a:miter lim="800000"/>
            <a:headEnd/>
            <a:tailEnd/>
          </a:ln>
        </p:spPr>
      </p:pic>
    </p:spTree>
    <p:extLst>
      <p:ext uri="{BB962C8B-B14F-4D97-AF65-F5344CB8AC3E}">
        <p14:creationId xmlns:p14="http://schemas.microsoft.com/office/powerpoint/2010/main" val="22187273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left)">
                                      <p:cBhvr>
                                        <p:cTn id="11" dur="500"/>
                                        <p:tgtEl>
                                          <p:spTgt spid="8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up)">
                                      <p:cBhvr>
                                        <p:cTn id="15" dur="500"/>
                                        <p:tgtEl>
                                          <p:spTgt spid="4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wipe(left)">
                                      <p:cBhvr>
                                        <p:cTn id="31" dur="500"/>
                                        <p:tgtEl>
                                          <p:spTgt spid="89"/>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84" grpId="0"/>
      <p:bldGraphic spid="9" grpId="0">
        <p:bldAsOne/>
      </p:bldGraphic>
      <p:bldGraphic spid="11" grpId="0">
        <p:bldAsOne/>
      </p:bldGraphic>
      <p:bldP spid="12" grpId="0"/>
      <p:bldP spid="13" grpId="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AHORA BIEN ME DIJO QUE CONOCE A PANCHO BÚRQUEZ  ¿ME PUEDE DECIR QUÉ OPINIÓN TIENE DE ÉL?</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1113" y="1725149"/>
            <a:ext cx="443865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269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wipe(left)">
                                      <p:cBhvr>
                                        <p:cTn id="7" dur="5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AHORA LE VOY A MENCIONAR UNA LISTA DE PERSONAS, ¿ME PODRÍA USTED DECIR A CUÁLES DE ESAS PERSONAS HA OÍDO MENCIONAR?... </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34" name="Chart 1"/>
          <p:cNvGraphicFramePr>
            <a:graphicFrameLocks/>
          </p:cNvGraphicFramePr>
          <p:nvPr>
            <p:extLst>
              <p:ext uri="{D42A27DB-BD31-4B8C-83A1-F6EECF244321}">
                <p14:modId xmlns:p14="http://schemas.microsoft.com/office/powerpoint/2010/main" val="4226362471"/>
              </p:ext>
            </p:extLst>
          </p:nvPr>
        </p:nvGraphicFramePr>
        <p:xfrm>
          <a:off x="1866900" y="1413356"/>
          <a:ext cx="5410200" cy="4906481"/>
        </p:xfrm>
        <a:graphic>
          <a:graphicData uri="http://schemas.openxmlformats.org/drawingml/2006/chart">
            <c:chart xmlns:c="http://schemas.openxmlformats.org/drawingml/2006/chart" xmlns:r="http://schemas.openxmlformats.org/officeDocument/2006/relationships" r:id="rId3"/>
          </a:graphicData>
        </a:graphic>
      </p:graphicFrame>
      <p:sp>
        <p:nvSpPr>
          <p:cNvPr id="35" name="Rectangle 35"/>
          <p:cNvSpPr>
            <a:spLocks noChangeArrowheads="1"/>
          </p:cNvSpPr>
          <p:nvPr/>
        </p:nvSpPr>
        <p:spPr bwMode="auto">
          <a:xfrm>
            <a:off x="6463316" y="6390784"/>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36" name="35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26061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34" grpId="0">
        <p:bldAsOne/>
      </p:bldGraphic>
      <p:bldP spid="35" grpId="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AHORA LE VOY A MENCIONAR UNA LISTA DE PERSONAS, ¿ME PODRÍA USTED DECIR A CUÁLES DE ESAS PERSONAS HA OÍDO MENCIONAR?... </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213" y="1703388"/>
            <a:ext cx="802957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8779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wipe(left)">
                                      <p:cBhvr>
                                        <p:cTn id="7" dur="500"/>
                                        <p:tgtEl>
                                          <p:spTgt spid="44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54" name="53 Grupo"/>
          <p:cNvGrpSpPr/>
          <p:nvPr/>
        </p:nvGrpSpPr>
        <p:grpSpPr>
          <a:xfrm>
            <a:off x="1907704" y="2060848"/>
            <a:ext cx="7052146" cy="4529595"/>
            <a:chOff x="1907704" y="2060848"/>
            <a:chExt cx="7052146" cy="4529595"/>
          </a:xfrm>
        </p:grpSpPr>
        <p:sp>
          <p:nvSpPr>
            <p:cNvPr id="5" name="Rectangle 7"/>
            <p:cNvSpPr>
              <a:spLocks noChangeArrowheads="1"/>
            </p:cNvSpPr>
            <p:nvPr/>
          </p:nvSpPr>
          <p:spPr bwMode="auto">
            <a:xfrm>
              <a:off x="1907704" y="2060848"/>
              <a:ext cx="7052146" cy="4971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 name="Rectangle 8"/>
            <p:cNvSpPr>
              <a:spLocks noChangeArrowheads="1"/>
            </p:cNvSpPr>
            <p:nvPr/>
          </p:nvSpPr>
          <p:spPr bwMode="auto">
            <a:xfrm>
              <a:off x="1907704" y="2636912"/>
              <a:ext cx="7052146" cy="497147"/>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 name="Rectangle 9"/>
            <p:cNvSpPr>
              <a:spLocks noChangeArrowheads="1"/>
            </p:cNvSpPr>
            <p:nvPr/>
          </p:nvSpPr>
          <p:spPr bwMode="auto">
            <a:xfrm>
              <a:off x="1907704" y="3212976"/>
              <a:ext cx="7052146" cy="4971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 name="Rectangle 10"/>
            <p:cNvSpPr>
              <a:spLocks noChangeArrowheads="1"/>
            </p:cNvSpPr>
            <p:nvPr/>
          </p:nvSpPr>
          <p:spPr bwMode="auto">
            <a:xfrm>
              <a:off x="1907704" y="3789040"/>
              <a:ext cx="7052146" cy="497147"/>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 name="Rectangle 11"/>
            <p:cNvSpPr>
              <a:spLocks noChangeArrowheads="1"/>
            </p:cNvSpPr>
            <p:nvPr/>
          </p:nvSpPr>
          <p:spPr bwMode="auto">
            <a:xfrm>
              <a:off x="1907704" y="4365104"/>
              <a:ext cx="7052146" cy="4971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 name="Rectangle 12"/>
            <p:cNvSpPr>
              <a:spLocks noChangeArrowheads="1"/>
            </p:cNvSpPr>
            <p:nvPr/>
          </p:nvSpPr>
          <p:spPr bwMode="auto">
            <a:xfrm>
              <a:off x="1907704" y="4941168"/>
              <a:ext cx="7052146" cy="497147"/>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 name="Rectangle 13"/>
            <p:cNvSpPr>
              <a:spLocks noChangeArrowheads="1"/>
            </p:cNvSpPr>
            <p:nvPr/>
          </p:nvSpPr>
          <p:spPr bwMode="auto">
            <a:xfrm>
              <a:off x="1907704" y="5517232"/>
              <a:ext cx="7052146" cy="4971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 name="Rectangle 14"/>
            <p:cNvSpPr>
              <a:spLocks noChangeArrowheads="1"/>
            </p:cNvSpPr>
            <p:nvPr/>
          </p:nvSpPr>
          <p:spPr bwMode="auto">
            <a:xfrm>
              <a:off x="1907704" y="6093296"/>
              <a:ext cx="7052146" cy="497147"/>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AHORA LE VOY A MENCIONAR UNA LISTA DE PERSONAS, ¿ME PODRÍA USTED DECIR A CUÁLES DE ESAS PERSONAS HA OÍDO MENCIONAR?... </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34" name="Chart 1"/>
          <p:cNvGraphicFramePr>
            <a:graphicFrameLocks/>
          </p:cNvGraphicFramePr>
          <p:nvPr>
            <p:extLst>
              <p:ext uri="{D42A27DB-BD31-4B8C-83A1-F6EECF244321}">
                <p14:modId xmlns:p14="http://schemas.microsoft.com/office/powerpoint/2010/main" val="2405565223"/>
              </p:ext>
            </p:extLst>
          </p:nvPr>
        </p:nvGraphicFramePr>
        <p:xfrm>
          <a:off x="34528" y="1869386"/>
          <a:ext cx="5410200" cy="4906481"/>
        </p:xfrm>
        <a:graphic>
          <a:graphicData uri="http://schemas.openxmlformats.org/drawingml/2006/chart">
            <c:chart xmlns:c="http://schemas.openxmlformats.org/drawingml/2006/chart" xmlns:r="http://schemas.openxmlformats.org/officeDocument/2006/relationships" r:id="rId3"/>
          </a:graphicData>
        </a:graphic>
      </p:graphicFrame>
      <p:sp>
        <p:nvSpPr>
          <p:cNvPr id="35" name="Rectangle 35"/>
          <p:cNvSpPr>
            <a:spLocks noChangeArrowheads="1"/>
          </p:cNvSpPr>
          <p:nvPr/>
        </p:nvSpPr>
        <p:spPr bwMode="auto">
          <a:xfrm>
            <a:off x="3131840" y="6590443"/>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7" name="Text Box 3"/>
          <p:cNvSpPr txBox="1">
            <a:spLocks noChangeArrowheads="1"/>
          </p:cNvSpPr>
          <p:nvPr/>
        </p:nvSpPr>
        <p:spPr bwMode="auto">
          <a:xfrm>
            <a:off x="4857752" y="1268760"/>
            <a:ext cx="4224336" cy="307775"/>
          </a:xfrm>
          <a:prstGeom prst="rect">
            <a:avLst/>
          </a:prstGeom>
          <a:noFill/>
          <a:ln w="9525">
            <a:noFill/>
            <a:miter lim="800000"/>
            <a:headEnd/>
            <a:tailEnd/>
          </a:ln>
        </p:spPr>
        <p:txBody>
          <a:bodyPr>
            <a:spAutoFit/>
          </a:bodyPr>
          <a:lstStyle/>
          <a:p>
            <a:pPr algn="ctr"/>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a:t>
            </a:r>
            <a:r>
              <a:rPr lang="es-MX" sz="1400" b="1" dirty="0">
                <a:latin typeface="Times New Roman" pitchFamily="18" charset="0"/>
                <a:cs typeface="Times New Roman" pitchFamily="18" charset="0"/>
              </a:rPr>
              <a:t>…?</a:t>
            </a:r>
          </a:p>
        </p:txBody>
      </p:sp>
      <p:grpSp>
        <p:nvGrpSpPr>
          <p:cNvPr id="55" name="54 Grupo"/>
          <p:cNvGrpSpPr/>
          <p:nvPr/>
        </p:nvGrpSpPr>
        <p:grpSpPr>
          <a:xfrm>
            <a:off x="5521325" y="1576389"/>
            <a:ext cx="3438525" cy="4876367"/>
            <a:chOff x="5521325" y="1576389"/>
            <a:chExt cx="3438525" cy="4876367"/>
          </a:xfrm>
        </p:grpSpPr>
        <p:sp>
          <p:nvSpPr>
            <p:cNvPr id="4" name="Rectangle 6"/>
            <p:cNvSpPr>
              <a:spLocks noChangeArrowheads="1"/>
            </p:cNvSpPr>
            <p:nvPr/>
          </p:nvSpPr>
          <p:spPr bwMode="auto">
            <a:xfrm>
              <a:off x="5521325" y="1576389"/>
              <a:ext cx="3438525" cy="442912"/>
            </a:xfrm>
            <a:prstGeom prst="rect">
              <a:avLst/>
            </a:prstGeom>
            <a:solidFill>
              <a:srgbClr val="002060"/>
            </a:solidFill>
            <a:ln>
              <a:noFill/>
            </a:ln>
          </p:spPr>
          <p:txBody>
            <a:bodyPr vert="horz" wrap="square" lIns="91440" tIns="45720" rIns="91440" bIns="45720" numCol="1" anchor="t" anchorCtr="0" compatLnSpc="1">
              <a:prstTxWarp prst="textNoShape">
                <a:avLst/>
              </a:prstTxWarp>
            </a:bodyPr>
            <a:lstStyle/>
            <a:p>
              <a:endParaRPr lang="es-MX"/>
            </a:p>
          </p:txBody>
        </p:sp>
        <p:sp>
          <p:nvSpPr>
            <p:cNvPr id="15" name="Rectangle 16"/>
            <p:cNvSpPr>
              <a:spLocks noChangeArrowheads="1"/>
            </p:cNvSpPr>
            <p:nvPr/>
          </p:nvSpPr>
          <p:spPr bwMode="auto">
            <a:xfrm>
              <a:off x="5616575" y="1628800"/>
              <a:ext cx="683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FFFFFF"/>
                  </a:solidFill>
                  <a:effectLst/>
                  <a:latin typeface="Times New Roman" pitchFamily="18" charset="0"/>
                  <a:cs typeface="Arial" pitchFamily="34" charset="0"/>
                </a:rPr>
                <a:t>Muy buena</a:t>
              </a: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Rectangle 17"/>
            <p:cNvSpPr>
              <a:spLocks noChangeArrowheads="1"/>
            </p:cNvSpPr>
            <p:nvPr/>
          </p:nvSpPr>
          <p:spPr bwMode="auto">
            <a:xfrm>
              <a:off x="6635750" y="1700808"/>
              <a:ext cx="4857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Buena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8"/>
            <p:cNvSpPr>
              <a:spLocks noChangeArrowheads="1"/>
            </p:cNvSpPr>
            <p:nvPr/>
          </p:nvSpPr>
          <p:spPr bwMode="auto">
            <a:xfrm>
              <a:off x="7483475" y="1700808"/>
              <a:ext cx="4095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9"/>
            <p:cNvSpPr>
              <a:spLocks noChangeArrowheads="1"/>
            </p:cNvSpPr>
            <p:nvPr/>
          </p:nvSpPr>
          <p:spPr bwMode="auto">
            <a:xfrm>
              <a:off x="8298433" y="1628800"/>
              <a:ext cx="522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Muy 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20"/>
            <p:cNvSpPr>
              <a:spLocks noChangeArrowheads="1"/>
            </p:cNvSpPr>
            <p:nvPr/>
          </p:nvSpPr>
          <p:spPr bwMode="auto">
            <a:xfrm>
              <a:off x="5864361" y="2204864"/>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15.6</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21"/>
            <p:cNvSpPr>
              <a:spLocks noChangeArrowheads="1"/>
            </p:cNvSpPr>
            <p:nvPr/>
          </p:nvSpPr>
          <p:spPr bwMode="auto">
            <a:xfrm>
              <a:off x="6721611" y="2204864"/>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74.6</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1" name="Rectangle 22"/>
            <p:cNvSpPr>
              <a:spLocks noChangeArrowheads="1"/>
            </p:cNvSpPr>
            <p:nvPr/>
          </p:nvSpPr>
          <p:spPr bwMode="auto">
            <a:xfrm>
              <a:off x="7582905" y="2204864"/>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8.8</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23"/>
            <p:cNvSpPr>
              <a:spLocks noChangeArrowheads="1"/>
            </p:cNvSpPr>
            <p:nvPr/>
          </p:nvSpPr>
          <p:spPr bwMode="auto">
            <a:xfrm>
              <a:off x="8478255" y="2204864"/>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1.0</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3" name="Rectangle 24"/>
            <p:cNvSpPr>
              <a:spLocks noChangeArrowheads="1"/>
            </p:cNvSpPr>
            <p:nvPr/>
          </p:nvSpPr>
          <p:spPr bwMode="auto">
            <a:xfrm>
              <a:off x="5864361" y="2780928"/>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22.2</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5"/>
            <p:cNvSpPr>
              <a:spLocks noChangeArrowheads="1"/>
            </p:cNvSpPr>
            <p:nvPr/>
          </p:nvSpPr>
          <p:spPr bwMode="auto">
            <a:xfrm>
              <a:off x="6721611" y="2780928"/>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69.1</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5" name="Rectangle 26"/>
            <p:cNvSpPr>
              <a:spLocks noChangeArrowheads="1"/>
            </p:cNvSpPr>
            <p:nvPr/>
          </p:nvSpPr>
          <p:spPr bwMode="auto">
            <a:xfrm>
              <a:off x="7582905" y="2780928"/>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6.7</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27"/>
            <p:cNvSpPr>
              <a:spLocks noChangeArrowheads="1"/>
            </p:cNvSpPr>
            <p:nvPr/>
          </p:nvSpPr>
          <p:spPr bwMode="auto">
            <a:xfrm>
              <a:off x="8478255" y="2780928"/>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2.1</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7" name="Rectangle 28"/>
            <p:cNvSpPr>
              <a:spLocks noChangeArrowheads="1"/>
            </p:cNvSpPr>
            <p:nvPr/>
          </p:nvSpPr>
          <p:spPr bwMode="auto">
            <a:xfrm>
              <a:off x="5864361" y="3356992"/>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18.2</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9"/>
            <p:cNvSpPr>
              <a:spLocks noChangeArrowheads="1"/>
            </p:cNvSpPr>
            <p:nvPr/>
          </p:nvSpPr>
          <p:spPr bwMode="auto">
            <a:xfrm>
              <a:off x="6721611" y="3356992"/>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70.7</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29" name="Rectangle 30"/>
            <p:cNvSpPr>
              <a:spLocks noChangeArrowheads="1"/>
            </p:cNvSpPr>
            <p:nvPr/>
          </p:nvSpPr>
          <p:spPr bwMode="auto">
            <a:xfrm>
              <a:off x="7582905" y="3356992"/>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9.7</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31"/>
            <p:cNvSpPr>
              <a:spLocks noChangeArrowheads="1"/>
            </p:cNvSpPr>
            <p:nvPr/>
          </p:nvSpPr>
          <p:spPr bwMode="auto">
            <a:xfrm>
              <a:off x="8478255" y="3356992"/>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1.4</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32"/>
            <p:cNvSpPr>
              <a:spLocks noChangeArrowheads="1"/>
            </p:cNvSpPr>
            <p:nvPr/>
          </p:nvSpPr>
          <p:spPr bwMode="auto">
            <a:xfrm>
              <a:off x="5864361" y="3933056"/>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15.1</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32" name="Rectangle 33"/>
            <p:cNvSpPr>
              <a:spLocks noChangeArrowheads="1"/>
            </p:cNvSpPr>
            <p:nvPr/>
          </p:nvSpPr>
          <p:spPr bwMode="auto">
            <a:xfrm>
              <a:off x="6721611" y="3933056"/>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71.1</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33" name="Rectangle 34"/>
            <p:cNvSpPr>
              <a:spLocks noChangeArrowheads="1"/>
            </p:cNvSpPr>
            <p:nvPr/>
          </p:nvSpPr>
          <p:spPr bwMode="auto">
            <a:xfrm>
              <a:off x="7531236" y="3933056"/>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12.0</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37" name="Rectangle 35"/>
            <p:cNvSpPr>
              <a:spLocks noChangeArrowheads="1"/>
            </p:cNvSpPr>
            <p:nvPr/>
          </p:nvSpPr>
          <p:spPr bwMode="auto">
            <a:xfrm>
              <a:off x="8478255" y="3933056"/>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1.8</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38" name="Rectangle 36"/>
            <p:cNvSpPr>
              <a:spLocks noChangeArrowheads="1"/>
            </p:cNvSpPr>
            <p:nvPr/>
          </p:nvSpPr>
          <p:spPr bwMode="auto">
            <a:xfrm>
              <a:off x="5871030" y="4509120"/>
              <a:ext cx="3075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11.6</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39" name="Rectangle 37"/>
            <p:cNvSpPr>
              <a:spLocks noChangeArrowheads="1"/>
            </p:cNvSpPr>
            <p:nvPr/>
          </p:nvSpPr>
          <p:spPr bwMode="auto">
            <a:xfrm>
              <a:off x="6721611" y="4509120"/>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73.3</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0" name="Rectangle 38"/>
            <p:cNvSpPr>
              <a:spLocks noChangeArrowheads="1"/>
            </p:cNvSpPr>
            <p:nvPr/>
          </p:nvSpPr>
          <p:spPr bwMode="auto">
            <a:xfrm>
              <a:off x="7531236" y="4509120"/>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12.7</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1" name="Rectangle 39"/>
            <p:cNvSpPr>
              <a:spLocks noChangeArrowheads="1"/>
            </p:cNvSpPr>
            <p:nvPr/>
          </p:nvSpPr>
          <p:spPr bwMode="auto">
            <a:xfrm>
              <a:off x="8478255" y="4509120"/>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2.4</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2" name="Rectangle 40"/>
            <p:cNvSpPr>
              <a:spLocks noChangeArrowheads="1"/>
            </p:cNvSpPr>
            <p:nvPr/>
          </p:nvSpPr>
          <p:spPr bwMode="auto">
            <a:xfrm>
              <a:off x="5864361" y="5085184"/>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16.8</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3" name="Rectangle 41"/>
            <p:cNvSpPr>
              <a:spLocks noChangeArrowheads="1"/>
            </p:cNvSpPr>
            <p:nvPr/>
          </p:nvSpPr>
          <p:spPr bwMode="auto">
            <a:xfrm>
              <a:off x="6721611" y="5085184"/>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74.4</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4" name="Rectangle 42"/>
            <p:cNvSpPr>
              <a:spLocks noChangeArrowheads="1"/>
            </p:cNvSpPr>
            <p:nvPr/>
          </p:nvSpPr>
          <p:spPr bwMode="auto">
            <a:xfrm>
              <a:off x="7582905" y="5085184"/>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7.2</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5" name="Rectangle 43"/>
            <p:cNvSpPr>
              <a:spLocks noChangeArrowheads="1"/>
            </p:cNvSpPr>
            <p:nvPr/>
          </p:nvSpPr>
          <p:spPr bwMode="auto">
            <a:xfrm>
              <a:off x="8478255" y="5085184"/>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1.5</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6" name="Rectangle 44"/>
            <p:cNvSpPr>
              <a:spLocks noChangeArrowheads="1"/>
            </p:cNvSpPr>
            <p:nvPr/>
          </p:nvSpPr>
          <p:spPr bwMode="auto">
            <a:xfrm>
              <a:off x="5916030" y="5661248"/>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8.8</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7" name="Rectangle 45"/>
            <p:cNvSpPr>
              <a:spLocks noChangeArrowheads="1"/>
            </p:cNvSpPr>
            <p:nvPr/>
          </p:nvSpPr>
          <p:spPr bwMode="auto">
            <a:xfrm>
              <a:off x="6721611" y="5661248"/>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70.6</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8" name="Rectangle 46"/>
            <p:cNvSpPr>
              <a:spLocks noChangeArrowheads="1"/>
            </p:cNvSpPr>
            <p:nvPr/>
          </p:nvSpPr>
          <p:spPr bwMode="auto">
            <a:xfrm>
              <a:off x="7531236" y="5661248"/>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17.8</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49" name="Rectangle 47"/>
            <p:cNvSpPr>
              <a:spLocks noChangeArrowheads="1"/>
            </p:cNvSpPr>
            <p:nvPr/>
          </p:nvSpPr>
          <p:spPr bwMode="auto">
            <a:xfrm>
              <a:off x="8478255" y="5661248"/>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2.8</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50" name="Rectangle 48"/>
            <p:cNvSpPr>
              <a:spLocks noChangeArrowheads="1"/>
            </p:cNvSpPr>
            <p:nvPr/>
          </p:nvSpPr>
          <p:spPr bwMode="auto">
            <a:xfrm>
              <a:off x="5864361" y="6237312"/>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10.6</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51" name="Rectangle 49"/>
            <p:cNvSpPr>
              <a:spLocks noChangeArrowheads="1"/>
            </p:cNvSpPr>
            <p:nvPr/>
          </p:nvSpPr>
          <p:spPr bwMode="auto">
            <a:xfrm>
              <a:off x="6721611" y="6237312"/>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68.2</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52" name="Rectangle 50"/>
            <p:cNvSpPr>
              <a:spLocks noChangeArrowheads="1"/>
            </p:cNvSpPr>
            <p:nvPr/>
          </p:nvSpPr>
          <p:spPr bwMode="auto">
            <a:xfrm>
              <a:off x="7531236" y="6237312"/>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17.6</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sp>
          <p:nvSpPr>
            <p:cNvPr id="53" name="Rectangle 51"/>
            <p:cNvSpPr>
              <a:spLocks noChangeArrowheads="1"/>
            </p:cNvSpPr>
            <p:nvPr/>
          </p:nvSpPr>
          <p:spPr bwMode="auto">
            <a:xfrm>
              <a:off x="8478255" y="6237312"/>
              <a:ext cx="2244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Arial" pitchFamily="34" charset="0"/>
                </a:rPr>
                <a:t>3.6</a:t>
              </a:r>
              <a:endParaRPr kumimoji="0" lang="es-MX" sz="1400" b="1" i="0" u="none" strike="noStrike" cap="none" normalizeH="0" baseline="0" smtClean="0">
                <a:ln>
                  <a:noFill/>
                </a:ln>
                <a:solidFill>
                  <a:schemeClr val="tx1"/>
                </a:solidFill>
                <a:effectLst/>
                <a:latin typeface="Arial" pitchFamily="34" charset="0"/>
                <a:cs typeface="Arial" pitchFamily="34" charset="0"/>
              </a:endParaRPr>
            </a:p>
          </p:txBody>
        </p:sp>
      </p:grpSp>
      <p:sp>
        <p:nvSpPr>
          <p:cNvPr id="56" name="55 Flecha abajo">
            <a:hlinkClick r:id="rId4" action="ppaction://hlinksldjump"/>
          </p:cNvPr>
          <p:cNvSpPr/>
          <p:nvPr/>
        </p:nvSpPr>
        <p:spPr>
          <a:xfrm>
            <a:off x="8820472" y="6309320"/>
            <a:ext cx="324669" cy="432048"/>
          </a:xfrm>
          <a:prstGeom prst="downArrow">
            <a:avLst>
              <a:gd name="adj1" fmla="val 50000"/>
              <a:gd name="adj2" fmla="val 60078"/>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214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left)">
                                      <p:cBhvr>
                                        <p:cTn id="1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Text Box 3"/>
          <p:cNvSpPr txBox="1">
            <a:spLocks noChangeArrowheads="1"/>
          </p:cNvSpPr>
          <p:nvPr/>
        </p:nvSpPr>
        <p:spPr bwMode="auto">
          <a:xfrm>
            <a:off x="467544" y="1052736"/>
            <a:ext cx="8614544" cy="307775"/>
          </a:xfrm>
          <a:prstGeom prst="rect">
            <a:avLst/>
          </a:prstGeom>
          <a:noFill/>
          <a:ln w="9525">
            <a:noFill/>
            <a:miter lim="800000"/>
            <a:headEnd/>
            <a:tailEnd/>
          </a:ln>
        </p:spPr>
        <p:txBody>
          <a:bodyPr wrap="square">
            <a:spAutoFit/>
          </a:bodyPr>
          <a:lstStyle/>
          <a:p>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ANA GABRIELA GUEVARA ESPINOZA (57.3% DE CONOCIMIENTO)?</a:t>
            </a:r>
            <a:endParaRPr lang="es-MX" sz="1400"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7775" y="1947058"/>
            <a:ext cx="450532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48462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wipe(left)">
                                      <p:cBhvr>
                                        <p:cTn id="11"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Text Box 3"/>
          <p:cNvSpPr txBox="1">
            <a:spLocks noChangeArrowheads="1"/>
          </p:cNvSpPr>
          <p:nvPr/>
        </p:nvSpPr>
        <p:spPr bwMode="auto">
          <a:xfrm>
            <a:off x="467544" y="1052736"/>
            <a:ext cx="8614544" cy="307775"/>
          </a:xfrm>
          <a:prstGeom prst="rect">
            <a:avLst/>
          </a:prstGeom>
          <a:noFill/>
          <a:ln w="9525">
            <a:noFill/>
            <a:miter lim="800000"/>
            <a:headEnd/>
            <a:tailEnd/>
          </a:ln>
        </p:spPr>
        <p:txBody>
          <a:bodyPr wrap="square">
            <a:spAutoFit/>
          </a:bodyPr>
          <a:lstStyle/>
          <a:p>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PANCHO BÚRQUEZ VALENZUELA (43.5% DE CONOCIMIENTO)?</a:t>
            </a:r>
            <a:endParaRPr lang="es-MX" sz="1400"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2153" y="1937862"/>
            <a:ext cx="450532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6" descr="D:\Documents and Settings\ivan2099\Escritorio\Nueva carpeta (8)\ER.png">
            <a:hlinkClick r:id="rId4" action="ppaction://hlinkfile"/>
          </p:cNvPr>
          <p:cNvPicPr>
            <a:picLocks noChangeAspect="1" noChangeArrowheads="1"/>
          </p:cNvPicPr>
          <p:nvPr/>
        </p:nvPicPr>
        <p:blipFill>
          <a:blip r:embed="rId5" cstate="print"/>
          <a:srcRect/>
          <a:stretch>
            <a:fillRect/>
          </a:stretch>
        </p:blipFill>
        <p:spPr bwMode="auto">
          <a:xfrm>
            <a:off x="8396288" y="222250"/>
            <a:ext cx="604837" cy="706438"/>
          </a:xfrm>
          <a:prstGeom prst="rect">
            <a:avLst/>
          </a:prstGeom>
          <a:noFill/>
          <a:ln w="9525">
            <a:noFill/>
            <a:miter lim="800000"/>
            <a:headEnd/>
            <a:tailEnd/>
          </a:ln>
        </p:spPr>
      </p:pic>
    </p:spTree>
    <p:extLst>
      <p:ext uri="{BB962C8B-B14F-4D97-AF65-F5344CB8AC3E}">
        <p14:creationId xmlns:p14="http://schemas.microsoft.com/office/powerpoint/2010/main" val="10259441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ipe(left)">
                                      <p:cBhvr>
                                        <p:cTn id="1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Text Box 3"/>
          <p:cNvSpPr txBox="1">
            <a:spLocks noChangeArrowheads="1"/>
          </p:cNvSpPr>
          <p:nvPr/>
        </p:nvSpPr>
        <p:spPr bwMode="auto">
          <a:xfrm>
            <a:off x="467544" y="1052736"/>
            <a:ext cx="8614544" cy="307775"/>
          </a:xfrm>
          <a:prstGeom prst="rect">
            <a:avLst/>
          </a:prstGeom>
          <a:noFill/>
          <a:ln w="9525">
            <a:noFill/>
            <a:miter lim="800000"/>
            <a:headEnd/>
            <a:tailEnd/>
          </a:ln>
        </p:spPr>
        <p:txBody>
          <a:bodyPr wrap="square">
            <a:spAutoFit/>
          </a:bodyPr>
          <a:lstStyle/>
          <a:p>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CLAUDIA PAVLOVICH ARELLANO (40.6% DE CONOCIMIENTO)?</a:t>
            </a:r>
            <a:endParaRPr lang="es-MX" sz="1400" b="1"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337" y="1844824"/>
            <a:ext cx="450532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6" descr="D:\Documents and Settings\ivan2099\Escritorio\Nueva carpeta (8)\ER.png">
            <a:hlinkClick r:id="rId4" action="ppaction://hlinkfile"/>
          </p:cNvPr>
          <p:cNvPicPr>
            <a:picLocks noChangeAspect="1" noChangeArrowheads="1"/>
          </p:cNvPicPr>
          <p:nvPr/>
        </p:nvPicPr>
        <p:blipFill>
          <a:blip r:embed="rId5" cstate="print"/>
          <a:srcRect/>
          <a:stretch>
            <a:fillRect/>
          </a:stretch>
        </p:blipFill>
        <p:spPr bwMode="auto">
          <a:xfrm>
            <a:off x="8396288" y="222250"/>
            <a:ext cx="604837" cy="706438"/>
          </a:xfrm>
          <a:prstGeom prst="rect">
            <a:avLst/>
          </a:prstGeom>
          <a:noFill/>
          <a:ln w="9525">
            <a:noFill/>
            <a:miter lim="800000"/>
            <a:headEnd/>
            <a:tailEnd/>
          </a:ln>
        </p:spPr>
      </p:pic>
    </p:spTree>
    <p:extLst>
      <p:ext uri="{BB962C8B-B14F-4D97-AF65-F5344CB8AC3E}">
        <p14:creationId xmlns:p14="http://schemas.microsoft.com/office/powerpoint/2010/main" val="35431525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wipe(left)">
                                      <p:cBhvr>
                                        <p:cTn id="11"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Text Box 3"/>
          <p:cNvSpPr txBox="1">
            <a:spLocks noChangeArrowheads="1"/>
          </p:cNvSpPr>
          <p:nvPr/>
        </p:nvSpPr>
        <p:spPr bwMode="auto">
          <a:xfrm>
            <a:off x="467544" y="1052736"/>
            <a:ext cx="8614544" cy="523220"/>
          </a:xfrm>
          <a:prstGeom prst="rect">
            <a:avLst/>
          </a:prstGeom>
          <a:noFill/>
          <a:ln w="9525">
            <a:noFill/>
            <a:miter lim="800000"/>
            <a:headEnd/>
            <a:tailEnd/>
          </a:ln>
        </p:spPr>
        <p:txBody>
          <a:bodyPr wrap="square">
            <a:spAutoFit/>
          </a:bodyPr>
          <a:lstStyle/>
          <a:p>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ERNESTO “BORREGO” GÁNDARA CAMOU (39.4% DE CONOCIMIENTO)?</a:t>
            </a:r>
            <a:endParaRPr lang="es-MX" sz="1400" b="1"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2153" y="2025689"/>
            <a:ext cx="450532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6" descr="D:\Documents and Settings\ivan2099\Escritorio\Nueva carpeta (8)\ER.png">
            <a:hlinkClick r:id="rId4" action="ppaction://hlinkfile"/>
          </p:cNvPr>
          <p:cNvPicPr>
            <a:picLocks noChangeAspect="1" noChangeArrowheads="1"/>
          </p:cNvPicPr>
          <p:nvPr/>
        </p:nvPicPr>
        <p:blipFill>
          <a:blip r:embed="rId5" cstate="print"/>
          <a:srcRect/>
          <a:stretch>
            <a:fillRect/>
          </a:stretch>
        </p:blipFill>
        <p:spPr bwMode="auto">
          <a:xfrm>
            <a:off x="8396288" y="222250"/>
            <a:ext cx="604837" cy="706438"/>
          </a:xfrm>
          <a:prstGeom prst="rect">
            <a:avLst/>
          </a:prstGeom>
          <a:noFill/>
          <a:ln w="9525">
            <a:noFill/>
            <a:miter lim="800000"/>
            <a:headEnd/>
            <a:tailEnd/>
          </a:ln>
        </p:spPr>
      </p:pic>
    </p:spTree>
    <p:extLst>
      <p:ext uri="{BB962C8B-B14F-4D97-AF65-F5344CB8AC3E}">
        <p14:creationId xmlns:p14="http://schemas.microsoft.com/office/powerpoint/2010/main" val="2774149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wipe(left)">
                                      <p:cBhvr>
                                        <p:cTn id="11"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Text Box 3"/>
          <p:cNvSpPr txBox="1">
            <a:spLocks noChangeArrowheads="1"/>
          </p:cNvSpPr>
          <p:nvPr/>
        </p:nvSpPr>
        <p:spPr bwMode="auto">
          <a:xfrm>
            <a:off x="467544" y="1052736"/>
            <a:ext cx="8614544" cy="307777"/>
          </a:xfrm>
          <a:prstGeom prst="rect">
            <a:avLst/>
          </a:prstGeom>
          <a:noFill/>
          <a:ln w="9525">
            <a:noFill/>
            <a:miter lim="800000"/>
            <a:headEnd/>
            <a:tailEnd/>
          </a:ln>
        </p:spPr>
        <p:txBody>
          <a:bodyPr wrap="square">
            <a:spAutoFit/>
          </a:bodyPr>
          <a:lstStyle/>
          <a:p>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ERNESTO “PATO” DE LUCAS HOPKINS (35.3% DE CONOCIMIENTO)?</a:t>
            </a:r>
            <a:endParaRPr lang="es-MX" sz="1400"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966328"/>
            <a:ext cx="450532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6" descr="D:\Documents and Settings\ivan2099\Escritorio\Nueva carpeta (8)\ER.png">
            <a:hlinkClick r:id="rId4" action="ppaction://hlinkfile"/>
          </p:cNvPr>
          <p:cNvPicPr>
            <a:picLocks noChangeAspect="1" noChangeArrowheads="1"/>
          </p:cNvPicPr>
          <p:nvPr/>
        </p:nvPicPr>
        <p:blipFill>
          <a:blip r:embed="rId5" cstate="print"/>
          <a:srcRect/>
          <a:stretch>
            <a:fillRect/>
          </a:stretch>
        </p:blipFill>
        <p:spPr bwMode="auto">
          <a:xfrm>
            <a:off x="8396288" y="222250"/>
            <a:ext cx="604837" cy="706438"/>
          </a:xfrm>
          <a:prstGeom prst="rect">
            <a:avLst/>
          </a:prstGeom>
          <a:noFill/>
          <a:ln w="9525">
            <a:noFill/>
            <a:miter lim="800000"/>
            <a:headEnd/>
            <a:tailEnd/>
          </a:ln>
        </p:spPr>
      </p:pic>
    </p:spTree>
    <p:extLst>
      <p:ext uri="{BB962C8B-B14F-4D97-AF65-F5344CB8AC3E}">
        <p14:creationId xmlns:p14="http://schemas.microsoft.com/office/powerpoint/2010/main" val="2409063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wipe(left)">
                                      <p:cBhvr>
                                        <p:cTn id="11"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Text Box 3"/>
          <p:cNvSpPr txBox="1">
            <a:spLocks noChangeArrowheads="1"/>
          </p:cNvSpPr>
          <p:nvPr/>
        </p:nvSpPr>
        <p:spPr bwMode="auto">
          <a:xfrm>
            <a:off x="467544" y="1052736"/>
            <a:ext cx="8614544" cy="307777"/>
          </a:xfrm>
          <a:prstGeom prst="rect">
            <a:avLst/>
          </a:prstGeom>
          <a:noFill/>
          <a:ln w="9525">
            <a:noFill/>
            <a:miter lim="800000"/>
            <a:headEnd/>
            <a:tailEnd/>
          </a:ln>
        </p:spPr>
        <p:txBody>
          <a:bodyPr wrap="square">
            <a:spAutoFit/>
          </a:bodyPr>
          <a:lstStyle/>
          <a:p>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FLORENCIO “CHITO” DÍAZ ARMENTA (33.7% DE CONOCIMIENTO)?</a:t>
            </a:r>
            <a:endParaRPr lang="es-MX" sz="1400" b="1"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2153" y="1928600"/>
            <a:ext cx="450532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6" descr="D:\Documents and Settings\ivan2099\Escritorio\Nueva carpeta (8)\ER.png">
            <a:hlinkClick r:id="rId4" action="ppaction://hlinkfile"/>
          </p:cNvPr>
          <p:cNvPicPr>
            <a:picLocks noChangeAspect="1" noChangeArrowheads="1"/>
          </p:cNvPicPr>
          <p:nvPr/>
        </p:nvPicPr>
        <p:blipFill>
          <a:blip r:embed="rId5" cstate="print"/>
          <a:srcRect/>
          <a:stretch>
            <a:fillRect/>
          </a:stretch>
        </p:blipFill>
        <p:spPr bwMode="auto">
          <a:xfrm>
            <a:off x="8396288" y="222250"/>
            <a:ext cx="604837" cy="706438"/>
          </a:xfrm>
          <a:prstGeom prst="rect">
            <a:avLst/>
          </a:prstGeom>
          <a:noFill/>
          <a:ln w="9525">
            <a:noFill/>
            <a:miter lim="800000"/>
            <a:headEnd/>
            <a:tailEnd/>
          </a:ln>
        </p:spPr>
      </p:pic>
    </p:spTree>
    <p:extLst>
      <p:ext uri="{BB962C8B-B14F-4D97-AF65-F5344CB8AC3E}">
        <p14:creationId xmlns:p14="http://schemas.microsoft.com/office/powerpoint/2010/main" val="10670707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wipe(left)">
                                      <p:cBhvr>
                                        <p:cTn id="11"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Text Box 3"/>
          <p:cNvSpPr txBox="1">
            <a:spLocks noChangeArrowheads="1"/>
          </p:cNvSpPr>
          <p:nvPr/>
        </p:nvSpPr>
        <p:spPr bwMode="auto">
          <a:xfrm>
            <a:off x="467544" y="1052736"/>
            <a:ext cx="8614544" cy="307777"/>
          </a:xfrm>
          <a:prstGeom prst="rect">
            <a:avLst/>
          </a:prstGeom>
          <a:noFill/>
          <a:ln w="9525">
            <a:noFill/>
            <a:miter lim="800000"/>
            <a:headEnd/>
            <a:tailEnd/>
          </a:ln>
        </p:spPr>
        <p:txBody>
          <a:bodyPr wrap="square">
            <a:spAutoFit/>
          </a:bodyPr>
          <a:lstStyle/>
          <a:p>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JESÚS ALBERTO CANO VELEZ (14.8% DE CONOCIMIENTO)?</a:t>
            </a:r>
            <a:endParaRPr lang="es-MX" sz="1400" b="1"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944873"/>
            <a:ext cx="450532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6" descr="D:\Documents and Settings\ivan2099\Escritorio\Nueva carpeta (8)\ER.png">
            <a:hlinkClick r:id="rId4" action="ppaction://hlinkfile"/>
          </p:cNvPr>
          <p:cNvPicPr>
            <a:picLocks noChangeAspect="1" noChangeArrowheads="1"/>
          </p:cNvPicPr>
          <p:nvPr/>
        </p:nvPicPr>
        <p:blipFill>
          <a:blip r:embed="rId5" cstate="print"/>
          <a:srcRect/>
          <a:stretch>
            <a:fillRect/>
          </a:stretch>
        </p:blipFill>
        <p:spPr bwMode="auto">
          <a:xfrm>
            <a:off x="8396288" y="222250"/>
            <a:ext cx="604837" cy="706438"/>
          </a:xfrm>
          <a:prstGeom prst="rect">
            <a:avLst/>
          </a:prstGeom>
          <a:noFill/>
          <a:ln w="9525">
            <a:noFill/>
            <a:miter lim="800000"/>
            <a:headEnd/>
            <a:tailEnd/>
          </a:ln>
        </p:spPr>
      </p:pic>
    </p:spTree>
    <p:extLst>
      <p:ext uri="{BB962C8B-B14F-4D97-AF65-F5344CB8AC3E}">
        <p14:creationId xmlns:p14="http://schemas.microsoft.com/office/powerpoint/2010/main" val="2480112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wipe(left)">
                                      <p:cBhvr>
                                        <p:cTn id="11"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CONOCIMIENTO DE PERSONALIDADES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Text Box 3"/>
          <p:cNvSpPr txBox="1">
            <a:spLocks noChangeArrowheads="1"/>
          </p:cNvSpPr>
          <p:nvPr/>
        </p:nvSpPr>
        <p:spPr bwMode="auto">
          <a:xfrm>
            <a:off x="467544" y="1052736"/>
            <a:ext cx="8614544" cy="307777"/>
          </a:xfrm>
          <a:prstGeom prst="rect">
            <a:avLst/>
          </a:prstGeom>
          <a:noFill/>
          <a:ln w="9525">
            <a:noFill/>
            <a:miter lim="800000"/>
            <a:headEnd/>
            <a:tailEnd/>
          </a:ln>
        </p:spPr>
        <p:txBody>
          <a:bodyPr wrap="square">
            <a:spAutoFit/>
          </a:bodyPr>
          <a:lstStyle/>
          <a:p>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SAMUEL MORENO TÉRAN (12.0% DE CONOCIMIENTO)?</a:t>
            </a:r>
            <a:endParaRPr lang="es-MX" sz="1400" b="1"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337" y="1902952"/>
            <a:ext cx="450532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6" descr="D:\Documents and Settings\ivan2099\Escritorio\Nueva carpeta (8)\ER.png">
            <a:hlinkClick r:id="rId4" action="ppaction://hlinkfile"/>
          </p:cNvPr>
          <p:cNvPicPr>
            <a:picLocks noChangeAspect="1" noChangeArrowheads="1"/>
          </p:cNvPicPr>
          <p:nvPr/>
        </p:nvPicPr>
        <p:blipFill>
          <a:blip r:embed="rId5" cstate="print"/>
          <a:srcRect/>
          <a:stretch>
            <a:fillRect/>
          </a:stretch>
        </p:blipFill>
        <p:spPr bwMode="auto">
          <a:xfrm>
            <a:off x="8396288" y="222250"/>
            <a:ext cx="604837" cy="706438"/>
          </a:xfrm>
          <a:prstGeom prst="rect">
            <a:avLst/>
          </a:prstGeom>
          <a:noFill/>
          <a:ln w="9525">
            <a:noFill/>
            <a:miter lim="800000"/>
            <a:headEnd/>
            <a:tailEnd/>
          </a:ln>
        </p:spPr>
      </p:pic>
    </p:spTree>
    <p:extLst>
      <p:ext uri="{BB962C8B-B14F-4D97-AF65-F5344CB8AC3E}">
        <p14:creationId xmlns:p14="http://schemas.microsoft.com/office/powerpoint/2010/main" val="343225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194"/>
                                        </p:tgtEl>
                                        <p:attrNameLst>
                                          <p:attrName>style.visibility</p:attrName>
                                        </p:attrNameLst>
                                      </p:cBhvr>
                                      <p:to>
                                        <p:strVal val="visible"/>
                                      </p:to>
                                    </p:set>
                                    <p:animEffect transition="in" filter="wipe(left)">
                                      <p:cBhvr>
                                        <p:cTn id="11"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1454153"/>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ATRIBUTOS Y PERFIL</a:t>
            </a:r>
          </a:p>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SENADOR DE LA REPÚBLICA</a:t>
            </a:r>
            <a:endPar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endParaRPr>
          </a:p>
        </p:txBody>
      </p:sp>
    </p:spTree>
    <p:extLst>
      <p:ext uri="{BB962C8B-B14F-4D97-AF65-F5344CB8AC3E}">
        <p14:creationId xmlns:p14="http://schemas.microsoft.com/office/powerpoint/2010/main" val="164237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ES MÁS PREPARADO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218"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219" name="Chart 1"/>
          <p:cNvGraphicFramePr>
            <a:graphicFrameLocks/>
          </p:cNvGraphicFramePr>
          <p:nvPr>
            <p:extLst>
              <p:ext uri="{D42A27DB-BD31-4B8C-83A1-F6EECF244321}">
                <p14:modId xmlns:p14="http://schemas.microsoft.com/office/powerpoint/2010/main" val="1758147358"/>
              </p:ext>
            </p:extLst>
          </p:nvPr>
        </p:nvGraphicFramePr>
        <p:xfrm>
          <a:off x="1843087" y="1474910"/>
          <a:ext cx="5457825" cy="4887789"/>
        </p:xfrm>
        <a:graphic>
          <a:graphicData uri="http://schemas.openxmlformats.org/drawingml/2006/chart">
            <c:chart xmlns:c="http://schemas.openxmlformats.org/drawingml/2006/chart" xmlns:r="http://schemas.openxmlformats.org/officeDocument/2006/relationships" r:id="rId3"/>
          </a:graphicData>
        </a:graphic>
      </p:graphicFrame>
      <p:sp>
        <p:nvSpPr>
          <p:cNvPr id="220" name="219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09188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8"/>
                                        </p:tgtEl>
                                        <p:attrNameLst>
                                          <p:attrName>style.visibility</p:attrName>
                                        </p:attrNameLst>
                                      </p:cBhvr>
                                      <p:to>
                                        <p:strVal val="visible"/>
                                      </p:to>
                                    </p:set>
                                    <p:animEffect transition="in" filter="wipe(left)">
                                      <p:cBhvr>
                                        <p:cTn id="11" dur="500"/>
                                        <p:tgtEl>
                                          <p:spTgt spid="2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9"/>
                                        </p:tgtEl>
                                        <p:attrNameLst>
                                          <p:attrName>style.visibility</p:attrName>
                                        </p:attrNameLst>
                                      </p:cBhvr>
                                      <p:to>
                                        <p:strVal val="visible"/>
                                      </p:to>
                                    </p:set>
                                    <p:animEffect transition="in" filter="wipe(left)">
                                      <p:cBhvr>
                                        <p:cTn id="15" dur="500"/>
                                        <p:tgtEl>
                                          <p:spTgt spid="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218" grpId="0"/>
      <p:bldGraphic spid="219"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ES MÁS PREPARADO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660525"/>
            <a:ext cx="84486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25318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wipe(left)">
                                      <p:cBhvr>
                                        <p:cTn id="7" dur="5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ES MÁS CORRUPTO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sp>
        <p:nvSpPr>
          <p:cNvPr id="8"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9" name="Chart 1"/>
          <p:cNvGraphicFramePr>
            <a:graphicFrameLocks/>
          </p:cNvGraphicFramePr>
          <p:nvPr>
            <p:extLst>
              <p:ext uri="{D42A27DB-BD31-4B8C-83A1-F6EECF244321}">
                <p14:modId xmlns:p14="http://schemas.microsoft.com/office/powerpoint/2010/main" val="1738060154"/>
              </p:ext>
            </p:extLst>
          </p:nvPr>
        </p:nvGraphicFramePr>
        <p:xfrm>
          <a:off x="1800225" y="1474910"/>
          <a:ext cx="5543550" cy="4887789"/>
        </p:xfrm>
        <a:graphic>
          <a:graphicData uri="http://schemas.openxmlformats.org/drawingml/2006/chart">
            <c:chart xmlns:c="http://schemas.openxmlformats.org/drawingml/2006/chart" xmlns:r="http://schemas.openxmlformats.org/officeDocument/2006/relationships" r:id="rId3"/>
          </a:graphicData>
        </a:graphic>
      </p:graphicFrame>
      <p:sp>
        <p:nvSpPr>
          <p:cNvPr id="10" name="9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7782021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 grpId="0"/>
      <p:bldGraphic spid="9" grpId="0">
        <p:bldAsOne/>
      </p:bldGraphic>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ES MÁS CORRUPTO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660525"/>
            <a:ext cx="84486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2976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wipe(left)">
                                      <p:cBhvr>
                                        <p:cTn id="7"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TIENE MÁS TRAYECTORIA</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sp>
        <p:nvSpPr>
          <p:cNvPr id="6"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7" name="Chart 1"/>
          <p:cNvGraphicFramePr>
            <a:graphicFrameLocks/>
          </p:cNvGraphicFramePr>
          <p:nvPr>
            <p:extLst>
              <p:ext uri="{D42A27DB-BD31-4B8C-83A1-F6EECF244321}">
                <p14:modId xmlns:p14="http://schemas.microsoft.com/office/powerpoint/2010/main" val="1141697064"/>
              </p:ext>
            </p:extLst>
          </p:nvPr>
        </p:nvGraphicFramePr>
        <p:xfrm>
          <a:off x="1866900" y="1474910"/>
          <a:ext cx="5410200" cy="4887789"/>
        </p:xfrm>
        <a:graphic>
          <a:graphicData uri="http://schemas.openxmlformats.org/drawingml/2006/chart">
            <c:chart xmlns:c="http://schemas.openxmlformats.org/drawingml/2006/chart" xmlns:r="http://schemas.openxmlformats.org/officeDocument/2006/relationships" r:id="rId3"/>
          </a:graphicData>
        </a:graphic>
      </p:graphicFrame>
      <p:sp>
        <p:nvSpPr>
          <p:cNvPr id="8" name="7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978351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6" grpId="0"/>
      <p:bldGraphic spid="7" grpId="0">
        <p:bldAsOne/>
      </p:bldGraphic>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TIENE MÁS TRAYECTORIA</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660525"/>
            <a:ext cx="84486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4599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ES MÁS HONESTO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graphicFrame>
        <p:nvGraphicFramePr>
          <p:cNvPr id="5" name="Chart 1"/>
          <p:cNvGraphicFramePr>
            <a:graphicFrameLocks/>
          </p:cNvGraphicFramePr>
          <p:nvPr>
            <p:extLst>
              <p:ext uri="{D42A27DB-BD31-4B8C-83A1-F6EECF244321}">
                <p14:modId xmlns:p14="http://schemas.microsoft.com/office/powerpoint/2010/main" val="2844303566"/>
              </p:ext>
            </p:extLst>
          </p:nvPr>
        </p:nvGraphicFramePr>
        <p:xfrm>
          <a:off x="1866900" y="1474910"/>
          <a:ext cx="5410200" cy="488778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7" name="6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554074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5" grpId="0">
        <p:bldAsOne/>
      </p:bldGraphic>
      <p:bldP spid="6" grpId="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ES MÁS HONESTO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660525"/>
            <a:ext cx="84486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331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wipe(left)">
                                      <p:cBhvr>
                                        <p:cTn id="7"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ES MÁS TRABAJADOR</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graphicFrame>
        <p:nvGraphicFramePr>
          <p:cNvPr id="6" name="Chart 1"/>
          <p:cNvGraphicFramePr>
            <a:graphicFrameLocks/>
          </p:cNvGraphicFramePr>
          <p:nvPr>
            <p:extLst>
              <p:ext uri="{D42A27DB-BD31-4B8C-83A1-F6EECF244321}">
                <p14:modId xmlns:p14="http://schemas.microsoft.com/office/powerpoint/2010/main" val="773639240"/>
              </p:ext>
            </p:extLst>
          </p:nvPr>
        </p:nvGraphicFramePr>
        <p:xfrm>
          <a:off x="1866900" y="1556792"/>
          <a:ext cx="5410200" cy="4805908"/>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8" name="7 Flecha abajo">
            <a:hlinkClick r:id="rId4" action="ppaction://hlinksldjump"/>
          </p:cNvPr>
          <p:cNvSpPr/>
          <p:nvPr/>
        </p:nvSpPr>
        <p:spPr>
          <a:xfrm>
            <a:off x="882047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7725027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6" grpId="0">
        <p:bldAsOne/>
      </p:bldGraphic>
      <p:bldP spid="7" grpId="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ES MÁS TRABAJADOR</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660525"/>
            <a:ext cx="84486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1923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wipe(left)">
                                      <p:cBhvr>
                                        <p:cTn id="7"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TIENE PEOR IMAGEN</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graphicFrame>
        <p:nvGraphicFramePr>
          <p:cNvPr id="5" name="Chart 1"/>
          <p:cNvGraphicFramePr>
            <a:graphicFrameLocks/>
          </p:cNvGraphicFramePr>
          <p:nvPr>
            <p:extLst>
              <p:ext uri="{D42A27DB-BD31-4B8C-83A1-F6EECF244321}">
                <p14:modId xmlns:p14="http://schemas.microsoft.com/office/powerpoint/2010/main" val="670141791"/>
              </p:ext>
            </p:extLst>
          </p:nvPr>
        </p:nvGraphicFramePr>
        <p:xfrm>
          <a:off x="1866900" y="1474911"/>
          <a:ext cx="5410200" cy="488778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7" name="6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33970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5" grpId="0">
        <p:bldAsOne/>
      </p:bldGraphic>
      <p:bldP spid="6" grpId="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TIENE PEOR IMAGEN</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660525"/>
            <a:ext cx="84486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297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ipe(left)">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CONOCE MÁS LOS PROBLEMAS DEL ESTADO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graphicFrame>
        <p:nvGraphicFramePr>
          <p:cNvPr id="5" name="Chart 1"/>
          <p:cNvGraphicFramePr>
            <a:graphicFrameLocks/>
          </p:cNvGraphicFramePr>
          <p:nvPr>
            <p:extLst>
              <p:ext uri="{D42A27DB-BD31-4B8C-83A1-F6EECF244321}">
                <p14:modId xmlns:p14="http://schemas.microsoft.com/office/powerpoint/2010/main" val="1393847807"/>
              </p:ext>
            </p:extLst>
          </p:nvPr>
        </p:nvGraphicFramePr>
        <p:xfrm>
          <a:off x="1866900" y="1628800"/>
          <a:ext cx="5410200" cy="47339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7" name="6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9798694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5" grpId="0">
        <p:bldAsOne/>
      </p:bldGraphic>
      <p:bldP spid="6" grpId="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CONOCE MÁS LOS PROBLEMAS DEL ESTADO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660525"/>
            <a:ext cx="84486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8180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ipe(left)">
                                      <p:cBhvr>
                                        <p:cTn id="7" dur="5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SERÍA MEJOR SENADOR</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graphicFrame>
        <p:nvGraphicFramePr>
          <p:cNvPr id="5" name="Chart 1"/>
          <p:cNvGraphicFramePr>
            <a:graphicFrameLocks/>
          </p:cNvGraphicFramePr>
          <p:nvPr>
            <p:extLst>
              <p:ext uri="{D42A27DB-BD31-4B8C-83A1-F6EECF244321}">
                <p14:modId xmlns:p14="http://schemas.microsoft.com/office/powerpoint/2010/main" val="676422993"/>
              </p:ext>
            </p:extLst>
          </p:nvPr>
        </p:nvGraphicFramePr>
        <p:xfrm>
          <a:off x="1866900" y="1474910"/>
          <a:ext cx="5410200" cy="488778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7" name="6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178572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5" grpId="0">
        <p:bldAsOne/>
      </p:bldGraphic>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SERÍA MEJOR SENADOR</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660525"/>
            <a:ext cx="84486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10499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wipe(left)">
                                      <p:cBhvr>
                                        <p:cTn id="7" dur="5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BUEN POLÍTICO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graphicFrame>
        <p:nvGraphicFramePr>
          <p:cNvPr id="5" name="Chart 1"/>
          <p:cNvGraphicFramePr>
            <a:graphicFrameLocks/>
          </p:cNvGraphicFramePr>
          <p:nvPr>
            <p:extLst>
              <p:ext uri="{D42A27DB-BD31-4B8C-83A1-F6EECF244321}">
                <p14:modId xmlns:p14="http://schemas.microsoft.com/office/powerpoint/2010/main" val="1257000140"/>
              </p:ext>
            </p:extLst>
          </p:nvPr>
        </p:nvGraphicFramePr>
        <p:xfrm>
          <a:off x="1866900" y="1474910"/>
          <a:ext cx="5410200" cy="488778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7" name="6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1967764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5" grpId="0">
        <p:bldAsOne/>
      </p:bldGraphic>
      <p:bldP spid="6" grpId="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84775"/>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DE LAS PERSONAS QUE APARECEN EN ESTA TARJETA, ¿QUIÉN CREE USTED QUE....</a:t>
            </a:r>
          </a:p>
          <a:p>
            <a:r>
              <a:rPr lang="es-MX" b="1" dirty="0" smtClean="0">
                <a:latin typeface="Times New Roman" pitchFamily="18" charset="0"/>
                <a:cs typeface="Times New Roman" pitchFamily="18" charset="0"/>
              </a:rPr>
              <a:t>BUEN POLÍTICO</a:t>
            </a:r>
            <a:endParaRPr lang="es-MX"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660525"/>
            <a:ext cx="84486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06321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wipe(left)">
                                      <p:cBhvr>
                                        <p:cTn id="7" dur="5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7" name="66 Grupo"/>
          <p:cNvGrpSpPr/>
          <p:nvPr/>
        </p:nvGrpSpPr>
        <p:grpSpPr>
          <a:xfrm>
            <a:off x="2699792" y="1916832"/>
            <a:ext cx="6048672" cy="4824536"/>
            <a:chOff x="2699792" y="1916832"/>
            <a:chExt cx="6048672" cy="4824536"/>
          </a:xfrm>
        </p:grpSpPr>
        <p:sp>
          <p:nvSpPr>
            <p:cNvPr id="5" name="Rectangle 7"/>
            <p:cNvSpPr>
              <a:spLocks noChangeArrowheads="1"/>
            </p:cNvSpPr>
            <p:nvPr/>
          </p:nvSpPr>
          <p:spPr bwMode="auto">
            <a:xfrm>
              <a:off x="2699792" y="1916832"/>
              <a:ext cx="6048672" cy="4442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 name="Rectangle 8"/>
            <p:cNvSpPr>
              <a:spLocks noChangeArrowheads="1"/>
            </p:cNvSpPr>
            <p:nvPr/>
          </p:nvSpPr>
          <p:spPr bwMode="auto">
            <a:xfrm>
              <a:off x="2699792" y="2320535"/>
              <a:ext cx="6048672" cy="44423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 name="Rectangle 9"/>
            <p:cNvSpPr>
              <a:spLocks noChangeArrowheads="1"/>
            </p:cNvSpPr>
            <p:nvPr/>
          </p:nvSpPr>
          <p:spPr bwMode="auto">
            <a:xfrm>
              <a:off x="2699792" y="2724238"/>
              <a:ext cx="6048672" cy="4442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 name="Rectangle 10"/>
            <p:cNvSpPr>
              <a:spLocks noChangeArrowheads="1"/>
            </p:cNvSpPr>
            <p:nvPr/>
          </p:nvSpPr>
          <p:spPr bwMode="auto">
            <a:xfrm>
              <a:off x="2699792" y="3127941"/>
              <a:ext cx="6048672" cy="44423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 name="Rectangle 11"/>
            <p:cNvSpPr>
              <a:spLocks noChangeArrowheads="1"/>
            </p:cNvSpPr>
            <p:nvPr/>
          </p:nvSpPr>
          <p:spPr bwMode="auto">
            <a:xfrm>
              <a:off x="2699792" y="3531644"/>
              <a:ext cx="6048672" cy="4442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 name="Rectangle 12"/>
            <p:cNvSpPr>
              <a:spLocks noChangeArrowheads="1"/>
            </p:cNvSpPr>
            <p:nvPr/>
          </p:nvSpPr>
          <p:spPr bwMode="auto">
            <a:xfrm>
              <a:off x="2699792" y="3935347"/>
              <a:ext cx="6048672" cy="44423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 name="Rectangle 13"/>
            <p:cNvSpPr>
              <a:spLocks noChangeArrowheads="1"/>
            </p:cNvSpPr>
            <p:nvPr/>
          </p:nvSpPr>
          <p:spPr bwMode="auto">
            <a:xfrm>
              <a:off x="2699792" y="4339050"/>
              <a:ext cx="6048672" cy="4442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 name="Rectangle 14"/>
            <p:cNvSpPr>
              <a:spLocks noChangeArrowheads="1"/>
            </p:cNvSpPr>
            <p:nvPr/>
          </p:nvSpPr>
          <p:spPr bwMode="auto">
            <a:xfrm>
              <a:off x="2699792" y="4742753"/>
              <a:ext cx="6048672" cy="44423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 name="Rectangle 15"/>
            <p:cNvSpPr>
              <a:spLocks noChangeArrowheads="1"/>
            </p:cNvSpPr>
            <p:nvPr/>
          </p:nvSpPr>
          <p:spPr bwMode="auto">
            <a:xfrm>
              <a:off x="2699792" y="5146456"/>
              <a:ext cx="6048672" cy="4442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 name="Rectangle 16"/>
            <p:cNvSpPr>
              <a:spLocks noChangeArrowheads="1"/>
            </p:cNvSpPr>
            <p:nvPr/>
          </p:nvSpPr>
          <p:spPr bwMode="auto">
            <a:xfrm>
              <a:off x="2699792" y="5550159"/>
              <a:ext cx="6048672" cy="44423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 name="Rectangle 17"/>
            <p:cNvSpPr>
              <a:spLocks noChangeArrowheads="1"/>
            </p:cNvSpPr>
            <p:nvPr/>
          </p:nvSpPr>
          <p:spPr bwMode="auto">
            <a:xfrm>
              <a:off x="2699792" y="5953862"/>
              <a:ext cx="6048672" cy="4442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 name="Rectangle 18"/>
            <p:cNvSpPr>
              <a:spLocks noChangeArrowheads="1"/>
            </p:cNvSpPr>
            <p:nvPr/>
          </p:nvSpPr>
          <p:spPr bwMode="auto">
            <a:xfrm>
              <a:off x="2699792" y="6297133"/>
              <a:ext cx="6048672" cy="44423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
        <p:nvSpPr>
          <p:cNvPr id="79"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 AYUDA DE ESTA TARJETA ¿CUÁL ES EL ATRIBUTO MÁS IMPORTANTE QUE DEBE DE TENER EL PRÓXIMO SENADOR?</a:t>
            </a:r>
            <a:endParaRPr lang="es-MX" sz="1400" b="1" dirty="0">
              <a:latin typeface="Times New Roman" pitchFamily="18" charset="0"/>
              <a:cs typeface="Times New Roman" pitchFamily="18" charset="0"/>
            </a:endParaRPr>
          </a:p>
        </p:txBody>
      </p:sp>
      <p:sp>
        <p:nvSpPr>
          <p:cNvPr id="80"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graphicFrame>
        <p:nvGraphicFramePr>
          <p:cNvPr id="104" name="Chart 1"/>
          <p:cNvGraphicFramePr>
            <a:graphicFrameLocks/>
          </p:cNvGraphicFramePr>
          <p:nvPr>
            <p:extLst>
              <p:ext uri="{D42A27DB-BD31-4B8C-83A1-F6EECF244321}">
                <p14:modId xmlns:p14="http://schemas.microsoft.com/office/powerpoint/2010/main" val="4152320090"/>
              </p:ext>
            </p:extLst>
          </p:nvPr>
        </p:nvGraphicFramePr>
        <p:xfrm>
          <a:off x="245922" y="1745432"/>
          <a:ext cx="6048672" cy="5112568"/>
        </p:xfrm>
        <a:graphic>
          <a:graphicData uri="http://schemas.openxmlformats.org/drawingml/2006/chart">
            <c:chart xmlns:c="http://schemas.openxmlformats.org/drawingml/2006/chart" xmlns:r="http://schemas.openxmlformats.org/officeDocument/2006/relationships" r:id="rId3"/>
          </a:graphicData>
        </a:graphic>
      </p:graphicFrame>
      <p:sp>
        <p:nvSpPr>
          <p:cNvPr id="10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pSp>
        <p:nvGrpSpPr>
          <p:cNvPr id="68" name="67 Grupo"/>
          <p:cNvGrpSpPr/>
          <p:nvPr/>
        </p:nvGrpSpPr>
        <p:grpSpPr>
          <a:xfrm>
            <a:off x="6783388" y="1196975"/>
            <a:ext cx="1965076" cy="5430574"/>
            <a:chOff x="6783388" y="1196975"/>
            <a:chExt cx="1965076" cy="5430574"/>
          </a:xfrm>
        </p:grpSpPr>
        <p:sp>
          <p:nvSpPr>
            <p:cNvPr id="4" name="Rectangle 6"/>
            <p:cNvSpPr>
              <a:spLocks noChangeArrowheads="1"/>
            </p:cNvSpPr>
            <p:nvPr/>
          </p:nvSpPr>
          <p:spPr bwMode="auto">
            <a:xfrm>
              <a:off x="6783388" y="1196975"/>
              <a:ext cx="1965076" cy="6858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 name="Rectangle 19"/>
            <p:cNvSpPr>
              <a:spLocks noChangeArrowheads="1"/>
            </p:cNvSpPr>
            <p:nvPr/>
          </p:nvSpPr>
          <p:spPr bwMode="auto">
            <a:xfrm>
              <a:off x="7088188" y="1549400"/>
              <a:ext cx="333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FFFFFF"/>
                  </a:solidFill>
                  <a:effectLst/>
                  <a:latin typeface="Times New Roman" pitchFamily="18" charset="0"/>
                  <a:cs typeface="Times New Roman" pitchFamily="18" charset="0"/>
                </a:rPr>
                <a:t>2da</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18" name="Rectangle 20"/>
            <p:cNvSpPr>
              <a:spLocks noChangeArrowheads="1"/>
            </p:cNvSpPr>
            <p:nvPr/>
          </p:nvSpPr>
          <p:spPr bwMode="auto">
            <a:xfrm>
              <a:off x="8165479" y="1549400"/>
              <a:ext cx="294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FFFFFF"/>
                  </a:solidFill>
                  <a:effectLst/>
                  <a:latin typeface="Times New Roman" pitchFamily="18" charset="0"/>
                  <a:cs typeface="Times New Roman" pitchFamily="18" charset="0"/>
                </a:rPr>
                <a:t>3ra</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19" name="Rectangle 21"/>
            <p:cNvSpPr>
              <a:spLocks noChangeArrowheads="1"/>
            </p:cNvSpPr>
            <p:nvPr/>
          </p:nvSpPr>
          <p:spPr bwMode="auto">
            <a:xfrm>
              <a:off x="7326313" y="2008088"/>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10.9</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0" name="Rectangle 22"/>
            <p:cNvSpPr>
              <a:spLocks noChangeArrowheads="1"/>
            </p:cNvSpPr>
            <p:nvPr/>
          </p:nvSpPr>
          <p:spPr bwMode="auto">
            <a:xfrm>
              <a:off x="8145463" y="2008088"/>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5.2</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1" name="Rectangle 23"/>
            <p:cNvSpPr>
              <a:spLocks noChangeArrowheads="1"/>
            </p:cNvSpPr>
            <p:nvPr/>
          </p:nvSpPr>
          <p:spPr bwMode="auto">
            <a:xfrm>
              <a:off x="7326313" y="2405655"/>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13.3</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2" name="Rectangle 24"/>
            <p:cNvSpPr>
              <a:spLocks noChangeArrowheads="1"/>
            </p:cNvSpPr>
            <p:nvPr/>
          </p:nvSpPr>
          <p:spPr bwMode="auto">
            <a:xfrm>
              <a:off x="8145463" y="2405655"/>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7.3</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3" name="Rectangle 25"/>
            <p:cNvSpPr>
              <a:spLocks noChangeArrowheads="1"/>
            </p:cNvSpPr>
            <p:nvPr/>
          </p:nvSpPr>
          <p:spPr bwMode="auto">
            <a:xfrm>
              <a:off x="7383463" y="2803222"/>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5.2</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4" name="Rectangle 26"/>
            <p:cNvSpPr>
              <a:spLocks noChangeArrowheads="1"/>
            </p:cNvSpPr>
            <p:nvPr/>
          </p:nvSpPr>
          <p:spPr bwMode="auto">
            <a:xfrm>
              <a:off x="8145463" y="2803222"/>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4.2</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5" name="Rectangle 27"/>
            <p:cNvSpPr>
              <a:spLocks noChangeArrowheads="1"/>
            </p:cNvSpPr>
            <p:nvPr/>
          </p:nvSpPr>
          <p:spPr bwMode="auto">
            <a:xfrm>
              <a:off x="7326313" y="3200789"/>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13.3</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6" name="Rectangle 28"/>
            <p:cNvSpPr>
              <a:spLocks noChangeArrowheads="1"/>
            </p:cNvSpPr>
            <p:nvPr/>
          </p:nvSpPr>
          <p:spPr bwMode="auto">
            <a:xfrm>
              <a:off x="8145463" y="3200789"/>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6.2</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7" name="Rectangle 29"/>
            <p:cNvSpPr>
              <a:spLocks noChangeArrowheads="1"/>
            </p:cNvSpPr>
            <p:nvPr/>
          </p:nvSpPr>
          <p:spPr bwMode="auto">
            <a:xfrm>
              <a:off x="7383463" y="3598356"/>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6.1</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8" name="Rectangle 30"/>
            <p:cNvSpPr>
              <a:spLocks noChangeArrowheads="1"/>
            </p:cNvSpPr>
            <p:nvPr/>
          </p:nvSpPr>
          <p:spPr bwMode="auto">
            <a:xfrm>
              <a:off x="8145463" y="3598356"/>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2.6</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9" name="Rectangle 31"/>
            <p:cNvSpPr>
              <a:spLocks noChangeArrowheads="1"/>
            </p:cNvSpPr>
            <p:nvPr/>
          </p:nvSpPr>
          <p:spPr bwMode="auto">
            <a:xfrm>
              <a:off x="7383463" y="3995923"/>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2.7</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 name="Rectangle 32"/>
            <p:cNvSpPr>
              <a:spLocks noChangeArrowheads="1"/>
            </p:cNvSpPr>
            <p:nvPr/>
          </p:nvSpPr>
          <p:spPr bwMode="auto">
            <a:xfrm>
              <a:off x="8145463" y="3995923"/>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0.8</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1" name="Rectangle 33"/>
            <p:cNvSpPr>
              <a:spLocks noChangeArrowheads="1"/>
            </p:cNvSpPr>
            <p:nvPr/>
          </p:nvSpPr>
          <p:spPr bwMode="auto">
            <a:xfrm>
              <a:off x="7383463" y="4393490"/>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4.8</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20" name="Rectangle 34"/>
            <p:cNvSpPr>
              <a:spLocks noChangeArrowheads="1"/>
            </p:cNvSpPr>
            <p:nvPr/>
          </p:nvSpPr>
          <p:spPr bwMode="auto">
            <a:xfrm>
              <a:off x="8145463" y="4393490"/>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2.6</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21" name="Rectangle 35"/>
            <p:cNvSpPr>
              <a:spLocks noChangeArrowheads="1"/>
            </p:cNvSpPr>
            <p:nvPr/>
          </p:nvSpPr>
          <p:spPr bwMode="auto">
            <a:xfrm>
              <a:off x="7383463" y="4791057"/>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3.4</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22" name="Rectangle 36"/>
            <p:cNvSpPr>
              <a:spLocks noChangeArrowheads="1"/>
            </p:cNvSpPr>
            <p:nvPr/>
          </p:nvSpPr>
          <p:spPr bwMode="auto">
            <a:xfrm>
              <a:off x="8145463" y="4791057"/>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4.6</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23" name="Rectangle 37"/>
            <p:cNvSpPr>
              <a:spLocks noChangeArrowheads="1"/>
            </p:cNvSpPr>
            <p:nvPr/>
          </p:nvSpPr>
          <p:spPr bwMode="auto">
            <a:xfrm>
              <a:off x="7383463" y="5188624"/>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3.7</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24" name="Rectangle 38"/>
            <p:cNvSpPr>
              <a:spLocks noChangeArrowheads="1"/>
            </p:cNvSpPr>
            <p:nvPr/>
          </p:nvSpPr>
          <p:spPr bwMode="auto">
            <a:xfrm>
              <a:off x="8145463" y="5188624"/>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5.8</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40" name="Rectangle 39"/>
            <p:cNvSpPr>
              <a:spLocks noChangeArrowheads="1"/>
            </p:cNvSpPr>
            <p:nvPr/>
          </p:nvSpPr>
          <p:spPr bwMode="auto">
            <a:xfrm>
              <a:off x="7383463" y="5586191"/>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2.4</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41" name="Rectangle 40"/>
            <p:cNvSpPr>
              <a:spLocks noChangeArrowheads="1"/>
            </p:cNvSpPr>
            <p:nvPr/>
          </p:nvSpPr>
          <p:spPr bwMode="auto">
            <a:xfrm>
              <a:off x="8145463" y="5586191"/>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4.9</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42" name="Rectangle 41"/>
            <p:cNvSpPr>
              <a:spLocks noChangeArrowheads="1"/>
            </p:cNvSpPr>
            <p:nvPr/>
          </p:nvSpPr>
          <p:spPr bwMode="auto">
            <a:xfrm>
              <a:off x="7326313" y="5983758"/>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34.2</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43" name="Rectangle 42"/>
            <p:cNvSpPr>
              <a:spLocks noChangeArrowheads="1"/>
            </p:cNvSpPr>
            <p:nvPr/>
          </p:nvSpPr>
          <p:spPr bwMode="auto">
            <a:xfrm>
              <a:off x="8088313" y="5983758"/>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55.8</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44" name="Rectangle 43"/>
            <p:cNvSpPr>
              <a:spLocks noChangeArrowheads="1"/>
            </p:cNvSpPr>
            <p:nvPr/>
          </p:nvSpPr>
          <p:spPr bwMode="auto">
            <a:xfrm>
              <a:off x="7383463" y="6381328"/>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0.0</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45" name="Rectangle 44"/>
            <p:cNvSpPr>
              <a:spLocks noChangeArrowheads="1"/>
            </p:cNvSpPr>
            <p:nvPr/>
          </p:nvSpPr>
          <p:spPr bwMode="auto">
            <a:xfrm>
              <a:off x="8145463" y="6381328"/>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0.0</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0746" name="Rectangle 45"/>
            <p:cNvSpPr>
              <a:spLocks noChangeArrowheads="1"/>
            </p:cNvSpPr>
            <p:nvPr/>
          </p:nvSpPr>
          <p:spPr bwMode="auto">
            <a:xfrm>
              <a:off x="7307263" y="1216025"/>
              <a:ext cx="1166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2000" b="1" i="0" u="none" strike="noStrike" cap="none" normalizeH="0" baseline="0" dirty="0" smtClean="0">
                  <a:ln>
                    <a:noFill/>
                  </a:ln>
                  <a:solidFill>
                    <a:srgbClr val="FFFFFF"/>
                  </a:solidFill>
                  <a:effectLst/>
                  <a:latin typeface="Times New Roman" pitchFamily="18" charset="0"/>
                  <a:cs typeface="Times New Roman" pitchFamily="18" charset="0"/>
                </a:rPr>
                <a:t>Menciones</a:t>
              </a:r>
              <a:endParaRPr kumimoji="0" lang="es-MX" sz="1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747" name="Rectangle 46"/>
            <p:cNvSpPr>
              <a:spLocks noChangeArrowheads="1"/>
            </p:cNvSpPr>
            <p:nvPr/>
          </p:nvSpPr>
          <p:spPr bwMode="auto">
            <a:xfrm>
              <a:off x="6783388" y="1196975"/>
              <a:ext cx="9525"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749" name="Rectangle 48"/>
            <p:cNvSpPr>
              <a:spLocks noChangeArrowheads="1"/>
            </p:cNvSpPr>
            <p:nvPr/>
          </p:nvSpPr>
          <p:spPr bwMode="auto">
            <a:xfrm>
              <a:off x="7545388" y="1196975"/>
              <a:ext cx="9525" cy="158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
        <p:nvSpPr>
          <p:cNvPr id="58" name="57 Flecha abajo">
            <a:hlinkClick r:id="rId4" action="ppaction://hlinksldjump"/>
          </p:cNvPr>
          <p:cNvSpPr/>
          <p:nvPr/>
        </p:nvSpPr>
        <p:spPr>
          <a:xfrm>
            <a:off x="8712460"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8197026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wipe(left)">
                                      <p:cBhvr>
                                        <p:cTn id="11" dur="500"/>
                                        <p:tgtEl>
                                          <p:spTgt spid="7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wipe(left)">
                                      <p:cBhvr>
                                        <p:cTn id="19" dur="500"/>
                                        <p:tgtEl>
                                          <p:spTgt spid="10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left)">
                                      <p:cBhvr>
                                        <p:cTn id="23" dur="500"/>
                                        <p:tgtEl>
                                          <p:spTgt spid="67"/>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up)">
                                      <p:cBhvr>
                                        <p:cTn id="2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Graphic spid="104" grpId="0">
        <p:bldAsOne/>
      </p:bldGraphic>
      <p:bldP spid="105" grpId="0"/>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 AYUDA DE ESTA TARJETA ¿CUÁL ES EL ATRIBUTO MÁS IMPORTANTE QUE DEBE DE TENER EL PRÓXIMO SENADOR?</a:t>
            </a:r>
            <a:endParaRPr lang="es-MX" sz="1400" b="1" dirty="0">
              <a:latin typeface="Times New Roman" pitchFamily="18" charset="0"/>
              <a:cs typeface="Times New Roman" pitchFamily="18" charset="0"/>
            </a:endParaRPr>
          </a:p>
        </p:txBody>
      </p:sp>
      <p:sp>
        <p:nvSpPr>
          <p:cNvPr id="80"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ATRIBUTOS</a:t>
            </a:r>
          </a:p>
        </p:txBody>
      </p:sp>
      <p:pic>
        <p:nvPicPr>
          <p:cNvPr id="6041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84338"/>
            <a:ext cx="9144000" cy="3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0040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0417"/>
                                        </p:tgtEl>
                                        <p:attrNameLst>
                                          <p:attrName>style.visibility</p:attrName>
                                        </p:attrNameLst>
                                      </p:cBhvr>
                                      <p:to>
                                        <p:strVal val="visible"/>
                                      </p:to>
                                    </p:set>
                                    <p:animEffect transition="in" filter="wipe(left)">
                                      <p:cBhvr>
                                        <p:cTn id="7" dur="500"/>
                                        <p:tgtEl>
                                          <p:spTgt spid="60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¿CUÁL ES LA PRIMERA PALABRA QUE A USTED SE LE VIENE A LA MENTE PARA DESCRIBIR A FRANCISCO "PANCHO" BÚRQUEZ VALENZUELA?</a:t>
            </a:r>
            <a:endParaRPr lang="es-MX" sz="1400" b="1" dirty="0">
              <a:latin typeface="Times New Roman" pitchFamily="18" charset="0"/>
              <a:cs typeface="Times New Roman" pitchFamily="18" charset="0"/>
            </a:endParaRPr>
          </a:p>
        </p:txBody>
      </p:sp>
      <p:sp>
        <p:nvSpPr>
          <p:cNvPr id="80"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UN SENADOR</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18"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119" name="Chart 1"/>
          <p:cNvGraphicFramePr>
            <a:graphicFrameLocks/>
          </p:cNvGraphicFramePr>
          <p:nvPr>
            <p:extLst>
              <p:ext uri="{D42A27DB-BD31-4B8C-83A1-F6EECF244321}">
                <p14:modId xmlns:p14="http://schemas.microsoft.com/office/powerpoint/2010/main" val="644476321"/>
              </p:ext>
            </p:extLst>
          </p:nvPr>
        </p:nvGraphicFramePr>
        <p:xfrm>
          <a:off x="1940718" y="1426856"/>
          <a:ext cx="5799633" cy="5071253"/>
        </p:xfrm>
        <a:graphic>
          <a:graphicData uri="http://schemas.openxmlformats.org/drawingml/2006/chart">
            <c:chart xmlns:c="http://schemas.openxmlformats.org/drawingml/2006/chart" xmlns:r="http://schemas.openxmlformats.org/officeDocument/2006/relationships" r:id="rId3"/>
          </a:graphicData>
        </a:graphic>
      </p:graphicFrame>
      <p:sp>
        <p:nvSpPr>
          <p:cNvPr id="14" name="13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304854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left)">
                                      <p:cBhvr>
                                        <p:cTn id="11" dur="500"/>
                                        <p:tgtEl>
                                          <p:spTgt spid="1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8"/>
                                        </p:tgtEl>
                                        <p:attrNameLst>
                                          <p:attrName>style.visibility</p:attrName>
                                        </p:attrNameLst>
                                      </p:cBhvr>
                                      <p:to>
                                        <p:strVal val="visible"/>
                                      </p:to>
                                    </p:set>
                                    <p:animEffect transition="in" filter="wipe(left)">
                                      <p:cBhvr>
                                        <p:cTn id="1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118" grpId="0"/>
      <p:bldGraphic spid="119" grpId="0">
        <p:bldAsOne/>
      </p:bldGraphic>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¿CUÁL ES LA PRIMERA PALABRA QUE A USTED SE LE VIENE A LA MENTE PARA DESCRIBIR A FRANCISCO "PANCHO" BÚRQUEZ VALENZUELA?</a:t>
            </a:r>
            <a:endParaRPr lang="es-MX" sz="1400" b="1" dirty="0">
              <a:latin typeface="Times New Roman" pitchFamily="18" charset="0"/>
              <a:cs typeface="Times New Roman" pitchFamily="18" charset="0"/>
            </a:endParaRPr>
          </a:p>
        </p:txBody>
      </p:sp>
      <p:sp>
        <p:nvSpPr>
          <p:cNvPr id="80"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UN SENADOR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84338"/>
            <a:ext cx="9144000" cy="3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750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2" name="0 Imagen"/>
          <p:cNvPicPr/>
          <p:nvPr/>
        </p:nvPicPr>
        <p:blipFill>
          <a:blip r:embed="rId3" cstate="print">
            <a:extLst>
              <a:ext uri="{28A0092B-C50C-407E-A947-70E740481C1C}">
                <a14:useLocalDpi xmlns:a14="http://schemas.microsoft.com/office/drawing/2010/main" val="0"/>
              </a:ext>
            </a:extLst>
          </a:blip>
          <a:stretch>
            <a:fillRect/>
          </a:stretch>
        </p:blipFill>
        <p:spPr>
          <a:xfrm>
            <a:off x="2440890" y="1660360"/>
            <a:ext cx="3782787" cy="5153016"/>
          </a:xfrm>
          <a:prstGeom prst="rect">
            <a:avLst/>
          </a:prstGeom>
        </p:spPr>
      </p:pic>
      <p:grpSp>
        <p:nvGrpSpPr>
          <p:cNvPr id="13" name="12 Grupo"/>
          <p:cNvGrpSpPr/>
          <p:nvPr/>
        </p:nvGrpSpPr>
        <p:grpSpPr>
          <a:xfrm>
            <a:off x="5805529" y="1571612"/>
            <a:ext cx="3122613" cy="5286388"/>
            <a:chOff x="5805529" y="1571612"/>
            <a:chExt cx="3122613" cy="5286388"/>
          </a:xfrm>
        </p:grpSpPr>
        <p:grpSp>
          <p:nvGrpSpPr>
            <p:cNvPr id="229" name="228 Grupo"/>
            <p:cNvGrpSpPr/>
            <p:nvPr/>
          </p:nvGrpSpPr>
          <p:grpSpPr>
            <a:xfrm>
              <a:off x="7746244" y="1571612"/>
              <a:ext cx="1177903" cy="5286388"/>
              <a:chOff x="7746244" y="1571612"/>
              <a:chExt cx="1177903" cy="5286388"/>
            </a:xfrm>
          </p:grpSpPr>
          <p:sp>
            <p:nvSpPr>
              <p:cNvPr id="225" name="224 Rectángulo redondeado"/>
              <p:cNvSpPr/>
              <p:nvPr/>
            </p:nvSpPr>
            <p:spPr>
              <a:xfrm>
                <a:off x="7746244" y="1571612"/>
                <a:ext cx="1177903" cy="528638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7" name="226 Rectángulo"/>
              <p:cNvSpPr/>
              <p:nvPr/>
            </p:nvSpPr>
            <p:spPr>
              <a:xfrm>
                <a:off x="8175011" y="1682762"/>
                <a:ext cx="320368" cy="1079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2" name="1 Grupo"/>
            <p:cNvGrpSpPr/>
            <p:nvPr/>
          </p:nvGrpSpPr>
          <p:grpSpPr>
            <a:xfrm>
              <a:off x="5805529" y="3278055"/>
              <a:ext cx="3122613" cy="285752"/>
              <a:chOff x="5801534" y="1928802"/>
              <a:chExt cx="3122613" cy="285752"/>
            </a:xfrm>
          </p:grpSpPr>
          <p:sp>
            <p:nvSpPr>
              <p:cNvPr id="203" name="202 Rectángulo"/>
              <p:cNvSpPr/>
              <p:nvPr/>
            </p:nvSpPr>
            <p:spPr>
              <a:xfrm>
                <a:off x="5801534" y="1928802"/>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03" name="Rectangle 35"/>
              <p:cNvSpPr>
                <a:spLocks noChangeArrowheads="1"/>
              </p:cNvSpPr>
              <p:nvPr/>
            </p:nvSpPr>
            <p:spPr bwMode="auto">
              <a:xfrm>
                <a:off x="8087550" y="1979345"/>
                <a:ext cx="62356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Corrupto</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804" name="Rectangle 36"/>
              <p:cNvSpPr>
                <a:spLocks noChangeArrowheads="1"/>
              </p:cNvSpPr>
              <p:nvPr/>
            </p:nvSpPr>
            <p:spPr bwMode="auto">
              <a:xfrm>
                <a:off x="5929322" y="1979345"/>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2.1</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3" name="2 Grupo"/>
            <p:cNvGrpSpPr/>
            <p:nvPr/>
          </p:nvGrpSpPr>
          <p:grpSpPr>
            <a:xfrm>
              <a:off x="5805529" y="1919112"/>
              <a:ext cx="3122613" cy="285752"/>
              <a:chOff x="5801534" y="2386005"/>
              <a:chExt cx="3122613" cy="285752"/>
            </a:xfrm>
          </p:grpSpPr>
          <p:sp>
            <p:nvSpPr>
              <p:cNvPr id="204" name="203 Rectángulo"/>
              <p:cNvSpPr/>
              <p:nvPr/>
            </p:nvSpPr>
            <p:spPr>
              <a:xfrm>
                <a:off x="5801534" y="2386005"/>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05" name="Rectangle 37"/>
              <p:cNvSpPr>
                <a:spLocks noChangeArrowheads="1"/>
              </p:cNvSpPr>
              <p:nvPr/>
            </p:nvSpPr>
            <p:spPr bwMode="auto">
              <a:xfrm>
                <a:off x="8037408" y="2436548"/>
                <a:ext cx="673711"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rgbClr val="000000"/>
                    </a:solidFill>
                    <a:effectLst/>
                    <a:latin typeface="Times New Roman" pitchFamily="18" charset="0"/>
                    <a:cs typeface="Times New Roman" pitchFamily="18" charset="0"/>
                  </a:rPr>
                  <a:t>Mentiroso</a:t>
                </a:r>
                <a:endParaRPr kumimoji="0" lang="es-ES_tradnl" sz="1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806" name="Rectangle 38"/>
              <p:cNvSpPr>
                <a:spLocks noChangeArrowheads="1"/>
              </p:cNvSpPr>
              <p:nvPr/>
            </p:nvSpPr>
            <p:spPr bwMode="auto">
              <a:xfrm>
                <a:off x="5929322" y="2436548"/>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2.8</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4" name="3 Grupo"/>
            <p:cNvGrpSpPr/>
            <p:nvPr/>
          </p:nvGrpSpPr>
          <p:grpSpPr>
            <a:xfrm>
              <a:off x="5805529" y="2825074"/>
              <a:ext cx="3122613" cy="285752"/>
              <a:chOff x="5801534" y="2843208"/>
              <a:chExt cx="3122613" cy="285752"/>
            </a:xfrm>
          </p:grpSpPr>
          <p:sp>
            <p:nvSpPr>
              <p:cNvPr id="205" name="204 Rectángulo"/>
              <p:cNvSpPr/>
              <p:nvPr/>
            </p:nvSpPr>
            <p:spPr>
              <a:xfrm>
                <a:off x="5801534" y="2843208"/>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07" name="Rectangle 39"/>
              <p:cNvSpPr>
                <a:spLocks noChangeArrowheads="1"/>
              </p:cNvSpPr>
              <p:nvPr/>
            </p:nvSpPr>
            <p:spPr bwMode="auto">
              <a:xfrm>
                <a:off x="7808180" y="2893751"/>
                <a:ext cx="90293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rgbClr val="000000"/>
                    </a:solidFill>
                    <a:effectLst/>
                    <a:latin typeface="Times New Roman" pitchFamily="18" charset="0"/>
                    <a:cs typeface="Times New Roman" pitchFamily="18" charset="0"/>
                  </a:rPr>
                  <a:t>Irresponsable</a:t>
                </a:r>
                <a:endParaRPr kumimoji="0" lang="es-ES_tradnl" sz="1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808" name="Rectangle 40"/>
              <p:cNvSpPr>
                <a:spLocks noChangeArrowheads="1"/>
              </p:cNvSpPr>
              <p:nvPr/>
            </p:nvSpPr>
            <p:spPr bwMode="auto">
              <a:xfrm>
                <a:off x="5929322" y="2893751"/>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2.5</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5" name="4 Grupo"/>
            <p:cNvGrpSpPr/>
            <p:nvPr/>
          </p:nvGrpSpPr>
          <p:grpSpPr>
            <a:xfrm>
              <a:off x="5805529" y="2372093"/>
              <a:ext cx="3122613" cy="285752"/>
              <a:chOff x="5801534" y="3300411"/>
              <a:chExt cx="3122613" cy="285752"/>
            </a:xfrm>
          </p:grpSpPr>
          <p:sp>
            <p:nvSpPr>
              <p:cNvPr id="206" name="205 Rectángulo"/>
              <p:cNvSpPr/>
              <p:nvPr/>
            </p:nvSpPr>
            <p:spPr>
              <a:xfrm>
                <a:off x="5801534" y="3300411"/>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09" name="Rectangle 41"/>
              <p:cNvSpPr>
                <a:spLocks noChangeArrowheads="1"/>
              </p:cNvSpPr>
              <p:nvPr/>
            </p:nvSpPr>
            <p:spPr bwMode="auto">
              <a:xfrm>
                <a:off x="8018622" y="3350954"/>
                <a:ext cx="69249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rgbClr val="000000"/>
                    </a:solidFill>
                    <a:effectLst/>
                    <a:latin typeface="Times New Roman" pitchFamily="18" charset="0"/>
                    <a:cs typeface="Times New Roman" pitchFamily="18" charset="0"/>
                  </a:rPr>
                  <a:t>Antipático</a:t>
                </a:r>
                <a:endParaRPr kumimoji="0" lang="es-ES_tradnl" sz="1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810" name="Rectangle 42"/>
              <p:cNvSpPr>
                <a:spLocks noChangeArrowheads="1"/>
              </p:cNvSpPr>
              <p:nvPr/>
            </p:nvSpPr>
            <p:spPr bwMode="auto">
              <a:xfrm>
                <a:off x="5929322" y="3350954"/>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2.7</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6" name="5 Grupo"/>
            <p:cNvGrpSpPr/>
            <p:nvPr/>
          </p:nvGrpSpPr>
          <p:grpSpPr>
            <a:xfrm>
              <a:off x="5805529" y="4184017"/>
              <a:ext cx="3122613" cy="285752"/>
              <a:chOff x="5801534" y="3757614"/>
              <a:chExt cx="3122613" cy="285752"/>
            </a:xfrm>
          </p:grpSpPr>
          <p:sp>
            <p:nvSpPr>
              <p:cNvPr id="207" name="206 Rectángulo"/>
              <p:cNvSpPr/>
              <p:nvPr/>
            </p:nvSpPr>
            <p:spPr>
              <a:xfrm>
                <a:off x="5801534" y="3757614"/>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11" name="Rectangle 43"/>
              <p:cNvSpPr>
                <a:spLocks noChangeArrowheads="1"/>
              </p:cNvSpPr>
              <p:nvPr/>
            </p:nvSpPr>
            <p:spPr bwMode="auto">
              <a:xfrm>
                <a:off x="7335293" y="3808157"/>
                <a:ext cx="1375826"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rgbClr val="000000"/>
                    </a:solidFill>
                    <a:effectLst/>
                    <a:latin typeface="Times New Roman" pitchFamily="18" charset="0"/>
                    <a:cs typeface="Times New Roman" pitchFamily="18" charset="0"/>
                  </a:rPr>
                  <a:t>Falto de preparación</a:t>
                </a:r>
                <a:endParaRPr kumimoji="0" lang="es-ES_tradnl" sz="1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812" name="Rectangle 44"/>
              <p:cNvSpPr>
                <a:spLocks noChangeArrowheads="1"/>
              </p:cNvSpPr>
              <p:nvPr/>
            </p:nvSpPr>
            <p:spPr bwMode="auto">
              <a:xfrm>
                <a:off x="5929322" y="3808157"/>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2.0</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7" name="6 Grupo"/>
            <p:cNvGrpSpPr/>
            <p:nvPr/>
          </p:nvGrpSpPr>
          <p:grpSpPr>
            <a:xfrm>
              <a:off x="5805529" y="3731036"/>
              <a:ext cx="3122613" cy="285752"/>
              <a:chOff x="5801534" y="4214817"/>
              <a:chExt cx="3122613" cy="285752"/>
            </a:xfrm>
          </p:grpSpPr>
          <p:sp>
            <p:nvSpPr>
              <p:cNvPr id="208" name="207 Rectángulo"/>
              <p:cNvSpPr/>
              <p:nvPr/>
            </p:nvSpPr>
            <p:spPr>
              <a:xfrm>
                <a:off x="5801534" y="4214817"/>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13" name="Rectangle 45"/>
              <p:cNvSpPr>
                <a:spLocks noChangeArrowheads="1"/>
              </p:cNvSpPr>
              <p:nvPr/>
            </p:nvSpPr>
            <p:spPr bwMode="auto">
              <a:xfrm>
                <a:off x="8029394" y="4265360"/>
                <a:ext cx="681725"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rgbClr val="000000"/>
                    </a:solidFill>
                    <a:effectLst/>
                    <a:latin typeface="Times New Roman" pitchFamily="18" charset="0"/>
                    <a:cs typeface="Times New Roman" pitchFamily="18" charset="0"/>
                  </a:rPr>
                  <a:t>Arrogante</a:t>
                </a:r>
                <a:endParaRPr kumimoji="0" lang="es-ES_tradnl" sz="1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814" name="Rectangle 46"/>
              <p:cNvSpPr>
                <a:spLocks noChangeArrowheads="1"/>
              </p:cNvSpPr>
              <p:nvPr/>
            </p:nvSpPr>
            <p:spPr bwMode="auto">
              <a:xfrm>
                <a:off x="5929322" y="4265360"/>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2.0</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8" name="7 Grupo"/>
            <p:cNvGrpSpPr/>
            <p:nvPr/>
          </p:nvGrpSpPr>
          <p:grpSpPr>
            <a:xfrm>
              <a:off x="5805529" y="5542960"/>
              <a:ext cx="3122613" cy="285752"/>
              <a:chOff x="5801534" y="4672020"/>
              <a:chExt cx="3122613" cy="285752"/>
            </a:xfrm>
          </p:grpSpPr>
          <p:sp>
            <p:nvSpPr>
              <p:cNvPr id="209" name="208 Rectángulo"/>
              <p:cNvSpPr/>
              <p:nvPr/>
            </p:nvSpPr>
            <p:spPr>
              <a:xfrm>
                <a:off x="5801534" y="4672020"/>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15" name="Rectangle 47"/>
              <p:cNvSpPr>
                <a:spLocks noChangeArrowheads="1"/>
              </p:cNvSpPr>
              <p:nvPr/>
            </p:nvSpPr>
            <p:spPr bwMode="auto">
              <a:xfrm>
                <a:off x="8368076" y="4722563"/>
                <a:ext cx="343043"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rgbClr val="000000"/>
                    </a:solidFill>
                    <a:effectLst/>
                    <a:latin typeface="Times New Roman" pitchFamily="18" charset="0"/>
                    <a:cs typeface="Times New Roman" pitchFamily="18" charset="0"/>
                  </a:rPr>
                  <a:t>Flojo</a:t>
                </a:r>
                <a:endParaRPr kumimoji="0" lang="es-ES_tradnl" sz="1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816" name="Rectangle 48"/>
              <p:cNvSpPr>
                <a:spLocks noChangeArrowheads="1"/>
              </p:cNvSpPr>
              <p:nvPr/>
            </p:nvSpPr>
            <p:spPr bwMode="auto">
              <a:xfrm>
                <a:off x="5929322" y="4722563"/>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1.8</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9" name="8 Grupo"/>
            <p:cNvGrpSpPr/>
            <p:nvPr/>
          </p:nvGrpSpPr>
          <p:grpSpPr>
            <a:xfrm>
              <a:off x="5805529" y="5089979"/>
              <a:ext cx="3122613" cy="285752"/>
              <a:chOff x="5801534" y="5129223"/>
              <a:chExt cx="3122613" cy="285752"/>
            </a:xfrm>
          </p:grpSpPr>
          <p:sp>
            <p:nvSpPr>
              <p:cNvPr id="210" name="209 Rectángulo"/>
              <p:cNvSpPr/>
              <p:nvPr/>
            </p:nvSpPr>
            <p:spPr>
              <a:xfrm>
                <a:off x="5801534" y="5129223"/>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17" name="Rectangle 49"/>
              <p:cNvSpPr>
                <a:spLocks noChangeArrowheads="1"/>
              </p:cNvSpPr>
              <p:nvPr/>
            </p:nvSpPr>
            <p:spPr bwMode="auto">
              <a:xfrm>
                <a:off x="8190143" y="5179766"/>
                <a:ext cx="520976"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rgbClr val="000000"/>
                    </a:solidFill>
                    <a:effectLst/>
                    <a:latin typeface="Times New Roman" pitchFamily="18" charset="0"/>
                    <a:cs typeface="Times New Roman" pitchFamily="18" charset="0"/>
                  </a:rPr>
                  <a:t>Incapaz</a:t>
                </a:r>
                <a:endParaRPr kumimoji="0" lang="es-ES_tradnl" sz="1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818" name="Rectangle 50"/>
              <p:cNvSpPr>
                <a:spLocks noChangeArrowheads="1"/>
              </p:cNvSpPr>
              <p:nvPr/>
            </p:nvSpPr>
            <p:spPr bwMode="auto">
              <a:xfrm>
                <a:off x="5929322" y="5179766"/>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1.9</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10" name="9 Grupo"/>
            <p:cNvGrpSpPr/>
            <p:nvPr/>
          </p:nvGrpSpPr>
          <p:grpSpPr>
            <a:xfrm>
              <a:off x="5805529" y="4636998"/>
              <a:ext cx="3122613" cy="285752"/>
              <a:chOff x="5801534" y="5586426"/>
              <a:chExt cx="3122613" cy="285752"/>
            </a:xfrm>
          </p:grpSpPr>
          <p:sp>
            <p:nvSpPr>
              <p:cNvPr id="216" name="215 Rectángulo"/>
              <p:cNvSpPr/>
              <p:nvPr/>
            </p:nvSpPr>
            <p:spPr>
              <a:xfrm>
                <a:off x="5801534" y="5586426"/>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19" name="Rectangle 51"/>
              <p:cNvSpPr>
                <a:spLocks noChangeArrowheads="1"/>
              </p:cNvSpPr>
              <p:nvPr/>
            </p:nvSpPr>
            <p:spPr bwMode="auto">
              <a:xfrm>
                <a:off x="8069918" y="5636969"/>
                <a:ext cx="641201"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rgbClr val="000000"/>
                    </a:solidFill>
                    <a:effectLst/>
                    <a:latin typeface="Times New Roman" pitchFamily="18" charset="0"/>
                    <a:cs typeface="Times New Roman" pitchFamily="18" charset="0"/>
                  </a:rPr>
                  <a:t>Inexperto</a:t>
                </a:r>
                <a:endParaRPr kumimoji="0" lang="es-ES_tradnl" sz="1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820" name="Rectangle 52"/>
              <p:cNvSpPr>
                <a:spLocks noChangeArrowheads="1"/>
              </p:cNvSpPr>
              <p:nvPr/>
            </p:nvSpPr>
            <p:spPr bwMode="auto">
              <a:xfrm>
                <a:off x="5929322" y="5636969"/>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smtClean="0">
                    <a:ln>
                      <a:noFill/>
                    </a:ln>
                    <a:solidFill>
                      <a:srgbClr val="000000"/>
                    </a:solidFill>
                    <a:effectLst/>
                    <a:latin typeface="Times New Roman" pitchFamily="18" charset="0"/>
                    <a:cs typeface="Times New Roman" pitchFamily="18" charset="0"/>
                  </a:rPr>
                  <a:t>2.0</a:t>
                </a:r>
                <a:endParaRPr kumimoji="0" lang="es-ES_tradnl" sz="1400" b="1" i="0" u="none" strike="noStrike" cap="none" normalizeH="0" baseline="0" smtClean="0">
                  <a:ln>
                    <a:noFill/>
                  </a:ln>
                  <a:solidFill>
                    <a:schemeClr val="tx1"/>
                  </a:solidFill>
                  <a:effectLst/>
                  <a:latin typeface="Times New Roman" pitchFamily="18" charset="0"/>
                  <a:cs typeface="Times New Roman" pitchFamily="18" charset="0"/>
                </a:endParaRPr>
              </a:p>
            </p:txBody>
          </p:sp>
        </p:grpSp>
        <p:grpSp>
          <p:nvGrpSpPr>
            <p:cNvPr id="11" name="10 Grupo"/>
            <p:cNvGrpSpPr/>
            <p:nvPr/>
          </p:nvGrpSpPr>
          <p:grpSpPr>
            <a:xfrm>
              <a:off x="5805529" y="5995941"/>
              <a:ext cx="3122613" cy="285752"/>
              <a:chOff x="5801534" y="6043629"/>
              <a:chExt cx="3122613" cy="285752"/>
            </a:xfrm>
          </p:grpSpPr>
          <p:sp>
            <p:nvSpPr>
              <p:cNvPr id="217" name="216 Rectángulo"/>
              <p:cNvSpPr/>
              <p:nvPr/>
            </p:nvSpPr>
            <p:spPr>
              <a:xfrm>
                <a:off x="5801534" y="6043629"/>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21" name="Rectangle 53"/>
              <p:cNvSpPr>
                <a:spLocks noChangeArrowheads="1"/>
              </p:cNvSpPr>
              <p:nvPr/>
            </p:nvSpPr>
            <p:spPr bwMode="auto">
              <a:xfrm>
                <a:off x="8322871" y="6094172"/>
                <a:ext cx="388248"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rgbClr val="000000"/>
                    </a:solidFill>
                    <a:effectLst/>
                    <a:latin typeface="Times New Roman" pitchFamily="18" charset="0"/>
                    <a:cs typeface="Times New Roman" pitchFamily="18" charset="0"/>
                  </a:rPr>
                  <a:t>Torpe</a:t>
                </a:r>
                <a:endParaRPr kumimoji="0" lang="es-ES_tradnl" sz="12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822" name="Rectangle 54"/>
              <p:cNvSpPr>
                <a:spLocks noChangeArrowheads="1"/>
              </p:cNvSpPr>
              <p:nvPr/>
            </p:nvSpPr>
            <p:spPr bwMode="auto">
              <a:xfrm>
                <a:off x="5929322" y="6094172"/>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1.8</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12" name="11 Grupo"/>
            <p:cNvGrpSpPr/>
            <p:nvPr/>
          </p:nvGrpSpPr>
          <p:grpSpPr>
            <a:xfrm>
              <a:off x="5805529" y="6448922"/>
              <a:ext cx="3122613" cy="285752"/>
              <a:chOff x="5801534" y="6500834"/>
              <a:chExt cx="3122613" cy="285752"/>
            </a:xfrm>
          </p:grpSpPr>
          <p:sp>
            <p:nvSpPr>
              <p:cNvPr id="218" name="217 Rectángulo"/>
              <p:cNvSpPr/>
              <p:nvPr/>
            </p:nvSpPr>
            <p:spPr>
              <a:xfrm>
                <a:off x="5801534" y="6500834"/>
                <a:ext cx="3122613" cy="2857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ES_tradnl"/>
              </a:p>
            </p:txBody>
          </p:sp>
          <p:sp>
            <p:nvSpPr>
              <p:cNvPr id="32823" name="Rectangle 55"/>
              <p:cNvSpPr>
                <a:spLocks noChangeArrowheads="1"/>
              </p:cNvSpPr>
              <p:nvPr/>
            </p:nvSpPr>
            <p:spPr bwMode="auto">
              <a:xfrm>
                <a:off x="8061902" y="6551377"/>
                <a:ext cx="64921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Ignorante</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824" name="Rectangle 56"/>
              <p:cNvSpPr>
                <a:spLocks noChangeArrowheads="1"/>
              </p:cNvSpPr>
              <p:nvPr/>
            </p:nvSpPr>
            <p:spPr bwMode="auto">
              <a:xfrm>
                <a:off x="5929322" y="6551377"/>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1.7</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grpSp>
        <p:nvGrpSpPr>
          <p:cNvPr id="27" name="26 Grupo"/>
          <p:cNvGrpSpPr/>
          <p:nvPr/>
        </p:nvGrpSpPr>
        <p:grpSpPr>
          <a:xfrm>
            <a:off x="219854" y="1571612"/>
            <a:ext cx="3154279" cy="5286388"/>
            <a:chOff x="219854" y="1571612"/>
            <a:chExt cx="3154279" cy="5286388"/>
          </a:xfrm>
        </p:grpSpPr>
        <p:grpSp>
          <p:nvGrpSpPr>
            <p:cNvPr id="228" name="227 Grupo"/>
            <p:cNvGrpSpPr/>
            <p:nvPr/>
          </p:nvGrpSpPr>
          <p:grpSpPr>
            <a:xfrm>
              <a:off x="219854" y="1571612"/>
              <a:ext cx="1177903" cy="5286388"/>
              <a:chOff x="219854" y="1571612"/>
              <a:chExt cx="1177903" cy="5286388"/>
            </a:xfrm>
          </p:grpSpPr>
          <p:sp>
            <p:nvSpPr>
              <p:cNvPr id="224" name="223 Rectángulo redondeado"/>
              <p:cNvSpPr/>
              <p:nvPr/>
            </p:nvSpPr>
            <p:spPr>
              <a:xfrm>
                <a:off x="219854" y="1571612"/>
                <a:ext cx="1177903" cy="528638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6" name="225 Cruz"/>
              <p:cNvSpPr/>
              <p:nvPr/>
            </p:nvSpPr>
            <p:spPr>
              <a:xfrm>
                <a:off x="642910" y="1576369"/>
                <a:ext cx="339744" cy="339744"/>
              </a:xfrm>
              <a:prstGeom prst="plus">
                <a:avLst>
                  <a:gd name="adj" fmla="val 3398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14" name="13 Grupo"/>
            <p:cNvGrpSpPr/>
            <p:nvPr/>
          </p:nvGrpSpPr>
          <p:grpSpPr>
            <a:xfrm>
              <a:off x="251520" y="5376739"/>
              <a:ext cx="3122613" cy="285752"/>
              <a:chOff x="123289" y="1801315"/>
              <a:chExt cx="3122613" cy="285752"/>
            </a:xfrm>
          </p:grpSpPr>
          <p:sp>
            <p:nvSpPr>
              <p:cNvPr id="180" name="179 Rectángulo"/>
              <p:cNvSpPr/>
              <p:nvPr/>
            </p:nvSpPr>
            <p:spPr>
              <a:xfrm>
                <a:off x="123289" y="1801315"/>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78" name="Rectangle 10"/>
              <p:cNvSpPr>
                <a:spLocks noChangeArrowheads="1"/>
              </p:cNvSpPr>
              <p:nvPr/>
            </p:nvSpPr>
            <p:spPr bwMode="auto">
              <a:xfrm>
                <a:off x="2924917" y="1851858"/>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7.7</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77" name="Rectangle 9"/>
              <p:cNvSpPr>
                <a:spLocks noChangeArrowheads="1"/>
              </p:cNvSpPr>
              <p:nvPr/>
            </p:nvSpPr>
            <p:spPr bwMode="auto">
              <a:xfrm>
                <a:off x="255022" y="1851858"/>
                <a:ext cx="702115"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Inteligente</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15" name="14 Grupo"/>
            <p:cNvGrpSpPr/>
            <p:nvPr/>
          </p:nvGrpSpPr>
          <p:grpSpPr>
            <a:xfrm>
              <a:off x="251520" y="3110798"/>
              <a:ext cx="3122613" cy="285752"/>
              <a:chOff x="123289" y="2182318"/>
              <a:chExt cx="3122613" cy="285752"/>
            </a:xfrm>
          </p:grpSpPr>
          <p:sp>
            <p:nvSpPr>
              <p:cNvPr id="182" name="181 Rectángulo"/>
              <p:cNvSpPr/>
              <p:nvPr/>
            </p:nvSpPr>
            <p:spPr>
              <a:xfrm>
                <a:off x="123289" y="2182318"/>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80" name="Rectangle 12"/>
              <p:cNvSpPr>
                <a:spLocks noChangeArrowheads="1"/>
              </p:cNvSpPr>
              <p:nvPr/>
            </p:nvSpPr>
            <p:spPr bwMode="auto">
              <a:xfrm>
                <a:off x="2924917" y="2232861"/>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8.0</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79" name="Rectangle 11"/>
              <p:cNvSpPr>
                <a:spLocks noChangeArrowheads="1"/>
              </p:cNvSpPr>
              <p:nvPr/>
            </p:nvSpPr>
            <p:spPr bwMode="auto">
              <a:xfrm>
                <a:off x="255022" y="2232861"/>
                <a:ext cx="758028"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Trabajador</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16" name="15 Grupo"/>
            <p:cNvGrpSpPr/>
            <p:nvPr/>
          </p:nvGrpSpPr>
          <p:grpSpPr>
            <a:xfrm>
              <a:off x="251520" y="2362826"/>
              <a:ext cx="3122613" cy="285752"/>
              <a:chOff x="123289" y="2563321"/>
              <a:chExt cx="3122613" cy="285752"/>
            </a:xfrm>
          </p:grpSpPr>
          <p:sp>
            <p:nvSpPr>
              <p:cNvPr id="184" name="183 Rectángulo"/>
              <p:cNvSpPr/>
              <p:nvPr/>
            </p:nvSpPr>
            <p:spPr>
              <a:xfrm>
                <a:off x="123289" y="2563321"/>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82" name="Rectangle 14"/>
              <p:cNvSpPr>
                <a:spLocks noChangeArrowheads="1"/>
              </p:cNvSpPr>
              <p:nvPr/>
            </p:nvSpPr>
            <p:spPr bwMode="auto">
              <a:xfrm>
                <a:off x="2924917" y="2613864"/>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8.1</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81" name="Rectangle 13"/>
              <p:cNvSpPr>
                <a:spLocks noChangeArrowheads="1"/>
              </p:cNvSpPr>
              <p:nvPr/>
            </p:nvSpPr>
            <p:spPr bwMode="auto">
              <a:xfrm>
                <a:off x="255022" y="2613864"/>
                <a:ext cx="183152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Tiene credibilidad al hablar</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17" name="16 Grupo"/>
            <p:cNvGrpSpPr/>
            <p:nvPr/>
          </p:nvGrpSpPr>
          <p:grpSpPr>
            <a:xfrm>
              <a:off x="251520" y="3484784"/>
              <a:ext cx="3122613" cy="307777"/>
              <a:chOff x="123289" y="2932181"/>
              <a:chExt cx="3122613" cy="307777"/>
            </a:xfrm>
          </p:grpSpPr>
          <p:sp>
            <p:nvSpPr>
              <p:cNvPr id="186" name="185 Rectángulo"/>
              <p:cNvSpPr/>
              <p:nvPr/>
            </p:nvSpPr>
            <p:spPr>
              <a:xfrm>
                <a:off x="123289" y="2944324"/>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84" name="Rectangle 16"/>
              <p:cNvSpPr>
                <a:spLocks noChangeArrowheads="1"/>
              </p:cNvSpPr>
              <p:nvPr/>
            </p:nvSpPr>
            <p:spPr bwMode="auto">
              <a:xfrm>
                <a:off x="2924917" y="2994867"/>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8.0</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83" name="Rectangle 15"/>
              <p:cNvSpPr>
                <a:spLocks noChangeArrowheads="1"/>
              </p:cNvSpPr>
              <p:nvPr/>
            </p:nvSpPr>
            <p:spPr bwMode="auto">
              <a:xfrm>
                <a:off x="255022" y="2932181"/>
                <a:ext cx="1892441" cy="3077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ts val="12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Conocedor de los problemas </a:t>
                </a:r>
              </a:p>
              <a:p>
                <a:pPr marL="0" marR="0" lvl="0" indent="0" algn="l" defTabSz="914400" rtl="0" eaLnBrk="1" fontAlgn="base" latinLnBrk="0" hangingPunct="1">
                  <a:lnSpc>
                    <a:spcPts val="12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de Sonora</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18" name="17 Grupo"/>
            <p:cNvGrpSpPr/>
            <p:nvPr/>
          </p:nvGrpSpPr>
          <p:grpSpPr>
            <a:xfrm>
              <a:off x="251520" y="4254781"/>
              <a:ext cx="3122613" cy="285752"/>
              <a:chOff x="123289" y="3325327"/>
              <a:chExt cx="3122613" cy="285752"/>
            </a:xfrm>
          </p:grpSpPr>
          <p:sp>
            <p:nvSpPr>
              <p:cNvPr id="188" name="187 Rectángulo"/>
              <p:cNvSpPr/>
              <p:nvPr/>
            </p:nvSpPr>
            <p:spPr>
              <a:xfrm>
                <a:off x="123289" y="3325327"/>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86" name="Rectangle 18"/>
              <p:cNvSpPr>
                <a:spLocks noChangeArrowheads="1"/>
              </p:cNvSpPr>
              <p:nvPr/>
            </p:nvSpPr>
            <p:spPr bwMode="auto">
              <a:xfrm>
                <a:off x="2924917" y="3375870"/>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7.9</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85" name="Rectangle 17"/>
              <p:cNvSpPr>
                <a:spLocks noChangeArrowheads="1"/>
              </p:cNvSpPr>
              <p:nvPr/>
            </p:nvSpPr>
            <p:spPr bwMode="auto">
              <a:xfrm>
                <a:off x="255022" y="3375870"/>
                <a:ext cx="819135"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Responsable</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19" name="18 Grupo"/>
            <p:cNvGrpSpPr/>
            <p:nvPr/>
          </p:nvGrpSpPr>
          <p:grpSpPr>
            <a:xfrm>
              <a:off x="251520" y="1988840"/>
              <a:ext cx="3122613" cy="285752"/>
              <a:chOff x="123289" y="3706330"/>
              <a:chExt cx="3122613" cy="285752"/>
            </a:xfrm>
          </p:grpSpPr>
          <p:sp>
            <p:nvSpPr>
              <p:cNvPr id="190" name="189 Rectángulo"/>
              <p:cNvSpPr/>
              <p:nvPr/>
            </p:nvSpPr>
            <p:spPr>
              <a:xfrm>
                <a:off x="123289" y="3706330"/>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88" name="Rectangle 20"/>
              <p:cNvSpPr>
                <a:spLocks noChangeArrowheads="1"/>
              </p:cNvSpPr>
              <p:nvPr/>
            </p:nvSpPr>
            <p:spPr bwMode="auto">
              <a:xfrm>
                <a:off x="2924917" y="3756873"/>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8.3</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87" name="Rectangle 19"/>
              <p:cNvSpPr>
                <a:spLocks noChangeArrowheads="1"/>
              </p:cNvSpPr>
              <p:nvPr/>
            </p:nvSpPr>
            <p:spPr bwMode="auto">
              <a:xfrm>
                <a:off x="255022" y="3756873"/>
                <a:ext cx="1682448"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Se expresa correctamente</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0" name="19 Grupo"/>
            <p:cNvGrpSpPr/>
            <p:nvPr/>
          </p:nvGrpSpPr>
          <p:grpSpPr>
            <a:xfrm>
              <a:off x="251520" y="2736812"/>
              <a:ext cx="3122613" cy="285752"/>
              <a:chOff x="123289" y="4087333"/>
              <a:chExt cx="3122613" cy="285752"/>
            </a:xfrm>
          </p:grpSpPr>
          <p:sp>
            <p:nvSpPr>
              <p:cNvPr id="192" name="191 Rectángulo"/>
              <p:cNvSpPr/>
              <p:nvPr/>
            </p:nvSpPr>
            <p:spPr>
              <a:xfrm>
                <a:off x="123289" y="4087333"/>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90" name="Rectangle 22"/>
              <p:cNvSpPr>
                <a:spLocks noChangeArrowheads="1"/>
              </p:cNvSpPr>
              <p:nvPr/>
            </p:nvSpPr>
            <p:spPr bwMode="auto">
              <a:xfrm>
                <a:off x="2924917" y="4137876"/>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8.0</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89" name="Rectangle 21"/>
              <p:cNvSpPr>
                <a:spLocks noChangeArrowheads="1"/>
              </p:cNvSpPr>
              <p:nvPr/>
            </p:nvSpPr>
            <p:spPr bwMode="auto">
              <a:xfrm>
                <a:off x="255022" y="4137876"/>
                <a:ext cx="2348143"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Capacidad para resolver problemas</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1" name="20 Grupo"/>
            <p:cNvGrpSpPr/>
            <p:nvPr/>
          </p:nvGrpSpPr>
          <p:grpSpPr>
            <a:xfrm>
              <a:off x="251520" y="4628767"/>
              <a:ext cx="3122613" cy="285752"/>
              <a:chOff x="123289" y="4468336"/>
              <a:chExt cx="3122613" cy="285752"/>
            </a:xfrm>
          </p:grpSpPr>
          <p:sp>
            <p:nvSpPr>
              <p:cNvPr id="194" name="193 Rectángulo"/>
              <p:cNvSpPr/>
              <p:nvPr/>
            </p:nvSpPr>
            <p:spPr>
              <a:xfrm>
                <a:off x="123289" y="4468336"/>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92" name="Rectangle 24"/>
              <p:cNvSpPr>
                <a:spLocks noChangeArrowheads="1"/>
              </p:cNvSpPr>
              <p:nvPr/>
            </p:nvSpPr>
            <p:spPr bwMode="auto">
              <a:xfrm>
                <a:off x="2924917" y="4518879"/>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7.9</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91" name="Rectangle 23"/>
              <p:cNvSpPr>
                <a:spLocks noChangeArrowheads="1"/>
              </p:cNvSpPr>
              <p:nvPr/>
            </p:nvSpPr>
            <p:spPr bwMode="auto">
              <a:xfrm>
                <a:off x="255022" y="4518879"/>
                <a:ext cx="53860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Honesto</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2" name="21 Grupo"/>
            <p:cNvGrpSpPr/>
            <p:nvPr/>
          </p:nvGrpSpPr>
          <p:grpSpPr>
            <a:xfrm>
              <a:off x="251520" y="6124711"/>
              <a:ext cx="3122613" cy="285752"/>
              <a:chOff x="123289" y="4849339"/>
              <a:chExt cx="3122613" cy="285752"/>
            </a:xfrm>
          </p:grpSpPr>
          <p:sp>
            <p:nvSpPr>
              <p:cNvPr id="196" name="195 Rectángulo"/>
              <p:cNvSpPr/>
              <p:nvPr/>
            </p:nvSpPr>
            <p:spPr>
              <a:xfrm>
                <a:off x="123289" y="4849339"/>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94" name="Rectangle 26"/>
              <p:cNvSpPr>
                <a:spLocks noChangeArrowheads="1"/>
              </p:cNvSpPr>
              <p:nvPr/>
            </p:nvSpPr>
            <p:spPr bwMode="auto">
              <a:xfrm>
                <a:off x="2924917" y="4899882"/>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7.4</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93" name="Rectangle 25"/>
              <p:cNvSpPr>
                <a:spLocks noChangeArrowheads="1"/>
              </p:cNvSpPr>
              <p:nvPr/>
            </p:nvSpPr>
            <p:spPr bwMode="auto">
              <a:xfrm>
                <a:off x="255022" y="4899882"/>
                <a:ext cx="868828"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Buen político</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3" name="22 Grupo"/>
            <p:cNvGrpSpPr/>
            <p:nvPr/>
          </p:nvGrpSpPr>
          <p:grpSpPr>
            <a:xfrm>
              <a:off x="251520" y="6498694"/>
              <a:ext cx="3122613" cy="314682"/>
              <a:chOff x="123289" y="5230342"/>
              <a:chExt cx="3122613" cy="314682"/>
            </a:xfrm>
          </p:grpSpPr>
          <p:sp>
            <p:nvSpPr>
              <p:cNvPr id="198" name="197 Rectángulo"/>
              <p:cNvSpPr/>
              <p:nvPr/>
            </p:nvSpPr>
            <p:spPr>
              <a:xfrm>
                <a:off x="123289" y="5230342"/>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96" name="Rectangle 28"/>
              <p:cNvSpPr>
                <a:spLocks noChangeArrowheads="1"/>
              </p:cNvSpPr>
              <p:nvPr/>
            </p:nvSpPr>
            <p:spPr bwMode="auto">
              <a:xfrm>
                <a:off x="2924917" y="5280885"/>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6.9</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95" name="Rectangle 27"/>
              <p:cNvSpPr>
                <a:spLocks noChangeArrowheads="1"/>
              </p:cNvSpPr>
              <p:nvPr/>
            </p:nvSpPr>
            <p:spPr bwMode="auto">
              <a:xfrm>
                <a:off x="255022" y="5237247"/>
                <a:ext cx="2043123" cy="3077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ts val="12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Se interesa en los problemas de</a:t>
                </a:r>
              </a:p>
              <a:p>
                <a:pPr marL="0" marR="0" lvl="0" indent="0" algn="l" defTabSz="914400" rtl="0" eaLnBrk="1" fontAlgn="base" latinLnBrk="0" hangingPunct="1">
                  <a:lnSpc>
                    <a:spcPts val="12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 la gente  como usted</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4" name="23 Grupo"/>
            <p:cNvGrpSpPr/>
            <p:nvPr/>
          </p:nvGrpSpPr>
          <p:grpSpPr>
            <a:xfrm>
              <a:off x="251520" y="5750725"/>
              <a:ext cx="3122613" cy="285752"/>
              <a:chOff x="123289" y="5611345"/>
              <a:chExt cx="3122613" cy="285752"/>
            </a:xfrm>
          </p:grpSpPr>
          <p:sp>
            <p:nvSpPr>
              <p:cNvPr id="200" name="199 Rectángulo"/>
              <p:cNvSpPr/>
              <p:nvPr/>
            </p:nvSpPr>
            <p:spPr>
              <a:xfrm>
                <a:off x="123289" y="5611345"/>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798" name="Rectangle 30"/>
              <p:cNvSpPr>
                <a:spLocks noChangeArrowheads="1"/>
              </p:cNvSpPr>
              <p:nvPr/>
            </p:nvSpPr>
            <p:spPr bwMode="auto">
              <a:xfrm>
                <a:off x="2924917" y="5661888"/>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7.5</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97" name="Rectangle 29"/>
              <p:cNvSpPr>
                <a:spLocks noChangeArrowheads="1"/>
              </p:cNvSpPr>
              <p:nvPr/>
            </p:nvSpPr>
            <p:spPr bwMode="auto">
              <a:xfrm>
                <a:off x="255022" y="5661888"/>
                <a:ext cx="1540935"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Cumple lo que promete</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5" name="24 Grupo"/>
            <p:cNvGrpSpPr/>
            <p:nvPr/>
          </p:nvGrpSpPr>
          <p:grpSpPr>
            <a:xfrm>
              <a:off x="251520" y="5002753"/>
              <a:ext cx="3122613" cy="285752"/>
              <a:chOff x="123289" y="5992348"/>
              <a:chExt cx="3122613" cy="285752"/>
            </a:xfrm>
          </p:grpSpPr>
          <p:sp>
            <p:nvSpPr>
              <p:cNvPr id="201" name="200 Rectángulo"/>
              <p:cNvSpPr/>
              <p:nvPr/>
            </p:nvSpPr>
            <p:spPr>
              <a:xfrm>
                <a:off x="123289" y="5992348"/>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800" name="Rectangle 32"/>
              <p:cNvSpPr>
                <a:spLocks noChangeArrowheads="1"/>
              </p:cNvSpPr>
              <p:nvPr/>
            </p:nvSpPr>
            <p:spPr bwMode="auto">
              <a:xfrm>
                <a:off x="2924917" y="6042891"/>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7.7</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99" name="Rectangle 31"/>
              <p:cNvSpPr>
                <a:spLocks noChangeArrowheads="1"/>
              </p:cNvSpPr>
              <p:nvPr/>
            </p:nvSpPr>
            <p:spPr bwMode="auto">
              <a:xfrm>
                <a:off x="255022" y="6042891"/>
                <a:ext cx="658835"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Simpático</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6" name="25 Grupo"/>
            <p:cNvGrpSpPr/>
            <p:nvPr/>
          </p:nvGrpSpPr>
          <p:grpSpPr>
            <a:xfrm>
              <a:off x="251520" y="3880795"/>
              <a:ext cx="3122613" cy="285752"/>
              <a:chOff x="123289" y="6373347"/>
              <a:chExt cx="3122613" cy="285752"/>
            </a:xfrm>
          </p:grpSpPr>
          <p:sp>
            <p:nvSpPr>
              <p:cNvPr id="202" name="201 Rectángulo"/>
              <p:cNvSpPr/>
              <p:nvPr/>
            </p:nvSpPr>
            <p:spPr>
              <a:xfrm>
                <a:off x="123289" y="6373347"/>
                <a:ext cx="3122613" cy="28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_tradnl">
                  <a:ln>
                    <a:solidFill>
                      <a:srgbClr val="0070C0"/>
                    </a:solidFill>
                  </a:ln>
                </a:endParaRPr>
              </a:p>
            </p:txBody>
          </p:sp>
          <p:sp>
            <p:nvSpPr>
              <p:cNvPr id="32802" name="Rectangle 34"/>
              <p:cNvSpPr>
                <a:spLocks noChangeArrowheads="1"/>
              </p:cNvSpPr>
              <p:nvPr/>
            </p:nvSpPr>
            <p:spPr bwMode="auto">
              <a:xfrm>
                <a:off x="2924917" y="6423890"/>
                <a:ext cx="22442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Times New Roman" pitchFamily="18" charset="0"/>
                    <a:cs typeface="Times New Roman" pitchFamily="18" charset="0"/>
                  </a:rPr>
                  <a:t>7.9</a:t>
                </a:r>
                <a:endParaRPr kumimoji="0" lang="es-ES_tradnl"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801" name="Rectangle 33"/>
              <p:cNvSpPr>
                <a:spLocks noChangeArrowheads="1"/>
              </p:cNvSpPr>
              <p:nvPr/>
            </p:nvSpPr>
            <p:spPr bwMode="auto">
              <a:xfrm>
                <a:off x="255022" y="6423890"/>
                <a:ext cx="1149354"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000000"/>
                    </a:solidFill>
                    <a:effectLst/>
                    <a:latin typeface="Times New Roman" pitchFamily="18" charset="0"/>
                    <a:cs typeface="Times New Roman" pitchFamily="18" charset="0"/>
                  </a:rPr>
                  <a:t>Inspira confianza</a:t>
                </a:r>
                <a:endPar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POR FAVOR DÍGAME EN UNA ESCALA DEL 0 AL 10, DONDE 0 ES NADA Y 10 ES MUCHO ¿DÓNDE COLOCA USTED A FRANCISCO "PANCHO" BÚRQUEZ VALENZUELA EN CUANTO A….?</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UN SENADOR</a:t>
            </a:r>
          </a:p>
        </p:txBody>
      </p:sp>
      <p:sp>
        <p:nvSpPr>
          <p:cNvPr id="118" name="117 Flecha abajo">
            <a:hlinkClick r:id="rId4" action="ppaction://hlinksldjump"/>
          </p:cNvPr>
          <p:cNvSpPr/>
          <p:nvPr/>
        </p:nvSpPr>
        <p:spPr>
          <a:xfrm>
            <a:off x="882047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102376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wipe(up)">
                                      <p:cBhvr>
                                        <p:cTn id="11" dur="500"/>
                                        <p:tgtEl>
                                          <p:spTgt spid="11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POR FAVOR DÍGAME EN UNA ESCALA DEL 0 AL 10, DONDE 0 ES NADA Y 10 ES MUCHO ¿DÓNDE COLOCA USTED A FRANCISCO "PANCHO" BÚRQUEZ VALENZUELA EN CUANTO A….?</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UN SENADOR</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15641"/>
            <a:ext cx="91440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516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POR FAVOR DÍGAME EN UNA ESCALA DEL 0 AL 10, DONDE 0 ES NADA Y 10 ES MUCHO ¿DÓNDE COLOCA USTED A FRANCISCO "PANCHO" BÚRQUEZ VALENZUELA EN CUANTO A….?</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PERFIL DE UN SENADOR</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703388"/>
            <a:ext cx="9144001"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9897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left)">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1454153"/>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SIMULACRO DE ELECCIÓN Y ESCENARIOS 2012</a:t>
            </a:r>
            <a:endPar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endParaRPr>
          </a:p>
        </p:txBody>
      </p:sp>
    </p:spTree>
    <p:extLst>
      <p:ext uri="{BB962C8B-B14F-4D97-AF65-F5344CB8AC3E}">
        <p14:creationId xmlns:p14="http://schemas.microsoft.com/office/powerpoint/2010/main" val="106667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"SI EL DÍA DE HOY FUERA LA ELECCIÓN PARA SENADOR DE LA REPÚBLICA, ¿POR CUÁL PARTIDO O CANDIDATO VOTARÍA USTED?” (CON BOLETA)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9"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41" name="40 Flecha abajo">
            <a:hlinkClick r:id="rId3"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7" name="Chart 1"/>
          <p:cNvGraphicFramePr>
            <a:graphicFrameLocks/>
          </p:cNvGraphicFramePr>
          <p:nvPr>
            <p:extLst>
              <p:ext uri="{D42A27DB-BD31-4B8C-83A1-F6EECF244321}">
                <p14:modId xmlns:p14="http://schemas.microsoft.com/office/powerpoint/2010/main" val="2048445880"/>
              </p:ext>
            </p:extLst>
          </p:nvPr>
        </p:nvGraphicFramePr>
        <p:xfrm>
          <a:off x="1187624" y="1700808"/>
          <a:ext cx="6552728" cy="45142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712022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left)">
                                      <p:cBhvr>
                                        <p:cTn id="11" dur="500"/>
                                        <p:tgtEl>
                                          <p:spTgt spid="8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39" grpId="0"/>
      <p:bldGraphic spid="7" grpId="0">
        <p:bldAsOne/>
      </p:bldGraphic>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"SI EL DÍA DE HOY FUERA LA ELECCIÓN PARA SENADOR DE LA REPÚBLICA, ¿POR CUÁL PARTIDO O CANDIDATO VOTARÍA USTED?” (CON BOLETA)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679575"/>
            <a:ext cx="85725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63342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SI USTED NO VOTARA POR EL PARTIDO QUE DICE QUE VA A VOTAR EN LA PRÓXIMA ELECCIÓN DE SENADOR, ¿POR QUÉ OTRO PARTIDO VOTARÍA?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9"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41" name="40 Flecha abajo">
            <a:hlinkClick r:id="rId3"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7" name="Chart 1"/>
          <p:cNvGraphicFramePr>
            <a:graphicFrameLocks/>
          </p:cNvGraphicFramePr>
          <p:nvPr>
            <p:extLst>
              <p:ext uri="{D42A27DB-BD31-4B8C-83A1-F6EECF244321}">
                <p14:modId xmlns:p14="http://schemas.microsoft.com/office/powerpoint/2010/main" val="3187811554"/>
              </p:ext>
            </p:extLst>
          </p:nvPr>
        </p:nvGraphicFramePr>
        <p:xfrm>
          <a:off x="1866900" y="1413356"/>
          <a:ext cx="5410200" cy="49493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69326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left)">
                                      <p:cBhvr>
                                        <p:cTn id="11" dur="500"/>
                                        <p:tgtEl>
                                          <p:spTgt spid="8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39" grpId="0"/>
      <p:bldGraphic spid="7" grpId="0">
        <p:bldAsOne/>
      </p:bldGraphic>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SI USTED NO VOTARA POR EL PARTIDO QUE DICE QUE VA A VOTAR EN LA PRÓXIMA ELECCIÓN DE SENADOR, ¿POR QUÉ OTRO PARTIDO VOTARÍA?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838" y="1660525"/>
            <a:ext cx="717232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96917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wipe(left)">
                                      <p:cBhvr>
                                        <p:cTn id="7" dur="5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¿CUÁL ES EL PARTIDO POLÍTICO POR EL QUE NUNCA VOTARÍA EN LA PRÓXIMA ELECCIÓN DE SENADOR?</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9"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41" name="40 Flecha abajo">
            <a:hlinkClick r:id="rId3"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8" name="Chart 1"/>
          <p:cNvGraphicFramePr>
            <a:graphicFrameLocks/>
          </p:cNvGraphicFramePr>
          <p:nvPr>
            <p:extLst>
              <p:ext uri="{D42A27DB-BD31-4B8C-83A1-F6EECF244321}">
                <p14:modId xmlns:p14="http://schemas.microsoft.com/office/powerpoint/2010/main" val="3590842464"/>
              </p:ext>
            </p:extLst>
          </p:nvPr>
        </p:nvGraphicFramePr>
        <p:xfrm>
          <a:off x="1866900" y="1413356"/>
          <a:ext cx="5410200" cy="49493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767746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left)">
                                      <p:cBhvr>
                                        <p:cTn id="11" dur="500"/>
                                        <p:tgtEl>
                                          <p:spTgt spid="8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39" grpId="0"/>
      <p:bldGraphic spid="8" grpId="0">
        <p:bldAsOne/>
      </p:bldGraphic>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Y, ¿CUÁL ES EL PARTIDO POLÍTICO POR EL QUE NUNCA VOTARÍA EN LA PRÓXIMA ELECCIÓN DE SENADOR?</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838" y="1660525"/>
            <a:ext cx="717232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9746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wipe(left)">
                                      <p:cBhvr>
                                        <p:cTn id="7"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INDEPENDIENTEMENTE DEL PARTIDO QUE A USTED LE GUSTARÍA QUE GANE ¿CUÁL PARTIDO CREE USTED QUE VA A GANAR LA ELECCIÓN DE SENADOR EN SONORA?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9"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41" name="40 Flecha abajo">
            <a:hlinkClick r:id="rId3"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7" name="Chart 1"/>
          <p:cNvGraphicFramePr>
            <a:graphicFrameLocks/>
          </p:cNvGraphicFramePr>
          <p:nvPr>
            <p:extLst>
              <p:ext uri="{D42A27DB-BD31-4B8C-83A1-F6EECF244321}">
                <p14:modId xmlns:p14="http://schemas.microsoft.com/office/powerpoint/2010/main" val="2955210051"/>
              </p:ext>
            </p:extLst>
          </p:nvPr>
        </p:nvGraphicFramePr>
        <p:xfrm>
          <a:off x="1866900" y="1556792"/>
          <a:ext cx="5410200" cy="4805908"/>
        </p:xfrm>
        <a:graphic>
          <a:graphicData uri="http://schemas.openxmlformats.org/drawingml/2006/chart">
            <c:chart xmlns:c="http://schemas.openxmlformats.org/drawingml/2006/chart" xmlns:r="http://schemas.openxmlformats.org/officeDocument/2006/relationships" r:id="rId4"/>
          </a:graphicData>
        </a:graphic>
      </p:graphicFrame>
      <p:pic>
        <p:nvPicPr>
          <p:cNvPr id="8" name="Picture 46" descr="D:\Documents and Settings\ivan2099\Escritorio\Nueva carpeta (8)\ER.png">
            <a:hlinkClick r:id="rId5" action="ppaction://hlinkfile"/>
          </p:cNvPr>
          <p:cNvPicPr>
            <a:picLocks noChangeAspect="1" noChangeArrowheads="1"/>
          </p:cNvPicPr>
          <p:nvPr/>
        </p:nvPicPr>
        <p:blipFill>
          <a:blip r:embed="rId6" cstate="print"/>
          <a:srcRect/>
          <a:stretch>
            <a:fillRect/>
          </a:stretch>
        </p:blipFill>
        <p:spPr bwMode="auto">
          <a:xfrm>
            <a:off x="8396288" y="222250"/>
            <a:ext cx="604837" cy="706438"/>
          </a:xfrm>
          <a:prstGeom prst="rect">
            <a:avLst/>
          </a:prstGeom>
          <a:noFill/>
          <a:ln w="9525">
            <a:noFill/>
            <a:miter lim="800000"/>
            <a:headEnd/>
            <a:tailEnd/>
          </a:ln>
        </p:spPr>
      </p:pic>
      <p:sp>
        <p:nvSpPr>
          <p:cNvPr id="9" name="Text Box 2"/>
          <p:cNvSpPr txBox="1">
            <a:spLocks noChangeArrowheads="1"/>
          </p:cNvSpPr>
          <p:nvPr/>
        </p:nvSpPr>
        <p:spPr bwMode="auto">
          <a:xfrm>
            <a:off x="6610393" y="71414"/>
            <a:ext cx="2247887" cy="400110"/>
          </a:xfrm>
          <a:prstGeom prst="rect">
            <a:avLst/>
          </a:prstGeom>
          <a:noFill/>
          <a:ln w="9525">
            <a:noFill/>
            <a:miter lim="800000"/>
            <a:headEnd/>
            <a:tailEnd/>
          </a:ln>
        </p:spPr>
        <p:txBody>
          <a:bodyPr>
            <a:spAutoFit/>
          </a:bodyPr>
          <a:lstStyle/>
          <a:p>
            <a:pPr algn="ctr" fontAlgn="auto">
              <a:spcBef>
                <a:spcPct val="50000"/>
              </a:spcBef>
              <a:spcAft>
                <a:spcPts val="0"/>
              </a:spcAft>
              <a:defRPr/>
            </a:pPr>
            <a:r>
              <a:rPr lang="es-MX" sz="20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latin typeface="Times New Roman" pitchFamily="18" charset="0"/>
                <a:cs typeface="+mn-cs"/>
              </a:rPr>
              <a:t>CRUCES</a:t>
            </a:r>
          </a:p>
        </p:txBody>
      </p:sp>
      <p:grpSp>
        <p:nvGrpSpPr>
          <p:cNvPr id="10" name="40 Grupo"/>
          <p:cNvGrpSpPr>
            <a:grpSpLocks/>
          </p:cNvGrpSpPr>
          <p:nvPr/>
        </p:nvGrpSpPr>
        <p:grpSpPr bwMode="auto">
          <a:xfrm>
            <a:off x="7286625" y="500063"/>
            <a:ext cx="1071563" cy="214312"/>
            <a:chOff x="7286644" y="500042"/>
            <a:chExt cx="1071570" cy="214314"/>
          </a:xfrm>
        </p:grpSpPr>
        <p:sp>
          <p:nvSpPr>
            <p:cNvPr id="11" name="10 Cheurón"/>
            <p:cNvSpPr/>
            <p:nvPr/>
          </p:nvSpPr>
          <p:spPr>
            <a:xfrm>
              <a:off x="7286644" y="500042"/>
              <a:ext cx="214314" cy="21431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solidFill>
                  <a:schemeClr val="tx1"/>
                </a:solidFill>
              </a:endParaRPr>
            </a:p>
          </p:txBody>
        </p:sp>
        <p:sp>
          <p:nvSpPr>
            <p:cNvPr id="12" name="11 Cheurón"/>
            <p:cNvSpPr/>
            <p:nvPr/>
          </p:nvSpPr>
          <p:spPr>
            <a:xfrm>
              <a:off x="7500958" y="500042"/>
              <a:ext cx="214313" cy="21431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solidFill>
                  <a:schemeClr val="tx1"/>
                </a:solidFill>
              </a:endParaRPr>
            </a:p>
          </p:txBody>
        </p:sp>
        <p:sp>
          <p:nvSpPr>
            <p:cNvPr id="13" name="12 Cheurón"/>
            <p:cNvSpPr/>
            <p:nvPr/>
          </p:nvSpPr>
          <p:spPr>
            <a:xfrm>
              <a:off x="7715272" y="500042"/>
              <a:ext cx="214314" cy="21431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solidFill>
                  <a:schemeClr val="tx1"/>
                </a:solidFill>
              </a:endParaRPr>
            </a:p>
          </p:txBody>
        </p:sp>
        <p:sp>
          <p:nvSpPr>
            <p:cNvPr id="14" name="13 Cheurón"/>
            <p:cNvSpPr/>
            <p:nvPr/>
          </p:nvSpPr>
          <p:spPr>
            <a:xfrm>
              <a:off x="7929586" y="500042"/>
              <a:ext cx="214313" cy="21431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solidFill>
                  <a:schemeClr val="tx1"/>
                </a:solidFill>
              </a:endParaRPr>
            </a:p>
          </p:txBody>
        </p:sp>
        <p:sp>
          <p:nvSpPr>
            <p:cNvPr id="15" name="14 Cheurón"/>
            <p:cNvSpPr/>
            <p:nvPr/>
          </p:nvSpPr>
          <p:spPr>
            <a:xfrm>
              <a:off x="8143900" y="500042"/>
              <a:ext cx="214314" cy="21431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solidFill>
                  <a:schemeClr val="tx1"/>
                </a:solidFill>
              </a:endParaRPr>
            </a:p>
          </p:txBody>
        </p:sp>
      </p:grpSp>
    </p:spTree>
    <p:extLst>
      <p:ext uri="{BB962C8B-B14F-4D97-AF65-F5344CB8AC3E}">
        <p14:creationId xmlns:p14="http://schemas.microsoft.com/office/powerpoint/2010/main" val="1242500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left)">
                                      <p:cBhvr>
                                        <p:cTn id="11" dur="500"/>
                                        <p:tgtEl>
                                          <p:spTgt spid="8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39" grpId="0"/>
      <p:bldGraphic spid="7" grpId="0">
        <p:bldAsOne/>
      </p:bldGraphic>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INDEPENDIENTEMENTE DEL PARTIDO QUE A USTED LE GUSTARÍA QUE GANE ¿CUÁL PARTIDO CREE USTED QUE VA A GANAR LA ELECCIÓN DE SENADOR EN SONORA?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838" y="1660525"/>
            <a:ext cx="717232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8198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wipe(left)">
                                      <p:cBhvr>
                                        <p:cTn id="7"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¿DIRÍA USTED QUE ES UNA PERSONA QUE SE INTERESA MUCHO, SE INTERESA POCO O QUE NO SE INTERESA POR LA POLÍTICA?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41" name="40 Flecha abajo">
            <a:hlinkClick r:id="rId3"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6" name="Chart 1"/>
          <p:cNvGraphicFramePr>
            <a:graphicFrameLocks/>
          </p:cNvGraphicFramePr>
          <p:nvPr>
            <p:extLst>
              <p:ext uri="{D42A27DB-BD31-4B8C-83A1-F6EECF244321}">
                <p14:modId xmlns:p14="http://schemas.microsoft.com/office/powerpoint/2010/main" val="3013358232"/>
              </p:ext>
            </p:extLst>
          </p:nvPr>
        </p:nvGraphicFramePr>
        <p:xfrm>
          <a:off x="2195737" y="1413356"/>
          <a:ext cx="5472608" cy="48913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54527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left)">
                                      <p:cBhvr>
                                        <p:cTn id="11" dur="500"/>
                                        <p:tgtEl>
                                          <p:spTgt spid="8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Graphic spid="6" grpId="0">
        <p:bldAsOne/>
      </p:bldGraphic>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 name="Text Box 3"/>
          <p:cNvSpPr txBox="1">
            <a:spLocks noChangeArrowheads="1"/>
          </p:cNvSpPr>
          <p:nvPr/>
        </p:nvSpPr>
        <p:spPr bwMode="auto">
          <a:xfrm>
            <a:off x="285750" y="890136"/>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¿DIRÍA USTED QUE ES UNA PERSONA QUE SE INTERESA MUCHO, SE INTERESA POCO O QUE NO SE INTERESA POR LA POLÍTICA?</a:t>
            </a:r>
            <a:endParaRPr lang="es-MX" sz="1400" b="1" dirty="0">
              <a:latin typeface="Times New Roman" pitchFamily="18" charset="0"/>
              <a:cs typeface="Times New Roman" pitchFamily="18" charset="0"/>
            </a:endParaRPr>
          </a:p>
        </p:txBody>
      </p:sp>
      <p:sp>
        <p:nvSpPr>
          <p:cNvPr id="85"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SIMULACRO DE ELECCIÓN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755540"/>
            <a:ext cx="4276725"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06193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wipe(left)">
                                      <p:cBhvr>
                                        <p:cTn id="7" dur="5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1454153"/>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ESCENARIOS 2012</a:t>
            </a:r>
            <a:endPar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endParaRPr>
          </a:p>
        </p:txBody>
      </p:sp>
    </p:spTree>
    <p:extLst>
      <p:ext uri="{BB962C8B-B14F-4D97-AF65-F5344CB8AC3E}">
        <p14:creationId xmlns:p14="http://schemas.microsoft.com/office/powerpoint/2010/main" val="1571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1077218"/>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INDEPENDIENTEMENTE DEL PARTIDO QUE A USTED LE GUSTARÍA QUE GANARA, POR LO QUE SABE O HA OÍDO DECIR. ¿QUÉ PARTIDO O CANDIDATO TIENE EN ESTE MOMENTO MÁS POSIBILIDADES DE GANAR LA ELECCIÓN PARA SENADOR POR SONORA?</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09" name="Chart 1"/>
          <p:cNvGraphicFramePr>
            <a:graphicFrameLocks/>
          </p:cNvGraphicFramePr>
          <p:nvPr>
            <p:extLst>
              <p:ext uri="{D42A27DB-BD31-4B8C-83A1-F6EECF244321}">
                <p14:modId xmlns:p14="http://schemas.microsoft.com/office/powerpoint/2010/main" val="3017854265"/>
              </p:ext>
            </p:extLst>
          </p:nvPr>
        </p:nvGraphicFramePr>
        <p:xfrm>
          <a:off x="1835696" y="1772816"/>
          <a:ext cx="5688632"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110"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120" name="119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005999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left)">
                                      <p:cBhvr>
                                        <p:cTn id="11" dur="500"/>
                                        <p:tgtEl>
                                          <p:spTgt spid="1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wipe(left)">
                                      <p:cBhvr>
                                        <p:cTn id="15"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Graphic spid="109" grpId="0">
        <p:bldAsOne/>
      </p:bldGraphic>
      <p:bldP spid="110" grpId="0"/>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1077218"/>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INDEPENDIENTEMENTE DEL PARTIDO QUE A USTED LE GUSTARÍA QUE GANARA, POR LO QUE SABE O HA OÍDO DECIR. ¿QUÉ PARTIDO O CANDIDATO TIENE EN ESTE MOMENTO MÁS POSIBILIDADES DE GANAR LA ELECCIÓN PARA SENADOR POR SONORA?</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32855"/>
            <a:ext cx="9144000"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48403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4" name="Chart 1"/>
          <p:cNvGraphicFramePr>
            <a:graphicFrameLocks/>
          </p:cNvGraphicFramePr>
          <p:nvPr>
            <p:extLst>
              <p:ext uri="{D42A27DB-BD31-4B8C-83A1-F6EECF244321}">
                <p14:modId xmlns:p14="http://schemas.microsoft.com/office/powerpoint/2010/main" val="656884442"/>
              </p:ext>
            </p:extLst>
          </p:nvPr>
        </p:nvGraphicFramePr>
        <p:xfrm>
          <a:off x="1691680" y="1667709"/>
          <a:ext cx="5328592" cy="4747378"/>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sp>
        <p:nvSpPr>
          <p:cNvPr id="14" name="13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196569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Graphic spid="4" grpId="0">
        <p:bldAsOne/>
      </p:bldGraphic>
      <p:bldP spid="5" grpId="0"/>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8316" y="1893686"/>
            <a:ext cx="448627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04580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124"/>
                                        </p:tgtEl>
                                        <p:attrNameLst>
                                          <p:attrName>style.visibility</p:attrName>
                                        </p:attrNameLst>
                                      </p:cBhvr>
                                      <p:to>
                                        <p:strVal val="visible"/>
                                      </p:to>
                                    </p:set>
                                    <p:animEffect transition="in" filter="wipe(left)">
                                      <p:cBhvr>
                                        <p:cTn id="11"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6" name="Chart 1"/>
          <p:cNvGraphicFramePr>
            <a:graphicFrameLocks/>
          </p:cNvGraphicFramePr>
          <p:nvPr>
            <p:extLst>
              <p:ext uri="{D42A27DB-BD31-4B8C-83A1-F6EECF244321}">
                <p14:modId xmlns:p14="http://schemas.microsoft.com/office/powerpoint/2010/main" val="1022262987"/>
              </p:ext>
            </p:extLst>
          </p:nvPr>
        </p:nvGraphicFramePr>
        <p:xfrm>
          <a:off x="1619672" y="1667709"/>
          <a:ext cx="5904656" cy="4747378"/>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4852612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5" grpId="0"/>
      <p:bldGraphic spid="6" grpId="0">
        <p:bldAsOne/>
      </p:bldGraphic>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830558"/>
            <a:ext cx="448627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6271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left)">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6" name="Chart 1"/>
          <p:cNvGraphicFramePr>
            <a:graphicFrameLocks/>
          </p:cNvGraphicFramePr>
          <p:nvPr>
            <p:extLst>
              <p:ext uri="{D42A27DB-BD31-4B8C-83A1-F6EECF244321}">
                <p14:modId xmlns:p14="http://schemas.microsoft.com/office/powerpoint/2010/main" val="486074084"/>
              </p:ext>
            </p:extLst>
          </p:nvPr>
        </p:nvGraphicFramePr>
        <p:xfrm>
          <a:off x="1403648" y="1844824"/>
          <a:ext cx="6264696" cy="4570263"/>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379991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5" grpId="0"/>
      <p:bldGraphic spid="6" grpId="0">
        <p:bldAsOne/>
      </p:bldGraphic>
    </p:bld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909890"/>
            <a:ext cx="458152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4383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6" name="Chart 1"/>
          <p:cNvGraphicFramePr>
            <a:graphicFrameLocks/>
          </p:cNvGraphicFramePr>
          <p:nvPr>
            <p:extLst>
              <p:ext uri="{D42A27DB-BD31-4B8C-83A1-F6EECF244321}">
                <p14:modId xmlns:p14="http://schemas.microsoft.com/office/powerpoint/2010/main" val="804560457"/>
              </p:ext>
            </p:extLst>
          </p:nvPr>
        </p:nvGraphicFramePr>
        <p:xfrm>
          <a:off x="1668487" y="1666267"/>
          <a:ext cx="5663902" cy="4747378"/>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378850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5" grpId="0"/>
      <p:bldGraphic spid="6" grpId="0">
        <p:bldAsOne/>
      </p:bldGraphic>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958369"/>
            <a:ext cx="458152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59674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6" name="Chart 1"/>
          <p:cNvGraphicFramePr>
            <a:graphicFrameLocks/>
          </p:cNvGraphicFramePr>
          <p:nvPr>
            <p:extLst>
              <p:ext uri="{D42A27DB-BD31-4B8C-83A1-F6EECF244321}">
                <p14:modId xmlns:p14="http://schemas.microsoft.com/office/powerpoint/2010/main" val="2117519060"/>
              </p:ext>
            </p:extLst>
          </p:nvPr>
        </p:nvGraphicFramePr>
        <p:xfrm>
          <a:off x="1259632" y="1667709"/>
          <a:ext cx="6336704" cy="4747378"/>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645959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5" grpId="0"/>
      <p:bldGraphic spid="6" grpId="0">
        <p:bldAsOne/>
      </p:bldGraphic>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1237" y="1916832"/>
            <a:ext cx="458152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2254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6" name="Chart 1"/>
          <p:cNvGraphicFramePr>
            <a:graphicFrameLocks/>
          </p:cNvGraphicFramePr>
          <p:nvPr>
            <p:extLst>
              <p:ext uri="{D42A27DB-BD31-4B8C-83A1-F6EECF244321}">
                <p14:modId xmlns:p14="http://schemas.microsoft.com/office/powerpoint/2010/main" val="3506012505"/>
              </p:ext>
            </p:extLst>
          </p:nvPr>
        </p:nvGraphicFramePr>
        <p:xfrm>
          <a:off x="827584" y="1667710"/>
          <a:ext cx="6984776" cy="4747378"/>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6857322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5" grpId="0"/>
      <p:bldGraphic spid="6" grpId="0">
        <p:bldAsOne/>
      </p:bldGraphic>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7300" y="1988839"/>
            <a:ext cx="448627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284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wipe(left)">
                                      <p:cBhvr>
                                        <p:cTn id="11"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7" name="Chart 1"/>
          <p:cNvGraphicFramePr>
            <a:graphicFrameLocks/>
          </p:cNvGraphicFramePr>
          <p:nvPr>
            <p:extLst>
              <p:ext uri="{D42A27DB-BD31-4B8C-83A1-F6EECF244321}">
                <p14:modId xmlns:p14="http://schemas.microsoft.com/office/powerpoint/2010/main" val="3826719803"/>
              </p:ext>
            </p:extLst>
          </p:nvPr>
        </p:nvGraphicFramePr>
        <p:xfrm>
          <a:off x="1043608" y="1667709"/>
          <a:ext cx="6624736" cy="4747378"/>
        </p:xfrm>
        <a:graphic>
          <a:graphicData uri="http://schemas.openxmlformats.org/drawingml/2006/chart">
            <c:chart xmlns:c="http://schemas.openxmlformats.org/drawingml/2006/chart" xmlns:r="http://schemas.openxmlformats.org/officeDocument/2006/relationships" r:id="rId3"/>
          </a:graphicData>
        </a:graphic>
      </p:graphicFrame>
      <p:sp>
        <p:nvSpPr>
          <p:cNvPr id="16" name="15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554836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5" grpId="0"/>
      <p:bldGraphic spid="7" grpId="0">
        <p:bldAsOne/>
      </p:bldGraphic>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910454"/>
            <a:ext cx="448627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4361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wipe(left)">
                                      <p:cBhvr>
                                        <p:cTn id="7"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7" name="Chart 1"/>
          <p:cNvGraphicFramePr>
            <a:graphicFrameLocks/>
          </p:cNvGraphicFramePr>
          <p:nvPr>
            <p:extLst>
              <p:ext uri="{D42A27DB-BD31-4B8C-83A1-F6EECF244321}">
                <p14:modId xmlns:p14="http://schemas.microsoft.com/office/powerpoint/2010/main" val="3578024520"/>
              </p:ext>
            </p:extLst>
          </p:nvPr>
        </p:nvGraphicFramePr>
        <p:xfrm>
          <a:off x="899592" y="1667709"/>
          <a:ext cx="6768752" cy="4747378"/>
        </p:xfrm>
        <a:graphic>
          <a:graphicData uri="http://schemas.openxmlformats.org/drawingml/2006/chart">
            <c:chart xmlns:c="http://schemas.openxmlformats.org/drawingml/2006/chart" xmlns:r="http://schemas.openxmlformats.org/officeDocument/2006/relationships" r:id="rId3"/>
          </a:graphicData>
        </a:graphic>
      </p:graphicFrame>
      <p:sp>
        <p:nvSpPr>
          <p:cNvPr id="16" name="15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1233707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5" grpId="0"/>
      <p:bldGraphic spid="7" grpId="0">
        <p:bldAsOne/>
      </p:bldGraphic>
    </p:bld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1844824"/>
            <a:ext cx="458152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334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ipe(left)">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7" name="Chart 1"/>
          <p:cNvGraphicFramePr>
            <a:graphicFrameLocks/>
          </p:cNvGraphicFramePr>
          <p:nvPr>
            <p:extLst>
              <p:ext uri="{D42A27DB-BD31-4B8C-83A1-F6EECF244321}">
                <p14:modId xmlns:p14="http://schemas.microsoft.com/office/powerpoint/2010/main" val="2377740572"/>
              </p:ext>
            </p:extLst>
          </p:nvPr>
        </p:nvGraphicFramePr>
        <p:xfrm>
          <a:off x="971600" y="1855839"/>
          <a:ext cx="6167958" cy="4642271"/>
        </p:xfrm>
        <a:graphic>
          <a:graphicData uri="http://schemas.openxmlformats.org/drawingml/2006/chart">
            <c:chart xmlns:c="http://schemas.openxmlformats.org/drawingml/2006/chart" xmlns:r="http://schemas.openxmlformats.org/officeDocument/2006/relationships" r:id="rId3"/>
          </a:graphicData>
        </a:graphic>
      </p:graphicFrame>
      <p:sp>
        <p:nvSpPr>
          <p:cNvPr id="16" name="15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858642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5" grpId="0"/>
      <p:bldGraphic spid="7" grpId="0">
        <p:bldAsOne/>
      </p:bldGraphic>
    </p:bld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2601" y="1772815"/>
            <a:ext cx="458152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69162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left)">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5" name="Rectangle 35"/>
          <p:cNvSpPr>
            <a:spLocks noChangeArrowheads="1"/>
          </p:cNvSpPr>
          <p:nvPr/>
        </p:nvSpPr>
        <p:spPr bwMode="auto">
          <a:xfrm>
            <a:off x="4355976" y="6498110"/>
            <a:ext cx="708977"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Times New Roman" pitchFamily="18" charset="0"/>
              </a:rPr>
              <a:t>Porcentaje</a:t>
            </a:r>
            <a:endParaRPr kumimoji="0" lang="es-ES" sz="1800" b="0" i="0" u="none" strike="noStrike" cap="none" normalizeH="0" baseline="0" dirty="0" smtClean="0">
              <a:ln>
                <a:noFill/>
              </a:ln>
              <a:solidFill>
                <a:schemeClr val="tx1"/>
              </a:solidFill>
              <a:effectLst/>
              <a:latin typeface="Arial" pitchFamily="34" charset="0"/>
            </a:endParaRPr>
          </a:p>
        </p:txBody>
      </p:sp>
      <p:graphicFrame>
        <p:nvGraphicFramePr>
          <p:cNvPr id="7" name="Chart 1"/>
          <p:cNvGraphicFramePr>
            <a:graphicFrameLocks/>
          </p:cNvGraphicFramePr>
          <p:nvPr>
            <p:extLst>
              <p:ext uri="{D42A27DB-BD31-4B8C-83A1-F6EECF244321}">
                <p14:modId xmlns:p14="http://schemas.microsoft.com/office/powerpoint/2010/main" val="3534446620"/>
              </p:ext>
            </p:extLst>
          </p:nvPr>
        </p:nvGraphicFramePr>
        <p:xfrm>
          <a:off x="683568" y="1772816"/>
          <a:ext cx="6696744" cy="4570263"/>
        </p:xfrm>
        <a:graphic>
          <a:graphicData uri="http://schemas.openxmlformats.org/drawingml/2006/chart">
            <c:chart xmlns:c="http://schemas.openxmlformats.org/drawingml/2006/chart" xmlns:r="http://schemas.openxmlformats.org/officeDocument/2006/relationships" r:id="rId3"/>
          </a:graphicData>
        </a:graphic>
      </p:graphicFrame>
      <p:sp>
        <p:nvSpPr>
          <p:cNvPr id="16" name="15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96435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wipe(left)">
                                      <p:cBhvr>
                                        <p:cTn id="7" dur="500"/>
                                        <p:tgtEl>
                                          <p:spTgt spid="2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5" grpId="0"/>
      <p:bldGraphic spid="7" grpId="0">
        <p:bldAsOne/>
      </p:bldGraphic>
    </p:bld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 name="Text Box 189"/>
          <p:cNvSpPr txBox="1">
            <a:spLocks noChangeArrowheads="1"/>
          </p:cNvSpPr>
          <p:nvPr/>
        </p:nvSpPr>
        <p:spPr bwMode="auto">
          <a:xfrm>
            <a:off x="0" y="836712"/>
            <a:ext cx="9144000" cy="830997"/>
          </a:xfrm>
          <a:prstGeom prst="rect">
            <a:avLst/>
          </a:prstGeom>
          <a:noFill/>
          <a:ln w="9525">
            <a:noFill/>
            <a:miter lim="800000"/>
            <a:headEnd/>
            <a:tailEnd/>
          </a:ln>
        </p:spPr>
        <p:txBody>
          <a:bodyPr wrap="square">
            <a:spAutoFit/>
          </a:bodyPr>
          <a:lstStyle/>
          <a:p>
            <a:r>
              <a:rPr lang="es-MX" sz="1600" b="1" dirty="0" smtClean="0">
                <a:latin typeface="Times New Roman" pitchFamily="18" charset="0"/>
                <a:cs typeface="Times New Roman" pitchFamily="18" charset="0"/>
              </a:rPr>
              <a:t>ENTRE LAS SIGUIENTES COMBINACIONES DE CANDIDATOS PARA SENADOR POR SONORA, ¿USTED POR CUÁL DE ELLOS VOTARÍA, SI LOS ÚNICOS CANDIDATOS FUERAN:…?</a:t>
            </a:r>
            <a:endParaRPr lang="es-MX" sz="1600" b="1" dirty="0">
              <a:latin typeface="Times New Roman" pitchFamily="18" charset="0"/>
              <a:cs typeface="Times New Roman" pitchFamily="18" charset="0"/>
            </a:endParaRPr>
          </a:p>
        </p:txBody>
      </p:sp>
      <p:sp>
        <p:nvSpPr>
          <p:cNvPr id="222"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ESCENARIOS 2012</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963440"/>
            <a:ext cx="458152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17148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wipe(left)">
                                      <p:cBhvr>
                                        <p:cTn id="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1454153"/>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PARTIDOS POLÍTICOS</a:t>
            </a:r>
            <a:endPar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endParaRPr>
          </a:p>
        </p:txBody>
      </p:sp>
    </p:spTree>
    <p:extLst>
      <p:ext uri="{BB962C8B-B14F-4D97-AF65-F5344CB8AC3E}">
        <p14:creationId xmlns:p14="http://schemas.microsoft.com/office/powerpoint/2010/main" val="234582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ESTA MÁS ORGANIZADO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02" name="Chart 1"/>
          <p:cNvGraphicFramePr>
            <a:graphicFrameLocks/>
          </p:cNvGraphicFramePr>
          <p:nvPr>
            <p:extLst>
              <p:ext uri="{D42A27DB-BD31-4B8C-83A1-F6EECF244321}">
                <p14:modId xmlns:p14="http://schemas.microsoft.com/office/powerpoint/2010/main" val="1047489333"/>
              </p:ext>
            </p:extLst>
          </p:nvPr>
        </p:nvGraphicFramePr>
        <p:xfrm>
          <a:off x="1940719" y="1484784"/>
          <a:ext cx="5334000" cy="4533900"/>
        </p:xfrm>
        <a:graphic>
          <a:graphicData uri="http://schemas.openxmlformats.org/drawingml/2006/chart">
            <c:chart xmlns:c="http://schemas.openxmlformats.org/drawingml/2006/chart" xmlns:r="http://schemas.openxmlformats.org/officeDocument/2006/relationships" r:id="rId3"/>
          </a:graphicData>
        </a:graphic>
      </p:graphicFrame>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4" name="13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193347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2"/>
                                        </p:tgtEl>
                                        <p:attrNameLst>
                                          <p:attrName>style.visibility</p:attrName>
                                        </p:attrNameLst>
                                      </p:cBhvr>
                                      <p:to>
                                        <p:strVal val="visible"/>
                                      </p:to>
                                    </p:set>
                                    <p:animEffect transition="in" filter="wipe(left)">
                                      <p:cBhvr>
                                        <p:cTn id="15" dur="500"/>
                                        <p:tgtEl>
                                          <p:spTgt spid="10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wipe(left)">
                                      <p:cBhvr>
                                        <p:cTn id="1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Graphic spid="102" grpId="0">
        <p:bldAsOne/>
      </p:bldGraphic>
      <p:bldP spid="103" grpId="0"/>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ESTA MÁS ORGANIZADO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700808"/>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7653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wipe(left)">
                                      <p:cBhvr>
                                        <p:cTn id="7" dur="5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 MÁS HONESTO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8" name="Chart 1"/>
          <p:cNvGraphicFramePr>
            <a:graphicFrameLocks/>
          </p:cNvGraphicFramePr>
          <p:nvPr>
            <p:extLst>
              <p:ext uri="{D42A27DB-BD31-4B8C-83A1-F6EECF244321}">
                <p14:modId xmlns:p14="http://schemas.microsoft.com/office/powerpoint/2010/main" val="2492158048"/>
              </p:ext>
            </p:extLst>
          </p:nvPr>
        </p:nvGraphicFramePr>
        <p:xfrm>
          <a:off x="2051720" y="1694512"/>
          <a:ext cx="5619328" cy="4542924"/>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4481981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wipe(left)">
                                      <p:cBhvr>
                                        <p:cTn id="1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8" grpId="0">
        <p:bldAsOne/>
      </p:bldGraphic>
    </p:bld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 MÁS HONESTO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1919384"/>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0106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wipe(left)">
                                      <p:cBhvr>
                                        <p:cTn id="7" dur="500"/>
                                        <p:tgtEl>
                                          <p:spTgt spid="49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ESTA MÁS DIVIDIDO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Chart 1"/>
          <p:cNvGraphicFramePr>
            <a:graphicFrameLocks/>
          </p:cNvGraphicFramePr>
          <p:nvPr>
            <p:extLst>
              <p:ext uri="{D42A27DB-BD31-4B8C-83A1-F6EECF244321}">
                <p14:modId xmlns:p14="http://schemas.microsoft.com/office/powerpoint/2010/main" val="2731107509"/>
              </p:ext>
            </p:extLst>
          </p:nvPr>
        </p:nvGraphicFramePr>
        <p:xfrm>
          <a:off x="1940718" y="1473838"/>
          <a:ext cx="5583609" cy="4619457"/>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1084625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500"/>
                                        <p:tgtEl>
                                          <p:spTgt spid="1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6" grpId="0">
        <p:bldAsOne/>
      </p:bldGraphic>
    </p:bld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ESTA MÁS DIVIDIDO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01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6969" y="1772815"/>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98238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wipe(left)">
                                      <p:cBhvr>
                                        <p:cTn id="7" dur="5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AYUDA MÁS AL CAMPO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Chart 1"/>
          <p:cNvGraphicFramePr>
            <a:graphicFrameLocks/>
          </p:cNvGraphicFramePr>
          <p:nvPr>
            <p:extLst>
              <p:ext uri="{D42A27DB-BD31-4B8C-83A1-F6EECF244321}">
                <p14:modId xmlns:p14="http://schemas.microsoft.com/office/powerpoint/2010/main" val="2742848921"/>
              </p:ext>
            </p:extLst>
          </p:nvPr>
        </p:nvGraphicFramePr>
        <p:xfrm>
          <a:off x="1907704" y="1412797"/>
          <a:ext cx="5979368" cy="4807421"/>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343074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500"/>
                                        <p:tgtEl>
                                          <p:spTgt spid="1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6" grpId="0">
        <p:bldAsOne/>
      </p:bldGraphic>
    </p:bld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AYUDA MÁS AL CAMPO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750797"/>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64148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1202"/>
                                        </p:tgtEl>
                                        <p:attrNameLst>
                                          <p:attrName>style.visibility</p:attrName>
                                        </p:attrNameLst>
                                      </p:cBhvr>
                                      <p:to>
                                        <p:strVal val="visible"/>
                                      </p:to>
                                    </p:set>
                                    <p:animEffect transition="in" filter="wipe(left)">
                                      <p:cBhvr>
                                        <p:cTn id="7" dur="500"/>
                                        <p:tgtEl>
                                          <p:spTgt spid="51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APOYA MÁS A LA GENTE COMO USTED</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Chart 1"/>
          <p:cNvGraphicFramePr>
            <a:graphicFrameLocks/>
          </p:cNvGraphicFramePr>
          <p:nvPr>
            <p:extLst>
              <p:ext uri="{D42A27DB-BD31-4B8C-83A1-F6EECF244321}">
                <p14:modId xmlns:p14="http://schemas.microsoft.com/office/powerpoint/2010/main" val="742118791"/>
              </p:ext>
            </p:extLst>
          </p:nvPr>
        </p:nvGraphicFramePr>
        <p:xfrm>
          <a:off x="1905000" y="1285874"/>
          <a:ext cx="5907360" cy="4951561"/>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0708246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500"/>
                                        <p:tgtEl>
                                          <p:spTgt spid="1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6" grpId="0">
        <p:bldAsOne/>
      </p:bldGraphic>
    </p:bld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APOYA MÁS A LA GENTE COMO USTED</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1772816"/>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57617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wipe(left)">
                                      <p:cBhvr>
                                        <p:cTn id="7" dur="500"/>
                                        <p:tgtEl>
                                          <p:spTgt spid="52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 EL MÁS UNIDO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Chart 1"/>
          <p:cNvGraphicFramePr>
            <a:graphicFrameLocks/>
          </p:cNvGraphicFramePr>
          <p:nvPr>
            <p:extLst>
              <p:ext uri="{D42A27DB-BD31-4B8C-83A1-F6EECF244321}">
                <p14:modId xmlns:p14="http://schemas.microsoft.com/office/powerpoint/2010/main" val="2540811722"/>
              </p:ext>
            </p:extLst>
          </p:nvPr>
        </p:nvGraphicFramePr>
        <p:xfrm>
          <a:off x="1907704" y="1502023"/>
          <a:ext cx="5907360" cy="4735413"/>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703142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500"/>
                                        <p:tgtEl>
                                          <p:spTgt spid="1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6" grpId="0">
        <p:bldAsOne/>
      </p:bldGraphic>
    </p:bld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 EL MÁS UNIDO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1779262"/>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8618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wipe(left)">
                                      <p:cBhvr>
                                        <p:cTn id="7" dur="5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TIENE MÁS FUTURO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Chart 1"/>
          <p:cNvGraphicFramePr>
            <a:graphicFrameLocks/>
          </p:cNvGraphicFramePr>
          <p:nvPr>
            <p:extLst>
              <p:ext uri="{D42A27DB-BD31-4B8C-83A1-F6EECF244321}">
                <p14:modId xmlns:p14="http://schemas.microsoft.com/office/powerpoint/2010/main" val="2625495983"/>
              </p:ext>
            </p:extLst>
          </p:nvPr>
        </p:nvGraphicFramePr>
        <p:xfrm>
          <a:off x="1904999" y="1285874"/>
          <a:ext cx="6161943" cy="4951561"/>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8553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500"/>
                                        <p:tgtEl>
                                          <p:spTgt spid="1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6" grpId="0">
        <p:bldAsOne/>
      </p:bldGraphic>
    </p:bld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TIENE MÁS FUTURO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7991" y="1751359"/>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9446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wipe(left)">
                                      <p:cBhvr>
                                        <p:cTn id="7" dur="5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ESCOGE MEJOR ASUS CANDIDATOS</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Chart 1"/>
          <p:cNvGraphicFramePr>
            <a:graphicFrameLocks/>
          </p:cNvGraphicFramePr>
          <p:nvPr>
            <p:extLst>
              <p:ext uri="{D42A27DB-BD31-4B8C-83A1-F6EECF244321}">
                <p14:modId xmlns:p14="http://schemas.microsoft.com/office/powerpoint/2010/main" val="1539938493"/>
              </p:ext>
            </p:extLst>
          </p:nvPr>
        </p:nvGraphicFramePr>
        <p:xfrm>
          <a:off x="1187624" y="1393597"/>
          <a:ext cx="6195392" cy="4951561"/>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98222" y="6309320"/>
            <a:ext cx="310282"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8532472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wipe(left)">
                                      <p:cBhvr>
                                        <p:cTn id="1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6" grpId="0">
        <p:bldAsOne/>
      </p:bldGraphic>
    </p:bldLst>
  </p:timing>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ESCOGE MEJOR ASUS CANDIDATOS</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52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889228"/>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8990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wipe(left)">
                                      <p:cBhvr>
                                        <p:cTn id="7" dur="500"/>
                                        <p:tgtEl>
                                          <p:spTgt spid="55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REPRESENTA MEJOR UN CAMBIO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Chart 1"/>
          <p:cNvGraphicFramePr>
            <a:graphicFrameLocks/>
          </p:cNvGraphicFramePr>
          <p:nvPr>
            <p:extLst>
              <p:ext uri="{D42A27DB-BD31-4B8C-83A1-F6EECF244321}">
                <p14:modId xmlns:p14="http://schemas.microsoft.com/office/powerpoint/2010/main" val="90016188"/>
              </p:ext>
            </p:extLst>
          </p:nvPr>
        </p:nvGraphicFramePr>
        <p:xfrm>
          <a:off x="1905000" y="1285874"/>
          <a:ext cx="6051376" cy="4951561"/>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rId4" action="ppaction://hlinksldjump"/>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0348640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500"/>
                                        <p:tgtEl>
                                          <p:spTgt spid="1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6" grpId="0">
        <p:bldAsOne/>
      </p:bldGraphic>
    </p:bldLst>
  </p:timing>
</p:sld>
</file>

<file path=ppt/slides/slide1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REPRESENTA MEJOR UN CAMBIO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1718951"/>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5903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wipe(left)">
                                      <p:cBhvr>
                                        <p:cTn id="7" dur="500"/>
                                        <p:tgtEl>
                                          <p:spTgt spid="56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 EL QUE MÁS ESTÁ PERDIENDO APOYO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Chart 1"/>
          <p:cNvGraphicFramePr>
            <a:graphicFrameLocks/>
          </p:cNvGraphicFramePr>
          <p:nvPr>
            <p:extLst>
              <p:ext uri="{D42A27DB-BD31-4B8C-83A1-F6EECF244321}">
                <p14:modId xmlns:p14="http://schemas.microsoft.com/office/powerpoint/2010/main" val="2449127254"/>
              </p:ext>
            </p:extLst>
          </p:nvPr>
        </p:nvGraphicFramePr>
        <p:xfrm>
          <a:off x="1366738" y="1407004"/>
          <a:ext cx="6267400" cy="4807421"/>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 action="ppaction://noaction"/>
          </p:cNvPr>
          <p:cNvSpPr/>
          <p:nvPr/>
        </p:nvSpPr>
        <p:spPr>
          <a:xfrm>
            <a:off x="8855843" y="6309320"/>
            <a:ext cx="252661"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042603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wipe(left)">
                                      <p:cBhvr>
                                        <p:cTn id="1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6" grpId="0">
        <p:bldAsOne/>
      </p:bldGraphic>
    </p:bldLst>
  </p:timing>
</p:sld>
</file>

<file path=ppt/slides/slide1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ES EL QUE MÁS ESTÁ PERDIENDO APOYO</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73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853822"/>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9255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wipe(left)">
                                      <p:cBhvr>
                                        <p:cTn id="7" dur="5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GOBIERNA MEJOR</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03"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Chart 1"/>
          <p:cNvGraphicFramePr>
            <a:graphicFrameLocks/>
          </p:cNvGraphicFramePr>
          <p:nvPr>
            <p:extLst>
              <p:ext uri="{D42A27DB-BD31-4B8C-83A1-F6EECF244321}">
                <p14:modId xmlns:p14="http://schemas.microsoft.com/office/powerpoint/2010/main" val="371535886"/>
              </p:ext>
            </p:extLst>
          </p:nvPr>
        </p:nvGraphicFramePr>
        <p:xfrm>
          <a:off x="1905000" y="1285874"/>
          <a:ext cx="6267400" cy="4951561"/>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Flecha abajo">
            <a:hlinkClick r:id="" action="ppaction://noaction"/>
          </p:cNvPr>
          <p:cNvSpPr/>
          <p:nvPr/>
        </p:nvSpPr>
        <p:spPr>
          <a:xfrm>
            <a:off x="8748464" y="6309320"/>
            <a:ext cx="360040"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151650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500"/>
                                        <p:tgtEl>
                                          <p:spTgt spid="1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03" grpId="0"/>
      <p:bldGraphic spid="6" grpId="0">
        <p:bldAsOne/>
      </p:bldGraphic>
    </p:bld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 name="Text Box 3"/>
          <p:cNvSpPr txBox="1">
            <a:spLocks noChangeArrowheads="1"/>
          </p:cNvSpPr>
          <p:nvPr/>
        </p:nvSpPr>
        <p:spPr bwMode="auto">
          <a:xfrm>
            <a:off x="285750" y="890136"/>
            <a:ext cx="8643938" cy="553998"/>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EL PAN, EL PRI Y EL PRD, ¿QUÉ PARTIDO LE PARECE A USTED QUE:…</a:t>
            </a:r>
          </a:p>
          <a:p>
            <a:r>
              <a:rPr lang="es-MX" sz="1600" b="1" dirty="0" smtClean="0">
                <a:latin typeface="Times New Roman" pitchFamily="18" charset="0"/>
                <a:cs typeface="Times New Roman" pitchFamily="18" charset="0"/>
              </a:rPr>
              <a:t>GOBIERNA MEJOR</a:t>
            </a:r>
            <a:endParaRPr lang="es-MX" sz="1600" b="1" dirty="0">
              <a:latin typeface="Times New Roman" pitchFamily="18" charset="0"/>
              <a:cs typeface="Times New Roman" pitchFamily="18" charset="0"/>
            </a:endParaRPr>
          </a:p>
        </p:txBody>
      </p:sp>
      <p:sp>
        <p:nvSpPr>
          <p:cNvPr id="63" name="Text Box 2"/>
          <p:cNvSpPr txBox="1">
            <a:spLocks noChangeArrowheads="1"/>
          </p:cNvSpPr>
          <p:nvPr/>
        </p:nvSpPr>
        <p:spPr bwMode="auto">
          <a:xfrm>
            <a:off x="252413" y="188640"/>
            <a:ext cx="8496051" cy="523220"/>
          </a:xfrm>
          <a:prstGeom prst="rect">
            <a:avLst/>
          </a:prstGeom>
          <a:noFill/>
          <a:ln w="9525">
            <a:noFill/>
            <a:miter lim="800000"/>
            <a:headEnd/>
            <a:tailEnd/>
          </a:ln>
        </p:spPr>
        <p:txBody>
          <a:bodyPr wrap="square">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PATIDOS POLÍTICOS</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583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1772816"/>
            <a:ext cx="43815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1941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wipe(left)">
                                      <p:cBhvr>
                                        <p:cTn id="7" dur="500"/>
                                        <p:tgtEl>
                                          <p:spTgt spid="5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1382715"/>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smtClean="0">
                <a:ln w="11430"/>
                <a:solidFill>
                  <a:srgbClr val="002060"/>
                </a:solidFill>
                <a:effectLst>
                  <a:outerShdw blurRad="76200" dist="50800" dir="5400000" algn="tl" rotWithShape="0">
                    <a:srgbClr val="000000">
                      <a:alpha val="65000"/>
                    </a:srgbClr>
                  </a:outerShdw>
                </a:effectLst>
                <a:latin typeface="Times New Roman" pitchFamily="18" charset="0"/>
                <a:cs typeface="+mn-cs"/>
              </a:rPr>
              <a:t>ALCALDÍAS 2012</a:t>
            </a:r>
            <a:endPar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endParaRPr>
          </a:p>
        </p:txBody>
      </p:sp>
    </p:spTree>
    <p:extLst>
      <p:ext uri="{BB962C8B-B14F-4D97-AF65-F5344CB8AC3E}">
        <p14:creationId xmlns:p14="http://schemas.microsoft.com/office/powerpoint/2010/main" val="3484715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¿CONOCE 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HERMOSILLO</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4" name="Chart 1"/>
          <p:cNvGraphicFramePr>
            <a:graphicFrameLocks/>
          </p:cNvGraphicFramePr>
          <p:nvPr>
            <p:extLst>
              <p:ext uri="{D42A27DB-BD31-4B8C-83A1-F6EECF244321}">
                <p14:modId xmlns:p14="http://schemas.microsoft.com/office/powerpoint/2010/main" val="3840170024"/>
              </p:ext>
            </p:extLst>
          </p:nvPr>
        </p:nvGraphicFramePr>
        <p:xfrm>
          <a:off x="756147" y="1772816"/>
          <a:ext cx="6780510" cy="4034581"/>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4100624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fade">
                                      <p:cBhvr>
                                        <p:cTn id="7" dur="1000"/>
                                        <p:tgtEl>
                                          <p:spTgt spid="27653"/>
                                        </p:tgtEl>
                                      </p:cBhvr>
                                    </p:animEffect>
                                    <p:anim calcmode="lin" valueType="num">
                                      <p:cBhvr>
                                        <p:cTn id="8" dur="1000" fill="hold"/>
                                        <p:tgtEl>
                                          <p:spTgt spid="27653"/>
                                        </p:tgtEl>
                                        <p:attrNameLst>
                                          <p:attrName>ppt_x</p:attrName>
                                        </p:attrNameLst>
                                      </p:cBhvr>
                                      <p:tavLst>
                                        <p:tav tm="0">
                                          <p:val>
                                            <p:strVal val="#ppt_x"/>
                                          </p:val>
                                        </p:tav>
                                        <p:tav tm="100000">
                                          <p:val>
                                            <p:strVal val="#ppt_x"/>
                                          </p:val>
                                        </p:tav>
                                      </p:tavLst>
                                    </p:anim>
                                    <p:anim calcmode="lin" valueType="num">
                                      <p:cBhvr>
                                        <p:cTn id="9" dur="1000" fill="hold"/>
                                        <p:tgtEl>
                                          <p:spTgt spid="276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27683"/>
                                        </p:tgtEl>
                                        <p:attrNameLst>
                                          <p:attrName>style.visibility</p:attrName>
                                        </p:attrNameLst>
                                      </p:cBhvr>
                                      <p:to>
                                        <p:strVal val="visible"/>
                                      </p:to>
                                    </p:set>
                                    <p:animEffect transition="in" filter="fade">
                                      <p:cBhvr>
                                        <p:cTn id="13" dur="500"/>
                                        <p:tgtEl>
                                          <p:spTgt spid="32768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Graphic spid="14" grpId="0">
        <p:bldAsOne/>
      </p:bldGraphic>
      <p:bldP spid="15" grpId="0"/>
    </p:bldLst>
  </p:timing>
</p:sld>
</file>

<file path=ppt/slides/slide1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1 Grupo"/>
          <p:cNvGrpSpPr/>
          <p:nvPr/>
        </p:nvGrpSpPr>
        <p:grpSpPr>
          <a:xfrm>
            <a:off x="1907704" y="2067757"/>
            <a:ext cx="7052146" cy="3521483"/>
            <a:chOff x="1907704" y="2067757"/>
            <a:chExt cx="7052146" cy="3521483"/>
          </a:xfrm>
        </p:grpSpPr>
        <p:sp>
          <p:nvSpPr>
            <p:cNvPr id="17" name="Rectangle 7"/>
            <p:cNvSpPr>
              <a:spLocks noChangeArrowheads="1"/>
            </p:cNvSpPr>
            <p:nvPr/>
          </p:nvSpPr>
          <p:spPr bwMode="auto">
            <a:xfrm>
              <a:off x="1907704" y="2067757"/>
              <a:ext cx="7052146" cy="1649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 name="Rectangle 8"/>
            <p:cNvSpPr>
              <a:spLocks noChangeArrowheads="1"/>
            </p:cNvSpPr>
            <p:nvPr/>
          </p:nvSpPr>
          <p:spPr bwMode="auto">
            <a:xfrm>
              <a:off x="1907704" y="3939965"/>
              <a:ext cx="7052146" cy="164927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
        <p:nvSpPr>
          <p:cNvPr id="327683" name="Text Box 3"/>
          <p:cNvSpPr txBox="1">
            <a:spLocks noChangeArrowheads="1"/>
          </p:cNvSpPr>
          <p:nvPr/>
        </p:nvSpPr>
        <p:spPr bwMode="auto">
          <a:xfrm>
            <a:off x="285750" y="908720"/>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¿CONOCE 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HERMOSILLO</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4" name="Chart 1"/>
          <p:cNvGraphicFramePr>
            <a:graphicFrameLocks/>
          </p:cNvGraphicFramePr>
          <p:nvPr>
            <p:extLst>
              <p:ext uri="{D42A27DB-BD31-4B8C-83A1-F6EECF244321}">
                <p14:modId xmlns:p14="http://schemas.microsoft.com/office/powerpoint/2010/main" val="1814820005"/>
              </p:ext>
            </p:extLst>
          </p:nvPr>
        </p:nvGraphicFramePr>
        <p:xfrm>
          <a:off x="756147" y="1772816"/>
          <a:ext cx="3167781" cy="4034581"/>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5" name="Text Box 3"/>
          <p:cNvSpPr txBox="1">
            <a:spLocks noChangeArrowheads="1"/>
          </p:cNvSpPr>
          <p:nvPr/>
        </p:nvSpPr>
        <p:spPr bwMode="auto">
          <a:xfrm>
            <a:off x="4857752" y="1268760"/>
            <a:ext cx="4224336" cy="307775"/>
          </a:xfrm>
          <a:prstGeom prst="rect">
            <a:avLst/>
          </a:prstGeom>
          <a:noFill/>
          <a:ln w="9525">
            <a:noFill/>
            <a:miter lim="800000"/>
            <a:headEnd/>
            <a:tailEnd/>
          </a:ln>
        </p:spPr>
        <p:txBody>
          <a:bodyPr>
            <a:spAutoFit/>
          </a:bodyPr>
          <a:lstStyle/>
          <a:p>
            <a:pPr algn="ctr"/>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a:t>
            </a:r>
            <a:r>
              <a:rPr lang="es-MX" sz="1400" b="1" dirty="0">
                <a:latin typeface="Times New Roman" pitchFamily="18" charset="0"/>
                <a:cs typeface="Times New Roman" pitchFamily="18" charset="0"/>
              </a:rPr>
              <a:t>…?</a:t>
            </a:r>
          </a:p>
        </p:txBody>
      </p:sp>
      <p:grpSp>
        <p:nvGrpSpPr>
          <p:cNvPr id="94" name="93 Grupo"/>
          <p:cNvGrpSpPr/>
          <p:nvPr/>
        </p:nvGrpSpPr>
        <p:grpSpPr>
          <a:xfrm>
            <a:off x="5521325" y="1576389"/>
            <a:ext cx="3438525" cy="3367542"/>
            <a:chOff x="5521325" y="1576389"/>
            <a:chExt cx="3438525" cy="3367542"/>
          </a:xfrm>
        </p:grpSpPr>
        <p:sp>
          <p:nvSpPr>
            <p:cNvPr id="27" name="Rectangle 6"/>
            <p:cNvSpPr>
              <a:spLocks noChangeArrowheads="1"/>
            </p:cNvSpPr>
            <p:nvPr/>
          </p:nvSpPr>
          <p:spPr bwMode="auto">
            <a:xfrm>
              <a:off x="5521325" y="1576389"/>
              <a:ext cx="3438525" cy="442912"/>
            </a:xfrm>
            <a:prstGeom prst="rect">
              <a:avLst/>
            </a:prstGeom>
            <a:solidFill>
              <a:srgbClr val="002060"/>
            </a:solidFill>
            <a:ln>
              <a:noFill/>
            </a:ln>
          </p:spPr>
          <p:txBody>
            <a:bodyPr vert="horz" wrap="square" lIns="91440" tIns="45720" rIns="91440" bIns="45720" numCol="1" anchor="t" anchorCtr="0" compatLnSpc="1">
              <a:prstTxWarp prst="textNoShape">
                <a:avLst/>
              </a:prstTxWarp>
            </a:bodyPr>
            <a:lstStyle/>
            <a:p>
              <a:endParaRPr lang="es-MX"/>
            </a:p>
          </p:txBody>
        </p:sp>
        <p:sp>
          <p:nvSpPr>
            <p:cNvPr id="28" name="Rectangle 16"/>
            <p:cNvSpPr>
              <a:spLocks noChangeArrowheads="1"/>
            </p:cNvSpPr>
            <p:nvPr/>
          </p:nvSpPr>
          <p:spPr bwMode="auto">
            <a:xfrm>
              <a:off x="5616575" y="1628800"/>
              <a:ext cx="683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FFFFFF"/>
                  </a:solidFill>
                  <a:effectLst/>
                  <a:latin typeface="Times New Roman" pitchFamily="18" charset="0"/>
                  <a:cs typeface="Arial" pitchFamily="34" charset="0"/>
                </a:rPr>
                <a:t>Muy buena</a:t>
              </a: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 name="Rectangle 17"/>
            <p:cNvSpPr>
              <a:spLocks noChangeArrowheads="1"/>
            </p:cNvSpPr>
            <p:nvPr/>
          </p:nvSpPr>
          <p:spPr bwMode="auto">
            <a:xfrm>
              <a:off x="6635750" y="1700808"/>
              <a:ext cx="4857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Buena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18"/>
            <p:cNvSpPr>
              <a:spLocks noChangeArrowheads="1"/>
            </p:cNvSpPr>
            <p:nvPr/>
          </p:nvSpPr>
          <p:spPr bwMode="auto">
            <a:xfrm>
              <a:off x="7483475" y="1700808"/>
              <a:ext cx="4095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19"/>
            <p:cNvSpPr>
              <a:spLocks noChangeArrowheads="1"/>
            </p:cNvSpPr>
            <p:nvPr/>
          </p:nvSpPr>
          <p:spPr bwMode="auto">
            <a:xfrm>
              <a:off x="8298433" y="1628800"/>
              <a:ext cx="522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Muy 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65" name="Rectangle 7"/>
            <p:cNvSpPr>
              <a:spLocks noChangeArrowheads="1"/>
            </p:cNvSpPr>
            <p:nvPr/>
          </p:nvSpPr>
          <p:spPr bwMode="auto">
            <a:xfrm>
              <a:off x="5857577" y="2825502"/>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38.3</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66" name="Rectangle 8"/>
            <p:cNvSpPr>
              <a:spLocks noChangeArrowheads="1"/>
            </p:cNvSpPr>
            <p:nvPr/>
          </p:nvSpPr>
          <p:spPr bwMode="auto">
            <a:xfrm>
              <a:off x="6619577" y="2825502"/>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57.4</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67" name="Rectangle 9"/>
            <p:cNvSpPr>
              <a:spLocks noChangeArrowheads="1"/>
            </p:cNvSpPr>
            <p:nvPr/>
          </p:nvSpPr>
          <p:spPr bwMode="auto">
            <a:xfrm>
              <a:off x="7484170" y="2825502"/>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3.4</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68" name="Rectangle 10"/>
            <p:cNvSpPr>
              <a:spLocks noChangeArrowheads="1"/>
            </p:cNvSpPr>
            <p:nvPr/>
          </p:nvSpPr>
          <p:spPr bwMode="auto">
            <a:xfrm>
              <a:off x="8246170" y="2825502"/>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0.9</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69" name="Rectangle 11"/>
            <p:cNvSpPr>
              <a:spLocks noChangeArrowheads="1"/>
            </p:cNvSpPr>
            <p:nvPr/>
          </p:nvSpPr>
          <p:spPr bwMode="auto">
            <a:xfrm>
              <a:off x="5857577" y="4697710"/>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19.1</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70" name="Rectangle 12"/>
            <p:cNvSpPr>
              <a:spLocks noChangeArrowheads="1"/>
            </p:cNvSpPr>
            <p:nvPr/>
          </p:nvSpPr>
          <p:spPr bwMode="auto">
            <a:xfrm>
              <a:off x="6619577" y="4697710"/>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71.4</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71" name="Rectangle 13"/>
            <p:cNvSpPr>
              <a:spLocks noChangeArrowheads="1"/>
            </p:cNvSpPr>
            <p:nvPr/>
          </p:nvSpPr>
          <p:spPr bwMode="auto">
            <a:xfrm>
              <a:off x="7484170" y="4697710"/>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7.5</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72" name="Rectangle 14"/>
            <p:cNvSpPr>
              <a:spLocks noChangeArrowheads="1"/>
            </p:cNvSpPr>
            <p:nvPr/>
          </p:nvSpPr>
          <p:spPr bwMode="auto">
            <a:xfrm>
              <a:off x="8246170" y="4697710"/>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2.0</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grpSp>
    </p:spTree>
    <p:extLst>
      <p:ext uri="{BB962C8B-B14F-4D97-AF65-F5344CB8AC3E}">
        <p14:creationId xmlns:p14="http://schemas.microsoft.com/office/powerpoint/2010/main" val="4000710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94"/>
                                        </p:tgtEl>
                                        <p:attrNameLst>
                                          <p:attrName>style.visibility</p:attrName>
                                        </p:attrNameLst>
                                      </p:cBhvr>
                                      <p:to>
                                        <p:strVal val="visible"/>
                                      </p:to>
                                    </p:set>
                                    <p:animEffect transition="in" filter="wipe(left)">
                                      <p:cBhvr>
                                        <p:cTn id="2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p:bldLst>
  </p:timing>
</p:sld>
</file>

<file path=ppt/slides/slide1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738664"/>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LAS SIGUIENTES COMBINACIONES DE CANDIDATOS PARA PRESIDENTE MUNICIPAL DE HERMOSILLO, ¿USTED POR CUÁL DE ELLOS VOTARÍA, SI LOS ÚNICOS CANDIDATOS FUERAN:…?</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HERMOSILLO</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4"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5" name="Chart 1"/>
          <p:cNvGraphicFramePr>
            <a:graphicFrameLocks/>
          </p:cNvGraphicFramePr>
          <p:nvPr>
            <p:extLst>
              <p:ext uri="{D42A27DB-BD31-4B8C-83A1-F6EECF244321}">
                <p14:modId xmlns:p14="http://schemas.microsoft.com/office/powerpoint/2010/main" val="4263073090"/>
              </p:ext>
            </p:extLst>
          </p:nvPr>
        </p:nvGraphicFramePr>
        <p:xfrm>
          <a:off x="1297831" y="1647385"/>
          <a:ext cx="6631732" cy="45900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671665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683"/>
                                        </p:tgtEl>
                                        <p:attrNameLst>
                                          <p:attrName>style.visibility</p:attrName>
                                        </p:attrNameLst>
                                      </p:cBhvr>
                                      <p:to>
                                        <p:strVal val="visible"/>
                                      </p:to>
                                    </p:set>
                                    <p:animEffect transition="in" filter="wipe(left)">
                                      <p:cBhvr>
                                        <p:cTn id="7" dur="500"/>
                                        <p:tgtEl>
                                          <p:spTgt spid="327683"/>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34" grpId="0"/>
      <p:bldGraphic spid="15" grpId="0">
        <p:bldAsOne/>
      </p:bldGraphic>
    </p:bld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SI HOY FUERAN LAS ELECCIONES PARA PRESIDENTE MUNICIPAL, ¿POR QUÉ PARTIDO POLÍTICO VOTARÍA?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HERMOSILLO</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6" name="Rectangle 45"/>
          <p:cNvSpPr>
            <a:spLocks noChangeArrowheads="1"/>
          </p:cNvSpPr>
          <p:nvPr/>
        </p:nvSpPr>
        <p:spPr bwMode="auto">
          <a:xfrm>
            <a:off x="5004048" y="645391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37" name="Chart 1"/>
          <p:cNvGraphicFramePr>
            <a:graphicFrameLocks/>
          </p:cNvGraphicFramePr>
          <p:nvPr>
            <p:extLst>
              <p:ext uri="{D42A27DB-BD31-4B8C-83A1-F6EECF244321}">
                <p14:modId xmlns:p14="http://schemas.microsoft.com/office/powerpoint/2010/main" val="2686601579"/>
              </p:ext>
            </p:extLst>
          </p:nvPr>
        </p:nvGraphicFramePr>
        <p:xfrm>
          <a:off x="971600" y="1556792"/>
          <a:ext cx="6529338" cy="46106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38817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683"/>
                                        </p:tgtEl>
                                        <p:attrNameLst>
                                          <p:attrName>style.visibility</p:attrName>
                                        </p:attrNameLst>
                                      </p:cBhvr>
                                      <p:to>
                                        <p:strVal val="visible"/>
                                      </p:to>
                                    </p:set>
                                    <p:animEffect transition="in" filter="wipe(left)">
                                      <p:cBhvr>
                                        <p:cTn id="7" dur="500"/>
                                        <p:tgtEl>
                                          <p:spTgt spid="327683"/>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36" grpId="0"/>
      <p:bldGraphic spid="37" grpId="0">
        <p:bldAsOne/>
      </p:bldGraphic>
    </p:bldLst>
  </p:timing>
</p:sld>
</file>

<file path=ppt/slides/slide1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¿CONOCE 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CAJEME</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6" name="Chart 1"/>
          <p:cNvGraphicFramePr>
            <a:graphicFrameLocks/>
          </p:cNvGraphicFramePr>
          <p:nvPr>
            <p:extLst>
              <p:ext uri="{D42A27DB-BD31-4B8C-83A1-F6EECF244321}">
                <p14:modId xmlns:p14="http://schemas.microsoft.com/office/powerpoint/2010/main" val="3855787570"/>
              </p:ext>
            </p:extLst>
          </p:nvPr>
        </p:nvGraphicFramePr>
        <p:xfrm>
          <a:off x="2076450" y="1628800"/>
          <a:ext cx="4991100" cy="4538637"/>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45"/>
          <p:cNvSpPr>
            <a:spLocks noChangeArrowheads="1"/>
          </p:cNvSpPr>
          <p:nvPr/>
        </p:nvSpPr>
        <p:spPr bwMode="auto">
          <a:xfrm>
            <a:off x="5004048" y="645391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1103808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fade">
                                      <p:cBhvr>
                                        <p:cTn id="7" dur="1000"/>
                                        <p:tgtEl>
                                          <p:spTgt spid="27653"/>
                                        </p:tgtEl>
                                      </p:cBhvr>
                                    </p:animEffect>
                                    <p:anim calcmode="lin" valueType="num">
                                      <p:cBhvr>
                                        <p:cTn id="8" dur="1000" fill="hold"/>
                                        <p:tgtEl>
                                          <p:spTgt spid="27653"/>
                                        </p:tgtEl>
                                        <p:attrNameLst>
                                          <p:attrName>ppt_x</p:attrName>
                                        </p:attrNameLst>
                                      </p:cBhvr>
                                      <p:tavLst>
                                        <p:tav tm="0">
                                          <p:val>
                                            <p:strVal val="#ppt_x"/>
                                          </p:val>
                                        </p:tav>
                                        <p:tav tm="100000">
                                          <p:val>
                                            <p:strVal val="#ppt_x"/>
                                          </p:val>
                                        </p:tav>
                                      </p:tavLst>
                                    </p:anim>
                                    <p:anim calcmode="lin" valueType="num">
                                      <p:cBhvr>
                                        <p:cTn id="9" dur="1000" fill="hold"/>
                                        <p:tgtEl>
                                          <p:spTgt spid="276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27683"/>
                                        </p:tgtEl>
                                        <p:attrNameLst>
                                          <p:attrName>style.visibility</p:attrName>
                                        </p:attrNameLst>
                                      </p:cBhvr>
                                      <p:to>
                                        <p:strVal val="visible"/>
                                      </p:to>
                                    </p:set>
                                    <p:animEffect transition="in" filter="fade">
                                      <p:cBhvr>
                                        <p:cTn id="13" dur="500"/>
                                        <p:tgtEl>
                                          <p:spTgt spid="32768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Graphic spid="16" grpId="0">
        <p:bldAsOne/>
      </p:bldGraphic>
      <p:bldP spid="17" grpId="0"/>
    </p:bldLst>
  </p:timing>
</p:sld>
</file>

<file path=ppt/slides/slide1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1 Grupo"/>
          <p:cNvGrpSpPr/>
          <p:nvPr/>
        </p:nvGrpSpPr>
        <p:grpSpPr>
          <a:xfrm>
            <a:off x="1907704" y="2067757"/>
            <a:ext cx="7052146" cy="3521483"/>
            <a:chOff x="1907704" y="2067757"/>
            <a:chExt cx="7052146" cy="3521483"/>
          </a:xfrm>
        </p:grpSpPr>
        <p:sp>
          <p:nvSpPr>
            <p:cNvPr id="17" name="Rectangle 7"/>
            <p:cNvSpPr>
              <a:spLocks noChangeArrowheads="1"/>
            </p:cNvSpPr>
            <p:nvPr/>
          </p:nvSpPr>
          <p:spPr bwMode="auto">
            <a:xfrm>
              <a:off x="1907704" y="2067757"/>
              <a:ext cx="7052146" cy="1649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 name="Rectangle 8"/>
            <p:cNvSpPr>
              <a:spLocks noChangeArrowheads="1"/>
            </p:cNvSpPr>
            <p:nvPr/>
          </p:nvSpPr>
          <p:spPr bwMode="auto">
            <a:xfrm>
              <a:off x="1907704" y="3939965"/>
              <a:ext cx="7052146" cy="164927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
        <p:nvSpPr>
          <p:cNvPr id="327683" name="Text Box 3"/>
          <p:cNvSpPr txBox="1">
            <a:spLocks noChangeArrowheads="1"/>
          </p:cNvSpPr>
          <p:nvPr/>
        </p:nvSpPr>
        <p:spPr bwMode="auto">
          <a:xfrm>
            <a:off x="285750" y="908720"/>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¿CONOCE 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CAJEME</a:t>
            </a:r>
          </a:p>
        </p:txBody>
      </p:sp>
      <p:sp>
        <p:nvSpPr>
          <p:cNvPr id="15"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33" name="Chart 1"/>
          <p:cNvGraphicFramePr>
            <a:graphicFrameLocks/>
          </p:cNvGraphicFramePr>
          <p:nvPr>
            <p:extLst>
              <p:ext uri="{D42A27DB-BD31-4B8C-83A1-F6EECF244321}">
                <p14:modId xmlns:p14="http://schemas.microsoft.com/office/powerpoint/2010/main" val="2459306230"/>
              </p:ext>
            </p:extLst>
          </p:nvPr>
        </p:nvGraphicFramePr>
        <p:xfrm>
          <a:off x="683568" y="1700808"/>
          <a:ext cx="3816424" cy="4172884"/>
        </p:xfrm>
        <a:graphic>
          <a:graphicData uri="http://schemas.openxmlformats.org/drawingml/2006/chart">
            <c:chart xmlns:c="http://schemas.openxmlformats.org/drawingml/2006/chart" xmlns:r="http://schemas.openxmlformats.org/officeDocument/2006/relationships" r:id="rId3"/>
          </a:graphicData>
        </a:graphic>
      </p:graphicFrame>
      <p:grpSp>
        <p:nvGrpSpPr>
          <p:cNvPr id="54" name="53 Grupo"/>
          <p:cNvGrpSpPr/>
          <p:nvPr/>
        </p:nvGrpSpPr>
        <p:grpSpPr>
          <a:xfrm>
            <a:off x="4857752" y="1268760"/>
            <a:ext cx="4224336" cy="3589367"/>
            <a:chOff x="4857752" y="1268760"/>
            <a:chExt cx="4224336" cy="3589367"/>
          </a:xfrm>
        </p:grpSpPr>
        <p:sp>
          <p:nvSpPr>
            <p:cNvPr id="25" name="Text Box 3"/>
            <p:cNvSpPr txBox="1">
              <a:spLocks noChangeArrowheads="1"/>
            </p:cNvSpPr>
            <p:nvPr/>
          </p:nvSpPr>
          <p:spPr bwMode="auto">
            <a:xfrm>
              <a:off x="4857752" y="1268760"/>
              <a:ext cx="4224336" cy="307775"/>
            </a:xfrm>
            <a:prstGeom prst="rect">
              <a:avLst/>
            </a:prstGeom>
            <a:noFill/>
            <a:ln w="9525">
              <a:noFill/>
              <a:miter lim="800000"/>
              <a:headEnd/>
              <a:tailEnd/>
            </a:ln>
          </p:spPr>
          <p:txBody>
            <a:bodyPr>
              <a:spAutoFit/>
            </a:bodyPr>
            <a:lstStyle/>
            <a:p>
              <a:pPr algn="ctr"/>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a:t>
              </a:r>
              <a:r>
                <a:rPr lang="es-MX" sz="1400" b="1" dirty="0">
                  <a:latin typeface="Times New Roman" pitchFamily="18" charset="0"/>
                  <a:cs typeface="Times New Roman" pitchFamily="18" charset="0"/>
                </a:rPr>
                <a:t>…?</a:t>
              </a:r>
            </a:p>
          </p:txBody>
        </p:sp>
        <p:sp>
          <p:nvSpPr>
            <p:cNvPr id="27" name="Rectangle 6"/>
            <p:cNvSpPr>
              <a:spLocks noChangeArrowheads="1"/>
            </p:cNvSpPr>
            <p:nvPr/>
          </p:nvSpPr>
          <p:spPr bwMode="auto">
            <a:xfrm>
              <a:off x="5521325" y="1576389"/>
              <a:ext cx="3438525" cy="442912"/>
            </a:xfrm>
            <a:prstGeom prst="rect">
              <a:avLst/>
            </a:prstGeom>
            <a:solidFill>
              <a:srgbClr val="002060"/>
            </a:solidFill>
            <a:ln>
              <a:noFill/>
            </a:ln>
          </p:spPr>
          <p:txBody>
            <a:bodyPr vert="horz" wrap="square" lIns="91440" tIns="45720" rIns="91440" bIns="45720" numCol="1" anchor="t" anchorCtr="0" compatLnSpc="1">
              <a:prstTxWarp prst="textNoShape">
                <a:avLst/>
              </a:prstTxWarp>
            </a:bodyPr>
            <a:lstStyle/>
            <a:p>
              <a:endParaRPr lang="es-MX"/>
            </a:p>
          </p:txBody>
        </p:sp>
        <p:sp>
          <p:nvSpPr>
            <p:cNvPr id="28" name="Rectangle 16"/>
            <p:cNvSpPr>
              <a:spLocks noChangeArrowheads="1"/>
            </p:cNvSpPr>
            <p:nvPr/>
          </p:nvSpPr>
          <p:spPr bwMode="auto">
            <a:xfrm>
              <a:off x="5616575" y="1628800"/>
              <a:ext cx="683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FFFFFF"/>
                  </a:solidFill>
                  <a:effectLst/>
                  <a:latin typeface="Times New Roman" pitchFamily="18" charset="0"/>
                  <a:cs typeface="Arial" pitchFamily="34" charset="0"/>
                </a:rPr>
                <a:t>Muy buena</a:t>
              </a: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 name="Rectangle 17"/>
            <p:cNvSpPr>
              <a:spLocks noChangeArrowheads="1"/>
            </p:cNvSpPr>
            <p:nvPr/>
          </p:nvSpPr>
          <p:spPr bwMode="auto">
            <a:xfrm>
              <a:off x="6635750" y="1700808"/>
              <a:ext cx="4857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Buena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18"/>
            <p:cNvSpPr>
              <a:spLocks noChangeArrowheads="1"/>
            </p:cNvSpPr>
            <p:nvPr/>
          </p:nvSpPr>
          <p:spPr bwMode="auto">
            <a:xfrm>
              <a:off x="7483475" y="1700808"/>
              <a:ext cx="4095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19"/>
            <p:cNvSpPr>
              <a:spLocks noChangeArrowheads="1"/>
            </p:cNvSpPr>
            <p:nvPr/>
          </p:nvSpPr>
          <p:spPr bwMode="auto">
            <a:xfrm>
              <a:off x="8298433" y="1628800"/>
              <a:ext cx="522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Muy 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7"/>
            <p:cNvSpPr>
              <a:spLocks noChangeArrowheads="1"/>
            </p:cNvSpPr>
            <p:nvPr/>
          </p:nvSpPr>
          <p:spPr bwMode="auto">
            <a:xfrm>
              <a:off x="5891213" y="2719953"/>
              <a:ext cx="40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000000"/>
                  </a:solidFill>
                  <a:effectLst/>
                  <a:latin typeface="Times New Roman" pitchFamily="18" charset="0"/>
                  <a:cs typeface="Times New Roman" pitchFamily="18" charset="0"/>
                </a:rPr>
                <a:t>26.8</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19" name="Rectangle 8"/>
            <p:cNvSpPr>
              <a:spLocks noChangeArrowheads="1"/>
            </p:cNvSpPr>
            <p:nvPr/>
          </p:nvSpPr>
          <p:spPr bwMode="auto">
            <a:xfrm>
              <a:off x="6653213" y="2719953"/>
              <a:ext cx="40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000000"/>
                  </a:solidFill>
                  <a:effectLst/>
                  <a:latin typeface="Times New Roman" pitchFamily="18" charset="0"/>
                  <a:cs typeface="Times New Roman" pitchFamily="18" charset="0"/>
                </a:rPr>
                <a:t>59.4</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0" name="Rectangle 9"/>
            <p:cNvSpPr>
              <a:spLocks noChangeArrowheads="1"/>
            </p:cNvSpPr>
            <p:nvPr/>
          </p:nvSpPr>
          <p:spPr bwMode="auto">
            <a:xfrm>
              <a:off x="7472363" y="2719953"/>
              <a:ext cx="2885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000000"/>
                  </a:solidFill>
                  <a:effectLst/>
                  <a:latin typeface="Times New Roman" pitchFamily="18" charset="0"/>
                  <a:cs typeface="Times New Roman" pitchFamily="18" charset="0"/>
                </a:rPr>
                <a:t>8.0</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1" name="Rectangle 10"/>
            <p:cNvSpPr>
              <a:spLocks noChangeArrowheads="1"/>
            </p:cNvSpPr>
            <p:nvPr/>
          </p:nvSpPr>
          <p:spPr bwMode="auto">
            <a:xfrm>
              <a:off x="8234363" y="2719953"/>
              <a:ext cx="2885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000000"/>
                  </a:solidFill>
                  <a:effectLst/>
                  <a:latin typeface="Times New Roman" pitchFamily="18" charset="0"/>
                  <a:cs typeface="Times New Roman" pitchFamily="18" charset="0"/>
                </a:rPr>
                <a:t>5.8</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2" name="Rectangle 11"/>
            <p:cNvSpPr>
              <a:spLocks noChangeArrowheads="1"/>
            </p:cNvSpPr>
            <p:nvPr/>
          </p:nvSpPr>
          <p:spPr bwMode="auto">
            <a:xfrm>
              <a:off x="5891213" y="4581128"/>
              <a:ext cx="40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000000"/>
                  </a:solidFill>
                  <a:effectLst/>
                  <a:latin typeface="Times New Roman" pitchFamily="18" charset="0"/>
                  <a:cs typeface="Times New Roman" pitchFamily="18" charset="0"/>
                </a:rPr>
                <a:t>19.6</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3" name="Rectangle 12"/>
            <p:cNvSpPr>
              <a:spLocks noChangeArrowheads="1"/>
            </p:cNvSpPr>
            <p:nvPr/>
          </p:nvSpPr>
          <p:spPr bwMode="auto">
            <a:xfrm>
              <a:off x="6653213" y="4581128"/>
              <a:ext cx="40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000000"/>
                  </a:solidFill>
                  <a:effectLst/>
                  <a:latin typeface="Times New Roman" pitchFamily="18" charset="0"/>
                  <a:cs typeface="Times New Roman" pitchFamily="18" charset="0"/>
                </a:rPr>
                <a:t>65.8</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4" name="Rectangle 13"/>
            <p:cNvSpPr>
              <a:spLocks noChangeArrowheads="1"/>
            </p:cNvSpPr>
            <p:nvPr/>
          </p:nvSpPr>
          <p:spPr bwMode="auto">
            <a:xfrm>
              <a:off x="7415213" y="4581128"/>
              <a:ext cx="3953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000000"/>
                  </a:solidFill>
                  <a:effectLst/>
                  <a:latin typeface="Times New Roman" pitchFamily="18" charset="0"/>
                  <a:cs typeface="Times New Roman" pitchFamily="18" charset="0"/>
                </a:rPr>
                <a:t>11.3</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6" name="Rectangle 14"/>
            <p:cNvSpPr>
              <a:spLocks noChangeArrowheads="1"/>
            </p:cNvSpPr>
            <p:nvPr/>
          </p:nvSpPr>
          <p:spPr bwMode="auto">
            <a:xfrm>
              <a:off x="8234363" y="4581128"/>
              <a:ext cx="2885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smtClean="0">
                  <a:ln>
                    <a:noFill/>
                  </a:ln>
                  <a:solidFill>
                    <a:srgbClr val="000000"/>
                  </a:solidFill>
                  <a:effectLst/>
                  <a:latin typeface="Times New Roman" pitchFamily="18" charset="0"/>
                  <a:cs typeface="Times New Roman" pitchFamily="18" charset="0"/>
                </a:rPr>
                <a:t>3.2</a:t>
              </a:r>
              <a:endParaRPr kumimoji="0" lang="es-MX" b="0" i="0" u="none" strike="noStrike" cap="none" normalizeH="0" baseline="0" smtClean="0">
                <a:ln>
                  <a:noFill/>
                </a:ln>
                <a:solidFill>
                  <a:schemeClr val="tx1"/>
                </a:solidFill>
                <a:effectLst/>
                <a:latin typeface="Times New Roman" pitchFamily="18" charset="0"/>
                <a:cs typeface="Times New Roman" pitchFamily="18" charset="0"/>
              </a:endParaRPr>
            </a:p>
          </p:txBody>
        </p:sp>
      </p:grpSp>
    </p:spTree>
    <p:extLst>
      <p:ext uri="{BB962C8B-B14F-4D97-AF65-F5344CB8AC3E}">
        <p14:creationId xmlns:p14="http://schemas.microsoft.com/office/powerpoint/2010/main" val="14601132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up)">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Graphic spid="33" grpId="0">
        <p:bldAsOne/>
      </p:bldGraphic>
    </p:bldLst>
  </p:timing>
</p:sld>
</file>

<file path=ppt/slides/slide1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LAS SIGUIENTES COMBINACIONES DE CANDIDATOS PARA PRESIDENTE MUNICIPAL DE CAJEME, ¿USTED POR CUÁL DE ELLOS VOTARÍA, SI LOS ÚNICOS CANDIDATOS FUERAN:…?</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CAJEME</a:t>
            </a:r>
          </a:p>
        </p:txBody>
      </p:sp>
      <p:sp>
        <p:nvSpPr>
          <p:cNvPr id="34"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4" name="Chart 1"/>
          <p:cNvGraphicFramePr>
            <a:graphicFrameLocks/>
          </p:cNvGraphicFramePr>
          <p:nvPr>
            <p:extLst>
              <p:ext uri="{D42A27DB-BD31-4B8C-83A1-F6EECF244321}">
                <p14:modId xmlns:p14="http://schemas.microsoft.com/office/powerpoint/2010/main" val="1210577177"/>
              </p:ext>
            </p:extLst>
          </p:nvPr>
        </p:nvGraphicFramePr>
        <p:xfrm>
          <a:off x="1259632" y="1698484"/>
          <a:ext cx="6348462" cy="45386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818441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683"/>
                                        </p:tgtEl>
                                        <p:attrNameLst>
                                          <p:attrName>style.visibility</p:attrName>
                                        </p:attrNameLst>
                                      </p:cBhvr>
                                      <p:to>
                                        <p:strVal val="visible"/>
                                      </p:to>
                                    </p:set>
                                    <p:animEffect transition="in" filter="wipe(left)">
                                      <p:cBhvr>
                                        <p:cTn id="7" dur="500"/>
                                        <p:tgtEl>
                                          <p:spTgt spid="32768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Effect transition="in" filter="fad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34" grpId="0"/>
      <p:bldGraphic spid="14" grpId="0">
        <p:bldAsOne/>
      </p:bldGraphic>
    </p:bldLst>
  </p:timing>
</p:sld>
</file>

<file path=ppt/slides/slide1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SI HOY FUERAN LAS ELECCIONES PARA PRESIDENTE MUNICIPAL, ¿POR QUÉ PARTIDO POLÍTICO VOTARÍA?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CAJEME</a:t>
            </a:r>
          </a:p>
        </p:txBody>
      </p:sp>
      <p:sp>
        <p:nvSpPr>
          <p:cNvPr id="36" name="Rectangle 45"/>
          <p:cNvSpPr>
            <a:spLocks noChangeArrowheads="1"/>
          </p:cNvSpPr>
          <p:nvPr/>
        </p:nvSpPr>
        <p:spPr bwMode="auto">
          <a:xfrm>
            <a:off x="5004048" y="645391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5" name="Chart 1"/>
          <p:cNvGraphicFramePr>
            <a:graphicFrameLocks/>
          </p:cNvGraphicFramePr>
          <p:nvPr>
            <p:extLst>
              <p:ext uri="{D42A27DB-BD31-4B8C-83A1-F6EECF244321}">
                <p14:modId xmlns:p14="http://schemas.microsoft.com/office/powerpoint/2010/main" val="4204142914"/>
              </p:ext>
            </p:extLst>
          </p:nvPr>
        </p:nvGraphicFramePr>
        <p:xfrm>
          <a:off x="971600" y="1628800"/>
          <a:ext cx="6850806" cy="45386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58682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683"/>
                                        </p:tgtEl>
                                        <p:attrNameLst>
                                          <p:attrName>style.visibility</p:attrName>
                                        </p:attrNameLst>
                                      </p:cBhvr>
                                      <p:to>
                                        <p:strVal val="visible"/>
                                      </p:to>
                                    </p:set>
                                    <p:animEffect transition="in" filter="wipe(left)">
                                      <p:cBhvr>
                                        <p:cTn id="7" dur="500"/>
                                        <p:tgtEl>
                                          <p:spTgt spid="327683"/>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36" grpId="0"/>
      <p:bldGraphic spid="15" grpId="0">
        <p:bldAsOne/>
      </p:bldGraphic>
    </p:bldLst>
  </p:timing>
</p:sld>
</file>

<file path=ppt/slides/slide1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¿CONOCE 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NAVOJOA</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7" name="Rectangle 45"/>
          <p:cNvSpPr>
            <a:spLocks noChangeArrowheads="1"/>
          </p:cNvSpPr>
          <p:nvPr/>
        </p:nvSpPr>
        <p:spPr bwMode="auto">
          <a:xfrm>
            <a:off x="5004048" y="645391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4" name="Chart 1"/>
          <p:cNvGraphicFramePr>
            <a:graphicFrameLocks/>
          </p:cNvGraphicFramePr>
          <p:nvPr>
            <p:extLst>
              <p:ext uri="{D42A27DB-BD31-4B8C-83A1-F6EECF244321}">
                <p14:modId xmlns:p14="http://schemas.microsoft.com/office/powerpoint/2010/main" val="423146935"/>
              </p:ext>
            </p:extLst>
          </p:nvPr>
        </p:nvGraphicFramePr>
        <p:xfrm>
          <a:off x="1475656" y="1484784"/>
          <a:ext cx="6025282" cy="46826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301528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fade">
                                      <p:cBhvr>
                                        <p:cTn id="7" dur="1000"/>
                                        <p:tgtEl>
                                          <p:spTgt spid="27653"/>
                                        </p:tgtEl>
                                      </p:cBhvr>
                                    </p:animEffect>
                                    <p:anim calcmode="lin" valueType="num">
                                      <p:cBhvr>
                                        <p:cTn id="8" dur="1000" fill="hold"/>
                                        <p:tgtEl>
                                          <p:spTgt spid="27653"/>
                                        </p:tgtEl>
                                        <p:attrNameLst>
                                          <p:attrName>ppt_x</p:attrName>
                                        </p:attrNameLst>
                                      </p:cBhvr>
                                      <p:tavLst>
                                        <p:tav tm="0">
                                          <p:val>
                                            <p:strVal val="#ppt_x"/>
                                          </p:val>
                                        </p:tav>
                                        <p:tav tm="100000">
                                          <p:val>
                                            <p:strVal val="#ppt_x"/>
                                          </p:val>
                                        </p:tav>
                                      </p:tavLst>
                                    </p:anim>
                                    <p:anim calcmode="lin" valueType="num">
                                      <p:cBhvr>
                                        <p:cTn id="9" dur="1000" fill="hold"/>
                                        <p:tgtEl>
                                          <p:spTgt spid="276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27683"/>
                                        </p:tgtEl>
                                        <p:attrNameLst>
                                          <p:attrName>style.visibility</p:attrName>
                                        </p:attrNameLst>
                                      </p:cBhvr>
                                      <p:to>
                                        <p:strVal val="visible"/>
                                      </p:to>
                                    </p:set>
                                    <p:animEffect transition="in" filter="fade">
                                      <p:cBhvr>
                                        <p:cTn id="13" dur="500"/>
                                        <p:tgtEl>
                                          <p:spTgt spid="32768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17" grpId="0"/>
      <p:bldGraphic spid="14" grpId="0">
        <p:bldAsOne/>
      </p:bldGraphic>
    </p:bldLst>
  </p:timing>
</p:sld>
</file>

<file path=ppt/slides/slide1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1 Grupo"/>
          <p:cNvGrpSpPr/>
          <p:nvPr/>
        </p:nvGrpSpPr>
        <p:grpSpPr>
          <a:xfrm>
            <a:off x="1907704" y="2067757"/>
            <a:ext cx="7052146" cy="3521483"/>
            <a:chOff x="1907704" y="2067757"/>
            <a:chExt cx="7052146" cy="3521483"/>
          </a:xfrm>
        </p:grpSpPr>
        <p:sp>
          <p:nvSpPr>
            <p:cNvPr id="17" name="Rectangle 7"/>
            <p:cNvSpPr>
              <a:spLocks noChangeArrowheads="1"/>
            </p:cNvSpPr>
            <p:nvPr/>
          </p:nvSpPr>
          <p:spPr bwMode="auto">
            <a:xfrm>
              <a:off x="1907704" y="2067757"/>
              <a:ext cx="7052146" cy="1649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 name="Rectangle 8"/>
            <p:cNvSpPr>
              <a:spLocks noChangeArrowheads="1"/>
            </p:cNvSpPr>
            <p:nvPr/>
          </p:nvSpPr>
          <p:spPr bwMode="auto">
            <a:xfrm>
              <a:off x="1907704" y="3939965"/>
              <a:ext cx="7052146" cy="164927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
        <p:nvSpPr>
          <p:cNvPr id="327683" name="Text Box 3"/>
          <p:cNvSpPr txBox="1">
            <a:spLocks noChangeArrowheads="1"/>
          </p:cNvSpPr>
          <p:nvPr/>
        </p:nvSpPr>
        <p:spPr bwMode="auto">
          <a:xfrm>
            <a:off x="285750" y="908720"/>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¿CONOCE 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NAVOJOA</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5"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34" name="Chart 1"/>
          <p:cNvGraphicFramePr>
            <a:graphicFrameLocks/>
          </p:cNvGraphicFramePr>
          <p:nvPr>
            <p:extLst>
              <p:ext uri="{D42A27DB-BD31-4B8C-83A1-F6EECF244321}">
                <p14:modId xmlns:p14="http://schemas.microsoft.com/office/powerpoint/2010/main" val="1942298562"/>
              </p:ext>
            </p:extLst>
          </p:nvPr>
        </p:nvGraphicFramePr>
        <p:xfrm>
          <a:off x="53521" y="2051234"/>
          <a:ext cx="5134737" cy="3600400"/>
        </p:xfrm>
        <a:graphic>
          <a:graphicData uri="http://schemas.openxmlformats.org/drawingml/2006/chart">
            <c:chart xmlns:c="http://schemas.openxmlformats.org/drawingml/2006/chart" xmlns:r="http://schemas.openxmlformats.org/officeDocument/2006/relationships" r:id="rId3"/>
          </a:graphicData>
        </a:graphic>
      </p:graphicFrame>
      <p:grpSp>
        <p:nvGrpSpPr>
          <p:cNvPr id="63" name="62 Grupo"/>
          <p:cNvGrpSpPr/>
          <p:nvPr/>
        </p:nvGrpSpPr>
        <p:grpSpPr>
          <a:xfrm>
            <a:off x="4857752" y="1268760"/>
            <a:ext cx="4224336" cy="3672408"/>
            <a:chOff x="4857752" y="1268760"/>
            <a:chExt cx="4224336" cy="3672408"/>
          </a:xfrm>
        </p:grpSpPr>
        <p:sp>
          <p:nvSpPr>
            <p:cNvPr id="25" name="Text Box 3"/>
            <p:cNvSpPr txBox="1">
              <a:spLocks noChangeArrowheads="1"/>
            </p:cNvSpPr>
            <p:nvPr/>
          </p:nvSpPr>
          <p:spPr bwMode="auto">
            <a:xfrm>
              <a:off x="4857752" y="1268760"/>
              <a:ext cx="4224336" cy="307775"/>
            </a:xfrm>
            <a:prstGeom prst="rect">
              <a:avLst/>
            </a:prstGeom>
            <a:noFill/>
            <a:ln w="9525">
              <a:noFill/>
              <a:miter lim="800000"/>
              <a:headEnd/>
              <a:tailEnd/>
            </a:ln>
          </p:spPr>
          <p:txBody>
            <a:bodyPr>
              <a:spAutoFit/>
            </a:bodyPr>
            <a:lstStyle/>
            <a:p>
              <a:pPr algn="ctr"/>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a:t>
              </a:r>
              <a:r>
                <a:rPr lang="es-MX" sz="1400" b="1" dirty="0">
                  <a:latin typeface="Times New Roman" pitchFamily="18" charset="0"/>
                  <a:cs typeface="Times New Roman" pitchFamily="18" charset="0"/>
                </a:rPr>
                <a:t>…?</a:t>
              </a:r>
            </a:p>
          </p:txBody>
        </p:sp>
        <p:sp>
          <p:nvSpPr>
            <p:cNvPr id="27" name="Rectangle 6"/>
            <p:cNvSpPr>
              <a:spLocks noChangeArrowheads="1"/>
            </p:cNvSpPr>
            <p:nvPr/>
          </p:nvSpPr>
          <p:spPr bwMode="auto">
            <a:xfrm>
              <a:off x="5521325" y="1576389"/>
              <a:ext cx="3438525" cy="442912"/>
            </a:xfrm>
            <a:prstGeom prst="rect">
              <a:avLst/>
            </a:prstGeom>
            <a:solidFill>
              <a:srgbClr val="002060"/>
            </a:solidFill>
            <a:ln>
              <a:noFill/>
            </a:ln>
          </p:spPr>
          <p:txBody>
            <a:bodyPr vert="horz" wrap="square" lIns="91440" tIns="45720" rIns="91440" bIns="45720" numCol="1" anchor="t" anchorCtr="0" compatLnSpc="1">
              <a:prstTxWarp prst="textNoShape">
                <a:avLst/>
              </a:prstTxWarp>
            </a:bodyPr>
            <a:lstStyle/>
            <a:p>
              <a:endParaRPr lang="es-MX"/>
            </a:p>
          </p:txBody>
        </p:sp>
        <p:sp>
          <p:nvSpPr>
            <p:cNvPr id="28" name="Rectangle 16"/>
            <p:cNvSpPr>
              <a:spLocks noChangeArrowheads="1"/>
            </p:cNvSpPr>
            <p:nvPr/>
          </p:nvSpPr>
          <p:spPr bwMode="auto">
            <a:xfrm>
              <a:off x="5616575" y="1628800"/>
              <a:ext cx="683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FFFFFF"/>
                  </a:solidFill>
                  <a:effectLst/>
                  <a:latin typeface="Times New Roman" pitchFamily="18" charset="0"/>
                  <a:cs typeface="Arial" pitchFamily="34" charset="0"/>
                </a:rPr>
                <a:t>Muy buena</a:t>
              </a: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 name="Rectangle 17"/>
            <p:cNvSpPr>
              <a:spLocks noChangeArrowheads="1"/>
            </p:cNvSpPr>
            <p:nvPr/>
          </p:nvSpPr>
          <p:spPr bwMode="auto">
            <a:xfrm>
              <a:off x="6635750" y="1700808"/>
              <a:ext cx="4857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Buena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18"/>
            <p:cNvSpPr>
              <a:spLocks noChangeArrowheads="1"/>
            </p:cNvSpPr>
            <p:nvPr/>
          </p:nvSpPr>
          <p:spPr bwMode="auto">
            <a:xfrm>
              <a:off x="7483475" y="1700808"/>
              <a:ext cx="4095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19"/>
            <p:cNvSpPr>
              <a:spLocks noChangeArrowheads="1"/>
            </p:cNvSpPr>
            <p:nvPr/>
          </p:nvSpPr>
          <p:spPr bwMode="auto">
            <a:xfrm>
              <a:off x="8298433" y="1628800"/>
              <a:ext cx="522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Muy 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7"/>
            <p:cNvSpPr>
              <a:spLocks noChangeArrowheads="1"/>
            </p:cNvSpPr>
            <p:nvPr/>
          </p:nvSpPr>
          <p:spPr bwMode="auto">
            <a:xfrm>
              <a:off x="5796136" y="2774951"/>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24.4</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2" name="Rectangle 8"/>
            <p:cNvSpPr>
              <a:spLocks noChangeArrowheads="1"/>
            </p:cNvSpPr>
            <p:nvPr/>
          </p:nvSpPr>
          <p:spPr bwMode="auto">
            <a:xfrm>
              <a:off x="6732240" y="2774951"/>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66.8</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5" name="Rectangle 9"/>
            <p:cNvSpPr>
              <a:spLocks noChangeArrowheads="1"/>
            </p:cNvSpPr>
            <p:nvPr/>
          </p:nvSpPr>
          <p:spPr bwMode="auto">
            <a:xfrm>
              <a:off x="7571953" y="2774951"/>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8.8</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6" name="Rectangle 10"/>
            <p:cNvSpPr>
              <a:spLocks noChangeArrowheads="1"/>
            </p:cNvSpPr>
            <p:nvPr/>
          </p:nvSpPr>
          <p:spPr bwMode="auto">
            <a:xfrm>
              <a:off x="8356600" y="2774951"/>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0.0</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7" name="Rectangle 11"/>
            <p:cNvSpPr>
              <a:spLocks noChangeArrowheads="1"/>
            </p:cNvSpPr>
            <p:nvPr/>
          </p:nvSpPr>
          <p:spPr bwMode="auto">
            <a:xfrm>
              <a:off x="5796136" y="4694947"/>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22.1</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8" name="Rectangle 12"/>
            <p:cNvSpPr>
              <a:spLocks noChangeArrowheads="1"/>
            </p:cNvSpPr>
            <p:nvPr/>
          </p:nvSpPr>
          <p:spPr bwMode="auto">
            <a:xfrm>
              <a:off x="6732240" y="4694947"/>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59.1</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9" name="Rectangle 13"/>
            <p:cNvSpPr>
              <a:spLocks noChangeArrowheads="1"/>
            </p:cNvSpPr>
            <p:nvPr/>
          </p:nvSpPr>
          <p:spPr bwMode="auto">
            <a:xfrm>
              <a:off x="7524328" y="4694947"/>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17.4</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40" name="Rectangle 14"/>
            <p:cNvSpPr>
              <a:spLocks noChangeArrowheads="1"/>
            </p:cNvSpPr>
            <p:nvPr/>
          </p:nvSpPr>
          <p:spPr bwMode="auto">
            <a:xfrm>
              <a:off x="8356600" y="4694947"/>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1.4</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grpSp>
    </p:spTree>
    <p:extLst>
      <p:ext uri="{BB962C8B-B14F-4D97-AF65-F5344CB8AC3E}">
        <p14:creationId xmlns:p14="http://schemas.microsoft.com/office/powerpoint/2010/main" val="35777025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wipe(up)">
                                      <p:cBhvr>
                                        <p:cTn id="2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Graphic spid="34" grpId="0">
        <p:bldAsOne/>
      </p:bldGraphic>
    </p:bldLst>
  </p:timing>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LAS SIGUIENTES COMBINACIONES DE CANDIDATOS PARA PRESIDENTE MUNICIPAL DE NAVOJOA, ¿USTED POR CUÁL DE ELLOS VOTARÍA, SI LOS ÚNICOS CANDIDATOS FUERAN:…?</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NAVOJOA</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4"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5" name="Chart 1"/>
          <p:cNvGraphicFramePr>
            <a:graphicFrameLocks/>
          </p:cNvGraphicFramePr>
          <p:nvPr>
            <p:extLst>
              <p:ext uri="{D42A27DB-BD31-4B8C-83A1-F6EECF244321}">
                <p14:modId xmlns:p14="http://schemas.microsoft.com/office/powerpoint/2010/main" val="999916736"/>
              </p:ext>
            </p:extLst>
          </p:nvPr>
        </p:nvGraphicFramePr>
        <p:xfrm>
          <a:off x="1187623" y="1700808"/>
          <a:ext cx="6741939" cy="44666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17300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683"/>
                                        </p:tgtEl>
                                        <p:attrNameLst>
                                          <p:attrName>style.visibility</p:attrName>
                                        </p:attrNameLst>
                                      </p:cBhvr>
                                      <p:to>
                                        <p:strVal val="visible"/>
                                      </p:to>
                                    </p:set>
                                    <p:animEffect transition="in" filter="wipe(left)">
                                      <p:cBhvr>
                                        <p:cTn id="7" dur="500"/>
                                        <p:tgtEl>
                                          <p:spTgt spid="32768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Effect transition="in" filter="fad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34" grpId="0"/>
      <p:bldGraphic spid="15" grpId="0">
        <p:bldAsOne/>
      </p:bldGraphic>
    </p:bldLst>
  </p:timing>
</p:sld>
</file>

<file path=ppt/slides/slide1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SI HOY FUERAN LAS ELECCIONES PARA PRESIDENTE MUNICIPAL, ¿POR QUÉ PARTIDO POLÍTICO VOTARÍA?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NAVOJOA</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6" name="Rectangle 45"/>
          <p:cNvSpPr>
            <a:spLocks noChangeArrowheads="1"/>
          </p:cNvSpPr>
          <p:nvPr/>
        </p:nvSpPr>
        <p:spPr bwMode="auto">
          <a:xfrm>
            <a:off x="5004048" y="645391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4" name="Chart 1"/>
          <p:cNvGraphicFramePr>
            <a:graphicFrameLocks/>
          </p:cNvGraphicFramePr>
          <p:nvPr>
            <p:extLst>
              <p:ext uri="{D42A27DB-BD31-4B8C-83A1-F6EECF244321}">
                <p14:modId xmlns:p14="http://schemas.microsoft.com/office/powerpoint/2010/main" val="3036436803"/>
              </p:ext>
            </p:extLst>
          </p:nvPr>
        </p:nvGraphicFramePr>
        <p:xfrm>
          <a:off x="1403647" y="1628800"/>
          <a:ext cx="5990133" cy="45386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905825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683"/>
                                        </p:tgtEl>
                                        <p:attrNameLst>
                                          <p:attrName>style.visibility</p:attrName>
                                        </p:attrNameLst>
                                      </p:cBhvr>
                                      <p:to>
                                        <p:strVal val="visible"/>
                                      </p:to>
                                    </p:set>
                                    <p:animEffect transition="in" filter="wipe(left)">
                                      <p:cBhvr>
                                        <p:cTn id="7" dur="500"/>
                                        <p:tgtEl>
                                          <p:spTgt spid="327683"/>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36" grpId="0"/>
      <p:bldGraphic spid="14" grpId="0">
        <p:bldAsOne/>
      </p:bldGraphic>
    </p:bldLst>
  </p:timing>
</p:sld>
</file>

<file path=ppt/slides/slide1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¿CONOCE 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SAN LUIS RÍO COLORADO</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7" name="Rectangle 45"/>
          <p:cNvSpPr>
            <a:spLocks noChangeArrowheads="1"/>
          </p:cNvSpPr>
          <p:nvPr/>
        </p:nvSpPr>
        <p:spPr bwMode="auto">
          <a:xfrm>
            <a:off x="5004048" y="645391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4" name="Chart 1"/>
          <p:cNvGraphicFramePr>
            <a:graphicFrameLocks/>
          </p:cNvGraphicFramePr>
          <p:nvPr>
            <p:extLst>
              <p:ext uri="{D42A27DB-BD31-4B8C-83A1-F6EECF244321}">
                <p14:modId xmlns:p14="http://schemas.microsoft.com/office/powerpoint/2010/main" val="3808600253"/>
              </p:ext>
            </p:extLst>
          </p:nvPr>
        </p:nvGraphicFramePr>
        <p:xfrm>
          <a:off x="1115616" y="1700808"/>
          <a:ext cx="6618720" cy="44666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293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fade">
                                      <p:cBhvr>
                                        <p:cTn id="7" dur="1000"/>
                                        <p:tgtEl>
                                          <p:spTgt spid="27653"/>
                                        </p:tgtEl>
                                      </p:cBhvr>
                                    </p:animEffect>
                                    <p:anim calcmode="lin" valueType="num">
                                      <p:cBhvr>
                                        <p:cTn id="8" dur="1000" fill="hold"/>
                                        <p:tgtEl>
                                          <p:spTgt spid="27653"/>
                                        </p:tgtEl>
                                        <p:attrNameLst>
                                          <p:attrName>ppt_x</p:attrName>
                                        </p:attrNameLst>
                                      </p:cBhvr>
                                      <p:tavLst>
                                        <p:tav tm="0">
                                          <p:val>
                                            <p:strVal val="#ppt_x"/>
                                          </p:val>
                                        </p:tav>
                                        <p:tav tm="100000">
                                          <p:val>
                                            <p:strVal val="#ppt_x"/>
                                          </p:val>
                                        </p:tav>
                                      </p:tavLst>
                                    </p:anim>
                                    <p:anim calcmode="lin" valueType="num">
                                      <p:cBhvr>
                                        <p:cTn id="9" dur="1000" fill="hold"/>
                                        <p:tgtEl>
                                          <p:spTgt spid="276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27683"/>
                                        </p:tgtEl>
                                        <p:attrNameLst>
                                          <p:attrName>style.visibility</p:attrName>
                                        </p:attrNameLst>
                                      </p:cBhvr>
                                      <p:to>
                                        <p:strVal val="visible"/>
                                      </p:to>
                                    </p:set>
                                    <p:animEffect transition="in" filter="fade">
                                      <p:cBhvr>
                                        <p:cTn id="13" dur="500"/>
                                        <p:tgtEl>
                                          <p:spTgt spid="327683"/>
                                        </p:tgtEl>
                                      </p:cBhvr>
                                    </p:animEffect>
                                  </p:childTnLst>
                                </p:cTn>
                              </p:par>
                            </p:childTnLst>
                          </p:cTn>
                        </p:par>
                        <p:par>
                          <p:cTn id="14" fill="hold">
                            <p:stCondLst>
                              <p:cond delay="1500"/>
                            </p:stCondLst>
                            <p:childTnLst>
                              <p:par>
                                <p:cTn id="15" presetID="53"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17" grpId="0"/>
      <p:bldGraphic spid="14" grpId="0">
        <p:bldAsOne/>
      </p:bldGraphic>
    </p:bldLst>
  </p:timing>
</p:sld>
</file>

<file path=ppt/slides/slide1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3" name="2 Grupo"/>
          <p:cNvGrpSpPr/>
          <p:nvPr/>
        </p:nvGrpSpPr>
        <p:grpSpPr>
          <a:xfrm>
            <a:off x="1984350" y="1988840"/>
            <a:ext cx="7052146" cy="3881523"/>
            <a:chOff x="1984350" y="1988840"/>
            <a:chExt cx="7052146" cy="3881523"/>
          </a:xfrm>
        </p:grpSpPr>
        <p:sp>
          <p:nvSpPr>
            <p:cNvPr id="17" name="Rectangle 7"/>
            <p:cNvSpPr>
              <a:spLocks noChangeArrowheads="1"/>
            </p:cNvSpPr>
            <p:nvPr/>
          </p:nvSpPr>
          <p:spPr bwMode="auto">
            <a:xfrm>
              <a:off x="1984350" y="1988840"/>
              <a:ext cx="7052146" cy="11452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 name="Rectangle 8"/>
            <p:cNvSpPr>
              <a:spLocks noChangeArrowheads="1"/>
            </p:cNvSpPr>
            <p:nvPr/>
          </p:nvSpPr>
          <p:spPr bwMode="auto">
            <a:xfrm>
              <a:off x="1984350" y="3356992"/>
              <a:ext cx="7052146" cy="1145219"/>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 name="Rectangle 7"/>
            <p:cNvSpPr>
              <a:spLocks noChangeArrowheads="1"/>
            </p:cNvSpPr>
            <p:nvPr/>
          </p:nvSpPr>
          <p:spPr bwMode="auto">
            <a:xfrm>
              <a:off x="1984350" y="4725144"/>
              <a:ext cx="7052146" cy="11452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
        <p:nvSpPr>
          <p:cNvPr id="327683" name="Text Box 3"/>
          <p:cNvSpPr txBox="1">
            <a:spLocks noChangeArrowheads="1"/>
          </p:cNvSpPr>
          <p:nvPr/>
        </p:nvSpPr>
        <p:spPr bwMode="auto">
          <a:xfrm>
            <a:off x="285750" y="908720"/>
            <a:ext cx="8643938" cy="307777"/>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¿CONOCE 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SAN LUIS RÍO COLORADO</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5"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23" name="Chart 1"/>
          <p:cNvGraphicFramePr>
            <a:graphicFrameLocks/>
          </p:cNvGraphicFramePr>
          <p:nvPr>
            <p:extLst>
              <p:ext uri="{D42A27DB-BD31-4B8C-83A1-F6EECF244321}">
                <p14:modId xmlns:p14="http://schemas.microsoft.com/office/powerpoint/2010/main" val="2026793512"/>
              </p:ext>
            </p:extLst>
          </p:nvPr>
        </p:nvGraphicFramePr>
        <p:xfrm>
          <a:off x="323883" y="1700808"/>
          <a:ext cx="4680165" cy="4466629"/>
        </p:xfrm>
        <a:graphic>
          <a:graphicData uri="http://schemas.openxmlformats.org/drawingml/2006/chart">
            <c:chart xmlns:c="http://schemas.openxmlformats.org/drawingml/2006/chart" xmlns:r="http://schemas.openxmlformats.org/officeDocument/2006/relationships" r:id="rId3"/>
          </a:graphicData>
        </a:graphic>
      </p:graphicFrame>
      <p:grpSp>
        <p:nvGrpSpPr>
          <p:cNvPr id="94" name="93 Grupo"/>
          <p:cNvGrpSpPr/>
          <p:nvPr/>
        </p:nvGrpSpPr>
        <p:grpSpPr>
          <a:xfrm>
            <a:off x="4857752" y="1268760"/>
            <a:ext cx="4224336" cy="4176464"/>
            <a:chOff x="4857752" y="1268760"/>
            <a:chExt cx="4224336" cy="4176464"/>
          </a:xfrm>
        </p:grpSpPr>
        <p:sp>
          <p:nvSpPr>
            <p:cNvPr id="25" name="Text Box 3"/>
            <p:cNvSpPr txBox="1">
              <a:spLocks noChangeArrowheads="1"/>
            </p:cNvSpPr>
            <p:nvPr/>
          </p:nvSpPr>
          <p:spPr bwMode="auto">
            <a:xfrm>
              <a:off x="4857752" y="1268760"/>
              <a:ext cx="4224336" cy="307775"/>
            </a:xfrm>
            <a:prstGeom prst="rect">
              <a:avLst/>
            </a:prstGeom>
            <a:noFill/>
            <a:ln w="9525">
              <a:noFill/>
              <a:miter lim="800000"/>
              <a:headEnd/>
              <a:tailEnd/>
            </a:ln>
          </p:spPr>
          <p:txBody>
            <a:bodyPr>
              <a:spAutoFit/>
            </a:bodyPr>
            <a:lstStyle/>
            <a:p>
              <a:pPr algn="ctr"/>
              <a:r>
                <a:rPr lang="es-MX" sz="1400" b="1" dirty="0">
                  <a:latin typeface="Times New Roman" pitchFamily="18" charset="0"/>
                  <a:cs typeface="Times New Roman" pitchFamily="18" charset="0"/>
                </a:rPr>
                <a:t>¿QUÉ </a:t>
              </a:r>
              <a:r>
                <a:rPr lang="es-MX" sz="1400" b="1" dirty="0" smtClean="0">
                  <a:latin typeface="Times New Roman" pitchFamily="18" charset="0"/>
                  <a:cs typeface="Times New Roman" pitchFamily="18" charset="0"/>
                </a:rPr>
                <a:t>OPINIÓN TIENE DE </a:t>
              </a:r>
              <a:r>
                <a:rPr lang="es-MX" sz="1400" b="1" dirty="0">
                  <a:latin typeface="Times New Roman" pitchFamily="18" charset="0"/>
                  <a:cs typeface="Times New Roman" pitchFamily="18" charset="0"/>
                </a:rPr>
                <a:t>…?</a:t>
              </a:r>
            </a:p>
          </p:txBody>
        </p:sp>
        <p:sp>
          <p:nvSpPr>
            <p:cNvPr id="27" name="Rectangle 6"/>
            <p:cNvSpPr>
              <a:spLocks noChangeArrowheads="1"/>
            </p:cNvSpPr>
            <p:nvPr/>
          </p:nvSpPr>
          <p:spPr bwMode="auto">
            <a:xfrm>
              <a:off x="5521325" y="1576389"/>
              <a:ext cx="3438525" cy="442912"/>
            </a:xfrm>
            <a:prstGeom prst="rect">
              <a:avLst/>
            </a:prstGeom>
            <a:solidFill>
              <a:srgbClr val="002060"/>
            </a:solidFill>
            <a:ln>
              <a:noFill/>
            </a:ln>
          </p:spPr>
          <p:txBody>
            <a:bodyPr vert="horz" wrap="square" lIns="91440" tIns="45720" rIns="91440" bIns="45720" numCol="1" anchor="t" anchorCtr="0" compatLnSpc="1">
              <a:prstTxWarp prst="textNoShape">
                <a:avLst/>
              </a:prstTxWarp>
            </a:bodyPr>
            <a:lstStyle/>
            <a:p>
              <a:endParaRPr lang="es-MX"/>
            </a:p>
          </p:txBody>
        </p:sp>
        <p:sp>
          <p:nvSpPr>
            <p:cNvPr id="28" name="Rectangle 16"/>
            <p:cNvSpPr>
              <a:spLocks noChangeArrowheads="1"/>
            </p:cNvSpPr>
            <p:nvPr/>
          </p:nvSpPr>
          <p:spPr bwMode="auto">
            <a:xfrm>
              <a:off x="5616575" y="1628800"/>
              <a:ext cx="683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dirty="0" smtClean="0">
                  <a:ln>
                    <a:noFill/>
                  </a:ln>
                  <a:solidFill>
                    <a:srgbClr val="FFFFFF"/>
                  </a:solidFill>
                  <a:effectLst/>
                  <a:latin typeface="Times New Roman" pitchFamily="18" charset="0"/>
                  <a:cs typeface="Arial" pitchFamily="34" charset="0"/>
                </a:rPr>
                <a:t>Muy buena</a:t>
              </a: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 name="Rectangle 17"/>
            <p:cNvSpPr>
              <a:spLocks noChangeArrowheads="1"/>
            </p:cNvSpPr>
            <p:nvPr/>
          </p:nvSpPr>
          <p:spPr bwMode="auto">
            <a:xfrm>
              <a:off x="6635750" y="1700808"/>
              <a:ext cx="4857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Buena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18"/>
            <p:cNvSpPr>
              <a:spLocks noChangeArrowheads="1"/>
            </p:cNvSpPr>
            <p:nvPr/>
          </p:nvSpPr>
          <p:spPr bwMode="auto">
            <a:xfrm>
              <a:off x="7483475" y="1700808"/>
              <a:ext cx="4095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19"/>
            <p:cNvSpPr>
              <a:spLocks noChangeArrowheads="1"/>
            </p:cNvSpPr>
            <p:nvPr/>
          </p:nvSpPr>
          <p:spPr bwMode="auto">
            <a:xfrm>
              <a:off x="8298433" y="1628800"/>
              <a:ext cx="522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smtClean="0">
                  <a:ln>
                    <a:noFill/>
                  </a:ln>
                  <a:solidFill>
                    <a:srgbClr val="FFFFFF"/>
                  </a:solidFill>
                  <a:effectLst/>
                  <a:latin typeface="Times New Roman" pitchFamily="18" charset="0"/>
                  <a:cs typeface="Arial" pitchFamily="34" charset="0"/>
                </a:rPr>
                <a:t>Muy mala</a:t>
              </a: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7"/>
            <p:cNvSpPr>
              <a:spLocks noChangeArrowheads="1"/>
            </p:cNvSpPr>
            <p:nvPr/>
          </p:nvSpPr>
          <p:spPr bwMode="auto">
            <a:xfrm>
              <a:off x="5838825" y="2528888"/>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15.0</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19" name="Rectangle 8"/>
            <p:cNvSpPr>
              <a:spLocks noChangeArrowheads="1"/>
            </p:cNvSpPr>
            <p:nvPr/>
          </p:nvSpPr>
          <p:spPr bwMode="auto">
            <a:xfrm>
              <a:off x="6742113" y="2528888"/>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75.6</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0" name="Rectangle 9"/>
            <p:cNvSpPr>
              <a:spLocks noChangeArrowheads="1"/>
            </p:cNvSpPr>
            <p:nvPr/>
          </p:nvSpPr>
          <p:spPr bwMode="auto">
            <a:xfrm>
              <a:off x="7713663" y="2528888"/>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8.9</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1" name="Rectangle 10"/>
            <p:cNvSpPr>
              <a:spLocks noChangeArrowheads="1"/>
            </p:cNvSpPr>
            <p:nvPr/>
          </p:nvSpPr>
          <p:spPr bwMode="auto">
            <a:xfrm>
              <a:off x="8616950" y="2528888"/>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0.5</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2" name="Rectangle 11"/>
            <p:cNvSpPr>
              <a:spLocks noChangeArrowheads="1"/>
            </p:cNvSpPr>
            <p:nvPr/>
          </p:nvSpPr>
          <p:spPr bwMode="auto">
            <a:xfrm>
              <a:off x="5838825" y="3794140"/>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16.2</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6" name="Rectangle 12"/>
            <p:cNvSpPr>
              <a:spLocks noChangeArrowheads="1"/>
            </p:cNvSpPr>
            <p:nvPr/>
          </p:nvSpPr>
          <p:spPr bwMode="auto">
            <a:xfrm>
              <a:off x="6742113" y="3794140"/>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76.0</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65" name="Rectangle 13"/>
            <p:cNvSpPr>
              <a:spLocks noChangeArrowheads="1"/>
            </p:cNvSpPr>
            <p:nvPr/>
          </p:nvSpPr>
          <p:spPr bwMode="auto">
            <a:xfrm>
              <a:off x="7713663" y="3794140"/>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7.8</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66" name="Rectangle 14"/>
            <p:cNvSpPr>
              <a:spLocks noChangeArrowheads="1"/>
            </p:cNvSpPr>
            <p:nvPr/>
          </p:nvSpPr>
          <p:spPr bwMode="auto">
            <a:xfrm>
              <a:off x="8616950" y="3794140"/>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0.0</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67" name="Rectangle 15"/>
            <p:cNvSpPr>
              <a:spLocks noChangeArrowheads="1"/>
            </p:cNvSpPr>
            <p:nvPr/>
          </p:nvSpPr>
          <p:spPr bwMode="auto">
            <a:xfrm>
              <a:off x="5907088" y="5199003"/>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7.6</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68" name="Rectangle 16"/>
            <p:cNvSpPr>
              <a:spLocks noChangeArrowheads="1"/>
            </p:cNvSpPr>
            <p:nvPr/>
          </p:nvSpPr>
          <p:spPr bwMode="auto">
            <a:xfrm>
              <a:off x="6742113" y="5199003"/>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75.6</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69" name="Rectangle 17"/>
            <p:cNvSpPr>
              <a:spLocks noChangeArrowheads="1"/>
            </p:cNvSpPr>
            <p:nvPr/>
          </p:nvSpPr>
          <p:spPr bwMode="auto">
            <a:xfrm>
              <a:off x="7645400" y="5199003"/>
              <a:ext cx="3590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15.8</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70" name="Rectangle 18"/>
            <p:cNvSpPr>
              <a:spLocks noChangeArrowheads="1"/>
            </p:cNvSpPr>
            <p:nvPr/>
          </p:nvSpPr>
          <p:spPr bwMode="auto">
            <a:xfrm>
              <a:off x="8616950" y="5199003"/>
              <a:ext cx="2564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smtClean="0">
                  <a:ln>
                    <a:noFill/>
                  </a:ln>
                  <a:solidFill>
                    <a:srgbClr val="000000"/>
                  </a:solidFill>
                  <a:effectLst/>
                  <a:latin typeface="Times New Roman" pitchFamily="18" charset="0"/>
                  <a:cs typeface="Times New Roman" pitchFamily="18" charset="0"/>
                </a:rPr>
                <a:t>1.0</a:t>
              </a:r>
              <a:endParaRPr kumimoji="0" lang="es-MX" sz="1600" b="1" i="0" u="none" strike="noStrike" cap="none" normalizeH="0" baseline="0" smtClean="0">
                <a:ln>
                  <a:noFill/>
                </a:ln>
                <a:solidFill>
                  <a:schemeClr val="tx1"/>
                </a:solidFill>
                <a:effectLst/>
                <a:latin typeface="Times New Roman" pitchFamily="18" charset="0"/>
                <a:cs typeface="Times New Roman" pitchFamily="18" charset="0"/>
              </a:endParaRPr>
            </a:p>
          </p:txBody>
        </p:sp>
      </p:grpSp>
    </p:spTree>
    <p:extLst>
      <p:ext uri="{BB962C8B-B14F-4D97-AF65-F5344CB8AC3E}">
        <p14:creationId xmlns:p14="http://schemas.microsoft.com/office/powerpoint/2010/main" val="31295730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500"/>
                                        <p:tgtEl>
                                          <p:spTgt spid="23"/>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94"/>
                                        </p:tgtEl>
                                        <p:attrNameLst>
                                          <p:attrName>style.visibility</p:attrName>
                                        </p:attrNameLst>
                                      </p:cBhvr>
                                      <p:to>
                                        <p:strVal val="visible"/>
                                      </p:to>
                                    </p:set>
                                    <p:animEffect transition="in" filter="wipe(up)">
                                      <p:cBhvr>
                                        <p:cTn id="2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Graphic spid="23" grpId="0">
        <p:bldAsOne/>
      </p:bldGraphic>
    </p:bldLst>
  </p:timing>
</p:sld>
</file>

<file path=ppt/slides/slide1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738664"/>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ENTRE LAS SIGUIENTES COMBINACIONES DE CANDIDATOS PARA PRESIDENTE MUNICIPAL DE SAN LUIS RÍO COLORADO, ¿USTED POR CUÁL DE ELLOS VOTARÍA, SI LOS ÚNICOS CANDIDATOS FUERAN:…?</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SAN LUIS RÍO COLORADO</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4"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4" name="Chart 1"/>
          <p:cNvGraphicFramePr>
            <a:graphicFrameLocks/>
          </p:cNvGraphicFramePr>
          <p:nvPr>
            <p:extLst>
              <p:ext uri="{D42A27DB-BD31-4B8C-83A1-F6EECF244321}">
                <p14:modId xmlns:p14="http://schemas.microsoft.com/office/powerpoint/2010/main" val="298179068"/>
              </p:ext>
            </p:extLst>
          </p:nvPr>
        </p:nvGraphicFramePr>
        <p:xfrm>
          <a:off x="1043607" y="1916832"/>
          <a:ext cx="6885955" cy="42506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85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683"/>
                                        </p:tgtEl>
                                        <p:attrNameLst>
                                          <p:attrName>style.visibility</p:attrName>
                                        </p:attrNameLst>
                                      </p:cBhvr>
                                      <p:to>
                                        <p:strVal val="visible"/>
                                      </p:to>
                                    </p:set>
                                    <p:animEffect transition="in" filter="wipe(left)">
                                      <p:cBhvr>
                                        <p:cTn id="7" dur="500"/>
                                        <p:tgtEl>
                                          <p:spTgt spid="32768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Effect transition="in" filter="fad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34" grpId="0"/>
      <p:bldGraphic spid="14" grpId="0">
        <p:bldAsOne/>
      </p:bldGraphic>
    </p:bldLst>
  </p:timing>
</p:sld>
</file>

<file path=ppt/slides/slide1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523220"/>
          </a:xfrm>
          <a:prstGeom prst="rect">
            <a:avLst/>
          </a:prstGeom>
          <a:noFill/>
          <a:ln w="9525">
            <a:noFill/>
            <a:miter lim="800000"/>
            <a:headEnd/>
            <a:tailEnd/>
          </a:ln>
        </p:spPr>
        <p:txBody>
          <a:bodyPr>
            <a:spAutoFit/>
          </a:bodyPr>
          <a:lstStyle/>
          <a:p>
            <a:r>
              <a:rPr lang="es-MX" sz="1400" b="1" dirty="0" smtClean="0">
                <a:latin typeface="Times New Roman" pitchFamily="18" charset="0"/>
                <a:cs typeface="Times New Roman" pitchFamily="18" charset="0"/>
              </a:rPr>
              <a:t>SI HOY FUERAN LAS ELECCIONES PARA PRESIDENTE MUNICIPAL, ¿POR QUÉ PARTIDO POLÍTICO VOTARÍA?</a:t>
            </a:r>
            <a:endParaRPr lang="es-MX" sz="1400" b="1" dirty="0">
              <a:latin typeface="Times New Roman" pitchFamily="18" charset="0"/>
              <a:cs typeface="Times New Roman" pitchFamily="18" charset="0"/>
            </a:endParaRP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SAN LUIS RÍO COLORADO</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6" name="Rectangle 45"/>
          <p:cNvSpPr>
            <a:spLocks noChangeArrowheads="1"/>
          </p:cNvSpPr>
          <p:nvPr/>
        </p:nvSpPr>
        <p:spPr bwMode="auto">
          <a:xfrm>
            <a:off x="5004048" y="645391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4" name="Chart 1"/>
          <p:cNvGraphicFramePr>
            <a:graphicFrameLocks/>
          </p:cNvGraphicFramePr>
          <p:nvPr>
            <p:extLst>
              <p:ext uri="{D42A27DB-BD31-4B8C-83A1-F6EECF244321}">
                <p14:modId xmlns:p14="http://schemas.microsoft.com/office/powerpoint/2010/main" val="3918566675"/>
              </p:ext>
            </p:extLst>
          </p:nvPr>
        </p:nvGraphicFramePr>
        <p:xfrm>
          <a:off x="971599" y="1628800"/>
          <a:ext cx="6957963" cy="45386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007272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683"/>
                                        </p:tgtEl>
                                        <p:attrNameLst>
                                          <p:attrName>style.visibility</p:attrName>
                                        </p:attrNameLst>
                                      </p:cBhvr>
                                      <p:to>
                                        <p:strVal val="visible"/>
                                      </p:to>
                                    </p:set>
                                    <p:animEffect transition="in" filter="wipe(left)">
                                      <p:cBhvr>
                                        <p:cTn id="7" dur="500"/>
                                        <p:tgtEl>
                                          <p:spTgt spid="327683"/>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36" grpId="0"/>
      <p:bldGraphic spid="14" grpId="0">
        <p:bldAsOne/>
      </p:bldGraphic>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1382715"/>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rPr>
              <a:t>SIMPATÍA PARTIDISTA</a:t>
            </a:r>
          </a:p>
        </p:txBody>
      </p:sp>
    </p:spTree>
    <p:extLst>
      <p:ext uri="{BB962C8B-B14F-4D97-AF65-F5344CB8AC3E}">
        <p14:creationId xmlns:p14="http://schemas.microsoft.com/office/powerpoint/2010/main" val="174493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523875"/>
          </a:xfrm>
          <a:prstGeom prst="rect">
            <a:avLst/>
          </a:prstGeom>
          <a:noFill/>
          <a:ln w="9525">
            <a:noFill/>
            <a:miter lim="800000"/>
            <a:headEnd/>
            <a:tailEnd/>
          </a:ln>
        </p:spPr>
        <p:txBody>
          <a:bodyPr>
            <a:spAutoFit/>
          </a:bodyPr>
          <a:lstStyle/>
          <a:p>
            <a:r>
              <a:rPr lang="es-MX" sz="1400" b="1" dirty="0">
                <a:latin typeface="Times New Roman" pitchFamily="18" charset="0"/>
                <a:cs typeface="Times New Roman" pitchFamily="18" charset="0"/>
              </a:rPr>
              <a:t>INDEPENDIENTEMENTE DEL PARTIDO POR EL QUE VOTA, ¿USTED NORMALMENTE SE CONSIDERA PANISTA, PRIÍSTA, PERREDISTA, ETC? </a:t>
            </a: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SIMPATÍA PARTIDISTA</a:t>
            </a:r>
          </a:p>
        </p:txBody>
      </p:sp>
      <p:graphicFrame>
        <p:nvGraphicFramePr>
          <p:cNvPr id="34" name="Chart 1"/>
          <p:cNvGraphicFramePr>
            <a:graphicFrameLocks/>
          </p:cNvGraphicFramePr>
          <p:nvPr>
            <p:extLst>
              <p:ext uri="{D42A27DB-BD31-4B8C-83A1-F6EECF244321}">
                <p14:modId xmlns:p14="http://schemas.microsoft.com/office/powerpoint/2010/main" val="4117597392"/>
              </p:ext>
            </p:extLst>
          </p:nvPr>
        </p:nvGraphicFramePr>
        <p:xfrm>
          <a:off x="755576" y="1628800"/>
          <a:ext cx="6840760" cy="4786287"/>
        </p:xfrm>
        <a:graphic>
          <a:graphicData uri="http://schemas.openxmlformats.org/drawingml/2006/chart">
            <c:chart xmlns:c="http://schemas.openxmlformats.org/drawingml/2006/chart" xmlns:r="http://schemas.openxmlformats.org/officeDocument/2006/relationships" r:id="rId3"/>
          </a:graphicData>
        </a:graphic>
      </p:graphicFrame>
      <p:sp>
        <p:nvSpPr>
          <p:cNvPr id="35"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4" name="43 Flecha abajo">
            <a:hlinkClick r:id="" action="ppaction://noaction"/>
          </p:cNvPr>
          <p:cNvSpPr/>
          <p:nvPr/>
        </p:nvSpPr>
        <p:spPr>
          <a:xfrm>
            <a:off x="8784468" y="6309320"/>
            <a:ext cx="324036" cy="432048"/>
          </a:xfrm>
          <a:prstGeom prst="downArrow">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1334490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fade">
                                      <p:cBhvr>
                                        <p:cTn id="7" dur="1000"/>
                                        <p:tgtEl>
                                          <p:spTgt spid="27653"/>
                                        </p:tgtEl>
                                      </p:cBhvr>
                                    </p:animEffect>
                                    <p:anim calcmode="lin" valueType="num">
                                      <p:cBhvr>
                                        <p:cTn id="8" dur="1000" fill="hold"/>
                                        <p:tgtEl>
                                          <p:spTgt spid="27653"/>
                                        </p:tgtEl>
                                        <p:attrNameLst>
                                          <p:attrName>ppt_x</p:attrName>
                                        </p:attrNameLst>
                                      </p:cBhvr>
                                      <p:tavLst>
                                        <p:tav tm="0">
                                          <p:val>
                                            <p:strVal val="#ppt_x"/>
                                          </p:val>
                                        </p:tav>
                                        <p:tav tm="100000">
                                          <p:val>
                                            <p:strVal val="#ppt_x"/>
                                          </p:val>
                                        </p:tav>
                                      </p:tavLst>
                                    </p:anim>
                                    <p:anim calcmode="lin" valueType="num">
                                      <p:cBhvr>
                                        <p:cTn id="9" dur="1000" fill="hold"/>
                                        <p:tgtEl>
                                          <p:spTgt spid="276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27683"/>
                                        </p:tgtEl>
                                        <p:attrNameLst>
                                          <p:attrName>style.visibility</p:attrName>
                                        </p:attrNameLst>
                                      </p:cBhvr>
                                      <p:to>
                                        <p:strVal val="visible"/>
                                      </p:to>
                                    </p:set>
                                    <p:animEffect transition="in" filter="fade">
                                      <p:cBhvr>
                                        <p:cTn id="13" dur="500"/>
                                        <p:tgtEl>
                                          <p:spTgt spid="32768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ppt_w</p:attrName>
                                        </p:attrNameLst>
                                      </p:cBhvr>
                                      <p:tavLst>
                                        <p:tav tm="0">
                                          <p:val>
                                            <p:fltVal val="0"/>
                                          </p:val>
                                        </p:tav>
                                        <p:tav tm="100000">
                                          <p:val>
                                            <p:strVal val="#ppt_w"/>
                                          </p:val>
                                        </p:tav>
                                      </p:tavLst>
                                    </p:anim>
                                    <p:anim calcmode="lin" valueType="num">
                                      <p:cBhvr>
                                        <p:cTn id="22" dur="500" fill="hold"/>
                                        <p:tgtEl>
                                          <p:spTgt spid="35"/>
                                        </p:tgtEl>
                                        <p:attrNameLst>
                                          <p:attrName>ppt_h</p:attrName>
                                        </p:attrNameLst>
                                      </p:cBhvr>
                                      <p:tavLst>
                                        <p:tav tm="0">
                                          <p:val>
                                            <p:fltVal val="0"/>
                                          </p:val>
                                        </p:tav>
                                        <p:tav tm="100000">
                                          <p:val>
                                            <p:strVal val="#ppt_h"/>
                                          </p:val>
                                        </p:tav>
                                      </p:tavLst>
                                    </p:anim>
                                    <p:animEffect transition="in" filter="fade">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Graphic spid="34" grpId="0">
        <p:bldAsOne/>
      </p:bldGraphic>
      <p:bldP spid="35" grpId="0"/>
    </p:bldLst>
  </p:timing>
</p:sld>
</file>

<file path=ppt/slides/slide1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908720"/>
            <a:ext cx="8643938" cy="523875"/>
          </a:xfrm>
          <a:prstGeom prst="rect">
            <a:avLst/>
          </a:prstGeom>
          <a:noFill/>
          <a:ln w="9525">
            <a:noFill/>
            <a:miter lim="800000"/>
            <a:headEnd/>
            <a:tailEnd/>
          </a:ln>
        </p:spPr>
        <p:txBody>
          <a:bodyPr>
            <a:spAutoFit/>
          </a:bodyPr>
          <a:lstStyle/>
          <a:p>
            <a:r>
              <a:rPr lang="es-MX" sz="1400" b="1" dirty="0">
                <a:latin typeface="Times New Roman" pitchFamily="18" charset="0"/>
                <a:cs typeface="Times New Roman" pitchFamily="18" charset="0"/>
              </a:rPr>
              <a:t>INDEPENDIENTEMENTE DEL PARTIDO POR EL QUE VOTA, ¿USTED NORMALMENTE SE CONSIDERA PANISTA, PRIÍSTA, PERREDISTA, ETC? </a:t>
            </a:r>
          </a:p>
        </p:txBody>
      </p:sp>
      <p:sp>
        <p:nvSpPr>
          <p:cNvPr id="27653" name="Text Box 2"/>
          <p:cNvSpPr txBox="1">
            <a:spLocks noChangeArrowheads="1"/>
          </p:cNvSpPr>
          <p:nvPr/>
        </p:nvSpPr>
        <p:spPr bwMode="auto">
          <a:xfrm>
            <a:off x="323883" y="188640"/>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SIMPATÍA PARTIDISTA</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1855788"/>
            <a:ext cx="7715250" cy="315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8667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wipe(left)">
                                      <p:cBhvr>
                                        <p:cTn id="7" dur="5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 y="2617789"/>
            <a:ext cx="9144000" cy="1382715"/>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400" b="1" spc="50" dirty="0">
                <a:ln w="11430"/>
                <a:solidFill>
                  <a:srgbClr val="002060"/>
                </a:solidFill>
                <a:effectLst>
                  <a:outerShdw blurRad="76200" dist="50800" dir="5400000" algn="tl" rotWithShape="0">
                    <a:srgbClr val="000000">
                      <a:alpha val="65000"/>
                    </a:srgbClr>
                  </a:outerShdw>
                </a:effectLst>
                <a:latin typeface="Times New Roman" pitchFamily="18" charset="0"/>
                <a:cs typeface="+mn-cs"/>
              </a:rPr>
              <a:t>MEDIOS DE COMUNICACIÓN</a:t>
            </a:r>
          </a:p>
        </p:txBody>
      </p:sp>
    </p:spTree>
    <p:extLst>
      <p:ext uri="{BB962C8B-B14F-4D97-AF65-F5344CB8AC3E}">
        <p14:creationId xmlns:p14="http://schemas.microsoft.com/office/powerpoint/2010/main" val="12613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27653"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sp>
        <p:nvSpPr>
          <p:cNvPr id="49" name="Rectangle 45"/>
          <p:cNvSpPr>
            <a:spLocks noChangeArrowheads="1"/>
          </p:cNvSpPr>
          <p:nvPr/>
        </p:nvSpPr>
        <p:spPr bwMode="auto">
          <a:xfrm>
            <a:off x="5004048" y="6237436"/>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29" name="Chart 1"/>
          <p:cNvGraphicFramePr>
            <a:graphicFrameLocks/>
          </p:cNvGraphicFramePr>
          <p:nvPr>
            <p:extLst>
              <p:ext uri="{D42A27DB-BD31-4B8C-83A1-F6EECF244321}">
                <p14:modId xmlns:p14="http://schemas.microsoft.com/office/powerpoint/2010/main" val="3393329041"/>
              </p:ext>
            </p:extLst>
          </p:nvPr>
        </p:nvGraphicFramePr>
        <p:xfrm>
          <a:off x="971601" y="1772816"/>
          <a:ext cx="7065118" cy="439462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480897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fade">
                                      <p:cBhvr>
                                        <p:cTn id="7" dur="1000"/>
                                        <p:tgtEl>
                                          <p:spTgt spid="27653"/>
                                        </p:tgtEl>
                                      </p:cBhvr>
                                    </p:animEffect>
                                    <p:anim calcmode="lin" valueType="num">
                                      <p:cBhvr>
                                        <p:cTn id="8" dur="1000" fill="hold"/>
                                        <p:tgtEl>
                                          <p:spTgt spid="27653"/>
                                        </p:tgtEl>
                                        <p:attrNameLst>
                                          <p:attrName>ppt_x</p:attrName>
                                        </p:attrNameLst>
                                      </p:cBhvr>
                                      <p:tavLst>
                                        <p:tav tm="0">
                                          <p:val>
                                            <p:strVal val="#ppt_x"/>
                                          </p:val>
                                        </p:tav>
                                        <p:tav tm="100000">
                                          <p:val>
                                            <p:strVal val="#ppt_x"/>
                                          </p:val>
                                        </p:tav>
                                      </p:tavLst>
                                    </p:anim>
                                    <p:anim calcmode="lin" valueType="num">
                                      <p:cBhvr>
                                        <p:cTn id="9" dur="1000" fill="hold"/>
                                        <p:tgtEl>
                                          <p:spTgt spid="276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27683"/>
                                        </p:tgtEl>
                                        <p:attrNameLst>
                                          <p:attrName>style.visibility</p:attrName>
                                        </p:attrNameLst>
                                      </p:cBhvr>
                                      <p:to>
                                        <p:strVal val="visible"/>
                                      </p:to>
                                    </p:set>
                                    <p:animEffect transition="in" filter="fade">
                                      <p:cBhvr>
                                        <p:cTn id="13" dur="500"/>
                                        <p:tgtEl>
                                          <p:spTgt spid="327683"/>
                                        </p:tgtEl>
                                      </p:cBhvr>
                                    </p:animEffect>
                                  </p:childTnLst>
                                </p:cTn>
                              </p:par>
                            </p:childTnLst>
                          </p:cTn>
                        </p:par>
                        <p:par>
                          <p:cTn id="14" fill="hold">
                            <p:stCondLst>
                              <p:cond delay="1500"/>
                            </p:stCondLst>
                            <p:childTnLst>
                              <p:par>
                                <p:cTn id="15" presetID="53" presetClass="entr" presetSubtype="0"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animEffect transition="in" filter="fade">
                                      <p:cBhvr>
                                        <p:cTn id="19" dur="500"/>
                                        <p:tgtEl>
                                          <p:spTgt spid="4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p:bldP spid="49" grpId="0"/>
      <p:bldGraphic spid="29" grpId="0">
        <p:bldAsOne/>
      </p:bldGraphic>
    </p:bldLst>
  </p:timing>
</p:sld>
</file>

<file path=ppt/slides/slide1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 name="25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8"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9"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0"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1"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2"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31080"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dirty="0">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6701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¿TIENE USTED TELEVISIÓN NORMAL Y/O DE PAGA?</a:t>
            </a:r>
          </a:p>
        </p:txBody>
      </p:sp>
      <p:grpSp>
        <p:nvGrpSpPr>
          <p:cNvPr id="3" name="34 Grupo"/>
          <p:cNvGrpSpPr>
            <a:grpSpLocks/>
          </p:cNvGrpSpPr>
          <p:nvPr/>
        </p:nvGrpSpPr>
        <p:grpSpPr bwMode="auto">
          <a:xfrm>
            <a:off x="0" y="1820863"/>
            <a:ext cx="2643188" cy="884237"/>
            <a:chOff x="1" y="1820863"/>
            <a:chExt cx="2643173" cy="884401"/>
          </a:xfrm>
        </p:grpSpPr>
        <p:sp>
          <p:nvSpPr>
            <p:cNvPr id="33"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34" name="33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48"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75" name="Chart 1"/>
          <p:cNvGraphicFramePr>
            <a:graphicFrameLocks/>
          </p:cNvGraphicFramePr>
          <p:nvPr>
            <p:extLst>
              <p:ext uri="{D42A27DB-BD31-4B8C-83A1-F6EECF244321}">
                <p14:modId xmlns:p14="http://schemas.microsoft.com/office/powerpoint/2010/main" val="786566330"/>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6" name="Chart 1"/>
          <p:cNvGraphicFramePr>
            <a:graphicFrameLocks/>
          </p:cNvGraphicFramePr>
          <p:nvPr>
            <p:extLst>
              <p:ext uri="{D42A27DB-BD31-4B8C-83A1-F6EECF244321}">
                <p14:modId xmlns:p14="http://schemas.microsoft.com/office/powerpoint/2010/main" val="3303201095"/>
              </p:ext>
            </p:extLst>
          </p:nvPr>
        </p:nvGraphicFramePr>
        <p:xfrm>
          <a:off x="3256637" y="2015558"/>
          <a:ext cx="4887238" cy="43430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2086379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1080"/>
                                        </p:tgtEl>
                                        <p:attrNameLst>
                                          <p:attrName>style.visibility</p:attrName>
                                        </p:attrNameLst>
                                      </p:cBhvr>
                                      <p:to>
                                        <p:strVal val="visible"/>
                                      </p:to>
                                    </p:set>
                                    <p:animEffect transition="in" filter="wipe(left)">
                                      <p:cBhvr>
                                        <p:cTn id="7" dur="500"/>
                                        <p:tgtEl>
                                          <p:spTgt spid="13108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wipe(left)">
                                      <p:cBhvr>
                                        <p:cTn id="38" dur="500"/>
                                        <p:tgtEl>
                                          <p:spTgt spid="75"/>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8" grpId="0" animBg="1"/>
      <p:bldP spid="9" grpId="0" animBg="1"/>
      <p:bldP spid="10" grpId="0" animBg="1"/>
      <p:bldP spid="11" grpId="0" animBg="1"/>
      <p:bldP spid="12" grpId="0" animBg="1"/>
      <p:bldP spid="131080" grpId="0"/>
      <p:bldP spid="6" grpId="0"/>
      <p:bldGraphic spid="75" grpId="0">
        <p:bldAsOne/>
      </p:bldGraphic>
      <p:bldGraphic spid="76" grpId="0">
        <p:bldAsOne/>
      </p:bldGraphic>
    </p:bldLst>
  </p:timing>
</p:sld>
</file>

<file path=ppt/slides/slide1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 name="25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8"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9"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0"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1"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2"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32105"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132107" name="Text Box 3"/>
          <p:cNvSpPr txBox="1">
            <a:spLocks noChangeArrowheads="1"/>
          </p:cNvSpPr>
          <p:nvPr/>
        </p:nvSpPr>
        <p:spPr bwMode="auto">
          <a:xfrm>
            <a:off x="276701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¿TIENE USTED TELEVISIÓN NORMAL Y/O DE PAGA?</a:t>
            </a:r>
          </a:p>
        </p:txBody>
      </p:sp>
      <p:grpSp>
        <p:nvGrpSpPr>
          <p:cNvPr id="3" name="34 Grupo"/>
          <p:cNvGrpSpPr>
            <a:grpSpLocks/>
          </p:cNvGrpSpPr>
          <p:nvPr/>
        </p:nvGrpSpPr>
        <p:grpSpPr bwMode="auto">
          <a:xfrm>
            <a:off x="0" y="1820863"/>
            <a:ext cx="2643188" cy="884237"/>
            <a:chOff x="1" y="1820863"/>
            <a:chExt cx="2643173" cy="884401"/>
          </a:xfrm>
        </p:grpSpPr>
        <p:sp>
          <p:nvSpPr>
            <p:cNvPr id="33"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34" name="33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48" name="Text Box 3"/>
          <p:cNvSpPr txBox="1">
            <a:spLocks noChangeArrowheads="1"/>
          </p:cNvSpPr>
          <p:nvPr/>
        </p:nvSpPr>
        <p:spPr bwMode="auto">
          <a:xfrm>
            <a:off x="6215063" y="3429000"/>
            <a:ext cx="2643187" cy="307975"/>
          </a:xfrm>
          <a:prstGeom prst="rect">
            <a:avLst/>
          </a:prstGeom>
          <a:noFill/>
          <a:ln w="9525">
            <a:noFill/>
            <a:miter lim="800000"/>
            <a:headEnd/>
            <a:tailEnd/>
          </a:ln>
        </p:spPr>
        <p:txBody>
          <a:bodyPr>
            <a:spAutoFit/>
          </a:bodyPr>
          <a:lstStyle/>
          <a:p>
            <a:pPr algn="ctr"/>
            <a:r>
              <a:rPr lang="es-MX" sz="1400" b="1">
                <a:latin typeface="Times New Roman" pitchFamily="18" charset="0"/>
                <a:cs typeface="Times New Roman" pitchFamily="18" charset="0"/>
              </a:rPr>
              <a:t>¿QUÉ SISTEMA TIENE?</a:t>
            </a:r>
          </a:p>
        </p:txBody>
      </p:sp>
      <p:sp>
        <p:nvSpPr>
          <p:cNvPr id="71"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109" name="Chart 1"/>
          <p:cNvGraphicFramePr>
            <a:graphicFrameLocks/>
          </p:cNvGraphicFramePr>
          <p:nvPr>
            <p:extLst>
              <p:ext uri="{D42A27DB-BD31-4B8C-83A1-F6EECF244321}">
                <p14:modId xmlns:p14="http://schemas.microsoft.com/office/powerpoint/2010/main" val="1604971150"/>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sp>
        <p:nvSpPr>
          <p:cNvPr id="2" name="1 Forma libre"/>
          <p:cNvSpPr/>
          <p:nvPr/>
        </p:nvSpPr>
        <p:spPr>
          <a:xfrm>
            <a:off x="4049486" y="3323771"/>
            <a:ext cx="4804228" cy="653143"/>
          </a:xfrm>
          <a:custGeom>
            <a:avLst/>
            <a:gdLst>
              <a:gd name="connsiteX0" fmla="*/ 0 w 4804228"/>
              <a:gd name="connsiteY0" fmla="*/ 638629 h 653143"/>
              <a:gd name="connsiteX1" fmla="*/ 2525485 w 4804228"/>
              <a:gd name="connsiteY1" fmla="*/ 449943 h 653143"/>
              <a:gd name="connsiteX2" fmla="*/ 4789714 w 4804228"/>
              <a:gd name="connsiteY2" fmla="*/ 435429 h 653143"/>
              <a:gd name="connsiteX3" fmla="*/ 4804228 w 4804228"/>
              <a:gd name="connsiteY3" fmla="*/ 0 h 653143"/>
              <a:gd name="connsiteX4" fmla="*/ 2452914 w 4804228"/>
              <a:gd name="connsiteY4" fmla="*/ 0 h 653143"/>
              <a:gd name="connsiteX5" fmla="*/ 1117600 w 4804228"/>
              <a:gd name="connsiteY5" fmla="*/ 159658 h 653143"/>
              <a:gd name="connsiteX6" fmla="*/ 130628 w 4804228"/>
              <a:gd name="connsiteY6" fmla="*/ 304800 h 653143"/>
              <a:gd name="connsiteX7" fmla="*/ 87085 w 4804228"/>
              <a:gd name="connsiteY7" fmla="*/ 653143 h 653143"/>
              <a:gd name="connsiteX8" fmla="*/ 87085 w 4804228"/>
              <a:gd name="connsiteY8" fmla="*/ 609600 h 653143"/>
              <a:gd name="connsiteX9" fmla="*/ 899885 w 4804228"/>
              <a:gd name="connsiteY9" fmla="*/ 566058 h 65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04228" h="653143">
                <a:moveTo>
                  <a:pt x="0" y="638629"/>
                </a:moveTo>
                <a:lnTo>
                  <a:pt x="2525485" y="449943"/>
                </a:lnTo>
                <a:lnTo>
                  <a:pt x="4789714" y="435429"/>
                </a:lnTo>
                <a:lnTo>
                  <a:pt x="4804228" y="0"/>
                </a:lnTo>
                <a:lnTo>
                  <a:pt x="2452914" y="0"/>
                </a:lnTo>
                <a:lnTo>
                  <a:pt x="1117600" y="159658"/>
                </a:lnTo>
                <a:lnTo>
                  <a:pt x="130628" y="304800"/>
                </a:lnTo>
                <a:lnTo>
                  <a:pt x="87085" y="653143"/>
                </a:lnTo>
                <a:lnTo>
                  <a:pt x="87085" y="609600"/>
                </a:lnTo>
                <a:lnTo>
                  <a:pt x="899885" y="566058"/>
                </a:lnTo>
              </a:path>
            </a:pathLst>
          </a:custGeom>
          <a:solidFill>
            <a:srgbClr val="0070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110" name="Chart 1"/>
          <p:cNvGraphicFramePr>
            <a:graphicFrameLocks/>
          </p:cNvGraphicFramePr>
          <p:nvPr>
            <p:extLst>
              <p:ext uri="{D42A27DB-BD31-4B8C-83A1-F6EECF244321}">
                <p14:modId xmlns:p14="http://schemas.microsoft.com/office/powerpoint/2010/main" val="2140688910"/>
              </p:ext>
            </p:extLst>
          </p:nvPr>
        </p:nvGraphicFramePr>
        <p:xfrm>
          <a:off x="2570956" y="1872911"/>
          <a:ext cx="3694577" cy="27376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1" name="Chart 1"/>
          <p:cNvGraphicFramePr>
            <a:graphicFrameLocks/>
          </p:cNvGraphicFramePr>
          <p:nvPr>
            <p:extLst>
              <p:ext uri="{D42A27DB-BD31-4B8C-83A1-F6EECF244321}">
                <p14:modId xmlns:p14="http://schemas.microsoft.com/office/powerpoint/2010/main" val="2738447478"/>
              </p:ext>
            </p:extLst>
          </p:nvPr>
        </p:nvGraphicFramePr>
        <p:xfrm>
          <a:off x="5508105" y="3567112"/>
          <a:ext cx="3421583" cy="329088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79597621"/>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left)">
                                      <p:cBhvr>
                                        <p:cTn id="15" dur="500"/>
                                        <p:tgtEl>
                                          <p:spTgt spid="4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wipe(left)">
                                      <p:cBhvr>
                                        <p:cTn id="1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 grpId="0" animBg="1"/>
      <p:bldGraphic spid="110" grpId="0">
        <p:bldAsOne/>
      </p:bldGraphic>
      <p:bldGraphic spid="111" grpId="0">
        <p:bldAsOne/>
      </p:bldGraphic>
    </p:bldLst>
  </p:timing>
</p:sld>
</file>

<file path=ppt/slides/slide1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 name="25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8"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9"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0"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1"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2"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33128"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6701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¿QUÉ CANAL(ES) ACOSTUMBRA VER?</a:t>
            </a:r>
          </a:p>
        </p:txBody>
      </p:sp>
      <p:grpSp>
        <p:nvGrpSpPr>
          <p:cNvPr id="3" name="34 Grupo"/>
          <p:cNvGrpSpPr>
            <a:grpSpLocks/>
          </p:cNvGrpSpPr>
          <p:nvPr/>
        </p:nvGrpSpPr>
        <p:grpSpPr bwMode="auto">
          <a:xfrm>
            <a:off x="0" y="1820863"/>
            <a:ext cx="2643188" cy="884237"/>
            <a:chOff x="1" y="1820863"/>
            <a:chExt cx="2643173" cy="884401"/>
          </a:xfrm>
        </p:grpSpPr>
        <p:sp>
          <p:nvSpPr>
            <p:cNvPr id="33"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34" name="33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68"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a:t>
            </a:r>
            <a:r>
              <a:rPr lang="es-MX"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COMUNICACIÓN</a:t>
            </a:r>
            <a:endPar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61" name="Chart 1"/>
          <p:cNvGraphicFramePr>
            <a:graphicFrameLocks/>
          </p:cNvGraphicFramePr>
          <p:nvPr>
            <p:extLst>
              <p:ext uri="{D42A27DB-BD31-4B8C-83A1-F6EECF244321}">
                <p14:modId xmlns:p14="http://schemas.microsoft.com/office/powerpoint/2010/main" val="3131953865"/>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2" name="Chart 1"/>
          <p:cNvGraphicFramePr>
            <a:graphicFrameLocks/>
          </p:cNvGraphicFramePr>
          <p:nvPr>
            <p:extLst>
              <p:ext uri="{D42A27DB-BD31-4B8C-83A1-F6EECF244321}">
                <p14:modId xmlns:p14="http://schemas.microsoft.com/office/powerpoint/2010/main" val="2944971845"/>
              </p:ext>
            </p:extLst>
          </p:nvPr>
        </p:nvGraphicFramePr>
        <p:xfrm>
          <a:off x="2762250" y="2033361"/>
          <a:ext cx="6096000" cy="4370387"/>
        </p:xfrm>
        <a:graphic>
          <a:graphicData uri="http://schemas.openxmlformats.org/drawingml/2006/chart">
            <c:chart xmlns:c="http://schemas.openxmlformats.org/drawingml/2006/chart" xmlns:r="http://schemas.openxmlformats.org/officeDocument/2006/relationships" r:id="rId4"/>
          </a:graphicData>
        </a:graphic>
      </p:graphicFrame>
      <p:sp>
        <p:nvSpPr>
          <p:cNvPr id="63" name="Rectangle 45"/>
          <p:cNvSpPr>
            <a:spLocks noChangeArrowheads="1"/>
          </p:cNvSpPr>
          <p:nvPr/>
        </p:nvSpPr>
        <p:spPr bwMode="auto">
          <a:xfrm>
            <a:off x="6198453" y="6310152"/>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dirty="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919500773"/>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p:cTn id="15" dur="500" fill="hold"/>
                                        <p:tgtEl>
                                          <p:spTgt spid="63"/>
                                        </p:tgtEl>
                                        <p:attrNameLst>
                                          <p:attrName>ppt_w</p:attrName>
                                        </p:attrNameLst>
                                      </p:cBhvr>
                                      <p:tavLst>
                                        <p:tav tm="0">
                                          <p:val>
                                            <p:fltVal val="0"/>
                                          </p:val>
                                        </p:tav>
                                        <p:tav tm="100000">
                                          <p:val>
                                            <p:strVal val="#ppt_w"/>
                                          </p:val>
                                        </p:tav>
                                      </p:tavLst>
                                    </p:anim>
                                    <p:anim calcmode="lin" valueType="num">
                                      <p:cBhvr>
                                        <p:cTn id="16" dur="500" fill="hold"/>
                                        <p:tgtEl>
                                          <p:spTgt spid="63"/>
                                        </p:tgtEl>
                                        <p:attrNameLst>
                                          <p:attrName>ppt_h</p:attrName>
                                        </p:attrNameLst>
                                      </p:cBhvr>
                                      <p:tavLst>
                                        <p:tav tm="0">
                                          <p:val>
                                            <p:fltVal val="0"/>
                                          </p:val>
                                        </p:tav>
                                        <p:tav tm="100000">
                                          <p:val>
                                            <p:strVal val="#ppt_h"/>
                                          </p:val>
                                        </p:tav>
                                      </p:tavLst>
                                    </p:anim>
                                    <p:animEffect transition="in" filter="fade">
                                      <p:cBhvr>
                                        <p:cTn id="1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62" grpId="0">
        <p:bldAsOne/>
      </p:bldGraphic>
      <p:bldP spid="63" grpId="0"/>
    </p:bldLst>
  </p:timing>
</p:sld>
</file>

<file path=ppt/slides/slide1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 name="65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dirty="0"/>
          </a:p>
        </p:txBody>
      </p:sp>
      <p:sp>
        <p:nvSpPr>
          <p:cNvPr id="134148"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6701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¿QUÉ TIPO DE PROGRAMA ACOSTUMBRAS VER EN LA TELEVISIÓN?</a:t>
            </a:r>
          </a:p>
        </p:txBody>
      </p:sp>
      <p:sp>
        <p:nvSpPr>
          <p:cNvPr id="94"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95"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96"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97"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98"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7" name="114 Grupo"/>
          <p:cNvGrpSpPr>
            <a:grpSpLocks/>
          </p:cNvGrpSpPr>
          <p:nvPr/>
        </p:nvGrpSpPr>
        <p:grpSpPr bwMode="auto">
          <a:xfrm>
            <a:off x="0" y="1820863"/>
            <a:ext cx="2643188" cy="884237"/>
            <a:chOff x="1" y="1820863"/>
            <a:chExt cx="2643173" cy="884401"/>
          </a:xfrm>
        </p:grpSpPr>
        <p:sp>
          <p:nvSpPr>
            <p:cNvPr id="116"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117" name="116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99"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sp>
        <p:nvSpPr>
          <p:cNvPr id="6188" name="Rectangle 44"/>
          <p:cNvSpPr>
            <a:spLocks noChangeArrowheads="1"/>
          </p:cNvSpPr>
          <p:nvPr/>
        </p:nvSpPr>
        <p:spPr bwMode="auto">
          <a:xfrm>
            <a:off x="6385123" y="6346825"/>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smtClean="0">
              <a:ln>
                <a:noFill/>
              </a:ln>
              <a:solidFill>
                <a:schemeClr val="tx1"/>
              </a:solidFill>
              <a:effectLst/>
              <a:latin typeface="Times New Roman" pitchFamily="18" charset="0"/>
              <a:cs typeface="Times New Roman" pitchFamily="18" charset="0"/>
            </a:endParaRPr>
          </a:p>
        </p:txBody>
      </p:sp>
      <p:graphicFrame>
        <p:nvGraphicFramePr>
          <p:cNvPr id="71" name="Chart 1"/>
          <p:cNvGraphicFramePr>
            <a:graphicFrameLocks/>
          </p:cNvGraphicFramePr>
          <p:nvPr>
            <p:extLst>
              <p:ext uri="{D42A27DB-BD31-4B8C-83A1-F6EECF244321}">
                <p14:modId xmlns:p14="http://schemas.microsoft.com/office/powerpoint/2010/main" val="3647983063"/>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2" name="Chart 1"/>
          <p:cNvGraphicFramePr>
            <a:graphicFrameLocks/>
          </p:cNvGraphicFramePr>
          <p:nvPr>
            <p:extLst>
              <p:ext uri="{D42A27DB-BD31-4B8C-83A1-F6EECF244321}">
                <p14:modId xmlns:p14="http://schemas.microsoft.com/office/powerpoint/2010/main" val="2978810162"/>
              </p:ext>
            </p:extLst>
          </p:nvPr>
        </p:nvGraphicFramePr>
        <p:xfrm>
          <a:off x="2643188" y="2157413"/>
          <a:ext cx="6188851" cy="41894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198421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88"/>
                                        </p:tgtEl>
                                        <p:attrNameLst>
                                          <p:attrName>style.visibility</p:attrName>
                                        </p:attrNameLst>
                                      </p:cBhvr>
                                      <p:to>
                                        <p:strVal val="visible"/>
                                      </p:to>
                                    </p:set>
                                    <p:animEffect transition="in" filter="wipe(left)">
                                      <p:cBhvr>
                                        <p:cTn id="15" dur="500"/>
                                        <p:tgtEl>
                                          <p:spTgt spid="6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188" grpId="0"/>
      <p:bldGraphic spid="72" grpId="0">
        <p:bldAsOne/>
      </p:bldGraphic>
    </p:bldLst>
  </p:timing>
</p:sld>
</file>

<file path=ppt/slides/slide1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2"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80"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1"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2"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3"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4"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sp>
        <p:nvSpPr>
          <p:cNvPr id="62" name="61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¿A QUÉ HORAS ACOSTUMBRA VER LA TELEVISIÓN?</a:t>
            </a:r>
          </a:p>
        </p:txBody>
      </p:sp>
      <p:sp>
        <p:nvSpPr>
          <p:cNvPr id="79"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9" name="99 Grupo"/>
          <p:cNvGrpSpPr>
            <a:grpSpLocks/>
          </p:cNvGrpSpPr>
          <p:nvPr/>
        </p:nvGrpSpPr>
        <p:grpSpPr bwMode="auto">
          <a:xfrm>
            <a:off x="0" y="1820863"/>
            <a:ext cx="2643188" cy="884237"/>
            <a:chOff x="1" y="1820863"/>
            <a:chExt cx="2643173" cy="884401"/>
          </a:xfrm>
        </p:grpSpPr>
        <p:sp>
          <p:nvSpPr>
            <p:cNvPr id="101"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102" name="101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aphicFrame>
        <p:nvGraphicFramePr>
          <p:cNvPr id="65" name="Chart 1"/>
          <p:cNvGraphicFramePr>
            <a:graphicFrameLocks/>
          </p:cNvGraphicFramePr>
          <p:nvPr>
            <p:extLst>
              <p:ext uri="{D42A27DB-BD31-4B8C-83A1-F6EECF244321}">
                <p14:modId xmlns:p14="http://schemas.microsoft.com/office/powerpoint/2010/main" val="1428662686"/>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6" name="Chart 1"/>
          <p:cNvGraphicFramePr>
            <a:graphicFrameLocks/>
          </p:cNvGraphicFramePr>
          <p:nvPr>
            <p:extLst>
              <p:ext uri="{D42A27DB-BD31-4B8C-83A1-F6EECF244321}">
                <p14:modId xmlns:p14="http://schemas.microsoft.com/office/powerpoint/2010/main" val="3490422154"/>
              </p:ext>
            </p:extLst>
          </p:nvPr>
        </p:nvGraphicFramePr>
        <p:xfrm>
          <a:off x="2734378" y="2073275"/>
          <a:ext cx="5661910" cy="4216399"/>
        </p:xfrm>
        <a:graphic>
          <a:graphicData uri="http://schemas.openxmlformats.org/drawingml/2006/chart">
            <c:chart xmlns:c="http://schemas.openxmlformats.org/drawingml/2006/chart" xmlns:r="http://schemas.openxmlformats.org/officeDocument/2006/relationships" r:id="rId4"/>
          </a:graphicData>
        </a:graphic>
      </p:graphicFrame>
      <p:sp>
        <p:nvSpPr>
          <p:cNvPr id="67" name="Rectangle 44"/>
          <p:cNvSpPr>
            <a:spLocks noChangeArrowheads="1"/>
          </p:cNvSpPr>
          <p:nvPr/>
        </p:nvSpPr>
        <p:spPr bwMode="auto">
          <a:xfrm>
            <a:off x="6385123" y="6346825"/>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938800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left)">
                                      <p:cBhvr>
                                        <p:cTn id="11" dur="500"/>
                                        <p:tgtEl>
                                          <p:spTgt spid="6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66" grpId="0">
        <p:bldAsOne/>
      </p:bldGraphic>
      <p:bldP spid="67" grpId="0"/>
    </p:bldLst>
  </p:timing>
</p:sld>
</file>

<file path=ppt/slides/slide1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6"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7" name="6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6" name="Text Box 3"/>
          <p:cNvSpPr txBox="1">
            <a:spLocks noChangeArrowheads="1"/>
          </p:cNvSpPr>
          <p:nvPr/>
        </p:nvSpPr>
        <p:spPr bwMode="auto">
          <a:xfrm>
            <a:off x="2786063" y="1692275"/>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¿CON QUÉ FRECUENCIA ACOSTUMBRAS ESCUCHAR LA RADIO?</a:t>
            </a:r>
          </a:p>
        </p:txBody>
      </p:sp>
      <p:sp>
        <p:nvSpPr>
          <p:cNvPr id="78"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79"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0"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1"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2"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98 Grupo"/>
          <p:cNvGrpSpPr>
            <a:grpSpLocks/>
          </p:cNvGrpSpPr>
          <p:nvPr/>
        </p:nvGrpSpPr>
        <p:grpSpPr bwMode="auto">
          <a:xfrm>
            <a:off x="0" y="2708920"/>
            <a:ext cx="2643188" cy="884238"/>
            <a:chOff x="1" y="1820863"/>
            <a:chExt cx="2643173" cy="884401"/>
          </a:xfrm>
        </p:grpSpPr>
        <p:sp>
          <p:nvSpPr>
            <p:cNvPr id="100"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101" name="100 Triángulo isósceles"/>
            <p:cNvSpPr/>
            <p:nvPr/>
          </p:nvSpPr>
          <p:spPr>
            <a:xfrm rot="5400000">
              <a:off x="2285935" y="2190832"/>
              <a:ext cx="570017"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103"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70" name="Chart 1"/>
          <p:cNvGraphicFramePr>
            <a:graphicFrameLocks/>
          </p:cNvGraphicFramePr>
          <p:nvPr>
            <p:extLst>
              <p:ext uri="{D42A27DB-BD31-4B8C-83A1-F6EECF244321}">
                <p14:modId xmlns:p14="http://schemas.microsoft.com/office/powerpoint/2010/main" val="2154966447"/>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1" name="Chart 1"/>
          <p:cNvGraphicFramePr>
            <a:graphicFrameLocks/>
          </p:cNvGraphicFramePr>
          <p:nvPr>
            <p:extLst>
              <p:ext uri="{D42A27DB-BD31-4B8C-83A1-F6EECF244321}">
                <p14:modId xmlns:p14="http://schemas.microsoft.com/office/powerpoint/2010/main" val="2951914658"/>
              </p:ext>
            </p:extLst>
          </p:nvPr>
        </p:nvGraphicFramePr>
        <p:xfrm>
          <a:off x="3165608" y="2132857"/>
          <a:ext cx="5085423" cy="45191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380256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fade">
                                      <p:cBhvr>
                                        <p:cTn id="1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1" grpId="0">
        <p:bldAsOne/>
      </p:bldGraphic>
    </p:bldLst>
  </p:timing>
</p:sld>
</file>

<file path=ppt/slides/slide1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 name="24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dirty="0"/>
          </a:p>
        </p:txBody>
      </p:sp>
      <p:sp>
        <p:nvSpPr>
          <p:cNvPr id="140291"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¿QUÉ ESTACIÓN(ES) ACOSTUMBRA ESCUCHAR?</a:t>
            </a:r>
          </a:p>
        </p:txBody>
      </p:sp>
      <p:sp>
        <p:nvSpPr>
          <p:cNvPr id="121"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22"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23"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24"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25"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143 Grupo"/>
          <p:cNvGrpSpPr>
            <a:grpSpLocks/>
          </p:cNvGrpSpPr>
          <p:nvPr/>
        </p:nvGrpSpPr>
        <p:grpSpPr bwMode="auto">
          <a:xfrm>
            <a:off x="0" y="2708920"/>
            <a:ext cx="2643188" cy="884238"/>
            <a:chOff x="1" y="1820863"/>
            <a:chExt cx="2643173" cy="884401"/>
          </a:xfrm>
        </p:grpSpPr>
        <p:sp>
          <p:nvSpPr>
            <p:cNvPr id="145"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146" name="145 Triángulo isósceles"/>
            <p:cNvSpPr/>
            <p:nvPr/>
          </p:nvSpPr>
          <p:spPr>
            <a:xfrm rot="5400000">
              <a:off x="2285935" y="2190832"/>
              <a:ext cx="570017"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99"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88" name="Chart 1"/>
          <p:cNvGraphicFramePr>
            <a:graphicFrameLocks/>
          </p:cNvGraphicFramePr>
          <p:nvPr>
            <p:extLst>
              <p:ext uri="{D42A27DB-BD31-4B8C-83A1-F6EECF244321}">
                <p14:modId xmlns:p14="http://schemas.microsoft.com/office/powerpoint/2010/main" val="3559243014"/>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9" name="Chart 1"/>
          <p:cNvGraphicFramePr>
            <a:graphicFrameLocks/>
          </p:cNvGraphicFramePr>
          <p:nvPr>
            <p:extLst>
              <p:ext uri="{D42A27DB-BD31-4B8C-83A1-F6EECF244321}">
                <p14:modId xmlns:p14="http://schemas.microsoft.com/office/powerpoint/2010/main" val="214919097"/>
              </p:ext>
            </p:extLst>
          </p:nvPr>
        </p:nvGraphicFramePr>
        <p:xfrm>
          <a:off x="2643189" y="2020889"/>
          <a:ext cx="6096000" cy="4360439"/>
        </p:xfrm>
        <a:graphic>
          <a:graphicData uri="http://schemas.openxmlformats.org/drawingml/2006/chart">
            <c:chart xmlns:c="http://schemas.openxmlformats.org/drawingml/2006/chart" xmlns:r="http://schemas.openxmlformats.org/officeDocument/2006/relationships" r:id="rId4"/>
          </a:graphicData>
        </a:graphic>
      </p:graphicFrame>
      <p:sp>
        <p:nvSpPr>
          <p:cNvPr id="90" name="Rectangle 44"/>
          <p:cNvSpPr>
            <a:spLocks noChangeArrowheads="1"/>
          </p:cNvSpPr>
          <p:nvPr/>
        </p:nvSpPr>
        <p:spPr bwMode="auto">
          <a:xfrm>
            <a:off x="6385123" y="6346825"/>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0701902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wipe(left)">
                                      <p:cBhvr>
                                        <p:cTn id="11" dur="500"/>
                                        <p:tgtEl>
                                          <p:spTgt spid="8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wipe(left)">
                                      <p:cBhvr>
                                        <p:cTn id="15"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9" grpId="0">
        <p:bldAsOne/>
      </p:bldGraphic>
      <p:bldP spid="90" grpId="0"/>
    </p:bldLst>
  </p:timing>
</p:sld>
</file>

<file path=ppt/slides/slide1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 name="42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42339"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¿EN QUÉ LUGAR ACOSTUMBRAS ESCUCHAR LA RADIO?</a:t>
            </a:r>
          </a:p>
        </p:txBody>
      </p:sp>
      <p:sp>
        <p:nvSpPr>
          <p:cNvPr id="47"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8"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9"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50"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51"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67 Grupo"/>
          <p:cNvGrpSpPr>
            <a:grpSpLocks/>
          </p:cNvGrpSpPr>
          <p:nvPr/>
        </p:nvGrpSpPr>
        <p:grpSpPr bwMode="auto">
          <a:xfrm>
            <a:off x="0" y="2708920"/>
            <a:ext cx="2643188" cy="884238"/>
            <a:chOff x="1" y="1820863"/>
            <a:chExt cx="2643173" cy="884401"/>
          </a:xfrm>
        </p:grpSpPr>
        <p:sp>
          <p:nvSpPr>
            <p:cNvPr id="70"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71" name="70 Triángulo isósceles"/>
            <p:cNvSpPr/>
            <p:nvPr/>
          </p:nvSpPr>
          <p:spPr>
            <a:xfrm rot="5400000">
              <a:off x="2285935" y="2190832"/>
              <a:ext cx="570017"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89"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66" name="Chart 1"/>
          <p:cNvGraphicFramePr>
            <a:graphicFrameLocks/>
          </p:cNvGraphicFramePr>
          <p:nvPr>
            <p:extLst>
              <p:ext uri="{D42A27DB-BD31-4B8C-83A1-F6EECF244321}">
                <p14:modId xmlns:p14="http://schemas.microsoft.com/office/powerpoint/2010/main" val="2007862299"/>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7" name="Chart 1"/>
          <p:cNvGraphicFramePr>
            <a:graphicFrameLocks/>
          </p:cNvGraphicFramePr>
          <p:nvPr>
            <p:extLst>
              <p:ext uri="{D42A27DB-BD31-4B8C-83A1-F6EECF244321}">
                <p14:modId xmlns:p14="http://schemas.microsoft.com/office/powerpoint/2010/main" val="205280412"/>
              </p:ext>
            </p:extLst>
          </p:nvPr>
        </p:nvGraphicFramePr>
        <p:xfrm>
          <a:off x="2987825" y="1951038"/>
          <a:ext cx="5710882" cy="457430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69160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left)">
                                      <p:cBhvr>
                                        <p:cTn id="1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67" grpId="0">
        <p:bldAsOne/>
      </p:bldGraphic>
    </p:bldLst>
  </p:timing>
</p:sld>
</file>

<file path=ppt/slides/slide1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 name="45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43363"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14625" y="1643063"/>
            <a:ext cx="6143625" cy="5238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¿QUÉ TIPO DE PROGRAMA ACOSTUMBRAS ESCUCHAR EN LA RADIO?</a:t>
            </a:r>
          </a:p>
        </p:txBody>
      </p:sp>
      <p:sp>
        <p:nvSpPr>
          <p:cNvPr id="48"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9"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50"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51"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52"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68 Grupo"/>
          <p:cNvGrpSpPr>
            <a:grpSpLocks/>
          </p:cNvGrpSpPr>
          <p:nvPr/>
        </p:nvGrpSpPr>
        <p:grpSpPr bwMode="auto">
          <a:xfrm>
            <a:off x="0" y="2708920"/>
            <a:ext cx="2643188" cy="884238"/>
            <a:chOff x="1" y="1820863"/>
            <a:chExt cx="2643173" cy="884401"/>
          </a:xfrm>
        </p:grpSpPr>
        <p:sp>
          <p:nvSpPr>
            <p:cNvPr id="70"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71" name="70 Triángulo isósceles"/>
            <p:cNvSpPr/>
            <p:nvPr/>
          </p:nvSpPr>
          <p:spPr>
            <a:xfrm rot="5400000">
              <a:off x="2285935" y="2190832"/>
              <a:ext cx="570017"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89"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65" name="Chart 1"/>
          <p:cNvGraphicFramePr>
            <a:graphicFrameLocks/>
          </p:cNvGraphicFramePr>
          <p:nvPr>
            <p:extLst>
              <p:ext uri="{D42A27DB-BD31-4B8C-83A1-F6EECF244321}">
                <p14:modId xmlns:p14="http://schemas.microsoft.com/office/powerpoint/2010/main" val="1584018564"/>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6" name="Chart 1"/>
          <p:cNvGraphicFramePr>
            <a:graphicFrameLocks/>
          </p:cNvGraphicFramePr>
          <p:nvPr>
            <p:extLst>
              <p:ext uri="{D42A27DB-BD31-4B8C-83A1-F6EECF244321}">
                <p14:modId xmlns:p14="http://schemas.microsoft.com/office/powerpoint/2010/main" val="859295630"/>
              </p:ext>
            </p:extLst>
          </p:nvPr>
        </p:nvGraphicFramePr>
        <p:xfrm>
          <a:off x="2857502" y="1924203"/>
          <a:ext cx="5500686" cy="45145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62181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left)">
                                      <p:cBhvr>
                                        <p:cTn id="1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66" grpId="0">
        <p:bldAsOne/>
      </p:bldGraphic>
    </p:bldLst>
  </p:timing>
</p:sld>
</file>

<file path=ppt/slides/slide1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 name="60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44388"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¿A QUÉ HORAS ACOSTUMBRA ESCUCHAR LA RADIO?</a:t>
            </a:r>
          </a:p>
        </p:txBody>
      </p:sp>
      <p:sp>
        <p:nvSpPr>
          <p:cNvPr id="80"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1"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2"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3"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4"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7" name="100 Grupo"/>
          <p:cNvGrpSpPr>
            <a:grpSpLocks/>
          </p:cNvGrpSpPr>
          <p:nvPr/>
        </p:nvGrpSpPr>
        <p:grpSpPr bwMode="auto">
          <a:xfrm>
            <a:off x="0" y="2708920"/>
            <a:ext cx="2643188" cy="884238"/>
            <a:chOff x="1" y="1820863"/>
            <a:chExt cx="2643173" cy="884401"/>
          </a:xfrm>
        </p:grpSpPr>
        <p:sp>
          <p:nvSpPr>
            <p:cNvPr id="102"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103" name="102 Triángulo isósceles"/>
            <p:cNvSpPr/>
            <p:nvPr/>
          </p:nvSpPr>
          <p:spPr>
            <a:xfrm rot="5400000">
              <a:off x="2285935" y="2190832"/>
              <a:ext cx="570017"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85"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65" name="Chart 1"/>
          <p:cNvGraphicFramePr>
            <a:graphicFrameLocks/>
          </p:cNvGraphicFramePr>
          <p:nvPr>
            <p:extLst>
              <p:ext uri="{D42A27DB-BD31-4B8C-83A1-F6EECF244321}">
                <p14:modId xmlns:p14="http://schemas.microsoft.com/office/powerpoint/2010/main" val="2535252081"/>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6" name="Chart 1"/>
          <p:cNvGraphicFramePr>
            <a:graphicFrameLocks/>
          </p:cNvGraphicFramePr>
          <p:nvPr>
            <p:extLst>
              <p:ext uri="{D42A27DB-BD31-4B8C-83A1-F6EECF244321}">
                <p14:modId xmlns:p14="http://schemas.microsoft.com/office/powerpoint/2010/main" val="1782681112"/>
              </p:ext>
            </p:extLst>
          </p:nvPr>
        </p:nvGraphicFramePr>
        <p:xfrm>
          <a:off x="2762250" y="2258219"/>
          <a:ext cx="5770190" cy="4370387"/>
        </p:xfrm>
        <a:graphic>
          <a:graphicData uri="http://schemas.openxmlformats.org/drawingml/2006/chart">
            <c:chart xmlns:c="http://schemas.openxmlformats.org/drawingml/2006/chart" xmlns:r="http://schemas.openxmlformats.org/officeDocument/2006/relationships" r:id="rId4"/>
          </a:graphicData>
        </a:graphic>
      </p:graphicFrame>
      <p:sp>
        <p:nvSpPr>
          <p:cNvPr id="67" name="Rectangle 44"/>
          <p:cNvSpPr>
            <a:spLocks noChangeArrowheads="1"/>
          </p:cNvSpPr>
          <p:nvPr/>
        </p:nvSpPr>
        <p:spPr bwMode="auto">
          <a:xfrm>
            <a:off x="6385123" y="6346825"/>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03138021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left)">
                                      <p:cBhvr>
                                        <p:cTn id="11" dur="500"/>
                                        <p:tgtEl>
                                          <p:spTgt spid="6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66" grpId="0">
        <p:bldAsOne/>
      </p:bldGraphic>
      <p:bldP spid="67" grpId="0"/>
    </p:bldLst>
  </p:timing>
</p:sld>
</file>

<file path=ppt/slides/slide1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 name="57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b="1" dirty="0"/>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¿QUÉ PERIÓDICOS ACOSTUMBRAS A LEER U HOJEAR?</a:t>
            </a:r>
          </a:p>
        </p:txBody>
      </p:sp>
      <p:sp>
        <p:nvSpPr>
          <p:cNvPr id="136196"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10"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1"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2"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3"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4"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31 Grupo"/>
          <p:cNvGrpSpPr>
            <a:grpSpLocks/>
          </p:cNvGrpSpPr>
          <p:nvPr/>
        </p:nvGrpSpPr>
        <p:grpSpPr bwMode="auto">
          <a:xfrm>
            <a:off x="0" y="3552875"/>
            <a:ext cx="2643188" cy="884237"/>
            <a:chOff x="1" y="1820863"/>
            <a:chExt cx="2643173" cy="884401"/>
          </a:xfrm>
        </p:grpSpPr>
        <p:sp>
          <p:nvSpPr>
            <p:cNvPr id="33"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34" name="33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82"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89" name="Chart 1"/>
          <p:cNvGraphicFramePr>
            <a:graphicFrameLocks/>
          </p:cNvGraphicFramePr>
          <p:nvPr>
            <p:extLst>
              <p:ext uri="{D42A27DB-BD31-4B8C-83A1-F6EECF244321}">
                <p14:modId xmlns:p14="http://schemas.microsoft.com/office/powerpoint/2010/main" val="3002791147"/>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4" name="Chart 1"/>
          <p:cNvGraphicFramePr>
            <a:graphicFrameLocks/>
          </p:cNvGraphicFramePr>
          <p:nvPr>
            <p:extLst>
              <p:ext uri="{D42A27DB-BD31-4B8C-83A1-F6EECF244321}">
                <p14:modId xmlns:p14="http://schemas.microsoft.com/office/powerpoint/2010/main" val="574563464"/>
              </p:ext>
            </p:extLst>
          </p:nvPr>
        </p:nvGraphicFramePr>
        <p:xfrm>
          <a:off x="2643188" y="1986190"/>
          <a:ext cx="6215062" cy="4395138"/>
        </p:xfrm>
        <a:graphic>
          <a:graphicData uri="http://schemas.openxmlformats.org/drawingml/2006/chart">
            <c:chart xmlns:c="http://schemas.openxmlformats.org/drawingml/2006/chart" xmlns:r="http://schemas.openxmlformats.org/officeDocument/2006/relationships" r:id="rId4"/>
          </a:graphicData>
        </a:graphic>
      </p:graphicFrame>
      <p:sp>
        <p:nvSpPr>
          <p:cNvPr id="105" name="Rectangle 44"/>
          <p:cNvSpPr>
            <a:spLocks noChangeArrowheads="1"/>
          </p:cNvSpPr>
          <p:nvPr/>
        </p:nvSpPr>
        <p:spPr bwMode="auto">
          <a:xfrm>
            <a:off x="6385123" y="6346825"/>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07087911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wipe(left)">
                                      <p:cBhvr>
                                        <p:cTn id="19"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4" grpId="0">
        <p:bldAsOne/>
      </p:bldGraphic>
      <p:bldP spid="105" grpId="0"/>
    </p:bldLst>
  </p:timing>
</p:sld>
</file>

<file path=ppt/slides/slide1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 name="73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37219"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5238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¿QUÉ SECCIÓN(ES)/ SUPLEMENTO(S) ACOSTUMBRAS A LEER U </a:t>
            </a:r>
          </a:p>
          <a:p>
            <a:r>
              <a:rPr lang="es-MX" sz="1400" b="1">
                <a:latin typeface="Times New Roman" pitchFamily="18" charset="0"/>
                <a:cs typeface="Times New Roman" pitchFamily="18" charset="0"/>
              </a:rPr>
              <a:t>HOJEAR?</a:t>
            </a:r>
          </a:p>
        </p:txBody>
      </p:sp>
      <p:sp>
        <p:nvSpPr>
          <p:cNvPr id="10"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1"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2"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3"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14"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31 Grupo"/>
          <p:cNvGrpSpPr>
            <a:grpSpLocks/>
          </p:cNvGrpSpPr>
          <p:nvPr/>
        </p:nvGrpSpPr>
        <p:grpSpPr bwMode="auto">
          <a:xfrm>
            <a:off x="0" y="3573016"/>
            <a:ext cx="2643188" cy="884237"/>
            <a:chOff x="1" y="1820863"/>
            <a:chExt cx="2643173" cy="884401"/>
          </a:xfrm>
        </p:grpSpPr>
        <p:sp>
          <p:nvSpPr>
            <p:cNvPr id="33"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34" name="33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91"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77" name="Chart 1"/>
          <p:cNvGraphicFramePr>
            <a:graphicFrameLocks/>
          </p:cNvGraphicFramePr>
          <p:nvPr>
            <p:extLst>
              <p:ext uri="{D42A27DB-BD31-4B8C-83A1-F6EECF244321}">
                <p14:modId xmlns:p14="http://schemas.microsoft.com/office/powerpoint/2010/main" val="450465014"/>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8" name="Chart 1"/>
          <p:cNvGraphicFramePr>
            <a:graphicFrameLocks/>
          </p:cNvGraphicFramePr>
          <p:nvPr>
            <p:extLst>
              <p:ext uri="{D42A27DB-BD31-4B8C-83A1-F6EECF244321}">
                <p14:modId xmlns:p14="http://schemas.microsoft.com/office/powerpoint/2010/main" val="45999112"/>
              </p:ext>
            </p:extLst>
          </p:nvPr>
        </p:nvGraphicFramePr>
        <p:xfrm>
          <a:off x="2725428" y="2214535"/>
          <a:ext cx="6096000" cy="4166794"/>
        </p:xfrm>
        <a:graphic>
          <a:graphicData uri="http://schemas.openxmlformats.org/drawingml/2006/chart">
            <c:chart xmlns:c="http://schemas.openxmlformats.org/drawingml/2006/chart" xmlns:r="http://schemas.openxmlformats.org/officeDocument/2006/relationships" r:id="rId4"/>
          </a:graphicData>
        </a:graphic>
      </p:graphicFrame>
      <p:sp>
        <p:nvSpPr>
          <p:cNvPr id="79" name="Rectangle 44"/>
          <p:cNvSpPr>
            <a:spLocks noChangeArrowheads="1"/>
          </p:cNvSpPr>
          <p:nvPr/>
        </p:nvSpPr>
        <p:spPr bwMode="auto">
          <a:xfrm>
            <a:off x="6385123" y="6346825"/>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4487701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wipe(left)">
                                      <p:cBhvr>
                                        <p:cTn id="11" dur="500"/>
                                        <p:tgtEl>
                                          <p:spTgt spid="7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wipe(left)">
                                      <p:cBhvr>
                                        <p:cTn id="1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8" grpId="0">
        <p:bldAsOne/>
      </p:bldGraphic>
      <p:bldP spid="79" grpId="0"/>
    </p:bldLst>
  </p:timing>
</p:sld>
</file>

<file path=ppt/slides/slide1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 name="46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38243"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5238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¿QUÉ DÍAS DE LA SEMANA ACOSTUMBRA LEER U HOJEAR EL PERIÓDICO?</a:t>
            </a:r>
          </a:p>
        </p:txBody>
      </p:sp>
      <p:sp>
        <p:nvSpPr>
          <p:cNvPr id="42"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3"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4"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5"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6"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64 Grupo"/>
          <p:cNvGrpSpPr>
            <a:grpSpLocks/>
          </p:cNvGrpSpPr>
          <p:nvPr/>
        </p:nvGrpSpPr>
        <p:grpSpPr bwMode="auto">
          <a:xfrm>
            <a:off x="0" y="3552875"/>
            <a:ext cx="2643188" cy="884237"/>
            <a:chOff x="1" y="1820863"/>
            <a:chExt cx="2643173" cy="884401"/>
          </a:xfrm>
        </p:grpSpPr>
        <p:sp>
          <p:nvSpPr>
            <p:cNvPr id="66"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67" name="66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83"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60" name="Chart 1"/>
          <p:cNvGraphicFramePr>
            <a:graphicFrameLocks/>
          </p:cNvGraphicFramePr>
          <p:nvPr>
            <p:extLst>
              <p:ext uri="{D42A27DB-BD31-4B8C-83A1-F6EECF244321}">
                <p14:modId xmlns:p14="http://schemas.microsoft.com/office/powerpoint/2010/main" val="3921777472"/>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1" name="Chart 1"/>
          <p:cNvGraphicFramePr>
            <a:graphicFrameLocks/>
          </p:cNvGraphicFramePr>
          <p:nvPr>
            <p:extLst>
              <p:ext uri="{D42A27DB-BD31-4B8C-83A1-F6EECF244321}">
                <p14:modId xmlns:p14="http://schemas.microsoft.com/office/powerpoint/2010/main" val="608357274"/>
              </p:ext>
            </p:extLst>
          </p:nvPr>
        </p:nvGraphicFramePr>
        <p:xfrm>
          <a:off x="3275856" y="1919154"/>
          <a:ext cx="5120432" cy="455022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49955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61" grpId="0">
        <p:bldAsOne/>
      </p:bldGraphic>
    </p:bldLst>
  </p:timing>
</p:sld>
</file>

<file path=ppt/slides/slide1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 name="34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45411"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¿USTED UTILIZA EL INTERNET?</a:t>
            </a:r>
          </a:p>
        </p:txBody>
      </p:sp>
      <p:sp>
        <p:nvSpPr>
          <p:cNvPr id="29"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30"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31"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33"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34"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51 Grupo"/>
          <p:cNvGrpSpPr>
            <a:grpSpLocks/>
          </p:cNvGrpSpPr>
          <p:nvPr/>
        </p:nvGrpSpPr>
        <p:grpSpPr bwMode="auto">
          <a:xfrm>
            <a:off x="0" y="4456113"/>
            <a:ext cx="2643188" cy="884237"/>
            <a:chOff x="1" y="1820863"/>
            <a:chExt cx="2643173" cy="884401"/>
          </a:xfrm>
        </p:grpSpPr>
        <p:sp>
          <p:nvSpPr>
            <p:cNvPr id="53"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54" name="53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59"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49" name="Chart 1"/>
          <p:cNvGraphicFramePr>
            <a:graphicFrameLocks/>
          </p:cNvGraphicFramePr>
          <p:nvPr>
            <p:extLst>
              <p:ext uri="{D42A27DB-BD31-4B8C-83A1-F6EECF244321}">
                <p14:modId xmlns:p14="http://schemas.microsoft.com/office/powerpoint/2010/main" val="1746777205"/>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0" name="Chart 1"/>
          <p:cNvGraphicFramePr>
            <a:graphicFrameLocks/>
          </p:cNvGraphicFramePr>
          <p:nvPr>
            <p:extLst>
              <p:ext uri="{D42A27DB-BD31-4B8C-83A1-F6EECF244321}">
                <p14:modId xmlns:p14="http://schemas.microsoft.com/office/powerpoint/2010/main" val="2200163904"/>
              </p:ext>
            </p:extLst>
          </p:nvPr>
        </p:nvGraphicFramePr>
        <p:xfrm>
          <a:off x="2931318" y="1816100"/>
          <a:ext cx="5495926" cy="488390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2349123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left)">
                                      <p:cBhvr>
                                        <p:cTn id="1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0" grpId="0">
        <p:bldAsOne/>
      </p:bldGraphic>
    </p:bldLst>
  </p:timing>
</p:sld>
</file>

<file path=ppt/slides/slide1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 name="50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46435"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¿CON QUÉ FRECUENCIA?</a:t>
            </a:r>
          </a:p>
        </p:txBody>
      </p:sp>
      <p:sp>
        <p:nvSpPr>
          <p:cNvPr id="41"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2"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3"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4"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6"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63 Grupo"/>
          <p:cNvGrpSpPr>
            <a:grpSpLocks/>
          </p:cNvGrpSpPr>
          <p:nvPr/>
        </p:nvGrpSpPr>
        <p:grpSpPr bwMode="auto">
          <a:xfrm>
            <a:off x="0" y="4456113"/>
            <a:ext cx="2643188" cy="884237"/>
            <a:chOff x="1" y="1820863"/>
            <a:chExt cx="2643173" cy="884401"/>
          </a:xfrm>
        </p:grpSpPr>
        <p:sp>
          <p:nvSpPr>
            <p:cNvPr id="65"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66" name="65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83"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71" name="Chart 1"/>
          <p:cNvGraphicFramePr>
            <a:graphicFrameLocks/>
          </p:cNvGraphicFramePr>
          <p:nvPr>
            <p:extLst>
              <p:ext uri="{D42A27DB-BD31-4B8C-83A1-F6EECF244321}">
                <p14:modId xmlns:p14="http://schemas.microsoft.com/office/powerpoint/2010/main" val="898904725"/>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2" name="Chart 1"/>
          <p:cNvGraphicFramePr>
            <a:graphicFrameLocks/>
          </p:cNvGraphicFramePr>
          <p:nvPr>
            <p:extLst>
              <p:ext uri="{D42A27DB-BD31-4B8C-83A1-F6EECF244321}">
                <p14:modId xmlns:p14="http://schemas.microsoft.com/office/powerpoint/2010/main" val="3616572581"/>
              </p:ext>
            </p:extLst>
          </p:nvPr>
        </p:nvGraphicFramePr>
        <p:xfrm>
          <a:off x="3286372" y="1951038"/>
          <a:ext cx="5109916" cy="454088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1449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2" grpId="0">
        <p:bldAsOne/>
      </p:bldGraphic>
    </p:bldLst>
  </p:timing>
</p:sld>
</file>

<file path=ppt/slides/slide1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 name="50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47459"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20838"/>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¿CUÁNTAS HORAS AL DÍA LO USA?</a:t>
            </a:r>
          </a:p>
        </p:txBody>
      </p:sp>
      <p:sp>
        <p:nvSpPr>
          <p:cNvPr id="42"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3"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4"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5"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6"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63 Grupo"/>
          <p:cNvGrpSpPr>
            <a:grpSpLocks/>
          </p:cNvGrpSpPr>
          <p:nvPr/>
        </p:nvGrpSpPr>
        <p:grpSpPr bwMode="auto">
          <a:xfrm>
            <a:off x="0" y="4456113"/>
            <a:ext cx="2643188" cy="884237"/>
            <a:chOff x="1" y="1820863"/>
            <a:chExt cx="2643173" cy="884401"/>
          </a:xfrm>
        </p:grpSpPr>
        <p:sp>
          <p:nvSpPr>
            <p:cNvPr id="65"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66" name="65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82"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67" name="Chart 1"/>
          <p:cNvGraphicFramePr>
            <a:graphicFrameLocks/>
          </p:cNvGraphicFramePr>
          <p:nvPr>
            <p:extLst>
              <p:ext uri="{D42A27DB-BD31-4B8C-83A1-F6EECF244321}">
                <p14:modId xmlns:p14="http://schemas.microsoft.com/office/powerpoint/2010/main" val="335739268"/>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8" name="Chart 1"/>
          <p:cNvGraphicFramePr>
            <a:graphicFrameLocks/>
          </p:cNvGraphicFramePr>
          <p:nvPr>
            <p:extLst>
              <p:ext uri="{D42A27DB-BD31-4B8C-83A1-F6EECF244321}">
                <p14:modId xmlns:p14="http://schemas.microsoft.com/office/powerpoint/2010/main" val="3988224474"/>
              </p:ext>
            </p:extLst>
          </p:nvPr>
        </p:nvGraphicFramePr>
        <p:xfrm>
          <a:off x="2978298" y="1928813"/>
          <a:ext cx="5067301" cy="44205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944556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left)">
                                      <p:cBhvr>
                                        <p:cTn id="1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68" grpId="0">
        <p:bldAsOne/>
      </p:bldGraphic>
    </p:bldLst>
  </p:timing>
</p:sld>
</file>

<file path=ppt/slides/slide1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 name="50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48484"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¿CUÁL ES EL PRINCIPAL USO QUE DA AL INTERNET?</a:t>
            </a:r>
          </a:p>
        </p:txBody>
      </p:sp>
      <p:sp>
        <p:nvSpPr>
          <p:cNvPr id="87"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8"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9"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90"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91"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8" name="107 Grupo"/>
          <p:cNvGrpSpPr>
            <a:grpSpLocks/>
          </p:cNvGrpSpPr>
          <p:nvPr/>
        </p:nvGrpSpPr>
        <p:grpSpPr bwMode="auto">
          <a:xfrm>
            <a:off x="0" y="4456113"/>
            <a:ext cx="2643188" cy="884237"/>
            <a:chOff x="1" y="1820863"/>
            <a:chExt cx="2643173" cy="884401"/>
          </a:xfrm>
        </p:grpSpPr>
        <p:sp>
          <p:nvSpPr>
            <p:cNvPr id="109"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110" name="109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98"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73" name="Chart 1"/>
          <p:cNvGraphicFramePr>
            <a:graphicFrameLocks/>
          </p:cNvGraphicFramePr>
          <p:nvPr>
            <p:extLst>
              <p:ext uri="{D42A27DB-BD31-4B8C-83A1-F6EECF244321}">
                <p14:modId xmlns:p14="http://schemas.microsoft.com/office/powerpoint/2010/main" val="1645179446"/>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4" name="Chart 1"/>
          <p:cNvGraphicFramePr>
            <a:graphicFrameLocks/>
          </p:cNvGraphicFramePr>
          <p:nvPr>
            <p:extLst>
              <p:ext uri="{D42A27DB-BD31-4B8C-83A1-F6EECF244321}">
                <p14:modId xmlns:p14="http://schemas.microsoft.com/office/powerpoint/2010/main" val="1817016660"/>
              </p:ext>
            </p:extLst>
          </p:nvPr>
        </p:nvGraphicFramePr>
        <p:xfrm>
          <a:off x="2762250" y="2159793"/>
          <a:ext cx="5936456" cy="4149527"/>
        </p:xfrm>
        <a:graphic>
          <a:graphicData uri="http://schemas.openxmlformats.org/drawingml/2006/chart">
            <c:chart xmlns:c="http://schemas.openxmlformats.org/drawingml/2006/chart" xmlns:r="http://schemas.openxmlformats.org/officeDocument/2006/relationships" r:id="rId4"/>
          </a:graphicData>
        </a:graphic>
      </p:graphicFrame>
      <p:sp>
        <p:nvSpPr>
          <p:cNvPr id="75" name="Rectangle 44"/>
          <p:cNvSpPr>
            <a:spLocks noChangeArrowheads="1"/>
          </p:cNvSpPr>
          <p:nvPr/>
        </p:nvSpPr>
        <p:spPr bwMode="auto">
          <a:xfrm>
            <a:off x="6385123" y="6346825"/>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5742645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left)">
                                      <p:cBhvr>
                                        <p:cTn id="11" dur="500"/>
                                        <p:tgtEl>
                                          <p:spTgt spid="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4" grpId="0">
        <p:bldAsOne/>
      </p:bldGraphic>
      <p:bldP spid="75" grpId="0"/>
    </p:bldLst>
  </p:timing>
</p:sld>
</file>

<file path=ppt/slides/slide1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 name="50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49507"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¿EN QUÉ LUGARES ACOSTUMBRA USTED UTILIZAR INTERNET?</a:t>
            </a:r>
          </a:p>
        </p:txBody>
      </p:sp>
      <p:sp>
        <p:nvSpPr>
          <p:cNvPr id="45"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6"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8"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49"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50"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67 Grupo"/>
          <p:cNvGrpSpPr>
            <a:grpSpLocks/>
          </p:cNvGrpSpPr>
          <p:nvPr/>
        </p:nvGrpSpPr>
        <p:grpSpPr bwMode="auto">
          <a:xfrm>
            <a:off x="0" y="4456113"/>
            <a:ext cx="2643188" cy="884237"/>
            <a:chOff x="1" y="1820863"/>
            <a:chExt cx="2643173" cy="884401"/>
          </a:xfrm>
        </p:grpSpPr>
        <p:sp>
          <p:nvSpPr>
            <p:cNvPr id="69"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70" name="69 Triángulo isósceles"/>
            <p:cNvSpPr/>
            <p:nvPr/>
          </p:nvSpPr>
          <p:spPr>
            <a:xfrm rot="5400000">
              <a:off x="2285934" y="2190832"/>
              <a:ext cx="570019"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92"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71" name="Chart 1"/>
          <p:cNvGraphicFramePr>
            <a:graphicFrameLocks/>
          </p:cNvGraphicFramePr>
          <p:nvPr>
            <p:extLst>
              <p:ext uri="{D42A27DB-BD31-4B8C-83A1-F6EECF244321}">
                <p14:modId xmlns:p14="http://schemas.microsoft.com/office/powerpoint/2010/main" val="829391501"/>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2" name="Chart 1"/>
          <p:cNvGraphicFramePr>
            <a:graphicFrameLocks/>
          </p:cNvGraphicFramePr>
          <p:nvPr>
            <p:extLst>
              <p:ext uri="{D42A27DB-BD31-4B8C-83A1-F6EECF244321}">
                <p14:modId xmlns:p14="http://schemas.microsoft.com/office/powerpoint/2010/main" val="3233689323"/>
              </p:ext>
            </p:extLst>
          </p:nvPr>
        </p:nvGraphicFramePr>
        <p:xfrm>
          <a:off x="3163490" y="1951038"/>
          <a:ext cx="5031582" cy="44712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479097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2" grpId="0">
        <p:bldAsOne/>
      </p:bldGraphic>
    </p:bldLst>
  </p:timing>
</p:sld>
</file>

<file path=ppt/slides/slide1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 name="25 Rectángulo"/>
          <p:cNvSpPr/>
          <p:nvPr/>
        </p:nvSpPr>
        <p:spPr>
          <a:xfrm>
            <a:off x="2500313" y="1643063"/>
            <a:ext cx="6357937" cy="5076825"/>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MX"/>
          </a:p>
        </p:txBody>
      </p:sp>
      <p:sp>
        <p:nvSpPr>
          <p:cNvPr id="150531" name="Text Box 3"/>
          <p:cNvSpPr txBox="1">
            <a:spLocks noChangeArrowheads="1"/>
          </p:cNvSpPr>
          <p:nvPr/>
        </p:nvSpPr>
        <p:spPr bwMode="auto">
          <a:xfrm>
            <a:off x="285750" y="1220788"/>
            <a:ext cx="8643938"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SEGMENTACIÓN DE MEDIOS DE COMUNICACIÓN</a:t>
            </a:r>
          </a:p>
        </p:txBody>
      </p:sp>
      <p:sp>
        <p:nvSpPr>
          <p:cNvPr id="6" name="Text Box 3"/>
          <p:cNvSpPr txBox="1">
            <a:spLocks noChangeArrowheads="1"/>
          </p:cNvSpPr>
          <p:nvPr/>
        </p:nvSpPr>
        <p:spPr bwMode="auto">
          <a:xfrm>
            <a:off x="2786063" y="1643063"/>
            <a:ext cx="6643687" cy="307975"/>
          </a:xfrm>
          <a:prstGeom prst="rect">
            <a:avLst/>
          </a:prstGeom>
          <a:noFill/>
          <a:ln w="9525">
            <a:noFill/>
            <a:miter lim="800000"/>
            <a:headEnd/>
            <a:tailEnd/>
          </a:ln>
        </p:spPr>
        <p:txBody>
          <a:bodyPr>
            <a:spAutoFit/>
          </a:bodyPr>
          <a:lstStyle/>
          <a:p>
            <a:r>
              <a:rPr lang="es-MX" sz="1400" b="1">
                <a:latin typeface="Times New Roman" pitchFamily="18" charset="0"/>
                <a:cs typeface="Times New Roman" pitchFamily="18" charset="0"/>
              </a:rPr>
              <a:t>¿QUÉ REVISTA(S) LOCALES ACOSTUMBRA LEER Y HOJEAR?</a:t>
            </a:r>
          </a:p>
        </p:txBody>
      </p:sp>
      <p:sp>
        <p:nvSpPr>
          <p:cNvPr id="81" name="Rectangle 34"/>
          <p:cNvSpPr>
            <a:spLocks noChangeArrowheads="1"/>
          </p:cNvSpPr>
          <p:nvPr/>
        </p:nvSpPr>
        <p:spPr bwMode="auto">
          <a:xfrm>
            <a:off x="0" y="1816100"/>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2" name="Rectangle 35"/>
          <p:cNvSpPr>
            <a:spLocks noChangeArrowheads="1"/>
          </p:cNvSpPr>
          <p:nvPr/>
        </p:nvSpPr>
        <p:spPr bwMode="auto">
          <a:xfrm>
            <a:off x="0" y="2700338"/>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3" name="Rectangle 36"/>
          <p:cNvSpPr>
            <a:spLocks noChangeArrowheads="1"/>
          </p:cNvSpPr>
          <p:nvPr/>
        </p:nvSpPr>
        <p:spPr bwMode="auto">
          <a:xfrm>
            <a:off x="0" y="3578225"/>
            <a:ext cx="2498725" cy="88423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4" name="Rectangle 37"/>
          <p:cNvSpPr>
            <a:spLocks noChangeArrowheads="1"/>
          </p:cNvSpPr>
          <p:nvPr/>
        </p:nvSpPr>
        <p:spPr bwMode="auto">
          <a:xfrm>
            <a:off x="0" y="4456113"/>
            <a:ext cx="2498725" cy="884237"/>
          </a:xfrm>
          <a:prstGeom prst="rect">
            <a:avLst/>
          </a:prstGeom>
          <a:solidFill>
            <a:schemeClr val="tx2">
              <a:lumMod val="20000"/>
              <a:lumOff val="80000"/>
            </a:schemeClr>
          </a:solidFill>
          <a:ln w="9525">
            <a:noFill/>
            <a:miter lim="800000"/>
            <a:headEnd/>
            <a:tailEnd/>
          </a:ln>
        </p:spPr>
        <p:txBody>
          <a:bodyPr/>
          <a:lstStyle/>
          <a:p>
            <a:pPr>
              <a:defRPr/>
            </a:pPr>
            <a:endParaRPr lang="es-ES">
              <a:latin typeface="Arial" pitchFamily="34" charset="0"/>
              <a:cs typeface="Arial" pitchFamily="34" charset="0"/>
            </a:endParaRPr>
          </a:p>
        </p:txBody>
      </p:sp>
      <p:sp>
        <p:nvSpPr>
          <p:cNvPr id="85" name="Rectangle 38"/>
          <p:cNvSpPr>
            <a:spLocks noChangeArrowheads="1"/>
          </p:cNvSpPr>
          <p:nvPr/>
        </p:nvSpPr>
        <p:spPr bwMode="auto">
          <a:xfrm>
            <a:off x="0" y="5346700"/>
            <a:ext cx="2498725" cy="890588"/>
          </a:xfrm>
          <a:prstGeom prst="rect">
            <a:avLst/>
          </a:prstGeom>
          <a:solidFill>
            <a:schemeClr val="bg1">
              <a:lumMod val="95000"/>
            </a:schemeClr>
          </a:solidFill>
          <a:ln w="9525">
            <a:noFill/>
            <a:miter lim="800000"/>
            <a:headEnd/>
            <a:tailEnd/>
          </a:ln>
        </p:spPr>
        <p:txBody>
          <a:bodyPr/>
          <a:lstStyle/>
          <a:p>
            <a:pPr>
              <a:defRPr/>
            </a:pPr>
            <a:endParaRPr lang="es-ES">
              <a:latin typeface="Arial" pitchFamily="34" charset="0"/>
              <a:cs typeface="Arial" pitchFamily="34" charset="0"/>
            </a:endParaRPr>
          </a:p>
        </p:txBody>
      </p:sp>
      <p:grpSp>
        <p:nvGrpSpPr>
          <p:cNvPr id="3" name="101 Grupo"/>
          <p:cNvGrpSpPr>
            <a:grpSpLocks/>
          </p:cNvGrpSpPr>
          <p:nvPr/>
        </p:nvGrpSpPr>
        <p:grpSpPr bwMode="auto">
          <a:xfrm>
            <a:off x="0" y="5353050"/>
            <a:ext cx="2643188" cy="884238"/>
            <a:chOff x="1" y="1820863"/>
            <a:chExt cx="2643173" cy="884401"/>
          </a:xfrm>
        </p:grpSpPr>
        <p:sp>
          <p:nvSpPr>
            <p:cNvPr id="103" name="Rectangle 34"/>
            <p:cNvSpPr>
              <a:spLocks noChangeArrowheads="1"/>
            </p:cNvSpPr>
            <p:nvPr/>
          </p:nvSpPr>
          <p:spPr bwMode="auto">
            <a:xfrm>
              <a:off x="1" y="1820863"/>
              <a:ext cx="2498711" cy="884401"/>
            </a:xfrm>
            <a:prstGeom prst="rect">
              <a:avLst/>
            </a:prstGeom>
            <a:noFill/>
            <a:ln w="57150">
              <a:solidFill>
                <a:srgbClr val="0070C0"/>
              </a:solidFill>
              <a:miter lim="800000"/>
              <a:headEnd/>
              <a:tailEnd/>
            </a:ln>
            <a:effectLst>
              <a:outerShdw blurRad="50800" dist="38100" dir="5400000" algn="t" rotWithShape="0">
                <a:prstClr val="black">
                  <a:alpha val="40000"/>
                </a:prstClr>
              </a:outerShdw>
            </a:effectLst>
          </p:spPr>
          <p:txBody>
            <a:bodyPr/>
            <a:lstStyle/>
            <a:p>
              <a:pPr>
                <a:defRPr/>
              </a:pPr>
              <a:endParaRPr lang="es-ES">
                <a:latin typeface="Arial" pitchFamily="34" charset="0"/>
                <a:cs typeface="Arial" pitchFamily="34" charset="0"/>
              </a:endParaRPr>
            </a:p>
          </p:txBody>
        </p:sp>
        <p:sp>
          <p:nvSpPr>
            <p:cNvPr id="104" name="103 Triángulo isósceles"/>
            <p:cNvSpPr/>
            <p:nvPr/>
          </p:nvSpPr>
          <p:spPr>
            <a:xfrm rot="5400000">
              <a:off x="2285935" y="2190832"/>
              <a:ext cx="570017" cy="14446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
        <p:nvSpPr>
          <p:cNvPr id="64" name="Text Box 2"/>
          <p:cNvSpPr txBox="1">
            <a:spLocks noChangeArrowheads="1"/>
          </p:cNvSpPr>
          <p:nvPr/>
        </p:nvSpPr>
        <p:spPr bwMode="auto">
          <a:xfrm>
            <a:off x="252413" y="168821"/>
            <a:ext cx="8891587" cy="523875"/>
          </a:xfrm>
          <a:prstGeom prst="rect">
            <a:avLst/>
          </a:prstGeom>
          <a:noFill/>
          <a:ln w="9525">
            <a:noFill/>
            <a:miter lim="800000"/>
            <a:headEnd/>
            <a:tailEnd/>
          </a:ln>
        </p:spPr>
        <p:txBody>
          <a:bodyPr>
            <a:spAutoFit/>
          </a:bodyPr>
          <a:lstStyle/>
          <a:p>
            <a:pPr>
              <a:spcBef>
                <a:spcPct val="50000"/>
              </a:spcBef>
              <a:defRPr/>
            </a:pPr>
            <a:r>
              <a:rPr lang="es-MX"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MEDIOS DE COMUNICACIÓN</a:t>
            </a:r>
          </a:p>
        </p:txBody>
      </p:sp>
      <p:graphicFrame>
        <p:nvGraphicFramePr>
          <p:cNvPr id="96" name="Chart 1"/>
          <p:cNvGraphicFramePr>
            <a:graphicFrameLocks/>
          </p:cNvGraphicFramePr>
          <p:nvPr>
            <p:extLst>
              <p:ext uri="{D42A27DB-BD31-4B8C-83A1-F6EECF244321}">
                <p14:modId xmlns:p14="http://schemas.microsoft.com/office/powerpoint/2010/main" val="3404370850"/>
              </p:ext>
            </p:extLst>
          </p:nvPr>
        </p:nvGraphicFramePr>
        <p:xfrm>
          <a:off x="0" y="1797050"/>
          <a:ext cx="2411760" cy="4539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7" name="Chart 1"/>
          <p:cNvGraphicFramePr>
            <a:graphicFrameLocks/>
          </p:cNvGraphicFramePr>
          <p:nvPr>
            <p:extLst>
              <p:ext uri="{D42A27DB-BD31-4B8C-83A1-F6EECF244321}">
                <p14:modId xmlns:p14="http://schemas.microsoft.com/office/powerpoint/2010/main" val="3935894646"/>
              </p:ext>
            </p:extLst>
          </p:nvPr>
        </p:nvGraphicFramePr>
        <p:xfrm>
          <a:off x="2762250" y="1951038"/>
          <a:ext cx="5842198" cy="4447663"/>
        </p:xfrm>
        <a:graphic>
          <a:graphicData uri="http://schemas.openxmlformats.org/drawingml/2006/chart">
            <c:chart xmlns:c="http://schemas.openxmlformats.org/drawingml/2006/chart" xmlns:r="http://schemas.openxmlformats.org/officeDocument/2006/relationships" r:id="rId4"/>
          </a:graphicData>
        </a:graphic>
      </p:graphicFrame>
      <p:sp>
        <p:nvSpPr>
          <p:cNvPr id="98" name="Rectangle 44"/>
          <p:cNvSpPr>
            <a:spLocks noChangeArrowheads="1"/>
          </p:cNvSpPr>
          <p:nvPr/>
        </p:nvSpPr>
        <p:spPr bwMode="auto">
          <a:xfrm>
            <a:off x="6385123" y="6346825"/>
            <a:ext cx="823880" cy="2154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400" b="1" i="0" u="none" strike="noStrike" cap="none" normalizeH="0" baseline="0" smtClean="0">
                <a:ln>
                  <a:noFill/>
                </a:ln>
                <a:solidFill>
                  <a:srgbClr val="000000"/>
                </a:solidFill>
                <a:effectLst/>
                <a:latin typeface="Times New Roman" pitchFamily="18" charset="0"/>
                <a:cs typeface="Times New Roman" pitchFamily="18" charset="0"/>
              </a:rPr>
              <a:t>Porcentaje</a:t>
            </a:r>
            <a:endParaRPr kumimoji="0" lang="es-MX" sz="1400" b="0" i="0" u="none" strike="noStrike" cap="none" normalizeH="0" baseline="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50474366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7"/>
                                        </p:tgtEl>
                                        <p:attrNameLst>
                                          <p:attrName>style.visibility</p:attrName>
                                        </p:attrNameLst>
                                      </p:cBhvr>
                                      <p:to>
                                        <p:strVal val="visible"/>
                                      </p:to>
                                    </p:set>
                                    <p:animEffect transition="in" filter="wipe(left)">
                                      <p:cBhvr>
                                        <p:cTn id="15" dur="500"/>
                                        <p:tgtEl>
                                          <p:spTgt spid="9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wipe(left)">
                                      <p:cBhvr>
                                        <p:cTn id="1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7" grpId="0">
        <p:bldAsOne/>
      </p:bldGraphic>
      <p:bldP spid="98"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3 CuadroTexto"/>
          <p:cNvSpPr txBox="1">
            <a:spLocks noChangeArrowheads="1"/>
          </p:cNvSpPr>
          <p:nvPr/>
        </p:nvSpPr>
        <p:spPr bwMode="auto">
          <a:xfrm>
            <a:off x="500063" y="1857375"/>
            <a:ext cx="6160169" cy="4401205"/>
          </a:xfrm>
          <a:prstGeom prst="rect">
            <a:avLst/>
          </a:prstGeom>
          <a:noFill/>
          <a:ln w="9525">
            <a:noFill/>
            <a:miter lim="800000"/>
            <a:headEnd/>
            <a:tailEnd/>
          </a:ln>
        </p:spPr>
        <p:txBody>
          <a:bodyPr wrap="square">
            <a:spAutoFit/>
          </a:bodyPr>
          <a:lstStyle/>
          <a:p>
            <a:r>
              <a:rPr lang="es-MX" sz="1400" b="1" dirty="0">
                <a:latin typeface="Times New Roman" pitchFamily="18" charset="0"/>
                <a:cs typeface="Times New Roman" pitchFamily="18" charset="0"/>
              </a:rPr>
              <a:t>AGRADECEMOS SU CONFIANZA</a:t>
            </a:r>
          </a:p>
          <a:p>
            <a:endParaRPr lang="es-MX" dirty="0">
              <a:latin typeface="Times New Roman" pitchFamily="18" charset="0"/>
              <a:cs typeface="Times New Roman" pitchFamily="18" charset="0"/>
            </a:endParaRPr>
          </a:p>
          <a:p>
            <a:r>
              <a:rPr lang="es-MX" b="1" dirty="0" smtClean="0">
                <a:latin typeface="Times New Roman" pitchFamily="18" charset="0"/>
                <a:cs typeface="Times New Roman" pitchFamily="18" charset="0"/>
              </a:rPr>
              <a:t>LIC</a:t>
            </a:r>
            <a:r>
              <a:rPr lang="es-MX" b="1" dirty="0">
                <a:latin typeface="Times New Roman" pitchFamily="18" charset="0"/>
                <a:cs typeface="Times New Roman" pitchFamily="18" charset="0"/>
              </a:rPr>
              <a:t>. JUAN C. REYES VALDEZ</a:t>
            </a:r>
          </a:p>
          <a:p>
            <a:r>
              <a:rPr lang="es-MX" b="1" dirty="0">
                <a:latin typeface="Times New Roman" pitchFamily="18" charset="0"/>
                <a:cs typeface="Times New Roman" pitchFamily="18" charset="0"/>
              </a:rPr>
              <a:t>Director de Estudios</a:t>
            </a:r>
          </a:p>
          <a:p>
            <a:endParaRPr lang="es-MX" b="1" dirty="0">
              <a:latin typeface="Times New Roman" pitchFamily="18" charset="0"/>
              <a:cs typeface="Times New Roman" pitchFamily="18" charset="0"/>
            </a:endParaRPr>
          </a:p>
          <a:p>
            <a:r>
              <a:rPr lang="es-MX" b="1" dirty="0" smtClean="0">
                <a:latin typeface="Times New Roman" pitchFamily="18" charset="0"/>
                <a:cs typeface="Times New Roman" pitchFamily="18" charset="0"/>
              </a:rPr>
              <a:t>MIDA Opinión Pública con Resultados, </a:t>
            </a:r>
            <a:r>
              <a:rPr lang="es-MX" b="1" dirty="0">
                <a:latin typeface="Times New Roman" pitchFamily="18" charset="0"/>
                <a:cs typeface="Times New Roman" pitchFamily="18" charset="0"/>
              </a:rPr>
              <a:t>S.C.</a:t>
            </a:r>
          </a:p>
          <a:p>
            <a:r>
              <a:rPr lang="es-MX" sz="1400" b="1" dirty="0">
                <a:latin typeface="Times New Roman" pitchFamily="18" charset="0"/>
                <a:cs typeface="Times New Roman" pitchFamily="18" charset="0"/>
              </a:rPr>
              <a:t>Centenario Norte#10,</a:t>
            </a:r>
          </a:p>
          <a:p>
            <a:r>
              <a:rPr lang="es-MX" sz="1400" b="1" dirty="0">
                <a:latin typeface="Times New Roman" pitchFamily="18" charset="0"/>
                <a:cs typeface="Times New Roman" pitchFamily="18" charset="0"/>
              </a:rPr>
              <a:t>Col. Centenario</a:t>
            </a:r>
          </a:p>
          <a:p>
            <a:r>
              <a:rPr lang="es-MX" sz="1400" b="1" dirty="0">
                <a:latin typeface="Times New Roman" pitchFamily="18" charset="0"/>
                <a:cs typeface="Times New Roman" pitchFamily="18" charset="0"/>
              </a:rPr>
              <a:t>C.P. 83260</a:t>
            </a:r>
          </a:p>
          <a:p>
            <a:r>
              <a:rPr lang="es-MX" sz="1400" b="1" dirty="0">
                <a:latin typeface="Times New Roman" pitchFamily="18" charset="0"/>
                <a:cs typeface="Times New Roman" pitchFamily="18" charset="0"/>
              </a:rPr>
              <a:t>Hermosillo, Sonora, México. </a:t>
            </a:r>
          </a:p>
          <a:p>
            <a:r>
              <a:rPr lang="es-MX" sz="1400" dirty="0">
                <a:latin typeface="Times New Roman" pitchFamily="18" charset="0"/>
                <a:cs typeface="Times New Roman" pitchFamily="18" charset="0"/>
              </a:rPr>
              <a:t>Tel. (</a:t>
            </a:r>
            <a:r>
              <a:rPr lang="es-MX" sz="1400" dirty="0" smtClean="0">
                <a:latin typeface="Times New Roman" pitchFamily="18" charset="0"/>
                <a:cs typeface="Times New Roman" pitchFamily="18" charset="0"/>
              </a:rPr>
              <a:t>662</a:t>
            </a:r>
            <a:r>
              <a:rPr lang="es-MX" sz="1400" dirty="0">
                <a:latin typeface="Times New Roman" pitchFamily="18" charset="0"/>
                <a:cs typeface="Times New Roman" pitchFamily="18" charset="0"/>
              </a:rPr>
              <a:t>) </a:t>
            </a:r>
            <a:r>
              <a:rPr lang="es-MX" sz="1400" dirty="0" smtClean="0">
                <a:latin typeface="Times New Roman" pitchFamily="18" charset="0"/>
                <a:cs typeface="Times New Roman" pitchFamily="18" charset="0"/>
              </a:rPr>
              <a:t>222.39.86</a:t>
            </a:r>
          </a:p>
          <a:p>
            <a:r>
              <a:rPr lang="es-MX" sz="1400" dirty="0" smtClean="0">
                <a:latin typeface="Times New Roman" pitchFamily="18" charset="0"/>
                <a:cs typeface="Times New Roman" pitchFamily="18" charset="0"/>
              </a:rPr>
              <a:t>jcrv68@gmail.com</a:t>
            </a:r>
            <a:endParaRPr lang="es-MX" sz="1400" dirty="0">
              <a:latin typeface="Times New Roman" pitchFamily="18" charset="0"/>
              <a:cs typeface="Times New Roman" pitchFamily="18" charset="0"/>
            </a:endParaRPr>
          </a:p>
          <a:p>
            <a:endParaRPr lang="es-MX" sz="1400" dirty="0">
              <a:latin typeface="Times New Roman" pitchFamily="18" charset="0"/>
              <a:cs typeface="Times New Roman" pitchFamily="18" charset="0"/>
            </a:endParaRPr>
          </a:p>
          <a:p>
            <a:endParaRPr lang="es-MX" dirty="0">
              <a:latin typeface="Times New Roman" pitchFamily="18" charset="0"/>
              <a:cs typeface="Times New Roman" pitchFamily="18" charset="0"/>
            </a:endParaRPr>
          </a:p>
          <a:p>
            <a:endParaRPr lang="es-MX" dirty="0">
              <a:latin typeface="Times New Roman" pitchFamily="18" charset="0"/>
              <a:cs typeface="Times New Roman" pitchFamily="18" charset="0"/>
            </a:endParaRPr>
          </a:p>
        </p:txBody>
      </p:sp>
    </p:spTree>
    <p:extLst>
      <p:ext uri="{BB962C8B-B14F-4D97-AF65-F5344CB8AC3E}">
        <p14:creationId xmlns:p14="http://schemas.microsoft.com/office/powerpoint/2010/main" val="228178352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5022</Words>
  <Application>Microsoft Office PowerPoint</Application>
  <PresentationFormat>Presentación en pantalla (4:3)</PresentationFormat>
  <Paragraphs>1037</Paragraphs>
  <Slides>197</Slides>
  <Notes>196</Notes>
  <HiddenSlides>0</HiddenSlides>
  <MMClips>0</MMClips>
  <ScaleCrop>false</ScaleCrop>
  <HeadingPairs>
    <vt:vector size="4" baseType="variant">
      <vt:variant>
        <vt:lpstr>Tema</vt:lpstr>
      </vt:variant>
      <vt:variant>
        <vt:i4>1</vt:i4>
      </vt:variant>
      <vt:variant>
        <vt:lpstr>Títulos de diapositiva</vt:lpstr>
      </vt:variant>
      <vt:variant>
        <vt:i4>197</vt:i4>
      </vt:variant>
    </vt:vector>
  </HeadingPairs>
  <TitlesOfParts>
    <vt:vector size="198"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Javier</dc:creator>
  <cp:lastModifiedBy>ALMA.OCHOA</cp:lastModifiedBy>
  <cp:revision>35</cp:revision>
  <dcterms:created xsi:type="dcterms:W3CDTF">2009-10-08T17:01:10Z</dcterms:created>
  <dcterms:modified xsi:type="dcterms:W3CDTF">2012-05-09T00:58:47Z</dcterms:modified>
</cp:coreProperties>
</file>