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slideLayouts/slideLayout10.xml" ContentType="application/vnd.openxmlformats-officedocument.presentationml.slideLayout+xml"/>
  <Default Extension="gif" ContentType="image/gif"/>
  <Override PartName="/ppt/slideMasters/slideMaster6.xml" ContentType="application/vnd.openxmlformats-officedocument.presentationml.slideMaster+xml"/>
  <Override PartName="/ppt/theme/theme8.xml" ContentType="application/vnd.openxmlformats-officedocument.theme+xml"/>
  <Default Extension="doc" ContentType="application/msword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  <p:sldMasterId id="2147483654" r:id="rId2"/>
    <p:sldMasterId id="2147483657" r:id="rId3"/>
    <p:sldMasterId id="2147483660" r:id="rId4"/>
    <p:sldMasterId id="2147483665" r:id="rId5"/>
    <p:sldMasterId id="2147483667" r:id="rId6"/>
  </p:sldMasterIdLst>
  <p:notesMasterIdLst>
    <p:notesMasterId r:id="rId24"/>
  </p:notesMasterIdLst>
  <p:handoutMasterIdLst>
    <p:handoutMasterId r:id="rId25"/>
  </p:handoutMasterIdLst>
  <p:sldIdLst>
    <p:sldId id="857" r:id="rId7"/>
    <p:sldId id="1186" r:id="rId8"/>
    <p:sldId id="1520" r:id="rId9"/>
    <p:sldId id="1515" r:id="rId10"/>
    <p:sldId id="1522" r:id="rId11"/>
    <p:sldId id="1523" r:id="rId12"/>
    <p:sldId id="1524" r:id="rId13"/>
    <p:sldId id="1525" r:id="rId14"/>
    <p:sldId id="1526" r:id="rId15"/>
    <p:sldId id="1527" r:id="rId16"/>
    <p:sldId id="1528" r:id="rId17"/>
    <p:sldId id="1529" r:id="rId18"/>
    <p:sldId id="1530" r:id="rId19"/>
    <p:sldId id="1531" r:id="rId20"/>
    <p:sldId id="1532" r:id="rId21"/>
    <p:sldId id="1533" r:id="rId22"/>
    <p:sldId id="1519" r:id="rId23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B8AC"/>
    <a:srgbClr val="6699FF"/>
    <a:srgbClr val="D2AA00"/>
    <a:srgbClr val="DEE3EE"/>
    <a:srgbClr val="99CCFF"/>
    <a:srgbClr val="69BACD"/>
    <a:srgbClr val="0000FF"/>
    <a:srgbClr val="008000"/>
    <a:srgbClr val="3366FF"/>
    <a:srgbClr val="33CCFF"/>
  </p:clrMru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03447BB-5D67-496B-8E87-E561075AD55C}" styleName="Estilo oscuro 1 - Énfasis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020" autoAdjust="0"/>
    <p:restoredTop sz="93993" autoAdjust="0"/>
  </p:normalViewPr>
  <p:slideViewPr>
    <p:cSldViewPr>
      <p:cViewPr>
        <p:scale>
          <a:sx n="66" d="100"/>
          <a:sy n="66" d="100"/>
        </p:scale>
        <p:origin x="-2544" y="-10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622" y="-102"/>
      </p:cViewPr>
      <p:guideLst>
        <p:guide orient="horz" pos="2928"/>
        <p:guide pos="220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viewProps" Target="viewProps.xml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A7C6C-656A-421A-B9FE-6B7CA683D457}" type="datetimeFigureOut">
              <a:rPr lang="es-MX" smtClean="0"/>
              <a:pPr/>
              <a:t>26/06/2012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10D8F7-2D13-4B3E-947F-11482BC96FA7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DDB97B-0CAC-4D9B-988B-8414815FCB22}" type="datetimeFigureOut">
              <a:rPr lang="es-MX" smtClean="0"/>
              <a:pPr/>
              <a:t>26/06/2012</a:t>
            </a:fld>
            <a:endParaRPr lang="es-MX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F62A8B-A9C4-4BE4-812E-40C647583274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uadroTexto"/>
          <p:cNvSpPr txBox="1"/>
          <p:nvPr userDrawn="1"/>
        </p:nvSpPr>
        <p:spPr>
          <a:xfrm>
            <a:off x="0" y="6467768"/>
            <a:ext cx="857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FR-78</a:t>
            </a:r>
            <a:endParaRPr lang="es-MX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39160" y="1"/>
            <a:ext cx="704840" cy="357166"/>
          </a:xfrm>
          <a:prstGeom prst="rect">
            <a:avLst/>
          </a:prstGeom>
        </p:spPr>
        <p:txBody>
          <a:bodyPr lIns="0" tIns="0" rIns="0" bIns="0"/>
          <a:lstStyle/>
          <a:p>
            <a:fld id="{05A47CA3-692D-4FD7-BD9C-1A3EC195150C}" type="slidenum">
              <a:rPr lang="es-MX" smtClean="0"/>
              <a:pPr/>
              <a:t>‹Nº›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4F913F-5334-4276-8770-D2999E5507B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372826-D7E6-4D2E-8BDF-02A35D8E1EC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69DB45-2842-4D46-843F-DFD23F1F671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39160" y="1"/>
            <a:ext cx="704840" cy="357166"/>
          </a:xfrm>
        </p:spPr>
        <p:txBody>
          <a:bodyPr lIns="0" tIns="0" rIns="0" bIns="0"/>
          <a:lstStyle/>
          <a:p>
            <a:fld id="{05A47CA3-692D-4FD7-BD9C-1A3EC195150C}" type="slidenum">
              <a:rPr lang="es-MX" smtClean="0">
                <a:solidFill>
                  <a:prstClr val="white">
                    <a:lumMod val="95000"/>
                  </a:prstClr>
                </a:solidFill>
              </a:rPr>
              <a:pPr/>
              <a:t>‹Nº›</a:t>
            </a:fld>
            <a:endParaRPr lang="es-MX" dirty="0">
              <a:solidFill>
                <a:prstClr val="white">
                  <a:lumMod val="9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vmlDrawing" Target="../drawings/vmlDrawing1.vm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cid:image003.jpg@01CD38D5.270CC430" TargetMode="External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Relationship Id="rId4" Type="http://schemas.openxmlformats.org/officeDocument/2006/relationships/image" Target="cid:image003.jpg@01CD38D5.270CC430" TargetMode="Externa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8.xml"/><Relationship Id="rId4" Type="http://schemas.openxmlformats.org/officeDocument/2006/relationships/image" Target="cid:image003.jpg@01CD38D5.270CC430" TargetMode="Externa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9.xml"/><Relationship Id="rId4" Type="http://schemas.openxmlformats.org/officeDocument/2006/relationships/image" Target="cid:image003.jpg@01CD38D5.270CC430" TargetMode="Externa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0.xml"/><Relationship Id="rId4" Type="http://schemas.openxmlformats.org/officeDocument/2006/relationships/image" Target="cid:image003.jpg@01CD38D5.270CC430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 redondeado"/>
          <p:cNvSpPr/>
          <p:nvPr/>
        </p:nvSpPr>
        <p:spPr>
          <a:xfrm>
            <a:off x="0" y="6072206"/>
            <a:ext cx="9144000" cy="773094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9" name="8 CuadroTexto"/>
          <p:cNvSpPr txBox="1"/>
          <p:nvPr/>
        </p:nvSpPr>
        <p:spPr>
          <a:xfrm>
            <a:off x="736600" y="6148169"/>
            <a:ext cx="8072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bg1"/>
                </a:solidFill>
              </a:rPr>
              <a:t>Sofía 12 Col. Campestre, Álvaro Obregón, 01040 México DF </a:t>
            </a:r>
          </a:p>
          <a:p>
            <a:pPr algn="ctr"/>
            <a:r>
              <a:rPr lang="es-MX" b="1" dirty="0" smtClean="0">
                <a:solidFill>
                  <a:schemeClr val="bg1"/>
                </a:solidFill>
              </a:rPr>
              <a:t>(52 55) 5664-1717 mercaei@mercaei.com.mx www.mercaei.com.mx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0" y="6467768"/>
            <a:ext cx="857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FR-78</a:t>
            </a:r>
            <a:endParaRPr lang="es-MX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 redondeado"/>
          <p:cNvSpPr/>
          <p:nvPr/>
        </p:nvSpPr>
        <p:spPr>
          <a:xfrm>
            <a:off x="0" y="6357958"/>
            <a:ext cx="9144000" cy="500042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s-MX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5 Rectángulo redondeado"/>
          <p:cNvSpPr/>
          <p:nvPr/>
        </p:nvSpPr>
        <p:spPr>
          <a:xfrm rot="16200000">
            <a:off x="-2613600" y="2604970"/>
            <a:ext cx="5669878" cy="442674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Encuesta Naciona</a:t>
            </a:r>
            <a:r>
              <a:rPr lang="es-MX" sz="20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 de Preferencias Electorales</a:t>
            </a:r>
            <a:endParaRPr lang="es-MX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4 Imagen" descr="MERCAEI_Logo_B2"/>
          <p:cNvPicPr/>
          <p:nvPr/>
        </p:nvPicPr>
        <p:blipFill>
          <a:blip r:embed="rId7" r:link="rId8" cstate="print"/>
          <a:srcRect/>
          <a:stretch>
            <a:fillRect/>
          </a:stretch>
        </p:blipFill>
        <p:spPr bwMode="auto">
          <a:xfrm>
            <a:off x="7596336" y="41697"/>
            <a:ext cx="15012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9" r:id="rId2"/>
    <p:sldLayoutId id="2147483670" r:id="rId3"/>
    <p:sldLayoutId id="2147483671" r:id="rId4"/>
    <p:sldLayoutId id="2147483672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 redondeado"/>
          <p:cNvSpPr/>
          <p:nvPr/>
        </p:nvSpPr>
        <p:spPr>
          <a:xfrm>
            <a:off x="0" y="6630986"/>
            <a:ext cx="9144000" cy="214314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9" name="8 Rectángulo redondeado"/>
          <p:cNvSpPr/>
          <p:nvPr/>
        </p:nvSpPr>
        <p:spPr>
          <a:xfrm>
            <a:off x="0" y="9508"/>
            <a:ext cx="9144000" cy="650856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439160" y="0"/>
            <a:ext cx="704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05A47CA3-692D-4FD7-BD9C-1A3EC195150C}" type="slidenum">
              <a:rPr lang="es-MX" smtClean="0">
                <a:solidFill>
                  <a:prstClr val="white">
                    <a:lumMod val="95000"/>
                  </a:prstClr>
                </a:solidFill>
              </a:rPr>
              <a:pPr/>
              <a:t>‹Nº›</a:t>
            </a:fld>
            <a:endParaRPr lang="es-MX" dirty="0">
              <a:solidFill>
                <a:prstClr val="white">
                  <a:lumMod val="95000"/>
                </a:prstClr>
              </a:solidFill>
            </a:endParaRPr>
          </a:p>
        </p:txBody>
      </p:sp>
      <p:pic>
        <p:nvPicPr>
          <p:cNvPr id="10" name="9 Imagen" descr="MERCAEI_Logo_B2"/>
          <p:cNvPicPr/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8028384" y="5877272"/>
            <a:ext cx="108012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 redondeado"/>
          <p:cNvSpPr/>
          <p:nvPr/>
        </p:nvSpPr>
        <p:spPr>
          <a:xfrm>
            <a:off x="0" y="6357958"/>
            <a:ext cx="9144000" cy="500042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6" name="5 Rectángulo redondeado"/>
          <p:cNvSpPr/>
          <p:nvPr/>
        </p:nvSpPr>
        <p:spPr>
          <a:xfrm rot="16200000">
            <a:off x="-1640351" y="1631724"/>
            <a:ext cx="3723378" cy="442674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Clima electoral en Morelos</a:t>
            </a:r>
            <a:endParaRPr lang="es-MX" sz="20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4 Imagen" descr="MERCAEI_Logo_B2"/>
          <p:cNvPicPr/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7596336" y="41697"/>
            <a:ext cx="15012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 redondeado"/>
          <p:cNvSpPr/>
          <p:nvPr/>
        </p:nvSpPr>
        <p:spPr>
          <a:xfrm>
            <a:off x="0" y="6357958"/>
            <a:ext cx="9144000" cy="500042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6" name="5 Rectángulo redondeado"/>
          <p:cNvSpPr/>
          <p:nvPr/>
        </p:nvSpPr>
        <p:spPr>
          <a:xfrm rot="16200000">
            <a:off x="-1640351" y="1631724"/>
            <a:ext cx="3723378" cy="442674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Clima electoral en Morelos</a:t>
            </a:r>
            <a:endParaRPr lang="es-MX" sz="20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4 Imagen" descr="MERCAEI_Logo_B2"/>
          <p:cNvPicPr/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7596336" y="41697"/>
            <a:ext cx="15012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 redondeado"/>
          <p:cNvSpPr/>
          <p:nvPr/>
        </p:nvSpPr>
        <p:spPr>
          <a:xfrm>
            <a:off x="0" y="6357958"/>
            <a:ext cx="9144000" cy="500042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6" name="5 Rectángulo redondeado"/>
          <p:cNvSpPr/>
          <p:nvPr/>
        </p:nvSpPr>
        <p:spPr>
          <a:xfrm rot="16200000">
            <a:off x="-1640351" y="1631724"/>
            <a:ext cx="3723378" cy="442674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Clima electoral en Morelos</a:t>
            </a:r>
            <a:endParaRPr lang="es-MX" sz="20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4 Imagen" descr="MERCAEI_Logo_B2"/>
          <p:cNvPicPr/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7596336" y="41697"/>
            <a:ext cx="15012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jpeg"/><Relationship Id="rId18" Type="http://schemas.openxmlformats.org/officeDocument/2006/relationships/hyperlink" Target="http://images.google.com.mx/imgres?imgurl=http://www.congresooaxaca.gob.mx/lx/img/logo.png&amp;imgrefurl=http://www.congresooaxaca.gob.mx/lx/enlaces.html&amp;usg=__qagcBINLo1o1-Vwqk6eWjhA4gCM=&amp;h=136&amp;w=144&amp;sz=26&amp;hl=es&amp;start=4&amp;um=1&amp;tbnid=Ns_D7xAcWMa8-M:&amp;tbnh=89&amp;tbnw=94&amp;prev=/images?q=logo+del+gobierno+del+estado+Oaxaca&amp;um=1&amp;hl=es" TargetMode="External"/><Relationship Id="rId26" Type="http://schemas.openxmlformats.org/officeDocument/2006/relationships/image" Target="../media/image25.jpeg"/><Relationship Id="rId3" Type="http://schemas.openxmlformats.org/officeDocument/2006/relationships/image" Target="../media/image7.png"/><Relationship Id="rId21" Type="http://schemas.openxmlformats.org/officeDocument/2006/relationships/hyperlink" Target="http://images.google.com.mx/imgres?imgurl=http://www.ieaey.org/DATOS/NOTICIAS/media/gsep.jpg&amp;imgrefurl=http://www.ieaey.org/DATOS/NOTICIAS/descargas.html&amp;usg=__6o-CHEumlTaZ2mNwfq1RNeUWwZE=&amp;h=1462&amp;w=2193&amp;sz=610&amp;hl=es&amp;start=1&amp;um=1&amp;tbnid=1CF8wVLI1nktUM:&amp;tbnh=100&amp;tbnw=150&amp;prev=/images?q=logo+de+la+SEP&amp;um=1&amp;hl=es" TargetMode="External"/><Relationship Id="rId7" Type="http://schemas.openxmlformats.org/officeDocument/2006/relationships/image" Target="../media/image11.wmf"/><Relationship Id="rId12" Type="http://schemas.openxmlformats.org/officeDocument/2006/relationships/image" Target="../media/image16.png"/><Relationship Id="rId17" Type="http://schemas.openxmlformats.org/officeDocument/2006/relationships/image" Target="../media/image21.emf"/><Relationship Id="rId25" Type="http://schemas.openxmlformats.org/officeDocument/2006/relationships/hyperlink" Target="http://images.google.com.mx/imgres?imgurl=http://www.ipnlinux.org/congreso2008/logo-tec-de-monterrey.png&amp;imgrefurl=http://www.ipnlinux.org/congreso2008/&amp;usg=__m3H05u8U_DJgAb2ZgGXMBwh8_qE=&amp;h=559&amp;w=792&amp;sz=52&amp;hl=es&amp;start=1&amp;um=1&amp;tbnid=JF1_uycclezoFM:&amp;tbnh=101&amp;tbnw=143&amp;prev=/images?q=logo+del+TEC+de+monterrey&amp;um=1&amp;hl=es&amp;sa=X" TargetMode="External"/><Relationship Id="rId2" Type="http://schemas.openxmlformats.org/officeDocument/2006/relationships/image" Target="../media/image6.png"/><Relationship Id="rId16" Type="http://schemas.openxmlformats.org/officeDocument/2006/relationships/image" Target="../media/image20.emf"/><Relationship Id="rId20" Type="http://schemas.openxmlformats.org/officeDocument/2006/relationships/image" Target="http://tbn3.google.com/images?q=tbn:Ns_D7xAcWMa8-M:http://www.congresooaxaca.gob.mx/lx/img/logo.png" TargetMode="External"/><Relationship Id="rId29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5.jpeg"/><Relationship Id="rId24" Type="http://schemas.openxmlformats.org/officeDocument/2006/relationships/image" Target="../media/image24.jpeg"/><Relationship Id="rId5" Type="http://schemas.openxmlformats.org/officeDocument/2006/relationships/image" Target="../media/image9.png"/><Relationship Id="rId15" Type="http://schemas.openxmlformats.org/officeDocument/2006/relationships/image" Target="../media/image19.jpeg"/><Relationship Id="rId23" Type="http://schemas.openxmlformats.org/officeDocument/2006/relationships/hyperlink" Target="http://images.google.com.mx/imgres?imgurl=http://escuelanegocios.upaep.mx/bbcswebdav/institution/portales/admonconta/economia/imagenes/logo_sedesol.jpg&amp;imgrefurl=http://escuelanegocios.upaep.mx/bbcswebdav/institution/portales/admonconta/economia/vinculacion.html&amp;usg=___QO3HWsndYcq1NI7wVNkoPKwAdQ=&amp;h=130&amp;w=195&amp;sz=18&amp;hl=es&amp;start=2&amp;um=1&amp;tbnid=zzr5OpomrZ8AuM:&amp;tbnh=69&amp;tbnw=104&amp;prev=/images?q=logo+de+la+SEDESOL&amp;um=1&amp;hl=es" TargetMode="External"/><Relationship Id="rId28" Type="http://schemas.openxmlformats.org/officeDocument/2006/relationships/image" Target="../media/image27.jpeg"/><Relationship Id="rId10" Type="http://schemas.openxmlformats.org/officeDocument/2006/relationships/image" Target="../media/image14.wmf"/><Relationship Id="rId19" Type="http://schemas.openxmlformats.org/officeDocument/2006/relationships/image" Target="../media/image22.jpeg"/><Relationship Id="rId4" Type="http://schemas.openxmlformats.org/officeDocument/2006/relationships/image" Target="../media/image8.jpeg"/><Relationship Id="rId9" Type="http://schemas.openxmlformats.org/officeDocument/2006/relationships/image" Target="../media/image13.png"/><Relationship Id="rId14" Type="http://schemas.openxmlformats.org/officeDocument/2006/relationships/image" Target="../media/image18.jpeg"/><Relationship Id="rId22" Type="http://schemas.openxmlformats.org/officeDocument/2006/relationships/image" Target="../media/image23.jpeg"/><Relationship Id="rId27" Type="http://schemas.openxmlformats.org/officeDocument/2006/relationships/image" Target="../media/image26.gi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39.png"/><Relationship Id="rId18" Type="http://schemas.openxmlformats.org/officeDocument/2006/relationships/image" Target="../media/image44.png"/><Relationship Id="rId3" Type="http://schemas.openxmlformats.org/officeDocument/2006/relationships/image" Target="../media/image30.png"/><Relationship Id="rId21" Type="http://schemas.openxmlformats.org/officeDocument/2006/relationships/image" Target="../media/image47.jpeg"/><Relationship Id="rId7" Type="http://schemas.openxmlformats.org/officeDocument/2006/relationships/image" Target="../media/image34.png"/><Relationship Id="rId12" Type="http://schemas.openxmlformats.org/officeDocument/2006/relationships/image" Target="../media/image38.png"/><Relationship Id="rId17" Type="http://schemas.openxmlformats.org/officeDocument/2006/relationships/image" Target="../media/image43.jpe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2.jpeg"/><Relationship Id="rId20" Type="http://schemas.openxmlformats.org/officeDocument/2006/relationships/image" Target="../media/image46.png"/><Relationship Id="rId1" Type="http://schemas.openxmlformats.org/officeDocument/2006/relationships/vmlDrawing" Target="../drawings/vmlDrawing2.vml"/><Relationship Id="rId6" Type="http://schemas.openxmlformats.org/officeDocument/2006/relationships/image" Target="../media/image33.jpeg"/><Relationship Id="rId11" Type="http://schemas.openxmlformats.org/officeDocument/2006/relationships/image" Target="../media/image37.jpeg"/><Relationship Id="rId5" Type="http://schemas.openxmlformats.org/officeDocument/2006/relationships/image" Target="../media/image32.wmf"/><Relationship Id="rId15" Type="http://schemas.openxmlformats.org/officeDocument/2006/relationships/image" Target="../media/image41.png"/><Relationship Id="rId10" Type="http://schemas.openxmlformats.org/officeDocument/2006/relationships/oleObject" Target="../embeddings/Documento_de_Microsoft_Office_Word_97-20031.doc"/><Relationship Id="rId19" Type="http://schemas.openxmlformats.org/officeDocument/2006/relationships/image" Target="../media/image45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Relationship Id="rId14" Type="http://schemas.openxmlformats.org/officeDocument/2006/relationships/image" Target="../media/image40.png"/><Relationship Id="rId22" Type="http://schemas.openxmlformats.org/officeDocument/2006/relationships/image" Target="../media/image4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mailto:mercaei@mercaei.com.mx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mailto:mercaei@mercaei.com.mx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6" name="Picture 4" descr="http://www.osi2001.com/mambo/images/stories/Mapa_b_f12.gif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1907704" y="1844824"/>
            <a:ext cx="5184576" cy="3888433"/>
          </a:xfrm>
          <a:prstGeom prst="rect">
            <a:avLst/>
          </a:prstGeom>
          <a:noFill/>
        </p:spPr>
      </p:pic>
      <p:sp>
        <p:nvSpPr>
          <p:cNvPr id="3" name="2 Rectángulo"/>
          <p:cNvSpPr/>
          <p:nvPr/>
        </p:nvSpPr>
        <p:spPr>
          <a:xfrm>
            <a:off x="179512" y="188640"/>
            <a:ext cx="8715436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ENCUESTA NACIONAL DE PREFERENCIAS ELECTORALES</a:t>
            </a:r>
            <a:r>
              <a:rPr lang="es-ES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s-ES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PARA PRESIDENTE DE LA REPÚBLICA</a:t>
            </a:r>
          </a:p>
          <a:p>
            <a:pPr algn="ctr"/>
            <a:endParaRPr lang="es-ES" sz="36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endParaRPr lang="es-ES" sz="36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611560" y="2420888"/>
            <a:ext cx="7617490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NI" sz="3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Tarjeta de presentación de </a:t>
            </a:r>
            <a:r>
              <a:rPr lang="es-NI" sz="3400" b="1" cap="small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Mercaei</a:t>
            </a:r>
          </a:p>
          <a:p>
            <a:pPr algn="ctr"/>
            <a:endParaRPr lang="es-NI" sz="3400" b="1" cap="small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endParaRPr lang="es-NI" sz="3400" b="1" cap="small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endParaRPr lang="es-NI" sz="3400" b="1" cap="small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endParaRPr lang="es-NI" sz="3400" b="1" cap="small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NI" sz="2400" b="1" cap="small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Esta encuesta cumple con los requerimientos metodológicos estipulados por el IFE </a:t>
            </a:r>
            <a:endParaRPr lang="es-MX" sz="2400" b="1" cap="small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8"/>
          <p:cNvSpPr txBox="1">
            <a:spLocks noChangeArrowheads="1"/>
          </p:cNvSpPr>
          <p:nvPr/>
        </p:nvSpPr>
        <p:spPr bwMode="auto">
          <a:xfrm>
            <a:off x="250825" y="981075"/>
            <a:ext cx="8280400" cy="503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dirty="0"/>
              <a:t>Equipo de investigadores profesionales con especialidades en: </a:t>
            </a:r>
          </a:p>
          <a:p>
            <a:pPr lvl="1">
              <a:buFontTx/>
              <a:buChar char="•"/>
            </a:pPr>
            <a:r>
              <a:rPr lang="es-ES" dirty="0"/>
              <a:t> Mercadotecnia </a:t>
            </a:r>
          </a:p>
          <a:p>
            <a:pPr lvl="1">
              <a:buFontTx/>
              <a:buChar char="•"/>
            </a:pPr>
            <a:r>
              <a:rPr lang="es-ES" dirty="0"/>
              <a:t> Opinión pública</a:t>
            </a:r>
          </a:p>
          <a:p>
            <a:pPr lvl="1">
              <a:buFontTx/>
              <a:buChar char="•"/>
            </a:pPr>
            <a:r>
              <a:rPr lang="es-ES" dirty="0"/>
              <a:t> Psicología social</a:t>
            </a:r>
          </a:p>
          <a:p>
            <a:pPr lvl="1">
              <a:buFontTx/>
              <a:buChar char="•"/>
            </a:pPr>
            <a:r>
              <a:rPr lang="es-ES" dirty="0"/>
              <a:t> Sociología</a:t>
            </a:r>
          </a:p>
          <a:p>
            <a:pPr lvl="1">
              <a:buFontTx/>
              <a:buChar char="•"/>
            </a:pPr>
            <a:r>
              <a:rPr lang="es-ES" dirty="0"/>
              <a:t> Estadística</a:t>
            </a:r>
          </a:p>
          <a:p>
            <a:pPr lvl="1">
              <a:buFontTx/>
              <a:buChar char="•"/>
            </a:pPr>
            <a:r>
              <a:rPr lang="es-ES" dirty="0"/>
              <a:t> Desarrollo económico y político</a:t>
            </a:r>
          </a:p>
          <a:p>
            <a:pPr lvl="1">
              <a:buFontTx/>
              <a:buChar char="•"/>
            </a:pPr>
            <a:r>
              <a:rPr lang="es-ES" dirty="0"/>
              <a:t> Micro finanzas</a:t>
            </a:r>
          </a:p>
          <a:p>
            <a:pPr lvl="1">
              <a:buFontTx/>
              <a:buChar char="•"/>
            </a:pPr>
            <a:r>
              <a:rPr lang="es-ES" dirty="0"/>
              <a:t> Ciencias de la comunicación</a:t>
            </a:r>
          </a:p>
          <a:p>
            <a:pPr lvl="1">
              <a:buFontTx/>
              <a:buChar char="•"/>
            </a:pPr>
            <a:r>
              <a:rPr lang="es-ES" dirty="0"/>
              <a:t> Ciencia política</a:t>
            </a:r>
          </a:p>
          <a:p>
            <a:pPr lvl="1">
              <a:buFontTx/>
              <a:buChar char="•"/>
            </a:pPr>
            <a:r>
              <a:rPr lang="es-ES" dirty="0"/>
              <a:t> Políticas públicas, entre otras</a:t>
            </a:r>
          </a:p>
          <a:p>
            <a:pPr lvl="1"/>
            <a:endParaRPr lang="es-ES" dirty="0"/>
          </a:p>
          <a:p>
            <a:r>
              <a:rPr lang="es-ES" dirty="0"/>
              <a:t>Aplicadas en el diseño metodológico, levantamiento, critica – codificación, captura, procesamiento y análisis de la información de :</a:t>
            </a:r>
          </a:p>
          <a:p>
            <a:pPr lvl="1">
              <a:buFontTx/>
              <a:buChar char="•"/>
            </a:pPr>
            <a:r>
              <a:rPr lang="es-ES" dirty="0"/>
              <a:t> Encuestas telefónicas –</a:t>
            </a:r>
            <a:r>
              <a:rPr lang="es-ES" dirty="0" err="1"/>
              <a:t>WinCati</a:t>
            </a:r>
            <a:r>
              <a:rPr lang="es-ES" dirty="0"/>
              <a:t>- , cara a cara y vía internet</a:t>
            </a:r>
          </a:p>
          <a:p>
            <a:pPr lvl="1">
              <a:buFontTx/>
              <a:buChar char="•"/>
            </a:pPr>
            <a:r>
              <a:rPr lang="es-ES" dirty="0"/>
              <a:t> Grupos de enfoque</a:t>
            </a:r>
          </a:p>
          <a:p>
            <a:pPr lvl="1">
              <a:buFontTx/>
              <a:buChar char="•"/>
            </a:pPr>
            <a:r>
              <a:rPr lang="es-ES" dirty="0"/>
              <a:t> Entrevistas a profundidad.</a:t>
            </a:r>
          </a:p>
          <a:p>
            <a:pPr lvl="1"/>
            <a:endParaRPr lang="es-ES" dirty="0"/>
          </a:p>
        </p:txBody>
      </p:sp>
      <p:sp>
        <p:nvSpPr>
          <p:cNvPr id="7" name="6 Rectángulo"/>
          <p:cNvSpPr/>
          <p:nvPr/>
        </p:nvSpPr>
        <p:spPr>
          <a:xfrm>
            <a:off x="428596" y="0"/>
            <a:ext cx="8215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MERCAEI</a:t>
            </a:r>
            <a:endParaRPr lang="es-MX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E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Equipo de trabajo</a:t>
            </a:r>
            <a:endParaRPr lang="es-MX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51520" y="692696"/>
            <a:ext cx="8137525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b="1" dirty="0" smtClean="0">
                <a:solidFill>
                  <a:srgbClr val="FF0000"/>
                </a:solidFill>
              </a:rPr>
              <a:t>¿Quiénes son parte de </a:t>
            </a:r>
            <a:r>
              <a:rPr lang="es-ES" b="1" cap="small" dirty="0" smtClean="0">
                <a:solidFill>
                  <a:srgbClr val="FF0000"/>
                </a:solidFill>
              </a:rPr>
              <a:t>Mercaei</a:t>
            </a:r>
            <a:r>
              <a:rPr lang="es-ES" b="1" dirty="0" smtClean="0">
                <a:solidFill>
                  <a:srgbClr val="FF0000"/>
                </a:solidFill>
              </a:rPr>
              <a:t>?</a:t>
            </a:r>
            <a:endParaRPr lang="es-ES" b="1" dirty="0">
              <a:solidFill>
                <a:srgbClr val="FF0000"/>
              </a:solidFill>
            </a:endParaRPr>
          </a:p>
          <a:p>
            <a:pPr algn="ctr">
              <a:spcBef>
                <a:spcPct val="50000"/>
              </a:spcBef>
            </a:pPr>
            <a:endParaRPr lang="es-E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 Box 8"/>
          <p:cNvSpPr txBox="1">
            <a:spLocks noChangeArrowheads="1"/>
          </p:cNvSpPr>
          <p:nvPr/>
        </p:nvSpPr>
        <p:spPr bwMode="auto">
          <a:xfrm>
            <a:off x="468313" y="1268413"/>
            <a:ext cx="8280400" cy="230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5000"/>
              </a:spcBef>
              <a:buClr>
                <a:srgbClr val="A50021"/>
              </a:buClr>
              <a:buSzPct val="150000"/>
              <a:buFont typeface="Wingdings" pitchFamily="2" charset="2"/>
              <a:buChar char="§"/>
            </a:pPr>
            <a:r>
              <a:rPr lang="es-MX" sz="2000" dirty="0"/>
              <a:t>Contamos con </a:t>
            </a:r>
            <a:r>
              <a:rPr lang="es-MX" sz="2000" i="1" dirty="0" err="1"/>
              <a:t>Call</a:t>
            </a:r>
            <a:r>
              <a:rPr lang="es-MX" sz="2000" i="1" dirty="0"/>
              <a:t> Center</a:t>
            </a:r>
            <a:r>
              <a:rPr lang="es-MX" sz="2000" dirty="0"/>
              <a:t> para las encuestas</a:t>
            </a:r>
          </a:p>
          <a:p>
            <a:pPr>
              <a:spcBef>
                <a:spcPct val="25000"/>
              </a:spcBef>
              <a:buClr>
                <a:srgbClr val="A50021"/>
              </a:buClr>
              <a:buSzPct val="150000"/>
              <a:buFont typeface="Wingdings" pitchFamily="2" charset="2"/>
              <a:buNone/>
            </a:pPr>
            <a:r>
              <a:rPr lang="es-MX" sz="2000" dirty="0"/>
              <a:t>   telefónicas</a:t>
            </a:r>
          </a:p>
          <a:p>
            <a:pPr>
              <a:spcBef>
                <a:spcPct val="25000"/>
              </a:spcBef>
              <a:buClr>
                <a:srgbClr val="A50021"/>
              </a:buClr>
              <a:buSzPct val="150000"/>
              <a:buFont typeface="Wingdings" pitchFamily="2" charset="2"/>
              <a:buChar char="§"/>
            </a:pPr>
            <a:r>
              <a:rPr lang="es-MX" sz="2000" dirty="0"/>
              <a:t>Contamos con cámara de </a:t>
            </a:r>
            <a:r>
              <a:rPr lang="es-MX" sz="2000" dirty="0" err="1"/>
              <a:t>Gessell</a:t>
            </a:r>
            <a:r>
              <a:rPr lang="es-MX" sz="2000" dirty="0"/>
              <a:t> en nuestras</a:t>
            </a:r>
          </a:p>
          <a:p>
            <a:pPr>
              <a:spcBef>
                <a:spcPct val="25000"/>
              </a:spcBef>
              <a:buClr>
                <a:srgbClr val="A50021"/>
              </a:buClr>
              <a:buSzPct val="150000"/>
              <a:buFont typeface="Wingdings" pitchFamily="2" charset="2"/>
              <a:buNone/>
            </a:pPr>
            <a:r>
              <a:rPr lang="es-MX" sz="2000" dirty="0"/>
              <a:t>   instalaciones en San Ángel</a:t>
            </a:r>
          </a:p>
          <a:p>
            <a:pPr>
              <a:spcBef>
                <a:spcPct val="25000"/>
              </a:spcBef>
              <a:buClr>
                <a:srgbClr val="A50021"/>
              </a:buClr>
              <a:buSzPct val="150000"/>
              <a:buFont typeface="Wingdings" pitchFamily="2" charset="2"/>
              <a:buChar char="§"/>
            </a:pPr>
            <a:r>
              <a:rPr lang="es-MX" sz="2000" i="1" dirty="0"/>
              <a:t>Software y Hardware</a:t>
            </a:r>
            <a:r>
              <a:rPr lang="es-MX" sz="2000" dirty="0"/>
              <a:t> de última generación</a:t>
            </a:r>
            <a:endParaRPr lang="es-ES" sz="2000" dirty="0"/>
          </a:p>
          <a:p>
            <a:pPr lvl="1">
              <a:spcBef>
                <a:spcPct val="25000"/>
              </a:spcBef>
            </a:pPr>
            <a:endParaRPr lang="es-ES" sz="2000" dirty="0"/>
          </a:p>
        </p:txBody>
      </p:sp>
      <p:pic>
        <p:nvPicPr>
          <p:cNvPr id="10245" name="Picture 9" descr="DSC0015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3433763"/>
            <a:ext cx="2182812" cy="145573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0246" name="Picture 10" descr="DSC0005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938" y="3429000"/>
            <a:ext cx="2197100" cy="146526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0247" name="Picture 12" descr="DSC099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7763" y="3429000"/>
            <a:ext cx="2168525" cy="144621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8" name="7 Rectángulo"/>
          <p:cNvSpPr/>
          <p:nvPr/>
        </p:nvSpPr>
        <p:spPr>
          <a:xfrm>
            <a:off x="428596" y="0"/>
            <a:ext cx="8215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MERCAEI</a:t>
            </a:r>
            <a:endParaRPr lang="es-MX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E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Instalaciones</a:t>
            </a:r>
            <a:endParaRPr lang="es-MX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51520" y="692696"/>
            <a:ext cx="8137525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b="1" dirty="0" smtClean="0">
                <a:solidFill>
                  <a:srgbClr val="FF0000"/>
                </a:solidFill>
              </a:rPr>
              <a:t>¿Cuáles son las instalaciones de </a:t>
            </a:r>
            <a:r>
              <a:rPr lang="es-ES" b="1" cap="small" dirty="0" smtClean="0">
                <a:solidFill>
                  <a:srgbClr val="FF0000"/>
                </a:solidFill>
              </a:rPr>
              <a:t>Mercaei</a:t>
            </a:r>
            <a:r>
              <a:rPr lang="es-ES" b="1" dirty="0" smtClean="0">
                <a:solidFill>
                  <a:srgbClr val="FF0000"/>
                </a:solidFill>
              </a:rPr>
              <a:t>?</a:t>
            </a:r>
            <a:endParaRPr lang="es-ES" b="1" dirty="0">
              <a:solidFill>
                <a:srgbClr val="FF0000"/>
              </a:solidFill>
            </a:endParaRPr>
          </a:p>
          <a:p>
            <a:pPr algn="ctr">
              <a:spcBef>
                <a:spcPct val="50000"/>
              </a:spcBef>
            </a:pPr>
            <a:endParaRPr lang="es-E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3071813" y="4963814"/>
            <a:ext cx="2520950" cy="647700"/>
            <a:chOff x="1632" y="1872"/>
            <a:chExt cx="1776" cy="915"/>
          </a:xfrm>
        </p:grpSpPr>
        <p:pic>
          <p:nvPicPr>
            <p:cNvPr id="11303" name="Picture 1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024" y="1872"/>
              <a:ext cx="1000" cy="4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304" name="Rectangle 11"/>
            <p:cNvSpPr>
              <a:spLocks noChangeArrowheads="1"/>
            </p:cNvSpPr>
            <p:nvPr/>
          </p:nvSpPr>
          <p:spPr bwMode="auto">
            <a:xfrm>
              <a:off x="1632" y="2399"/>
              <a:ext cx="1776" cy="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ct val="50000"/>
                </a:spcBef>
                <a:buFont typeface="Wingdings" pitchFamily="2" charset="2"/>
                <a:buNone/>
              </a:pPr>
              <a:r>
                <a:rPr lang="es-MX" sz="1000" b="1">
                  <a:solidFill>
                    <a:schemeClr val="bg1"/>
                  </a:solidFill>
                </a:rPr>
                <a:t>Women´s World Banking</a:t>
              </a:r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-214313" y="2534939"/>
            <a:ext cx="2411413" cy="1139825"/>
            <a:chOff x="0" y="2688"/>
            <a:chExt cx="1776" cy="911"/>
          </a:xfrm>
        </p:grpSpPr>
        <p:pic>
          <p:nvPicPr>
            <p:cNvPr id="11301" name="Picture 13" descr="logombsintexto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76" y="2688"/>
              <a:ext cx="576" cy="576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</p:pic>
        <p:sp>
          <p:nvSpPr>
            <p:cNvPr id="11302" name="Rectangle 14"/>
            <p:cNvSpPr>
              <a:spLocks noChangeArrowheads="1"/>
            </p:cNvSpPr>
            <p:nvPr/>
          </p:nvSpPr>
          <p:spPr bwMode="auto">
            <a:xfrm>
              <a:off x="0" y="3264"/>
              <a:ext cx="1776" cy="335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ct val="50000"/>
                </a:spcBef>
                <a:buFont typeface="Wingdings" pitchFamily="2" charset="2"/>
                <a:buNone/>
              </a:pPr>
              <a:r>
                <a:rPr lang="es-MX" sz="900">
                  <a:solidFill>
                    <a:schemeClr val="bg1"/>
                  </a:solidFill>
                </a:rPr>
                <a:t>Asociación Mexicana de Uniones de Crédito del Sector Social AC</a:t>
              </a:r>
            </a:p>
          </p:txBody>
        </p:sp>
      </p:grpSp>
      <p:pic>
        <p:nvPicPr>
          <p:cNvPr id="6159" name="Picture 15" descr="ims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25" y="1677689"/>
            <a:ext cx="757238" cy="936625"/>
          </a:xfrm>
          <a:prstGeom prst="rect">
            <a:avLst/>
          </a:prstGeom>
          <a:noFill/>
          <a:ln w="28575" cap="sq">
            <a:solidFill>
              <a:srgbClr val="FF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6160" name="Picture 16"/>
          <p:cNvPicPr>
            <a:picLocks noChangeAspect="1" noChangeArrowheads="1"/>
          </p:cNvPicPr>
          <p:nvPr/>
        </p:nvPicPr>
        <p:blipFill>
          <a:blip r:embed="rId5" cstate="print"/>
          <a:srcRect l="391" t="15234" r="78223" b="76692"/>
          <a:stretch>
            <a:fillRect/>
          </a:stretch>
        </p:blipFill>
        <p:spPr bwMode="auto">
          <a:xfrm>
            <a:off x="5486400" y="1391939"/>
            <a:ext cx="1800225" cy="509588"/>
          </a:xfrm>
          <a:prstGeom prst="rect">
            <a:avLst/>
          </a:prstGeom>
          <a:noFill/>
          <a:ln w="28575" cap="sq">
            <a:solidFill>
              <a:srgbClr val="FF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11272" name="Picture 17"/>
          <p:cNvPicPr>
            <a:picLocks noChangeAspect="1" noChangeArrowheads="1"/>
          </p:cNvPicPr>
          <p:nvPr/>
        </p:nvPicPr>
        <p:blipFill>
          <a:blip r:embed="rId6" cstate="print"/>
          <a:srcRect l="53613" t="37370" r="16797" b="32161"/>
          <a:stretch>
            <a:fillRect/>
          </a:stretch>
        </p:blipFill>
        <p:spPr bwMode="auto">
          <a:xfrm>
            <a:off x="3571875" y="2749252"/>
            <a:ext cx="1008063" cy="779462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1273" name="Picture 18"/>
          <p:cNvPicPr>
            <a:picLocks noChangeAspect="1" noChangeArrowheads="1"/>
          </p:cNvPicPr>
          <p:nvPr/>
        </p:nvPicPr>
        <p:blipFill>
          <a:blip r:embed="rId7" cstate="print"/>
          <a:srcRect l="41975" t="42006"/>
          <a:stretch>
            <a:fillRect/>
          </a:stretch>
        </p:blipFill>
        <p:spPr bwMode="auto">
          <a:xfrm>
            <a:off x="3649663" y="1320502"/>
            <a:ext cx="922337" cy="12954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6163" name="Picture 1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487988" y="3035002"/>
            <a:ext cx="1584325" cy="609600"/>
          </a:xfrm>
          <a:prstGeom prst="rect">
            <a:avLst/>
          </a:prstGeom>
          <a:noFill/>
          <a:ln w="28575" cap="sq">
            <a:solidFill>
              <a:srgbClr val="FF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6181" name="Picture 37" descr="logo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481638" y="3892252"/>
            <a:ext cx="2447925" cy="471487"/>
          </a:xfrm>
          <a:prstGeom prst="rect">
            <a:avLst/>
          </a:prstGeom>
          <a:noFill/>
          <a:ln w="28575" cap="sq">
            <a:solidFill>
              <a:srgbClr val="FF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11276" name="Picture 38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071688" y="5321002"/>
            <a:ext cx="1150937" cy="827087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1277" name="Picture 39" descr="home_main_mast"/>
          <p:cNvPicPr>
            <a:picLocks noChangeAspect="1" noChangeArrowheads="1"/>
          </p:cNvPicPr>
          <p:nvPr/>
        </p:nvPicPr>
        <p:blipFill>
          <a:blip r:embed="rId11" cstate="print"/>
          <a:srcRect r="79817"/>
          <a:stretch>
            <a:fillRect/>
          </a:stretch>
        </p:blipFill>
        <p:spPr bwMode="auto">
          <a:xfrm>
            <a:off x="3643313" y="3820814"/>
            <a:ext cx="935037" cy="649288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1278" name="Picture 42" descr="TOP_logo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505450" y="2249189"/>
            <a:ext cx="1781175" cy="50165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1279" name="Picture 45" descr="header_issste_salud"/>
          <p:cNvPicPr>
            <a:picLocks noChangeAspect="1" noChangeArrowheads="1"/>
          </p:cNvPicPr>
          <p:nvPr/>
        </p:nvPicPr>
        <p:blipFill>
          <a:blip r:embed="rId13" cstate="print"/>
          <a:srcRect r="91539" b="36363"/>
          <a:stretch>
            <a:fillRect/>
          </a:stretch>
        </p:blipFill>
        <p:spPr bwMode="auto">
          <a:xfrm>
            <a:off x="642938" y="1534814"/>
            <a:ext cx="755650" cy="720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1280" name="Picture 46" descr="Home_top_inter_esp"/>
          <p:cNvPicPr>
            <a:picLocks noChangeAspect="1" noChangeArrowheads="1"/>
          </p:cNvPicPr>
          <p:nvPr/>
        </p:nvPicPr>
        <p:blipFill>
          <a:blip r:embed="rId14" cstate="print"/>
          <a:srcRect l="1006" t="5746" r="93468" b="18391"/>
          <a:stretch>
            <a:fillRect/>
          </a:stretch>
        </p:blipFill>
        <p:spPr bwMode="auto">
          <a:xfrm>
            <a:off x="2143125" y="2963564"/>
            <a:ext cx="660400" cy="79216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1281" name="Picture 47" descr="Logopronafim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143125" y="4035127"/>
            <a:ext cx="712788" cy="100806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1282" name="Rectangle 4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MX"/>
          </a:p>
        </p:txBody>
      </p:sp>
      <p:grpSp>
        <p:nvGrpSpPr>
          <p:cNvPr id="4" name="Group 27"/>
          <p:cNvGrpSpPr>
            <a:grpSpLocks noChangeAspect="1"/>
          </p:cNvGrpSpPr>
          <p:nvPr/>
        </p:nvGrpSpPr>
        <p:grpSpPr bwMode="auto">
          <a:xfrm>
            <a:off x="428625" y="3749377"/>
            <a:ext cx="1406525" cy="1928812"/>
            <a:chOff x="3600" y="0"/>
            <a:chExt cx="1695" cy="2325"/>
          </a:xfrm>
        </p:grpSpPr>
        <p:sp>
          <p:nvSpPr>
            <p:cNvPr id="11289" name="AutoShape 39"/>
            <p:cNvSpPr>
              <a:spLocks noChangeAspect="1" noChangeArrowheads="1" noTextEdit="1"/>
            </p:cNvSpPr>
            <p:nvPr/>
          </p:nvSpPr>
          <p:spPr bwMode="auto">
            <a:xfrm>
              <a:off x="3600" y="0"/>
              <a:ext cx="1695" cy="2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MX"/>
            </a:p>
          </p:txBody>
        </p:sp>
        <p:sp>
          <p:nvSpPr>
            <p:cNvPr id="11290" name="Rectangle 38"/>
            <p:cNvSpPr>
              <a:spLocks noChangeArrowheads="1"/>
            </p:cNvSpPr>
            <p:nvPr/>
          </p:nvSpPr>
          <p:spPr bwMode="auto">
            <a:xfrm>
              <a:off x="5095" y="1539"/>
              <a:ext cx="50" cy="3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100" b="1">
                  <a:solidFill>
                    <a:srgbClr val="000000"/>
                  </a:solidFill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 </a:t>
              </a:r>
              <a:endParaRPr lang="en-US">
                <a:ea typeface="Times New Roman" pitchFamily="18" charset="0"/>
                <a:cs typeface="Calibri" pitchFamily="34" charset="0"/>
              </a:endParaRPr>
            </a:p>
          </p:txBody>
        </p:sp>
        <p:sp>
          <p:nvSpPr>
            <p:cNvPr id="11291" name="Rectangle 37"/>
            <p:cNvSpPr>
              <a:spLocks noChangeArrowheads="1"/>
            </p:cNvSpPr>
            <p:nvPr/>
          </p:nvSpPr>
          <p:spPr bwMode="auto">
            <a:xfrm>
              <a:off x="3633" y="1792"/>
              <a:ext cx="45" cy="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800" b="1">
                  <a:solidFill>
                    <a:srgbClr val="000000"/>
                  </a:solidFill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 </a:t>
              </a:r>
              <a:endParaRPr lang="en-US">
                <a:ea typeface="Times New Roman" pitchFamily="18" charset="0"/>
                <a:cs typeface="Calibri" pitchFamily="34" charset="0"/>
              </a:endParaRPr>
            </a:p>
          </p:txBody>
        </p:sp>
        <p:sp>
          <p:nvSpPr>
            <p:cNvPr id="11292" name="Rectangle 36"/>
            <p:cNvSpPr>
              <a:spLocks noChangeArrowheads="1"/>
            </p:cNvSpPr>
            <p:nvPr/>
          </p:nvSpPr>
          <p:spPr bwMode="auto">
            <a:xfrm>
              <a:off x="3669" y="1792"/>
              <a:ext cx="45" cy="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800" b="1">
                  <a:solidFill>
                    <a:srgbClr val="000000"/>
                  </a:solidFill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  </a:t>
              </a:r>
              <a:endParaRPr lang="en-US">
                <a:ea typeface="Times New Roman" pitchFamily="18" charset="0"/>
                <a:cs typeface="Calibri" pitchFamily="34" charset="0"/>
              </a:endParaRPr>
            </a:p>
          </p:txBody>
        </p:sp>
        <p:sp>
          <p:nvSpPr>
            <p:cNvPr id="11293" name="Rectangle 35"/>
            <p:cNvSpPr>
              <a:spLocks noChangeArrowheads="1"/>
            </p:cNvSpPr>
            <p:nvPr/>
          </p:nvSpPr>
          <p:spPr bwMode="auto">
            <a:xfrm>
              <a:off x="3741" y="1792"/>
              <a:ext cx="1413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s-ES" sz="1000" b="1">
                  <a:solidFill>
                    <a:srgbClr val="FFFFFF"/>
                  </a:solidFill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Secretar</a:t>
              </a:r>
              <a:r>
                <a:rPr lang="es-ES" sz="1000" b="1">
                  <a:solidFill>
                    <a:srgbClr val="FFFFFF"/>
                  </a:solidFill>
                  <a:ea typeface="Times New Roman" pitchFamily="18" charset="0"/>
                  <a:cs typeface="Calibri" pitchFamily="34" charset="0"/>
                </a:rPr>
                <a:t>í</a:t>
              </a:r>
              <a:r>
                <a:rPr lang="es-ES" sz="1000" b="1">
                  <a:solidFill>
                    <a:srgbClr val="FFFFFF"/>
                  </a:solidFill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a</a:t>
              </a:r>
              <a:r>
                <a:rPr lang="en-US" sz="1000" b="1">
                  <a:solidFill>
                    <a:srgbClr val="FFFFFF"/>
                  </a:solidFill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 de </a:t>
              </a:r>
              <a:r>
                <a:rPr lang="es-ES" sz="1000" b="1">
                  <a:solidFill>
                    <a:srgbClr val="FFFFFF"/>
                  </a:solidFill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Turismo </a:t>
              </a:r>
              <a:endParaRPr lang="es-ES" sz="1000">
                <a:ea typeface="Times New Roman" pitchFamily="18" charset="0"/>
                <a:cs typeface="Calibri" pitchFamily="34" charset="0"/>
              </a:endParaRPr>
            </a:p>
          </p:txBody>
        </p:sp>
        <p:sp>
          <p:nvSpPr>
            <p:cNvPr id="11294" name="Rectangle 34"/>
            <p:cNvSpPr>
              <a:spLocks noChangeArrowheads="1"/>
            </p:cNvSpPr>
            <p:nvPr/>
          </p:nvSpPr>
          <p:spPr bwMode="auto">
            <a:xfrm>
              <a:off x="5227" y="1792"/>
              <a:ext cx="45" cy="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800" b="1">
                  <a:solidFill>
                    <a:srgbClr val="000000"/>
                  </a:solidFill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 </a:t>
              </a:r>
              <a:endParaRPr lang="en-US">
                <a:ea typeface="Times New Roman" pitchFamily="18" charset="0"/>
                <a:cs typeface="Calibri" pitchFamily="34" charset="0"/>
              </a:endParaRPr>
            </a:p>
          </p:txBody>
        </p:sp>
        <p:sp>
          <p:nvSpPr>
            <p:cNvPr id="11295" name="Rectangle 33"/>
            <p:cNvSpPr>
              <a:spLocks noChangeArrowheads="1"/>
            </p:cNvSpPr>
            <p:nvPr/>
          </p:nvSpPr>
          <p:spPr bwMode="auto">
            <a:xfrm>
              <a:off x="3600" y="2016"/>
              <a:ext cx="45" cy="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800" b="1">
                  <a:solidFill>
                    <a:srgbClr val="000000"/>
                  </a:solidFill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     </a:t>
              </a:r>
              <a:endParaRPr lang="en-US">
                <a:ea typeface="Times New Roman" pitchFamily="18" charset="0"/>
                <a:cs typeface="Calibri" pitchFamily="34" charset="0"/>
              </a:endParaRPr>
            </a:p>
          </p:txBody>
        </p:sp>
        <p:sp>
          <p:nvSpPr>
            <p:cNvPr id="11296" name="Rectangle 32"/>
            <p:cNvSpPr>
              <a:spLocks noChangeArrowheads="1"/>
            </p:cNvSpPr>
            <p:nvPr/>
          </p:nvSpPr>
          <p:spPr bwMode="auto">
            <a:xfrm>
              <a:off x="3780" y="2016"/>
              <a:ext cx="1373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000" b="1">
                  <a:solidFill>
                    <a:srgbClr val="FFFFFF"/>
                  </a:solidFill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del Estado de Chiapas</a:t>
              </a:r>
              <a:endParaRPr lang="en-US" sz="1000">
                <a:ea typeface="Times New Roman" pitchFamily="18" charset="0"/>
                <a:cs typeface="Calibri" pitchFamily="34" charset="0"/>
              </a:endParaRPr>
            </a:p>
          </p:txBody>
        </p:sp>
        <p:sp>
          <p:nvSpPr>
            <p:cNvPr id="11297" name="Rectangle 31"/>
            <p:cNvSpPr>
              <a:spLocks noChangeArrowheads="1"/>
            </p:cNvSpPr>
            <p:nvPr/>
          </p:nvSpPr>
          <p:spPr bwMode="auto">
            <a:xfrm>
              <a:off x="5225" y="1958"/>
              <a:ext cx="50" cy="3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100" b="1">
                  <a:solidFill>
                    <a:srgbClr val="000000"/>
                  </a:solidFill>
                  <a:latin typeface="Calibri" pitchFamily="34" charset="0"/>
                  <a:ea typeface="Times New Roman" pitchFamily="18" charset="0"/>
                  <a:cs typeface="Calibri" pitchFamily="34" charset="0"/>
                </a:rPr>
                <a:t> </a:t>
              </a:r>
              <a:endParaRPr lang="en-US">
                <a:ea typeface="Times New Roman" pitchFamily="18" charset="0"/>
                <a:cs typeface="Calibri" pitchFamily="34" charset="0"/>
              </a:endParaRPr>
            </a:p>
          </p:txBody>
        </p:sp>
        <p:grpSp>
          <p:nvGrpSpPr>
            <p:cNvPr id="5" name="Group 28"/>
            <p:cNvGrpSpPr>
              <a:grpSpLocks/>
            </p:cNvGrpSpPr>
            <p:nvPr/>
          </p:nvGrpSpPr>
          <p:grpSpPr bwMode="auto">
            <a:xfrm>
              <a:off x="3727" y="0"/>
              <a:ext cx="1366" cy="1751"/>
              <a:chOff x="3727" y="0"/>
              <a:chExt cx="1366" cy="1751"/>
            </a:xfrm>
          </p:grpSpPr>
          <p:pic>
            <p:nvPicPr>
              <p:cNvPr id="11299" name="Picture 30"/>
              <p:cNvPicPr>
                <a:picLocks noChangeAspect="1" noChangeArrowheads="1"/>
              </p:cNvPicPr>
              <p:nvPr/>
            </p:nvPicPr>
            <p:blipFill>
              <a:blip r:embed="rId16" cstate="print"/>
              <a:srcRect/>
              <a:stretch>
                <a:fillRect/>
              </a:stretch>
            </p:blipFill>
            <p:spPr bwMode="auto">
              <a:xfrm>
                <a:off x="3727" y="0"/>
                <a:ext cx="1366" cy="17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300" name="Picture 29"/>
              <p:cNvPicPr>
                <a:picLocks noChangeAspect="1" noChangeArrowheads="1"/>
              </p:cNvPicPr>
              <p:nvPr/>
            </p:nvPicPr>
            <p:blipFill>
              <a:blip r:embed="rId17" cstate="print"/>
              <a:srcRect/>
              <a:stretch>
                <a:fillRect/>
              </a:stretch>
            </p:blipFill>
            <p:spPr bwMode="auto">
              <a:xfrm>
                <a:off x="3727" y="0"/>
                <a:ext cx="1366" cy="17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11285" name="Picture 52" descr="http://tbn3.google.com/images?q=tbn:Ns_D7xAcWMa8-M:http://www.congresooaxaca.gob.mx/lx/img/logo.png">
            <a:hlinkClick r:id="rId18"/>
          </p:cNvPr>
          <p:cNvPicPr>
            <a:picLocks noChangeAspect="1" noChangeArrowheads="1"/>
          </p:cNvPicPr>
          <p:nvPr/>
        </p:nvPicPr>
        <p:blipFill>
          <a:blip r:embed="rId19" r:link="rId20" cstate="print"/>
          <a:srcRect/>
          <a:stretch>
            <a:fillRect/>
          </a:stretch>
        </p:blipFill>
        <p:spPr bwMode="auto">
          <a:xfrm>
            <a:off x="785813" y="5749627"/>
            <a:ext cx="89535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6" name="Picture 55" descr="gsep">
            <a:hlinkClick r:id="rId21"/>
          </p:cNvPr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5500688" y="4678064"/>
            <a:ext cx="1431925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7" name="Picture 57" descr="http://tbn1.google.com/images?q=tbn:zzr5OpomrZ8AuM:http://escuelanegocios.upaep.mx/bbcswebdav/institution/portales/admonconta/economia/imagenes/logo_sedesol.jpg">
            <a:hlinkClick r:id="rId23"/>
          </p:cNvPr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7429500" y="4678064"/>
            <a:ext cx="1428750" cy="94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8" name="Picture 59" descr="http://tbn3.google.com/images?q=tbn:JF1_uycclezoFM:http://www.ipnlinux.org/congreso2008/logo-tec-de-monterrey.png">
            <a:hlinkClick r:id="rId25"/>
          </p:cNvPr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7500938" y="2749252"/>
            <a:ext cx="1362075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40 Rectángulo"/>
          <p:cNvSpPr/>
          <p:nvPr/>
        </p:nvSpPr>
        <p:spPr>
          <a:xfrm>
            <a:off x="428596" y="0"/>
            <a:ext cx="8215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MERCAEI</a:t>
            </a:r>
            <a:endParaRPr lang="es-MX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E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Clientes</a:t>
            </a:r>
            <a:endParaRPr lang="es-MX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" name="Text Box 6"/>
          <p:cNvSpPr txBox="1">
            <a:spLocks noChangeArrowheads="1"/>
          </p:cNvSpPr>
          <p:nvPr/>
        </p:nvSpPr>
        <p:spPr bwMode="auto">
          <a:xfrm>
            <a:off x="251520" y="692696"/>
            <a:ext cx="8137525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b="1" dirty="0" smtClean="0">
                <a:solidFill>
                  <a:srgbClr val="FF0000"/>
                </a:solidFill>
              </a:rPr>
              <a:t>¿Quiénes son los clientes de </a:t>
            </a:r>
            <a:r>
              <a:rPr lang="es-ES" b="1" cap="small" dirty="0" smtClean="0">
                <a:solidFill>
                  <a:srgbClr val="FF0000"/>
                </a:solidFill>
              </a:rPr>
              <a:t>Mercaei</a:t>
            </a:r>
            <a:r>
              <a:rPr lang="es-ES" b="1" dirty="0" smtClean="0">
                <a:solidFill>
                  <a:srgbClr val="FF0000"/>
                </a:solidFill>
              </a:rPr>
              <a:t>?</a:t>
            </a:r>
            <a:endParaRPr lang="es-ES" b="1" dirty="0">
              <a:solidFill>
                <a:srgbClr val="FF0000"/>
              </a:solidFill>
            </a:endParaRPr>
          </a:p>
          <a:p>
            <a:pPr algn="ctr">
              <a:spcBef>
                <a:spcPct val="50000"/>
              </a:spcBef>
            </a:pPr>
            <a:endParaRPr lang="es-ES" dirty="0">
              <a:solidFill>
                <a:srgbClr val="FF0000"/>
              </a:solidFill>
            </a:endParaRPr>
          </a:p>
        </p:txBody>
      </p:sp>
      <p:pic>
        <p:nvPicPr>
          <p:cNvPr id="40" name="39 Imagen" descr="pan.gif"/>
          <p:cNvPicPr>
            <a:picLocks noChangeAspect="1"/>
          </p:cNvPicPr>
          <p:nvPr/>
        </p:nvPicPr>
        <p:blipFill>
          <a:blip r:embed="rId27" cstate="print"/>
          <a:stretch>
            <a:fillRect/>
          </a:stretch>
        </p:blipFill>
        <p:spPr>
          <a:xfrm>
            <a:off x="5940152" y="5733256"/>
            <a:ext cx="720080" cy="720080"/>
          </a:xfrm>
          <a:prstGeom prst="rect">
            <a:avLst/>
          </a:prstGeom>
        </p:spPr>
      </p:pic>
      <p:pic>
        <p:nvPicPr>
          <p:cNvPr id="43" name="117 Imagen" descr="PRD 2.jpg"/>
          <p:cNvPicPr>
            <a:picLocks noChangeAspect="1"/>
          </p:cNvPicPr>
          <p:nvPr/>
        </p:nvPicPr>
        <p:blipFill>
          <a:blip r:embed="rId28" cstate="print"/>
          <a:srcRect l="12450" t="6113" r="11840" b="11340"/>
          <a:stretch>
            <a:fillRect/>
          </a:stretch>
        </p:blipFill>
        <p:spPr>
          <a:xfrm>
            <a:off x="3563888" y="5661248"/>
            <a:ext cx="792088" cy="773690"/>
          </a:xfrm>
          <a:prstGeom prst="rect">
            <a:avLst/>
          </a:prstGeom>
        </p:spPr>
      </p:pic>
      <p:pic>
        <p:nvPicPr>
          <p:cNvPr id="44" name="43 Imagen" descr="imagesCA6H865K.jpg"/>
          <p:cNvPicPr>
            <a:picLocks noChangeAspect="1"/>
          </p:cNvPicPr>
          <p:nvPr/>
        </p:nvPicPr>
        <p:blipFill>
          <a:blip r:embed="rId29" cstate="print"/>
          <a:stretch>
            <a:fillRect/>
          </a:stretch>
        </p:blipFill>
        <p:spPr>
          <a:xfrm>
            <a:off x="4788024" y="5733256"/>
            <a:ext cx="720080" cy="7306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64" name="Picture 20" descr="logo"/>
          <p:cNvPicPr>
            <a:picLocks noChangeAspect="1" noChangeArrowheads="1"/>
          </p:cNvPicPr>
          <p:nvPr/>
        </p:nvPicPr>
        <p:blipFill>
          <a:blip r:embed="rId3" cstate="print"/>
          <a:srcRect b="12253"/>
          <a:stretch>
            <a:fillRect/>
          </a:stretch>
        </p:blipFill>
        <p:spPr bwMode="auto">
          <a:xfrm>
            <a:off x="3064396" y="3081362"/>
            <a:ext cx="1800225" cy="595313"/>
          </a:xfrm>
          <a:prstGeom prst="rect">
            <a:avLst/>
          </a:prstGeom>
          <a:noFill/>
          <a:ln w="28575" cap="sq">
            <a:solidFill>
              <a:srgbClr val="FF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6165" name="Picture 21" descr="motorola_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16949" y="3295675"/>
            <a:ext cx="758825" cy="758825"/>
          </a:xfrm>
          <a:prstGeom prst="rect">
            <a:avLst/>
          </a:prstGeom>
          <a:noFill/>
          <a:ln w="28575" cap="sq">
            <a:solidFill>
              <a:srgbClr val="FF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6166" name="Picture 2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28813" y="5153050"/>
            <a:ext cx="681037" cy="595312"/>
          </a:xfrm>
          <a:prstGeom prst="rect">
            <a:avLst/>
          </a:prstGeom>
          <a:noFill/>
          <a:ln w="28575" cap="sq">
            <a:solidFill>
              <a:srgbClr val="FF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1032" name="Picture 23" descr="glo650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4083" y="3081362"/>
            <a:ext cx="2232025" cy="500063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033" name="Picture 24"/>
          <p:cNvPicPr>
            <a:picLocks noChangeAspect="1" noChangeArrowheads="1"/>
          </p:cNvPicPr>
          <p:nvPr/>
        </p:nvPicPr>
        <p:blipFill>
          <a:blip r:embed="rId7" cstate="print">
            <a:lum bright="-6000"/>
          </a:blip>
          <a:srcRect/>
          <a:stretch>
            <a:fillRect/>
          </a:stretch>
        </p:blipFill>
        <p:spPr bwMode="auto">
          <a:xfrm>
            <a:off x="635521" y="1438300"/>
            <a:ext cx="1008062" cy="576262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6169" name="Picture 25" descr="logo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43750" y="4652987"/>
            <a:ext cx="1441450" cy="633413"/>
          </a:xfrm>
          <a:prstGeom prst="rect">
            <a:avLst/>
          </a:prstGeom>
          <a:noFill/>
          <a:ln w="28575" cap="sq">
            <a:solidFill>
              <a:srgbClr val="FF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6170" name="Picture 26" descr="FAVC bueno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635771" y="1581175"/>
            <a:ext cx="1079500" cy="782637"/>
          </a:xfrm>
          <a:prstGeom prst="rect">
            <a:avLst/>
          </a:prstGeom>
          <a:noFill/>
          <a:ln w="28575" cap="sq">
            <a:solidFill>
              <a:srgbClr val="FF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graphicFrame>
        <p:nvGraphicFramePr>
          <p:cNvPr id="1026" name="Object 27"/>
          <p:cNvGraphicFramePr>
            <a:graphicFrameLocks noChangeAspect="1"/>
          </p:cNvGraphicFramePr>
          <p:nvPr/>
        </p:nvGraphicFramePr>
        <p:xfrm>
          <a:off x="3071813" y="5367362"/>
          <a:ext cx="1081087" cy="481013"/>
        </p:xfrm>
        <a:graphic>
          <a:graphicData uri="http://schemas.openxmlformats.org/presentationml/2006/ole">
            <p:oleObj spid="_x0000_s159746" name="Documento" r:id="rId10" imgW="1695960" imgH="757080" progId="Word.Document.8">
              <p:embed/>
            </p:oleObj>
          </a:graphicData>
        </a:graphic>
      </p:graphicFrame>
      <p:pic>
        <p:nvPicPr>
          <p:cNvPr id="6172" name="Picture 28" descr="foto_mexico"/>
          <p:cNvPicPr>
            <a:picLocks noChangeAspect="1" noChangeArrowheads="1"/>
          </p:cNvPicPr>
          <p:nvPr/>
        </p:nvPicPr>
        <p:blipFill>
          <a:blip r:embed="rId11" cstate="print"/>
          <a:srcRect l="2402" t="2643" r="13135" b="56842"/>
          <a:stretch>
            <a:fillRect/>
          </a:stretch>
        </p:blipFill>
        <p:spPr bwMode="auto">
          <a:xfrm>
            <a:off x="564083" y="2224112"/>
            <a:ext cx="1525588" cy="665163"/>
          </a:xfrm>
          <a:prstGeom prst="rect">
            <a:avLst/>
          </a:prstGeom>
          <a:noFill/>
          <a:ln w="28575" cap="sq">
            <a:solidFill>
              <a:srgbClr val="FF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1037" name="Picture 29" descr="KRA_logo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72313" y="5795987"/>
            <a:ext cx="936625" cy="44132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grpSp>
        <p:nvGrpSpPr>
          <p:cNvPr id="2" name="Group 30"/>
          <p:cNvGrpSpPr>
            <a:grpSpLocks/>
          </p:cNvGrpSpPr>
          <p:nvPr/>
        </p:nvGrpSpPr>
        <p:grpSpPr bwMode="auto">
          <a:xfrm>
            <a:off x="4061346" y="1562125"/>
            <a:ext cx="863600" cy="792162"/>
            <a:chOff x="4375" y="271"/>
            <a:chExt cx="864" cy="983"/>
          </a:xfrm>
        </p:grpSpPr>
        <p:pic>
          <p:nvPicPr>
            <p:cNvPr id="1049" name="Picture 31"/>
            <p:cNvPicPr>
              <a:picLocks noChangeAspect="1" noChangeArrowheads="1"/>
            </p:cNvPicPr>
            <p:nvPr/>
          </p:nvPicPr>
          <p:blipFill>
            <a:blip r:embed="rId13" cstate="print"/>
            <a:srcRect l="19922" t="27734" r="41016" b="52995"/>
            <a:stretch>
              <a:fillRect/>
            </a:stretch>
          </p:blipFill>
          <p:spPr bwMode="auto">
            <a:xfrm>
              <a:off x="4375" y="935"/>
              <a:ext cx="864" cy="319"/>
            </a:xfrm>
            <a:prstGeom prst="rect">
              <a:avLst/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</p:spPr>
        </p:pic>
        <p:pic>
          <p:nvPicPr>
            <p:cNvPr id="1050" name="Picture 32"/>
            <p:cNvPicPr>
              <a:picLocks noChangeAspect="1" noChangeArrowheads="1"/>
            </p:cNvPicPr>
            <p:nvPr/>
          </p:nvPicPr>
          <p:blipFill>
            <a:blip r:embed="rId14" cstate="print"/>
            <a:srcRect l="1074" t="18491" r="66211" b="38892"/>
            <a:stretch>
              <a:fillRect/>
            </a:stretch>
          </p:blipFill>
          <p:spPr bwMode="auto">
            <a:xfrm>
              <a:off x="4423" y="271"/>
              <a:ext cx="725" cy="711"/>
            </a:xfrm>
            <a:prstGeom prst="rect">
              <a:avLst/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</p:spPr>
        </p:pic>
      </p:grpSp>
      <p:pic>
        <p:nvPicPr>
          <p:cNvPr id="6177" name="Picture 33"/>
          <p:cNvPicPr>
            <a:picLocks noChangeAspect="1" noChangeArrowheads="1"/>
          </p:cNvPicPr>
          <p:nvPr/>
        </p:nvPicPr>
        <p:blipFill>
          <a:blip r:embed="rId15" cstate="print"/>
          <a:srcRect l="46875" t="63670" r="29297" b="22136"/>
          <a:stretch>
            <a:fillRect/>
          </a:stretch>
        </p:blipFill>
        <p:spPr bwMode="auto">
          <a:xfrm>
            <a:off x="6643688" y="1574180"/>
            <a:ext cx="1728787" cy="774700"/>
          </a:xfrm>
          <a:prstGeom prst="rect">
            <a:avLst/>
          </a:prstGeom>
          <a:noFill/>
          <a:ln w="28575" cap="sq">
            <a:solidFill>
              <a:srgbClr val="FF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grpSp>
        <p:nvGrpSpPr>
          <p:cNvPr id="3" name="Group 34"/>
          <p:cNvGrpSpPr>
            <a:grpSpLocks/>
          </p:cNvGrpSpPr>
          <p:nvPr/>
        </p:nvGrpSpPr>
        <p:grpSpPr bwMode="auto">
          <a:xfrm>
            <a:off x="642938" y="5081612"/>
            <a:ext cx="936625" cy="1057275"/>
            <a:chOff x="2450" y="346"/>
            <a:chExt cx="1008" cy="1461"/>
          </a:xfrm>
        </p:grpSpPr>
        <p:pic>
          <p:nvPicPr>
            <p:cNvPr id="1047" name="Picture 35" descr="Logo mano clásico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2450" y="346"/>
              <a:ext cx="1008" cy="732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</p:spPr>
        </p:pic>
        <p:sp>
          <p:nvSpPr>
            <p:cNvPr id="1048" name="Rectangle 36"/>
            <p:cNvSpPr>
              <a:spLocks noChangeArrowheads="1"/>
            </p:cNvSpPr>
            <p:nvPr/>
          </p:nvSpPr>
          <p:spPr bwMode="auto">
            <a:xfrm>
              <a:off x="2527" y="1136"/>
              <a:ext cx="908" cy="671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ct val="50000"/>
                </a:spcBef>
                <a:buFont typeface="Wingdings" pitchFamily="2" charset="2"/>
                <a:buNone/>
              </a:pPr>
              <a:r>
                <a:rPr lang="es-MX" sz="1000" b="1">
                  <a:solidFill>
                    <a:schemeClr val="bg1"/>
                  </a:solidFill>
                </a:rPr>
                <a:t>Toma de Protesta</a:t>
              </a:r>
            </a:p>
          </p:txBody>
        </p:sp>
      </p:grpSp>
      <p:pic>
        <p:nvPicPr>
          <p:cNvPr id="1041" name="Picture 35" descr="superior_mexico"/>
          <p:cNvPicPr>
            <a:picLocks noChangeAspect="1" noChangeArrowheads="1"/>
          </p:cNvPicPr>
          <p:nvPr/>
        </p:nvPicPr>
        <p:blipFill>
          <a:blip r:embed="rId17" cstate="print"/>
          <a:srcRect r="53918" b="-8205"/>
          <a:stretch>
            <a:fillRect/>
          </a:stretch>
        </p:blipFill>
        <p:spPr bwMode="auto">
          <a:xfrm>
            <a:off x="571500" y="3938612"/>
            <a:ext cx="2376488" cy="4699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042" name="Picture 36" descr="untitled"/>
          <p:cNvPicPr>
            <a:picLocks noChangeAspect="1" noChangeArrowheads="1"/>
          </p:cNvPicPr>
          <p:nvPr/>
        </p:nvPicPr>
        <p:blipFill>
          <a:blip r:embed="rId18" cstate="print"/>
          <a:srcRect t="14764" r="44412" b="-17778"/>
          <a:stretch>
            <a:fillRect/>
          </a:stretch>
        </p:blipFill>
        <p:spPr bwMode="auto">
          <a:xfrm>
            <a:off x="5136083" y="3152800"/>
            <a:ext cx="1622425" cy="398462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043" name="Picture 38" descr="logoCCS"/>
          <p:cNvPicPr>
            <a:picLocks noChangeAspect="1" noChangeArrowheads="1"/>
          </p:cNvPicPr>
          <p:nvPr/>
        </p:nvPicPr>
        <p:blipFill>
          <a:blip r:embed="rId19" cstate="print"/>
          <a:srcRect l="18642" t="9633" r="17902" b="8249"/>
          <a:stretch>
            <a:fillRect/>
          </a:stretch>
        </p:blipFill>
        <p:spPr bwMode="auto">
          <a:xfrm>
            <a:off x="5115446" y="1562125"/>
            <a:ext cx="1033462" cy="103505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044" name="Picture 40" descr="logo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5059511" y="3938612"/>
            <a:ext cx="1489075" cy="661988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045" name="Picture 41" descr="rsalogoB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2987824" y="4081487"/>
            <a:ext cx="1079500" cy="754063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046" name="Picture 43" descr="LogoCORPOMEX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4929188" y="5153050"/>
            <a:ext cx="1908175" cy="6223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27" name="26 Rectángulo"/>
          <p:cNvSpPr/>
          <p:nvPr/>
        </p:nvSpPr>
        <p:spPr>
          <a:xfrm>
            <a:off x="428596" y="0"/>
            <a:ext cx="8215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MERCAEI</a:t>
            </a:r>
            <a:endParaRPr lang="es-MX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E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Clientes</a:t>
            </a:r>
            <a:endParaRPr lang="es-MX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244103" y="908720"/>
            <a:ext cx="8137525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b="1" dirty="0" smtClean="0">
                <a:solidFill>
                  <a:srgbClr val="FF0000"/>
                </a:solidFill>
              </a:rPr>
              <a:t>¿Quiénes son los clientes de </a:t>
            </a:r>
            <a:r>
              <a:rPr lang="es-ES" b="1" cap="small" dirty="0" smtClean="0">
                <a:solidFill>
                  <a:srgbClr val="FF0000"/>
                </a:solidFill>
              </a:rPr>
              <a:t>Mercaei</a:t>
            </a:r>
            <a:r>
              <a:rPr lang="es-ES" b="1" dirty="0" smtClean="0">
                <a:solidFill>
                  <a:srgbClr val="FF0000"/>
                </a:solidFill>
              </a:rPr>
              <a:t>?</a:t>
            </a:r>
            <a:endParaRPr lang="es-ES" b="1" dirty="0">
              <a:solidFill>
                <a:srgbClr val="FF0000"/>
              </a:solidFill>
            </a:endParaRPr>
          </a:p>
          <a:p>
            <a:pPr algn="ctr">
              <a:spcBef>
                <a:spcPct val="50000"/>
              </a:spcBef>
            </a:pPr>
            <a:endParaRPr lang="es-E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214438"/>
            <a:ext cx="8401050" cy="4525962"/>
          </a:xfrm>
          <a:prstGeom prst="rect">
            <a:avLst/>
          </a:prstGeom>
        </p:spPr>
        <p:txBody>
          <a:bodyPr/>
          <a:lstStyle/>
          <a:p>
            <a:pPr eaLnBrk="1" hangingPunct="1">
              <a:buFontTx/>
              <a:buNone/>
            </a:pPr>
            <a:r>
              <a:rPr lang="es-ES" sz="2400" b="1" dirty="0" smtClean="0"/>
              <a:t>	</a:t>
            </a:r>
            <a:r>
              <a:rPr lang="es-ES" sz="2000" dirty="0" smtClean="0"/>
              <a:t>Sofía #12 </a:t>
            </a:r>
            <a:br>
              <a:rPr lang="es-ES" sz="2000" dirty="0" smtClean="0"/>
            </a:br>
            <a:r>
              <a:rPr lang="es-ES" sz="2000" dirty="0" smtClean="0"/>
              <a:t>Col. Campestre (en San Ángel)</a:t>
            </a:r>
            <a:br>
              <a:rPr lang="es-ES" sz="2000" dirty="0" smtClean="0"/>
            </a:br>
            <a:r>
              <a:rPr lang="es-ES" sz="2000" dirty="0" smtClean="0"/>
              <a:t>Delegación Álvaro Obregón</a:t>
            </a:r>
            <a:br>
              <a:rPr lang="es-ES" sz="2000" dirty="0" smtClean="0"/>
            </a:br>
            <a:r>
              <a:rPr lang="es-ES" sz="2000" dirty="0" smtClean="0"/>
              <a:t>01040 México DF</a:t>
            </a:r>
            <a:br>
              <a:rPr lang="es-ES" sz="2000" dirty="0" smtClean="0"/>
            </a:br>
            <a:r>
              <a:rPr lang="es-ES" sz="2000" dirty="0" smtClean="0"/>
              <a:t>Tel/Fax: (52) (55) 56 64 17 17, 56 64 26 18</a:t>
            </a:r>
          </a:p>
          <a:p>
            <a:pPr eaLnBrk="1" hangingPunct="1">
              <a:buFontTx/>
              <a:buNone/>
            </a:pPr>
            <a:r>
              <a:rPr lang="es-ES" sz="2000" dirty="0" smtClean="0"/>
              <a:t>     </a:t>
            </a:r>
          </a:p>
          <a:p>
            <a:pPr eaLnBrk="1" hangingPunct="1">
              <a:buFontTx/>
              <a:buNone/>
            </a:pPr>
            <a:r>
              <a:rPr lang="es-ES" sz="2000" dirty="0" smtClean="0"/>
              <a:t>	e-mail: </a:t>
            </a:r>
            <a:r>
              <a:rPr lang="es-ES" sz="2000" dirty="0" smtClean="0">
                <a:hlinkClick r:id="rId2"/>
              </a:rPr>
              <a:t>mercaei@mercaei.com.mx</a:t>
            </a:r>
            <a:endParaRPr lang="es-ES" sz="2000" dirty="0" smtClean="0"/>
          </a:p>
          <a:p>
            <a:pPr eaLnBrk="1" hangingPunct="1">
              <a:buFontTx/>
              <a:buNone/>
            </a:pPr>
            <a:endParaRPr lang="es-ES" sz="2000" dirty="0" smtClean="0"/>
          </a:p>
          <a:p>
            <a:pPr eaLnBrk="1" hangingPunct="1">
              <a:buFontTx/>
              <a:buNone/>
            </a:pPr>
            <a:r>
              <a:rPr lang="es-ES" sz="2000" dirty="0" smtClean="0"/>
              <a:t>   Tendremos mucho gusto en atenderles:</a:t>
            </a:r>
          </a:p>
          <a:p>
            <a:pPr lvl="1" eaLnBrk="1" hangingPunct="1">
              <a:buClr>
                <a:srgbClr val="A50021"/>
              </a:buClr>
              <a:buSzPct val="150000"/>
              <a:buFont typeface="Wingdings" pitchFamily="2" charset="2"/>
              <a:buChar char="§"/>
            </a:pPr>
            <a:r>
              <a:rPr lang="es-ES" sz="1800" dirty="0" smtClean="0"/>
              <a:t>  </a:t>
            </a:r>
            <a:r>
              <a:rPr lang="es-ES" sz="2000" dirty="0" smtClean="0"/>
              <a:t>Dr. Lauro Mercado Gasca. Director General.</a:t>
            </a:r>
          </a:p>
          <a:p>
            <a:pPr lvl="1" eaLnBrk="1" hangingPunct="1">
              <a:buClr>
                <a:srgbClr val="A50021"/>
              </a:buClr>
              <a:buSzPct val="150000"/>
              <a:buFont typeface="Wingdings" pitchFamily="2" charset="2"/>
              <a:buChar char="§"/>
            </a:pPr>
            <a:r>
              <a:rPr lang="es-ES" sz="2000" dirty="0" smtClean="0"/>
              <a:t>  M. en C. Blanca Elena Del Pozo. Directora de Operaciones</a:t>
            </a:r>
          </a:p>
          <a:p>
            <a:pPr eaLnBrk="1" hangingPunct="1">
              <a:buFontTx/>
              <a:buNone/>
            </a:pPr>
            <a:endParaRPr lang="es-ES" sz="2000" dirty="0" smtClean="0"/>
          </a:p>
        </p:txBody>
      </p:sp>
      <p:sp>
        <p:nvSpPr>
          <p:cNvPr id="6" name="5 Rectángulo"/>
          <p:cNvSpPr/>
          <p:nvPr/>
        </p:nvSpPr>
        <p:spPr>
          <a:xfrm>
            <a:off x="428596" y="0"/>
            <a:ext cx="8215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MERCAEI</a:t>
            </a:r>
            <a:endParaRPr lang="es-MX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E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Contacto</a:t>
            </a:r>
            <a:endParaRPr lang="es-MX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244103" y="908720"/>
            <a:ext cx="8137525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b="1" dirty="0" smtClean="0">
                <a:solidFill>
                  <a:srgbClr val="FF0000"/>
                </a:solidFill>
              </a:rPr>
              <a:t>¿Cómo contactar a </a:t>
            </a:r>
            <a:r>
              <a:rPr lang="es-ES" b="1" cap="small" dirty="0" smtClean="0">
                <a:solidFill>
                  <a:srgbClr val="FF0000"/>
                </a:solidFill>
              </a:rPr>
              <a:t>Mercaei</a:t>
            </a:r>
            <a:r>
              <a:rPr lang="es-ES" b="1" dirty="0" smtClean="0">
                <a:solidFill>
                  <a:srgbClr val="FF0000"/>
                </a:solidFill>
              </a:rPr>
              <a:t>?</a:t>
            </a:r>
            <a:endParaRPr lang="es-ES" b="1" dirty="0">
              <a:solidFill>
                <a:srgbClr val="FF0000"/>
              </a:solidFill>
            </a:endParaRPr>
          </a:p>
          <a:p>
            <a:pPr algn="ctr">
              <a:spcBef>
                <a:spcPct val="50000"/>
              </a:spcBef>
            </a:pPr>
            <a:endParaRPr lang="es-E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250825" y="692696"/>
            <a:ext cx="8280400" cy="5486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5000"/>
              </a:spcBef>
              <a:spcAft>
                <a:spcPct val="25000"/>
              </a:spcAft>
            </a:pPr>
            <a:r>
              <a:rPr lang="es-ES" sz="2000" b="1" dirty="0"/>
              <a:t>Misión:</a:t>
            </a:r>
          </a:p>
          <a:p>
            <a:pPr lvl="1">
              <a:spcBef>
                <a:spcPct val="25000"/>
              </a:spcBef>
              <a:spcAft>
                <a:spcPct val="25000"/>
              </a:spcAft>
            </a:pPr>
            <a:r>
              <a:rPr lang="es-MX" dirty="0"/>
              <a:t>La razón fundamental de la existencia de </a:t>
            </a:r>
            <a:r>
              <a:rPr lang="es-ES" b="1" dirty="0"/>
              <a:t>Mercaei </a:t>
            </a:r>
            <a:r>
              <a:rPr lang="es-MX" dirty="0"/>
              <a:t>es dotar a nuestros clientes de </a:t>
            </a:r>
            <a:r>
              <a:rPr lang="es-MX" b="1" i="1" dirty="0"/>
              <a:t>información estratégica confiable, oportuna y pertinente</a:t>
            </a:r>
            <a:r>
              <a:rPr lang="es-MX" dirty="0"/>
              <a:t> que les permita tomar </a:t>
            </a:r>
            <a:r>
              <a:rPr lang="es-MX" b="1" i="1" dirty="0"/>
              <a:t>decisiones trascendentales</a:t>
            </a:r>
            <a:r>
              <a:rPr lang="es-MX" dirty="0"/>
              <a:t> relacionadas con los anhelos y expectativas de sus propios beneficiarios.</a:t>
            </a:r>
            <a:r>
              <a:rPr lang="es-ES" dirty="0"/>
              <a:t>Proveer servicios de investigación de opinión de la más </a:t>
            </a:r>
            <a:r>
              <a:rPr lang="es-ES" b="1" i="1" dirty="0"/>
              <a:t>alta Calidad</a:t>
            </a:r>
            <a:r>
              <a:rPr lang="es-ES" dirty="0"/>
              <a:t> con el fin de acercar los objetivos de nuestros Clientes a los anhelos de sus propios Clientes, votantes o usuarios. </a:t>
            </a:r>
          </a:p>
          <a:p>
            <a:pPr>
              <a:spcBef>
                <a:spcPct val="25000"/>
              </a:spcBef>
              <a:spcAft>
                <a:spcPct val="25000"/>
              </a:spcAft>
            </a:pPr>
            <a:r>
              <a:rPr lang="es-ES" sz="2000" b="1" dirty="0"/>
              <a:t>Visión:</a:t>
            </a:r>
            <a:r>
              <a:rPr lang="es-ES" sz="2000" dirty="0"/>
              <a:t> </a:t>
            </a:r>
          </a:p>
          <a:p>
            <a:pPr lvl="1">
              <a:spcBef>
                <a:spcPct val="25000"/>
              </a:spcBef>
              <a:spcAft>
                <a:spcPct val="25000"/>
              </a:spcAft>
            </a:pPr>
            <a:r>
              <a:rPr lang="es-ES" dirty="0" smtClean="0"/>
              <a:t>En el 2014 somos una de las diez principales empresas de investigación de mercados y de opinión pública en México, lo que me permitirá tomar decisiones trascendentales relacionadas con los anhelos y expectativas de su población meta. </a:t>
            </a:r>
          </a:p>
          <a:p>
            <a:pPr>
              <a:spcBef>
                <a:spcPct val="25000"/>
              </a:spcBef>
              <a:spcAft>
                <a:spcPct val="25000"/>
              </a:spcAft>
            </a:pPr>
            <a:r>
              <a:rPr lang="es-ES" sz="2000" b="1" dirty="0" smtClean="0"/>
              <a:t>Valores:</a:t>
            </a:r>
            <a:endParaRPr lang="es-ES" sz="2000" dirty="0" smtClean="0"/>
          </a:p>
          <a:p>
            <a:pPr lvl="1">
              <a:spcBef>
                <a:spcPct val="25000"/>
              </a:spcBef>
              <a:spcAft>
                <a:spcPct val="25000"/>
              </a:spcAft>
            </a:pPr>
            <a:r>
              <a:rPr lang="es-ES" dirty="0" smtClean="0"/>
              <a:t>Para cumplir con nuestra Misión y lograr nuestra Visión de largo plazo, los valores que nos rigen son:</a:t>
            </a:r>
          </a:p>
          <a:p>
            <a:pPr lvl="1">
              <a:spcBef>
                <a:spcPct val="25000"/>
              </a:spcBef>
              <a:spcAft>
                <a:spcPct val="25000"/>
              </a:spcAft>
            </a:pP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428596" y="0"/>
            <a:ext cx="8215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MERCAEI</a:t>
            </a:r>
            <a:endParaRPr lang="es-MX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E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Misión, Visión y Valores</a:t>
            </a:r>
            <a:endParaRPr lang="es-MX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44103" y="620688"/>
            <a:ext cx="8137525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b="1" dirty="0" smtClean="0">
                <a:solidFill>
                  <a:srgbClr val="FF0000"/>
                </a:solidFill>
              </a:rPr>
              <a:t>¿Cuál es la Misión, Visión y Valores de </a:t>
            </a:r>
            <a:r>
              <a:rPr lang="es-ES" b="1" cap="small" dirty="0" smtClean="0">
                <a:solidFill>
                  <a:srgbClr val="FF0000"/>
                </a:solidFill>
              </a:rPr>
              <a:t>Mercaei</a:t>
            </a:r>
            <a:r>
              <a:rPr lang="es-ES" b="1" dirty="0" smtClean="0">
                <a:solidFill>
                  <a:srgbClr val="FF0000"/>
                </a:solidFill>
              </a:rPr>
              <a:t>?</a:t>
            </a:r>
            <a:endParaRPr lang="es-ES" b="1" dirty="0">
              <a:solidFill>
                <a:srgbClr val="FF0000"/>
              </a:solidFill>
            </a:endParaRPr>
          </a:p>
          <a:p>
            <a:pPr algn="ctr">
              <a:spcBef>
                <a:spcPct val="50000"/>
              </a:spcBef>
            </a:pPr>
            <a:endParaRPr lang="es-ES" dirty="0">
              <a:solidFill>
                <a:srgbClr val="FF0000"/>
              </a:solidFill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1835696" y="5589240"/>
          <a:ext cx="60960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504056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Orientación al cliente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Cooperación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Integridad</a:t>
                      </a:r>
                      <a:endParaRPr lang="es-MX" sz="18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Profesionalismo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E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Confidencialidad</a:t>
                      </a:r>
                      <a:endParaRPr lang="es-MX" sz="18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431800" y="1139825"/>
            <a:ext cx="8280400" cy="2973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60000"/>
              </a:spcBef>
              <a:spcAft>
                <a:spcPct val="25000"/>
              </a:spcAft>
            </a:pPr>
            <a:endParaRPr lang="es-ES" dirty="0"/>
          </a:p>
          <a:p>
            <a:pPr>
              <a:spcBef>
                <a:spcPct val="60000"/>
              </a:spcBef>
              <a:spcAft>
                <a:spcPct val="25000"/>
              </a:spcAft>
            </a:pPr>
            <a:r>
              <a:rPr lang="es-MX" dirty="0"/>
              <a:t>Es política en </a:t>
            </a:r>
            <a:r>
              <a:rPr lang="es-ES" b="1" dirty="0"/>
              <a:t>Mercaei</a:t>
            </a:r>
            <a:r>
              <a:rPr lang="es-MX" dirty="0"/>
              <a:t>::</a:t>
            </a:r>
          </a:p>
          <a:p>
            <a:pPr>
              <a:spcBef>
                <a:spcPct val="60000"/>
              </a:spcBef>
              <a:spcAft>
                <a:spcPct val="25000"/>
              </a:spcAft>
              <a:buFontTx/>
              <a:buChar char="•"/>
            </a:pPr>
            <a:r>
              <a:rPr lang="es-MX" dirty="0"/>
              <a:t> Efectuar los procesos de investigación de mercado y de opinión pública   asegurando el </a:t>
            </a:r>
            <a:r>
              <a:rPr lang="es-MX" b="1" i="1" dirty="0"/>
              <a:t>total cumplimiento de los requerimientos y expectativas de nuestros Clientes, </a:t>
            </a:r>
          </a:p>
          <a:p>
            <a:pPr>
              <a:spcBef>
                <a:spcPct val="60000"/>
              </a:spcBef>
              <a:spcAft>
                <a:spcPct val="25000"/>
              </a:spcAft>
              <a:buFontTx/>
              <a:buChar char="•"/>
            </a:pPr>
            <a:r>
              <a:rPr lang="es-MX" dirty="0"/>
              <a:t> Garantizar agilidad, flexibilidad, oportunidad, imparcialidad, y confiabilidad. </a:t>
            </a:r>
          </a:p>
          <a:p>
            <a:pPr>
              <a:spcBef>
                <a:spcPct val="60000"/>
              </a:spcBef>
              <a:spcAft>
                <a:spcPct val="25000"/>
              </a:spcAft>
              <a:buFontTx/>
              <a:buChar char="•"/>
            </a:pPr>
            <a:r>
              <a:rPr lang="es-MX" dirty="0"/>
              <a:t> Contar con capital humano profesional comprometido con su misión y con la mejora continua de los requisitos establecidos en nuestro </a:t>
            </a:r>
            <a:r>
              <a:rPr lang="es-MX" b="1" i="1" dirty="0"/>
              <a:t>Sistema de Gestión de la Calidad.</a:t>
            </a:r>
            <a:endParaRPr lang="es-ES" b="1" i="1" dirty="0"/>
          </a:p>
        </p:txBody>
      </p:sp>
      <p:sp>
        <p:nvSpPr>
          <p:cNvPr id="6" name="5 Rectángulo"/>
          <p:cNvSpPr/>
          <p:nvPr/>
        </p:nvSpPr>
        <p:spPr>
          <a:xfrm>
            <a:off x="428596" y="0"/>
            <a:ext cx="8215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MERCAEI</a:t>
            </a:r>
            <a:endParaRPr lang="es-MX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E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Política de Calidad</a:t>
            </a:r>
            <a:endParaRPr lang="es-MX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244103" y="620688"/>
            <a:ext cx="8137525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b="1" dirty="0" smtClean="0">
                <a:solidFill>
                  <a:srgbClr val="FF0000"/>
                </a:solidFill>
              </a:rPr>
              <a:t>¿Cuál es la Política de </a:t>
            </a:r>
            <a:r>
              <a:rPr lang="es-ES" b="1" cap="small" dirty="0" smtClean="0">
                <a:solidFill>
                  <a:srgbClr val="FF0000"/>
                </a:solidFill>
              </a:rPr>
              <a:t>Mercaei</a:t>
            </a:r>
            <a:r>
              <a:rPr lang="es-ES" b="1" dirty="0" smtClean="0">
                <a:solidFill>
                  <a:srgbClr val="FF0000"/>
                </a:solidFill>
              </a:rPr>
              <a:t>?</a:t>
            </a:r>
            <a:endParaRPr lang="es-ES" b="1" dirty="0">
              <a:solidFill>
                <a:srgbClr val="FF0000"/>
              </a:solidFill>
            </a:endParaRPr>
          </a:p>
          <a:p>
            <a:pPr algn="ctr">
              <a:spcBef>
                <a:spcPct val="50000"/>
              </a:spcBef>
            </a:pPr>
            <a:endParaRPr lang="es-E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767100" y="1259484"/>
            <a:ext cx="761749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NI" sz="3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Contacto con </a:t>
            </a:r>
            <a:r>
              <a:rPr lang="es-NI" sz="3400" b="1" cap="small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Mercaei</a:t>
            </a:r>
          </a:p>
          <a:p>
            <a:pPr algn="ctr"/>
            <a:endParaRPr lang="es-NI" sz="3400" b="1" cap="small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NI" b="1" cap="small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Arial" pitchFamily="34" charset="0"/>
                <a:cs typeface="Arial" pitchFamily="34" charset="0"/>
              </a:rPr>
              <a:t>Sofía # 12, Colonia Campestre (en San Ángel).</a:t>
            </a:r>
          </a:p>
          <a:p>
            <a:pPr algn="ctr"/>
            <a:r>
              <a:rPr lang="es-NI" b="1" cap="small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Arial" pitchFamily="34" charset="0"/>
                <a:cs typeface="Arial" pitchFamily="34" charset="0"/>
              </a:rPr>
              <a:t>Álvaro Obregón, C.P. 01040</a:t>
            </a:r>
          </a:p>
          <a:p>
            <a:pPr algn="ctr"/>
            <a:r>
              <a:rPr lang="es-NI" b="1" cap="small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Arial" pitchFamily="34" charset="0"/>
                <a:cs typeface="Arial" pitchFamily="34" charset="0"/>
              </a:rPr>
              <a:t>México, D.F.</a:t>
            </a:r>
          </a:p>
          <a:p>
            <a:pPr algn="ctr"/>
            <a:endParaRPr lang="es-NI" b="1" cap="small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NI" b="1" cap="small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Arial" pitchFamily="34" charset="0"/>
                <a:cs typeface="Arial" pitchFamily="34" charset="0"/>
              </a:rPr>
              <a:t>Tel. 56641717, 56642618 y 56643287</a:t>
            </a:r>
          </a:p>
          <a:p>
            <a:pPr algn="ctr"/>
            <a:endParaRPr lang="es-NI" b="1" cap="small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NI" b="1" cap="small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Arial" pitchFamily="34" charset="0"/>
                <a:cs typeface="Arial" pitchFamily="34" charset="0"/>
              </a:rPr>
              <a:t>Correo electrónico:</a:t>
            </a:r>
          </a:p>
          <a:p>
            <a:pPr algn="ctr"/>
            <a:r>
              <a:rPr lang="es-NI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Arial" pitchFamily="34" charset="0"/>
                <a:cs typeface="Arial" pitchFamily="34" charset="0"/>
                <a:hlinkClick r:id="rId2"/>
              </a:rPr>
              <a:t>mercaei@mercaei.com.mx</a:t>
            </a:r>
            <a:endParaRPr lang="es-NI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latin typeface="Arial" pitchFamily="34" charset="0"/>
              <a:cs typeface="Arial" pitchFamily="34" charset="0"/>
            </a:endParaRPr>
          </a:p>
          <a:p>
            <a:pPr algn="ctr"/>
            <a:endParaRPr lang="es-NI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latin typeface="Arial" pitchFamily="34" charset="0"/>
              <a:cs typeface="Arial" pitchFamily="34" charset="0"/>
            </a:endParaRPr>
          </a:p>
          <a:p>
            <a:r>
              <a:rPr lang="es-ES" b="1" cap="small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Arial" pitchFamily="34" charset="0"/>
                <a:cs typeface="Arial" pitchFamily="34" charset="0"/>
              </a:rPr>
              <a:t>Tendremos mucho gusto en atenderles:</a:t>
            </a:r>
          </a:p>
          <a:p>
            <a:pPr lvl="1">
              <a:buClr>
                <a:srgbClr val="A50021"/>
              </a:buClr>
              <a:buSzPct val="150000"/>
            </a:pPr>
            <a:r>
              <a:rPr lang="es-ES" b="1" cap="small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Arial" pitchFamily="34" charset="0"/>
                <a:cs typeface="Arial" pitchFamily="34" charset="0"/>
              </a:rPr>
              <a:t>Dr. Lauro Mercado Gasca. Director General.</a:t>
            </a:r>
          </a:p>
          <a:p>
            <a:pPr lvl="1">
              <a:buClr>
                <a:srgbClr val="A50021"/>
              </a:buClr>
              <a:buSzPct val="150000"/>
            </a:pPr>
            <a:r>
              <a:rPr lang="es-ES" b="1" cap="small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Arial" pitchFamily="34" charset="0"/>
                <a:cs typeface="Arial" pitchFamily="34" charset="0"/>
              </a:rPr>
              <a:t>M. en C. Blanca Elena Del Pozo. Directora de Operaciones</a:t>
            </a:r>
          </a:p>
          <a:p>
            <a:pPr algn="ctr"/>
            <a:endParaRPr lang="es-NI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latin typeface="Arial" pitchFamily="34" charset="0"/>
              <a:cs typeface="Arial" pitchFamily="34" charset="0"/>
            </a:endParaRPr>
          </a:p>
          <a:p>
            <a:pPr algn="ctr"/>
            <a:endParaRPr lang="es-NI" b="1" cap="small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latin typeface="Arial" pitchFamily="34" charset="0"/>
              <a:cs typeface="Arial" pitchFamily="34" charset="0"/>
            </a:endParaRPr>
          </a:p>
          <a:p>
            <a:pPr algn="ctr"/>
            <a:endParaRPr lang="es-MX" b="1" cap="small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755576" y="1052736"/>
            <a:ext cx="761749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NI" sz="3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Contenido:</a:t>
            </a:r>
            <a:endParaRPr lang="es-MX" sz="3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539552" y="2060848"/>
            <a:ext cx="81369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r">
              <a:buAutoNum type="arabicPeriod"/>
            </a:pPr>
            <a:r>
              <a:rPr lang="es-ES" sz="2800" dirty="0" smtClean="0"/>
              <a:t>Características de la publicación…………………………..00</a:t>
            </a:r>
          </a:p>
          <a:p>
            <a:pPr marL="342900" indent="-342900" algn="r">
              <a:buAutoNum type="arabicPeriod"/>
            </a:pPr>
            <a:r>
              <a:rPr lang="es-ES" sz="2800" dirty="0" smtClean="0"/>
              <a:t>Currículum Vitae de </a:t>
            </a:r>
            <a:r>
              <a:rPr lang="es-ES" sz="2800" cap="small" dirty="0" smtClean="0"/>
              <a:t>Mercaei</a:t>
            </a:r>
            <a:r>
              <a:rPr lang="es-ES" sz="2800" dirty="0" smtClean="0"/>
              <a:t> ……..………………………..00</a:t>
            </a:r>
          </a:p>
          <a:p>
            <a:pPr marL="342900" indent="-342900" algn="r">
              <a:buAutoNum type="arabicPeriod"/>
            </a:pPr>
            <a:r>
              <a:rPr lang="es-ES" sz="2800" dirty="0" smtClean="0"/>
              <a:t>Ubicación………….……………………….………………………..00</a:t>
            </a:r>
            <a:endParaRPr lang="es-MX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83568" y="476672"/>
            <a:ext cx="761749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NI" sz="3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Información sobre la publicación</a:t>
            </a:r>
            <a:endParaRPr lang="es-MX" sz="3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755576" y="1010245"/>
            <a:ext cx="7704856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/>
              <a:t>Mercaei S.A. de C.V. diseñó, desarrolló y difundió la Encuesta Nacional de Preferencias Electorales el día </a:t>
            </a:r>
            <a:r>
              <a:rPr lang="es-ES" sz="1600" b="1" dirty="0" smtClean="0"/>
              <a:t>26</a:t>
            </a:r>
            <a:r>
              <a:rPr lang="es-ES" sz="1600" b="1" dirty="0" smtClean="0"/>
              <a:t> </a:t>
            </a:r>
            <a:r>
              <a:rPr lang="es-ES" sz="1600" b="1" dirty="0" smtClean="0"/>
              <a:t>de junio del 2012.</a:t>
            </a:r>
          </a:p>
          <a:p>
            <a:endParaRPr lang="es-ES" dirty="0" smtClean="0"/>
          </a:p>
          <a:p>
            <a:r>
              <a:rPr lang="es-ES" b="1" dirty="0" smtClean="0"/>
              <a:t>Población objetivo: </a:t>
            </a:r>
            <a:r>
              <a:rPr lang="es-ES" dirty="0" smtClean="0"/>
              <a:t>Población de 18 años o más con credencial para votar vigentes</a:t>
            </a:r>
          </a:p>
          <a:p>
            <a:endParaRPr lang="es-ES" dirty="0" smtClean="0"/>
          </a:p>
          <a:p>
            <a:r>
              <a:rPr lang="es-ES" b="1" dirty="0" smtClean="0"/>
              <a:t>Tipo de estudio: </a:t>
            </a:r>
            <a:r>
              <a:rPr lang="es-ES" dirty="0" smtClean="0"/>
              <a:t>Cuantitativo (encuesta cara a cara en vivienda)</a:t>
            </a:r>
          </a:p>
          <a:p>
            <a:endParaRPr lang="es-ES" dirty="0" smtClean="0"/>
          </a:p>
          <a:p>
            <a:r>
              <a:rPr lang="es-ES" b="1" dirty="0" smtClean="0"/>
              <a:t>Tipo de reporte: </a:t>
            </a:r>
            <a:r>
              <a:rPr lang="es-ES" dirty="0" smtClean="0"/>
              <a:t>Evaluación nacional</a:t>
            </a:r>
          </a:p>
          <a:p>
            <a:endParaRPr lang="es-ES" dirty="0" smtClean="0"/>
          </a:p>
          <a:p>
            <a:r>
              <a:rPr lang="es-ES" b="1" dirty="0" smtClean="0"/>
              <a:t>Número de casos: </a:t>
            </a:r>
            <a:r>
              <a:rPr lang="es-ES" dirty="0" smtClean="0"/>
              <a:t>1200</a:t>
            </a:r>
          </a:p>
          <a:p>
            <a:endParaRPr lang="es-ES" dirty="0" smtClean="0"/>
          </a:p>
          <a:p>
            <a:r>
              <a:rPr lang="es-ES" b="1" dirty="0" smtClean="0"/>
              <a:t>Margen de error: </a:t>
            </a:r>
            <a:r>
              <a:rPr lang="es-ES" dirty="0" smtClean="0"/>
              <a:t>+/-2.7 puntos porcentuales</a:t>
            </a:r>
          </a:p>
          <a:p>
            <a:endParaRPr lang="es-ES" b="1" dirty="0" smtClean="0">
              <a:solidFill>
                <a:srgbClr val="FF0000"/>
              </a:solidFill>
            </a:endParaRPr>
          </a:p>
          <a:p>
            <a:r>
              <a:rPr lang="es-ES" b="1" dirty="0" smtClean="0"/>
              <a:t>Fecha de levantamiento: </a:t>
            </a:r>
            <a:r>
              <a:rPr lang="es-ES" dirty="0" smtClean="0"/>
              <a:t>del 16 al 22 de junio de 2012</a:t>
            </a:r>
          </a:p>
          <a:p>
            <a:endParaRPr lang="es-ES" dirty="0" smtClean="0"/>
          </a:p>
          <a:p>
            <a:r>
              <a:rPr lang="es-ES" b="1" dirty="0" smtClean="0"/>
              <a:t>Tasa de rechazo: </a:t>
            </a:r>
            <a:r>
              <a:rPr lang="es-ES" dirty="0" smtClean="0"/>
              <a:t>63.3%.</a:t>
            </a:r>
            <a:endParaRPr lang="es-ES" b="1" dirty="0" smtClean="0"/>
          </a:p>
          <a:p>
            <a:endParaRPr lang="es-ES" dirty="0" smtClean="0"/>
          </a:p>
          <a:p>
            <a:r>
              <a:rPr lang="es-ES" b="1" dirty="0" smtClean="0"/>
              <a:t>Tasa de no respuesta: </a:t>
            </a:r>
            <a:r>
              <a:rPr lang="es-ES" dirty="0" smtClean="0"/>
              <a:t>8.25%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767100" y="1259484"/>
            <a:ext cx="761749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NI" sz="3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Currículum Vitae de </a:t>
            </a:r>
            <a:r>
              <a:rPr lang="es-NI" sz="3400" b="1" cap="small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Mercaei</a:t>
            </a:r>
            <a:endParaRPr lang="es-MX" sz="3400" b="1" cap="small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5"/>
          <p:cNvSpPr txBox="1">
            <a:spLocks noChangeArrowheads="1"/>
          </p:cNvSpPr>
          <p:nvPr/>
        </p:nvSpPr>
        <p:spPr bwMode="auto">
          <a:xfrm>
            <a:off x="251520" y="476672"/>
            <a:ext cx="8137525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s-ES" b="1" dirty="0"/>
          </a:p>
          <a:p>
            <a:pPr algn="ctr"/>
            <a:r>
              <a:rPr lang="es-E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¿Quiénes somos?</a:t>
            </a:r>
            <a:endParaRPr lang="es-E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ct val="50000"/>
              </a:spcBef>
            </a:pPr>
            <a:endParaRPr lang="es-ES" dirty="0"/>
          </a:p>
        </p:txBody>
      </p:sp>
      <p:sp>
        <p:nvSpPr>
          <p:cNvPr id="4100" name="Text Box 7"/>
          <p:cNvSpPr txBox="1">
            <a:spLocks noChangeArrowheads="1"/>
          </p:cNvSpPr>
          <p:nvPr/>
        </p:nvSpPr>
        <p:spPr bwMode="auto">
          <a:xfrm>
            <a:off x="396056" y="1049338"/>
            <a:ext cx="8280400" cy="338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 dirty="0"/>
              <a:t>Iniciamos en 1998. </a:t>
            </a:r>
          </a:p>
          <a:p>
            <a:endParaRPr lang="es-ES" b="1" dirty="0"/>
          </a:p>
          <a:p>
            <a:pPr algn="just"/>
            <a:r>
              <a:rPr lang="es-ES" b="1" dirty="0"/>
              <a:t>Nos especializamos en estudios </a:t>
            </a:r>
            <a:r>
              <a:rPr lang="es-ES" sz="1600" b="1" i="1" dirty="0"/>
              <a:t>cualitativos y cuantitativos</a:t>
            </a:r>
            <a:r>
              <a:rPr lang="es-ES" sz="1600" b="1" dirty="0"/>
              <a:t> </a:t>
            </a:r>
            <a:r>
              <a:rPr lang="es-ES" b="1" dirty="0"/>
              <a:t>de inteligencia de mercados e investigación de opinión pública. </a:t>
            </a:r>
          </a:p>
          <a:p>
            <a:endParaRPr lang="es-ES" b="1" dirty="0"/>
          </a:p>
          <a:p>
            <a:r>
              <a:rPr lang="es-ES" b="1" dirty="0"/>
              <a:t>Nuestros  proyectos </a:t>
            </a:r>
            <a:r>
              <a:rPr lang="es-ES" b="1" dirty="0" smtClean="0"/>
              <a:t>permiten a los candidatos conocer las preferencias y demandas ciudadanas. </a:t>
            </a:r>
            <a:endParaRPr lang="es-ES" b="1" dirty="0"/>
          </a:p>
          <a:p>
            <a:endParaRPr lang="es-ES" sz="1600" dirty="0"/>
          </a:p>
          <a:p>
            <a:pPr algn="just"/>
            <a:r>
              <a:rPr lang="es-ES" b="1" dirty="0"/>
              <a:t>En resumen, ofrecemos a nuestros clientes la posibilidad de hacer más efectiva la relación con su población </a:t>
            </a:r>
            <a:r>
              <a:rPr lang="es-ES" b="1" dirty="0" smtClean="0"/>
              <a:t>meta, certificados por la Asociación Mexicana de Agencias de Investigación de Mercado y de Opinión Pública (</a:t>
            </a:r>
            <a:r>
              <a:rPr lang="es-ES" b="1" dirty="0" err="1" smtClean="0"/>
              <a:t>AMAI</a:t>
            </a:r>
            <a:r>
              <a:rPr lang="es-ES" b="1" dirty="0" smtClean="0"/>
              <a:t>) . </a:t>
            </a:r>
            <a:endParaRPr lang="es-ES" b="1" dirty="0"/>
          </a:p>
          <a:p>
            <a:endParaRPr lang="es-ES" b="1" dirty="0"/>
          </a:p>
        </p:txBody>
      </p:sp>
      <p:sp>
        <p:nvSpPr>
          <p:cNvPr id="6" name="5 Rectángulo"/>
          <p:cNvSpPr/>
          <p:nvPr/>
        </p:nvSpPr>
        <p:spPr>
          <a:xfrm>
            <a:off x="428596" y="0"/>
            <a:ext cx="8215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MERCAEI</a:t>
            </a:r>
            <a:endParaRPr lang="es-MX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E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¿Quiénes somos?</a:t>
            </a:r>
            <a:endParaRPr lang="es-MX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7"/>
          <p:cNvSpPr txBox="1">
            <a:spLocks noChangeArrowheads="1"/>
          </p:cNvSpPr>
          <p:nvPr/>
        </p:nvSpPr>
        <p:spPr bwMode="auto">
          <a:xfrm>
            <a:off x="0" y="476672"/>
            <a:ext cx="81375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es-E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E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Servicios:</a:t>
            </a:r>
            <a:endParaRPr lang="es-E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24" name="Text Box 9"/>
          <p:cNvSpPr txBox="1">
            <a:spLocks noChangeArrowheads="1"/>
          </p:cNvSpPr>
          <p:nvPr/>
        </p:nvSpPr>
        <p:spPr bwMode="auto">
          <a:xfrm>
            <a:off x="179388" y="981075"/>
            <a:ext cx="8280400" cy="4739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 b="1" dirty="0"/>
              <a:t>Investigación de Mercados: </a:t>
            </a:r>
          </a:p>
          <a:p>
            <a:pPr lvl="1"/>
            <a:r>
              <a:rPr lang="es-ES" sz="1600" dirty="0"/>
              <a:t>¿Que opinarán mis clientes sobre este concepto, producto o servicio? ¿De que tamaño es el mercado potencial para este producto, servicio… a que precio? ¿Qué impacto tiene esta campaña publicitaria sobre mi posicionamiento de imagen? ¿Qué tan satisfechos están mis clientes? ¿Para que me sirve hacer un </a:t>
            </a:r>
            <a:r>
              <a:rPr lang="es-ES" sz="1600" i="1" dirty="0" err="1"/>
              <a:t>Mistery</a:t>
            </a:r>
            <a:r>
              <a:rPr lang="es-ES" sz="1600" i="1" dirty="0"/>
              <a:t> </a:t>
            </a:r>
            <a:r>
              <a:rPr lang="es-ES" sz="1600" i="1" dirty="0" err="1"/>
              <a:t>Shopper</a:t>
            </a:r>
            <a:r>
              <a:rPr lang="es-ES" sz="1600" dirty="0"/>
              <a:t>?</a:t>
            </a:r>
          </a:p>
          <a:p>
            <a:endParaRPr lang="es-ES" dirty="0"/>
          </a:p>
          <a:p>
            <a:r>
              <a:rPr lang="es-ES" sz="2000" b="1" dirty="0"/>
              <a:t>Opinión Pública:</a:t>
            </a:r>
            <a:r>
              <a:rPr lang="es-ES" sz="2000" dirty="0"/>
              <a:t> </a:t>
            </a:r>
          </a:p>
          <a:p>
            <a:pPr lvl="1"/>
            <a:r>
              <a:rPr lang="es-ES" sz="1600" dirty="0"/>
              <a:t>¿Cómo puedo ser candidato de un partido político? ¿Cómo diseño la estrategia electoral? ¿Qué impacto puede tener mi campaña? ¿Qué impacto han tenido las campañas? ¿Quién va a ganar? ¿Quién va a ganar …hoy? ¿Qué opinan de mi gobierno? ¿Cómo acerco mis políticas públicas a la gente?  ¿Cómo funcionan los programas sociales que he puesto en marcha? ¿Cómo se han modificado las condiciones de vida de las personas a quienes se les han otorgado apoyos gubernamentales?</a:t>
            </a:r>
          </a:p>
          <a:p>
            <a:endParaRPr lang="es-ES" sz="1600" dirty="0"/>
          </a:p>
          <a:p>
            <a:r>
              <a:rPr lang="es-ES" sz="2000" b="1" dirty="0"/>
              <a:t>Estudios Sociales: </a:t>
            </a:r>
          </a:p>
          <a:p>
            <a:pPr lvl="1"/>
            <a:r>
              <a:rPr lang="es-ES" sz="1600" dirty="0"/>
              <a:t>¿Cuál es la utilidad de la mercadotecnia para las micro finanzas? ¿ Qué tipo de campaña de comunicación es mejor para el combate al SIDA y la Diabetes? ¿Cuál es el capital social con que cuentan los mexicanos para enfrentar situaciones de vulnerabilidad? </a:t>
            </a:r>
          </a:p>
        </p:txBody>
      </p:sp>
      <p:sp>
        <p:nvSpPr>
          <p:cNvPr id="6" name="5 Rectángulo"/>
          <p:cNvSpPr/>
          <p:nvPr/>
        </p:nvSpPr>
        <p:spPr>
          <a:xfrm>
            <a:off x="428596" y="0"/>
            <a:ext cx="8215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MERCAEI</a:t>
            </a:r>
            <a:endParaRPr lang="es-MX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E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¿Qué servicios brindamos?</a:t>
            </a:r>
            <a:endParaRPr lang="es-MX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6"/>
          <p:cNvSpPr txBox="1">
            <a:spLocks noChangeArrowheads="1"/>
          </p:cNvSpPr>
          <p:nvPr/>
        </p:nvSpPr>
        <p:spPr bwMode="auto">
          <a:xfrm>
            <a:off x="395288" y="1341438"/>
            <a:ext cx="8280400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5000"/>
              </a:spcBef>
              <a:buClr>
                <a:srgbClr val="A50021"/>
              </a:buClr>
              <a:buSzPct val="150000"/>
              <a:buFont typeface="Wingdings" pitchFamily="2" charset="2"/>
              <a:buChar char="§"/>
            </a:pPr>
            <a:r>
              <a:rPr lang="es-ES" sz="2000" dirty="0"/>
              <a:t> </a:t>
            </a:r>
            <a:r>
              <a:rPr lang="es-ES" sz="2000" dirty="0" smtClean="0"/>
              <a:t>Auscultación </a:t>
            </a:r>
            <a:r>
              <a:rPr lang="es-ES" sz="2000" dirty="0"/>
              <a:t>de candidatos para saber quién es el candidato con</a:t>
            </a:r>
          </a:p>
          <a:p>
            <a:pPr>
              <a:spcBef>
                <a:spcPct val="25000"/>
              </a:spcBef>
              <a:buClr>
                <a:srgbClr val="A50021"/>
              </a:buClr>
              <a:buSzPct val="150000"/>
              <a:buFont typeface="Wingdings" pitchFamily="2" charset="2"/>
              <a:buNone/>
            </a:pPr>
            <a:r>
              <a:rPr lang="es-ES" sz="2000" dirty="0"/>
              <a:t>    mayor viabilidad electoral</a:t>
            </a:r>
          </a:p>
          <a:p>
            <a:pPr>
              <a:spcBef>
                <a:spcPct val="25000"/>
              </a:spcBef>
              <a:buClr>
                <a:srgbClr val="A50021"/>
              </a:buClr>
              <a:buSzPct val="150000"/>
              <a:buFont typeface="Wingdings" pitchFamily="2" charset="2"/>
              <a:buChar char="§"/>
            </a:pPr>
            <a:r>
              <a:rPr lang="es-ES" sz="2000" dirty="0"/>
              <a:t> Estudios pre-electorales para diseño de campañas electorales    </a:t>
            </a:r>
          </a:p>
          <a:p>
            <a:pPr>
              <a:spcBef>
                <a:spcPct val="25000"/>
              </a:spcBef>
              <a:buClr>
                <a:srgbClr val="A50021"/>
              </a:buClr>
              <a:buSzPct val="150000"/>
              <a:buFont typeface="Wingdings" pitchFamily="2" charset="2"/>
              <a:buNone/>
            </a:pPr>
            <a:r>
              <a:rPr lang="es-ES" sz="2000" dirty="0"/>
              <a:t>   (Presidente, Gobernador, Municipal, Congreso) y evaluación del impacto</a:t>
            </a:r>
          </a:p>
          <a:p>
            <a:pPr>
              <a:spcBef>
                <a:spcPct val="25000"/>
              </a:spcBef>
              <a:buClr>
                <a:srgbClr val="A50021"/>
              </a:buClr>
              <a:buSzPct val="150000"/>
              <a:buFont typeface="Wingdings" pitchFamily="2" charset="2"/>
              <a:buNone/>
            </a:pPr>
            <a:r>
              <a:rPr lang="es-ES" sz="2000" dirty="0"/>
              <a:t>   de las mismas</a:t>
            </a:r>
          </a:p>
          <a:p>
            <a:pPr>
              <a:spcBef>
                <a:spcPct val="25000"/>
              </a:spcBef>
              <a:buClr>
                <a:srgbClr val="A50021"/>
              </a:buClr>
              <a:buSzPct val="150000"/>
              <a:buFont typeface="Wingdings" pitchFamily="2" charset="2"/>
              <a:buChar char="§"/>
            </a:pPr>
            <a:r>
              <a:rPr lang="es-ES" sz="2000" dirty="0"/>
              <a:t>Diseño y evaluación de campañas de comunicación de gobiernos</a:t>
            </a:r>
          </a:p>
          <a:p>
            <a:pPr>
              <a:spcBef>
                <a:spcPct val="25000"/>
              </a:spcBef>
              <a:buClr>
                <a:srgbClr val="A50021"/>
              </a:buClr>
              <a:buSzPct val="150000"/>
              <a:buFont typeface="Wingdings" pitchFamily="2" charset="2"/>
              <a:buChar char="§"/>
            </a:pPr>
            <a:r>
              <a:rPr lang="es-ES" sz="2000" dirty="0"/>
              <a:t>Imagen de partidos políticos y de gobiernos estatales y municipales</a:t>
            </a:r>
          </a:p>
          <a:p>
            <a:pPr>
              <a:spcBef>
                <a:spcPct val="25000"/>
              </a:spcBef>
              <a:buClr>
                <a:srgbClr val="A50021"/>
              </a:buClr>
              <a:buSzPct val="150000"/>
              <a:buFont typeface="Wingdings" pitchFamily="2" charset="2"/>
              <a:buChar char="§"/>
            </a:pPr>
            <a:r>
              <a:rPr lang="es-ES" sz="2000" dirty="0"/>
              <a:t>Encuestas a la salida de las casillas y conteos rápidos de resultados </a:t>
            </a:r>
          </a:p>
          <a:p>
            <a:pPr>
              <a:spcBef>
                <a:spcPct val="25000"/>
              </a:spcBef>
              <a:buClr>
                <a:srgbClr val="A50021"/>
              </a:buClr>
              <a:buSzPct val="150000"/>
              <a:buFont typeface="Wingdings" pitchFamily="2" charset="2"/>
              <a:buNone/>
            </a:pPr>
            <a:r>
              <a:rPr lang="es-ES" sz="2000" dirty="0"/>
              <a:t>   electorales</a:t>
            </a:r>
          </a:p>
          <a:p>
            <a:pPr>
              <a:spcBef>
                <a:spcPct val="25000"/>
              </a:spcBef>
              <a:buClr>
                <a:srgbClr val="A50021"/>
              </a:buClr>
              <a:buSzPct val="150000"/>
              <a:buFont typeface="Wingdings" pitchFamily="2" charset="2"/>
              <a:buChar char="§"/>
            </a:pPr>
            <a:r>
              <a:rPr lang="es-ES" sz="2000" dirty="0"/>
              <a:t>Evaluación de gestión de las autoridades </a:t>
            </a:r>
          </a:p>
          <a:p>
            <a:pPr>
              <a:spcBef>
                <a:spcPct val="25000"/>
              </a:spcBef>
              <a:buClr>
                <a:srgbClr val="A50021"/>
              </a:buClr>
              <a:buSzPct val="150000"/>
              <a:buFont typeface="Wingdings" pitchFamily="2" charset="2"/>
              <a:buChar char="§"/>
            </a:pPr>
            <a:r>
              <a:rPr lang="es-ES" sz="2000" dirty="0"/>
              <a:t>Evaluación de programas de  gobierno</a:t>
            </a:r>
          </a:p>
          <a:p>
            <a:pPr>
              <a:spcBef>
                <a:spcPct val="25000"/>
              </a:spcBef>
              <a:buClr>
                <a:srgbClr val="A50021"/>
              </a:buClr>
              <a:buSzPct val="150000"/>
            </a:pPr>
            <a:endParaRPr lang="es-ES" sz="1600" b="1" dirty="0"/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0" y="476672"/>
            <a:ext cx="81375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es-E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E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Tipos de estudios que ofrecemos:</a:t>
            </a:r>
            <a:endParaRPr lang="es-E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428596" y="0"/>
            <a:ext cx="8215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MERCAEI</a:t>
            </a:r>
            <a:endParaRPr lang="es-MX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E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¿Qué tipos de estudios ofrecemos?</a:t>
            </a:r>
            <a:endParaRPr lang="es-MX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ChangeArrowheads="1"/>
          </p:cNvSpPr>
          <p:nvPr/>
        </p:nvSpPr>
        <p:spPr bwMode="auto">
          <a:xfrm>
            <a:off x="582613" y="1125538"/>
            <a:ext cx="7977187" cy="424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5000"/>
              </a:spcBef>
              <a:buClr>
                <a:srgbClr val="A50021"/>
              </a:buClr>
              <a:buSzPct val="150000"/>
              <a:buFont typeface="Wingdings" pitchFamily="2" charset="2"/>
              <a:buChar char="§"/>
            </a:pPr>
            <a:r>
              <a:rPr lang="es-ES" dirty="0"/>
              <a:t> </a:t>
            </a:r>
            <a:r>
              <a:rPr lang="es-ES" sz="2000" dirty="0"/>
              <a:t>Estudios de comportamiento social</a:t>
            </a:r>
          </a:p>
          <a:p>
            <a:pPr>
              <a:spcBef>
                <a:spcPct val="25000"/>
              </a:spcBef>
              <a:buClr>
                <a:srgbClr val="A50021"/>
              </a:buClr>
              <a:buSzPct val="150000"/>
              <a:buFont typeface="Wingdings" pitchFamily="2" charset="2"/>
              <a:buChar char="§"/>
            </a:pPr>
            <a:r>
              <a:rPr lang="es-ES" sz="2000" dirty="0"/>
              <a:t> Estudios de condiciones sociales</a:t>
            </a:r>
          </a:p>
          <a:p>
            <a:pPr>
              <a:spcBef>
                <a:spcPct val="25000"/>
              </a:spcBef>
              <a:buClr>
                <a:srgbClr val="A50021"/>
              </a:buClr>
              <a:buSzPct val="150000"/>
              <a:buFont typeface="Wingdings" pitchFamily="2" charset="2"/>
              <a:buChar char="§"/>
            </a:pPr>
            <a:r>
              <a:rPr lang="es-ES" sz="2000" dirty="0"/>
              <a:t> Evaluación de satisfacción del Cliente</a:t>
            </a:r>
          </a:p>
          <a:p>
            <a:pPr>
              <a:spcBef>
                <a:spcPct val="25000"/>
              </a:spcBef>
              <a:buClr>
                <a:srgbClr val="A50021"/>
              </a:buClr>
              <a:buSzPct val="150000"/>
              <a:buFont typeface="Wingdings" pitchFamily="2" charset="2"/>
              <a:buChar char="§"/>
            </a:pPr>
            <a:r>
              <a:rPr lang="es-ES" sz="2000" dirty="0"/>
              <a:t> Comportamiento y lealtad del Consumidor</a:t>
            </a:r>
          </a:p>
          <a:p>
            <a:pPr>
              <a:spcBef>
                <a:spcPct val="25000"/>
              </a:spcBef>
              <a:buClr>
                <a:srgbClr val="A50021"/>
              </a:buClr>
              <a:buSzPct val="150000"/>
              <a:buFont typeface="Wingdings" pitchFamily="2" charset="2"/>
              <a:buChar char="§"/>
            </a:pPr>
            <a:r>
              <a:rPr lang="es-ES" sz="2000" dirty="0"/>
              <a:t> Estudios de factibilidad comercial</a:t>
            </a:r>
          </a:p>
          <a:p>
            <a:pPr>
              <a:spcBef>
                <a:spcPct val="25000"/>
              </a:spcBef>
              <a:buClr>
                <a:srgbClr val="A50021"/>
              </a:buClr>
              <a:buSzPct val="150000"/>
              <a:buFont typeface="Wingdings" pitchFamily="2" charset="2"/>
              <a:buChar char="§"/>
            </a:pPr>
            <a:r>
              <a:rPr lang="es-ES" sz="2000" dirty="0"/>
              <a:t> </a:t>
            </a:r>
            <a:r>
              <a:rPr lang="es-ES" sz="2000" i="1" dirty="0" err="1"/>
              <a:t>Mystery</a:t>
            </a:r>
            <a:r>
              <a:rPr lang="es-ES" sz="2000" i="1" dirty="0"/>
              <a:t> </a:t>
            </a:r>
            <a:r>
              <a:rPr lang="es-ES" sz="2000" i="1" dirty="0" err="1"/>
              <a:t>Shopper</a:t>
            </a:r>
            <a:r>
              <a:rPr lang="es-ES" sz="2000" i="1" dirty="0"/>
              <a:t>. </a:t>
            </a:r>
          </a:p>
          <a:p>
            <a:pPr>
              <a:spcBef>
                <a:spcPct val="25000"/>
              </a:spcBef>
              <a:buClr>
                <a:srgbClr val="A50021"/>
              </a:buClr>
              <a:buSzPct val="150000"/>
              <a:buFont typeface="Wingdings" pitchFamily="2" charset="2"/>
              <a:buChar char="§"/>
            </a:pPr>
            <a:r>
              <a:rPr lang="es-ES" sz="2000" dirty="0"/>
              <a:t> Prueba de nuevos productos (bienes y servicios)</a:t>
            </a:r>
          </a:p>
          <a:p>
            <a:pPr>
              <a:spcBef>
                <a:spcPct val="25000"/>
              </a:spcBef>
              <a:buClr>
                <a:srgbClr val="A50021"/>
              </a:buClr>
              <a:buSzPct val="150000"/>
              <a:buFont typeface="Wingdings" pitchFamily="2" charset="2"/>
              <a:buChar char="§"/>
            </a:pPr>
            <a:r>
              <a:rPr lang="es-ES" sz="2000" dirty="0"/>
              <a:t> Imagen y posicionamiento de marcas y productos</a:t>
            </a:r>
          </a:p>
          <a:p>
            <a:pPr>
              <a:spcBef>
                <a:spcPct val="25000"/>
              </a:spcBef>
              <a:buClr>
                <a:srgbClr val="A50021"/>
              </a:buClr>
              <a:buSzPct val="150000"/>
              <a:buFont typeface="Wingdings" pitchFamily="2" charset="2"/>
              <a:buChar char="§"/>
            </a:pPr>
            <a:r>
              <a:rPr lang="es-ES" sz="2000" dirty="0"/>
              <a:t> Evaluación de campañas de comunicación y promoción</a:t>
            </a:r>
          </a:p>
          <a:p>
            <a:pPr>
              <a:spcBef>
                <a:spcPct val="25000"/>
              </a:spcBef>
              <a:buClr>
                <a:srgbClr val="A50021"/>
              </a:buClr>
              <a:buSzPct val="150000"/>
              <a:buFont typeface="Wingdings" pitchFamily="2" charset="2"/>
              <a:buChar char="§"/>
            </a:pPr>
            <a:r>
              <a:rPr lang="es-ES" sz="2000" dirty="0"/>
              <a:t> Prueba de conceptos </a:t>
            </a:r>
          </a:p>
          <a:p>
            <a:pPr>
              <a:spcBef>
                <a:spcPct val="25000"/>
              </a:spcBef>
              <a:buClr>
                <a:srgbClr val="A50021"/>
              </a:buClr>
              <a:buSzPct val="150000"/>
              <a:buFont typeface="Wingdings" pitchFamily="2" charset="2"/>
              <a:buChar char="§"/>
            </a:pPr>
            <a:r>
              <a:rPr lang="es-ES" sz="2000" dirty="0"/>
              <a:t> Estudios de segmentación</a:t>
            </a:r>
          </a:p>
        </p:txBody>
      </p:sp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1259632" y="620688"/>
            <a:ext cx="61206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b="1" dirty="0" smtClean="0">
                <a:solidFill>
                  <a:srgbClr val="FF0000"/>
                </a:solidFill>
              </a:rPr>
              <a:t>Tipos </a:t>
            </a:r>
            <a:r>
              <a:rPr lang="es-ES" b="1" dirty="0">
                <a:solidFill>
                  <a:srgbClr val="FF0000"/>
                </a:solidFill>
              </a:rPr>
              <a:t>de estudios en Investigación Social y de Mercados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28596" y="0"/>
            <a:ext cx="8215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MERCAEI</a:t>
            </a:r>
            <a:endParaRPr lang="es-MX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E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¿Qué tipos de estudios ofrecemos?</a:t>
            </a:r>
            <a:endParaRPr lang="es-MX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6"/>
          <p:cNvSpPr txBox="1">
            <a:spLocks noChangeArrowheads="1"/>
          </p:cNvSpPr>
          <p:nvPr/>
        </p:nvSpPr>
        <p:spPr bwMode="auto">
          <a:xfrm>
            <a:off x="179388" y="764704"/>
            <a:ext cx="8137525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b="1" dirty="0" smtClean="0">
                <a:solidFill>
                  <a:srgbClr val="FF0000"/>
                </a:solidFill>
              </a:rPr>
              <a:t>¿Cómo </a:t>
            </a:r>
            <a:r>
              <a:rPr lang="es-ES" b="1" dirty="0">
                <a:solidFill>
                  <a:srgbClr val="FF0000"/>
                </a:solidFill>
              </a:rPr>
              <a:t>lo </a:t>
            </a:r>
            <a:r>
              <a:rPr lang="es-ES" b="1" dirty="0" smtClean="0">
                <a:solidFill>
                  <a:srgbClr val="FF0000"/>
                </a:solidFill>
              </a:rPr>
              <a:t>hacemos?</a:t>
            </a:r>
            <a:endParaRPr lang="es-ES" b="1" dirty="0">
              <a:solidFill>
                <a:srgbClr val="FF0000"/>
              </a:solidFill>
            </a:endParaRPr>
          </a:p>
          <a:p>
            <a:pPr algn="ctr">
              <a:spcBef>
                <a:spcPct val="50000"/>
              </a:spcBef>
            </a:pP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8196" name="Text Box 8"/>
          <p:cNvSpPr txBox="1">
            <a:spLocks noChangeArrowheads="1"/>
          </p:cNvSpPr>
          <p:nvPr/>
        </p:nvSpPr>
        <p:spPr bwMode="auto">
          <a:xfrm>
            <a:off x="431800" y="1268413"/>
            <a:ext cx="8280400" cy="427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 dirty="0"/>
              <a:t>Aplicamos técnicas de análisis estadístico descriptivo e </a:t>
            </a:r>
            <a:r>
              <a:rPr lang="es-ES" sz="2000" dirty="0" err="1"/>
              <a:t>inferencial</a:t>
            </a:r>
            <a:r>
              <a:rPr lang="es-ES" sz="2000" dirty="0"/>
              <a:t>, tradicionales y de vanguardia: </a:t>
            </a:r>
          </a:p>
          <a:p>
            <a:pPr lvl="1">
              <a:buFontTx/>
              <a:buChar char="•"/>
            </a:pPr>
            <a:r>
              <a:rPr lang="es-ES" dirty="0"/>
              <a:t> Modelos </a:t>
            </a:r>
            <a:r>
              <a:rPr lang="es-ES" dirty="0" err="1"/>
              <a:t>multivariados</a:t>
            </a:r>
            <a:r>
              <a:rPr lang="es-ES" dirty="0"/>
              <a:t> </a:t>
            </a:r>
          </a:p>
          <a:p>
            <a:pPr lvl="1">
              <a:buFontTx/>
              <a:buChar char="•"/>
            </a:pPr>
            <a:r>
              <a:rPr lang="es-ES" dirty="0"/>
              <a:t> Modelos estructurales con variables latentes (</a:t>
            </a:r>
            <a:r>
              <a:rPr lang="es-ES" dirty="0" err="1"/>
              <a:t>LISREL</a:t>
            </a:r>
            <a:r>
              <a:rPr lang="es-ES" dirty="0"/>
              <a:t>) </a:t>
            </a:r>
          </a:p>
          <a:p>
            <a:pPr lvl="1">
              <a:buFontTx/>
              <a:buChar char="•"/>
            </a:pPr>
            <a:r>
              <a:rPr lang="es-ES" dirty="0"/>
              <a:t> Análisis de factores, conglomerados y discriminantes </a:t>
            </a:r>
          </a:p>
          <a:p>
            <a:pPr lvl="1">
              <a:buFontTx/>
              <a:buChar char="•"/>
            </a:pPr>
            <a:r>
              <a:rPr lang="es-ES" dirty="0"/>
              <a:t> Análisis de componentes principales comunes en vectores dependientes </a:t>
            </a:r>
          </a:p>
          <a:p>
            <a:pPr lvl="1">
              <a:buFontTx/>
              <a:buChar char="•"/>
            </a:pPr>
            <a:r>
              <a:rPr lang="es-ES" dirty="0"/>
              <a:t> Análisis de </a:t>
            </a:r>
            <a:r>
              <a:rPr lang="es-ES" i="1" dirty="0" err="1"/>
              <a:t>Conjoint</a:t>
            </a:r>
            <a:r>
              <a:rPr lang="es-ES" i="1" dirty="0"/>
              <a:t> </a:t>
            </a:r>
          </a:p>
          <a:p>
            <a:pPr lvl="1">
              <a:buFontTx/>
              <a:buChar char="•"/>
            </a:pPr>
            <a:r>
              <a:rPr lang="es-ES" dirty="0"/>
              <a:t> Análisis de Correspondencias </a:t>
            </a:r>
          </a:p>
          <a:p>
            <a:pPr lvl="1">
              <a:buFontTx/>
              <a:buChar char="•"/>
            </a:pPr>
            <a:r>
              <a:rPr lang="es-ES" dirty="0"/>
              <a:t> Modelos de niveles múltiples</a:t>
            </a:r>
            <a:br>
              <a:rPr lang="es-ES" dirty="0"/>
            </a:br>
            <a:endParaRPr lang="es-ES" dirty="0"/>
          </a:p>
          <a:p>
            <a:endParaRPr lang="es-ES" dirty="0"/>
          </a:p>
          <a:p>
            <a:r>
              <a:rPr lang="es-ES" dirty="0"/>
              <a:t>Los hallazgos de nuestras investigaciones se presentan clara y amigablemente lo que nos permite comunicar con efectividad los resultados a nuestro Cliente.</a:t>
            </a:r>
            <a:br>
              <a:rPr lang="es-ES" dirty="0"/>
            </a:br>
            <a:endParaRPr lang="es-ES" dirty="0"/>
          </a:p>
          <a:p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428596" y="0"/>
            <a:ext cx="8215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MERCAEI</a:t>
            </a:r>
            <a:endParaRPr lang="es-MX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E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Técnicas de investigación</a:t>
            </a:r>
            <a:endParaRPr lang="es-MX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74422</TotalTime>
  <Words>1196</Words>
  <Application>Microsoft Office PowerPoint</Application>
  <PresentationFormat>Presentación en pantalla (4:3)</PresentationFormat>
  <Paragraphs>186</Paragraphs>
  <Slides>17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6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4" baseType="lpstr">
      <vt:lpstr>2_Diseño personalizado</vt:lpstr>
      <vt:lpstr>Diseño personalizado</vt:lpstr>
      <vt:lpstr>1_Tema de Office</vt:lpstr>
      <vt:lpstr>1_Diseño personalizado</vt:lpstr>
      <vt:lpstr>3_Diseño personalizado</vt:lpstr>
      <vt:lpstr>4_Diseño personalizado</vt:lpstr>
      <vt:lpstr>Documento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</vt:vector>
  </TitlesOfParts>
  <Company>MERCAEI SA DE CV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julio.aguilar</dc:creator>
  <cp:lastModifiedBy>julio.aguilar</cp:lastModifiedBy>
  <cp:revision>3835</cp:revision>
  <dcterms:created xsi:type="dcterms:W3CDTF">2012-06-14T02:01:22Z</dcterms:created>
  <dcterms:modified xsi:type="dcterms:W3CDTF">2012-06-26T21:58:34Z</dcterms:modified>
</cp:coreProperties>
</file>