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Default Extension="gif" ContentType="image/gif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heme/theme4.xml" ContentType="application/vnd.openxmlformats-officedocument.them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654" r:id="rId2"/>
    <p:sldMasterId id="2147483657" r:id="rId3"/>
    <p:sldMasterId id="2147483660" r:id="rId4"/>
    <p:sldMasterId id="2147483665" r:id="rId5"/>
    <p:sldMasterId id="2147483667" r:id="rId6"/>
  </p:sldMasterIdLst>
  <p:notesMasterIdLst>
    <p:notesMasterId r:id="rId21"/>
  </p:notesMasterIdLst>
  <p:handoutMasterIdLst>
    <p:handoutMasterId r:id="rId22"/>
  </p:handoutMasterIdLst>
  <p:sldIdLst>
    <p:sldId id="857" r:id="rId7"/>
    <p:sldId id="1519" r:id="rId8"/>
    <p:sldId id="1541" r:id="rId9"/>
    <p:sldId id="1531" r:id="rId10"/>
    <p:sldId id="1527" r:id="rId11"/>
    <p:sldId id="1528" r:id="rId12"/>
    <p:sldId id="1529" r:id="rId13"/>
    <p:sldId id="1524" r:id="rId14"/>
    <p:sldId id="1530" r:id="rId15"/>
    <p:sldId id="1525" r:id="rId16"/>
    <p:sldId id="1526" r:id="rId17"/>
    <p:sldId id="1538" r:id="rId18"/>
    <p:sldId id="1536" r:id="rId19"/>
    <p:sldId id="1539" r:id="rId20"/>
  </p:sldIdLst>
  <p:sldSz cx="9144000" cy="6858000" type="screen4x3"/>
  <p:notesSz cx="701675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E2B8AC"/>
    <a:srgbClr val="6699FF"/>
    <a:srgbClr val="D2AA00"/>
    <a:srgbClr val="DEE3EE"/>
    <a:srgbClr val="99CCFF"/>
    <a:srgbClr val="69BACD"/>
    <a:srgbClr val="0000FF"/>
    <a:srgbClr val="3366FF"/>
    <a:srgbClr val="33CCFF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465" autoAdjust="0"/>
    <p:restoredTop sz="93993" autoAdjust="0"/>
  </p:normalViewPr>
  <p:slideViewPr>
    <p:cSldViewPr>
      <p:cViewPr varScale="1">
        <p:scale>
          <a:sx n="65" d="100"/>
          <a:sy n="65" d="100"/>
        </p:scale>
        <p:origin x="-19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586" y="-96"/>
      </p:cViewPr>
      <p:guideLst>
        <p:guide orient="horz" pos="2932"/>
        <p:guide pos="221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autoTitleDeleted val="1"/>
    <c:view3D>
      <c:rotX val="0"/>
      <c:rotY val="0"/>
      <c:perspective val="30"/>
    </c:view3D>
    <c:plotArea>
      <c:layout>
        <c:manualLayout>
          <c:layoutTarget val="inner"/>
          <c:xMode val="edge"/>
          <c:yMode val="edge"/>
          <c:x val="0.44873001532324591"/>
          <c:y val="1.4814711124798197E-2"/>
          <c:w val="0.55126998467675459"/>
          <c:h val="0.98436079770800256"/>
        </c:manualLayout>
      </c:layout>
      <c:bar3DChart>
        <c:barDir val="bar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669900"/>
            </a:solidFill>
            <a:ln>
              <a:solidFill>
                <a:srgbClr val="669900"/>
              </a:solidFill>
            </a:ln>
            <a:scene3d>
              <a:camera prst="orthographicFront"/>
              <a:lightRig rig="threePt" dir="t"/>
            </a:scene3d>
            <a:sp3d>
              <a:bevelT w="0" h="44450"/>
              <a:contourClr>
                <a:srgbClr val="000000"/>
              </a:contourClr>
            </a:sp3d>
          </c:spPr>
          <c:dPt>
            <c:idx val="0"/>
            <c:spPr>
              <a:solidFill>
                <a:srgbClr val="0070C0"/>
              </a:solidFill>
              <a:ln>
                <a:solidFill>
                  <a:srgbClr val="669900"/>
                </a:solidFill>
              </a:ln>
              <a:scene3d>
                <a:camera prst="orthographicFront"/>
                <a:lightRig rig="threePt" dir="t"/>
              </a:scene3d>
              <a:sp3d>
                <a:bevelT w="0" h="44450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008000"/>
              </a:solidFill>
              <a:ln>
                <a:solidFill>
                  <a:srgbClr val="669900"/>
                </a:solidFill>
              </a:ln>
              <a:scene3d>
                <a:camera prst="orthographicFront"/>
                <a:lightRig rig="threePt" dir="t"/>
              </a:scene3d>
              <a:sp3d>
                <a:bevelT w="0" h="44450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FFC000"/>
              </a:solidFill>
              <a:ln>
                <a:solidFill>
                  <a:srgbClr val="669900"/>
                </a:solidFill>
              </a:ln>
              <a:scene3d>
                <a:camera prst="orthographicFront"/>
                <a:lightRig rig="threePt" dir="t"/>
              </a:scene3d>
              <a:sp3d>
                <a:bevelT w="0" h="44450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chemeClr val="accent5"/>
              </a:solidFill>
              <a:ln>
                <a:solidFill>
                  <a:srgbClr val="669900"/>
                </a:solidFill>
              </a:ln>
              <a:scene3d>
                <a:camera prst="orthographicFront"/>
                <a:lightRig rig="threePt" dir="t"/>
              </a:scene3d>
              <a:sp3d>
                <a:bevelT w="0" h="44450"/>
                <a:contourClr>
                  <a:srgbClr val="000000"/>
                </a:contourClr>
              </a:sp3d>
            </c:spPr>
          </c:dPt>
          <c:dPt>
            <c:idx val="4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rgbClr val="669900"/>
                </a:solidFill>
              </a:ln>
              <a:scene3d>
                <a:camera prst="orthographicFront"/>
                <a:lightRig rig="threePt" dir="t"/>
              </a:scene3d>
              <a:sp3d>
                <a:bevelT w="0" h="44450"/>
                <a:contourClr>
                  <a:srgbClr val="000000"/>
                </a:contourClr>
              </a:sp3d>
            </c:spPr>
          </c:dPt>
          <c:dPt>
            <c:idx val="5"/>
            <c:spPr>
              <a:solidFill>
                <a:schemeClr val="bg1">
                  <a:lumMod val="75000"/>
                </a:schemeClr>
              </a:solidFill>
              <a:ln>
                <a:solidFill>
                  <a:srgbClr val="669900"/>
                </a:solidFill>
              </a:ln>
              <a:scene3d>
                <a:camera prst="orthographicFront"/>
                <a:lightRig rig="threePt" dir="t"/>
              </a:scene3d>
              <a:sp3d>
                <a:bevelT w="0" h="44450"/>
                <a:contourClr>
                  <a:srgbClr val="000000"/>
                </a:contourClr>
              </a:sp3d>
            </c:spPr>
          </c:dPt>
          <c:dLbls>
            <c:txPr>
              <a:bodyPr/>
              <a:lstStyle/>
              <a:p>
                <a:pPr>
                  <a:defRPr sz="1300" b="1"/>
                </a:pPr>
                <a:endParaRPr lang="es-MX"/>
              </a:p>
            </c:txPr>
            <c:showVal val="1"/>
          </c:dLbls>
          <c:cat>
            <c:strRef>
              <c:f>Hoja1!$A$2:$A$6</c:f>
              <c:strCache>
                <c:ptCount val="5"/>
                <c:pt idx="0">
                  <c:v>PAN</c:v>
                </c:pt>
                <c:pt idx="1">
                  <c:v>Compromiso por México (PRI-PVEM)</c:v>
                </c:pt>
                <c:pt idx="2">
                  <c:v>Movimiento Progresista (PRD-PT-MC)</c:v>
                </c:pt>
                <c:pt idx="3">
                  <c:v>Nueva Alianza</c:v>
                </c:pt>
                <c:pt idx="4">
                  <c:v>Voto nulo</c:v>
                </c:pt>
              </c:strCache>
            </c:strRef>
          </c:cat>
          <c:val>
            <c:numRef>
              <c:f>Hoja1!$B$2:$B$6</c:f>
              <c:numCache>
                <c:formatCode>0.0</c:formatCode>
                <c:ptCount val="5"/>
                <c:pt idx="0">
                  <c:v>20.399999999999999</c:v>
                </c:pt>
                <c:pt idx="1">
                  <c:v>28.8</c:v>
                </c:pt>
                <c:pt idx="2">
                  <c:v>23.2</c:v>
                </c:pt>
                <c:pt idx="3">
                  <c:v>2.4</c:v>
                </c:pt>
                <c:pt idx="4">
                  <c:v>25.1</c:v>
                </c:pt>
              </c:numCache>
            </c:numRef>
          </c:val>
        </c:ser>
        <c:dLbls>
          <c:showVal val="1"/>
        </c:dLbls>
        <c:gapWidth val="30"/>
        <c:shape val="box"/>
        <c:axId val="104444672"/>
        <c:axId val="104445824"/>
        <c:axId val="0"/>
      </c:bar3DChart>
      <c:catAx>
        <c:axId val="104444672"/>
        <c:scaling>
          <c:orientation val="maxMin"/>
        </c:scaling>
        <c:delete val="1"/>
        <c:axPos val="l"/>
        <c:majorTickMark val="none"/>
        <c:tickLblPos val="none"/>
        <c:crossAx val="104445824"/>
        <c:crosses val="autoZero"/>
        <c:auto val="1"/>
        <c:lblAlgn val="ctr"/>
        <c:lblOffset val="100"/>
      </c:catAx>
      <c:valAx>
        <c:axId val="104445824"/>
        <c:scaling>
          <c:orientation val="minMax"/>
          <c:max val="80"/>
        </c:scaling>
        <c:delete val="1"/>
        <c:axPos val="t"/>
        <c:numFmt formatCode="0.0" sourceLinked="1"/>
        <c:tickLblPos val="none"/>
        <c:crossAx val="104444672"/>
        <c:crosses val="autoZero"/>
        <c:crossBetween val="between"/>
        <c:majorUnit val="10"/>
      </c:valAx>
    </c:plotArea>
    <c:plotVisOnly val="1"/>
  </c:chart>
  <c:txPr>
    <a:bodyPr/>
    <a:lstStyle/>
    <a:p>
      <a:pPr>
        <a:defRPr sz="1800"/>
      </a:pPr>
      <a:endParaRPr lang="es-MX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8"/>
  <c:chart>
    <c:autoTitleDeleted val="1"/>
    <c:view3D>
      <c:rotX val="0"/>
      <c:rotY val="0"/>
      <c:perspective val="30"/>
    </c:view3D>
    <c:plotArea>
      <c:layout>
        <c:manualLayout>
          <c:layoutTarget val="inner"/>
          <c:xMode val="edge"/>
          <c:yMode val="edge"/>
          <c:x val="0.44873001532324502"/>
          <c:y val="1.4814711124798196E-2"/>
          <c:w val="0.55126998467675459"/>
          <c:h val="0.98436079770800256"/>
        </c:manualLayout>
      </c:layout>
      <c:bar3DChart>
        <c:barDir val="bar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Eva. Estatal 2011 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rgbClr val="669900"/>
              </a:solidFill>
            </a:ln>
            <a:scene3d>
              <a:camera prst="orthographicFront"/>
              <a:lightRig rig="threePt" dir="t"/>
            </a:scene3d>
            <a:sp3d>
              <a:bevelT w="0" h="44450"/>
              <a:contourClr>
                <a:srgbClr val="000000"/>
              </a:contourClr>
            </a:sp3d>
          </c:spPr>
          <c:dPt>
            <c:idx val="0"/>
            <c:spPr>
              <a:solidFill>
                <a:srgbClr val="0070C0"/>
              </a:solidFill>
              <a:ln>
                <a:solidFill>
                  <a:srgbClr val="669900"/>
                </a:solidFill>
              </a:ln>
              <a:scene3d>
                <a:camera prst="orthographicFront"/>
                <a:lightRig rig="threePt" dir="t"/>
              </a:scene3d>
              <a:sp3d>
                <a:bevelT w="0" h="44450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008000"/>
              </a:solidFill>
              <a:ln>
                <a:solidFill>
                  <a:srgbClr val="669900"/>
                </a:solidFill>
              </a:ln>
              <a:scene3d>
                <a:camera prst="orthographicFront"/>
                <a:lightRig rig="threePt" dir="t"/>
              </a:scene3d>
              <a:sp3d>
                <a:bevelT w="0" h="44450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FFC000"/>
              </a:solidFill>
              <a:ln>
                <a:solidFill>
                  <a:srgbClr val="669900"/>
                </a:solidFill>
              </a:ln>
              <a:scene3d>
                <a:camera prst="orthographicFront"/>
                <a:lightRig rig="threePt" dir="t"/>
              </a:scene3d>
              <a:sp3d>
                <a:bevelT w="0" h="44450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chemeClr val="accent5"/>
              </a:solidFill>
              <a:ln>
                <a:solidFill>
                  <a:srgbClr val="669900"/>
                </a:solidFill>
              </a:ln>
              <a:scene3d>
                <a:camera prst="orthographicFront"/>
                <a:lightRig rig="threePt" dir="t"/>
              </a:scene3d>
              <a:sp3d>
                <a:bevelT w="0" h="44450"/>
                <a:contourClr>
                  <a:srgbClr val="000000"/>
                </a:contourClr>
              </a:sp3d>
            </c:spPr>
          </c:dPt>
          <c:dLbls>
            <c:txPr>
              <a:bodyPr/>
              <a:lstStyle/>
              <a:p>
                <a:pPr>
                  <a:defRPr sz="1300" b="1"/>
                </a:pPr>
                <a:endParaRPr lang="es-MX"/>
              </a:p>
            </c:txPr>
            <c:showVal val="1"/>
          </c:dLbls>
          <c:cat>
            <c:strRef>
              <c:f>Hoja1!$A$2:$A$5</c:f>
              <c:strCache>
                <c:ptCount val="4"/>
                <c:pt idx="0">
                  <c:v>PAN</c:v>
                </c:pt>
                <c:pt idx="1">
                  <c:v>Compromiso por México (PRI-PVEM)</c:v>
                </c:pt>
                <c:pt idx="2">
                  <c:v>Movimiento Progresista (PRD-PT-MC)</c:v>
                </c:pt>
                <c:pt idx="3">
                  <c:v>Nueva Alianza</c:v>
                </c:pt>
              </c:strCache>
            </c:strRef>
          </c:cat>
          <c:val>
            <c:numRef>
              <c:f>Hoja1!$B$2:$B$5</c:f>
              <c:numCache>
                <c:formatCode>0.0</c:formatCode>
                <c:ptCount val="4"/>
                <c:pt idx="0">
                  <c:v>27.2</c:v>
                </c:pt>
                <c:pt idx="1">
                  <c:v>38.5</c:v>
                </c:pt>
                <c:pt idx="2">
                  <c:v>31</c:v>
                </c:pt>
                <c:pt idx="3">
                  <c:v>3.3</c:v>
                </c:pt>
              </c:numCache>
            </c:numRef>
          </c:val>
        </c:ser>
        <c:dLbls>
          <c:showVal val="1"/>
        </c:dLbls>
        <c:gapWidth val="30"/>
        <c:shape val="box"/>
        <c:axId val="104454016"/>
        <c:axId val="104455552"/>
        <c:axId val="0"/>
      </c:bar3DChart>
      <c:catAx>
        <c:axId val="104454016"/>
        <c:scaling>
          <c:orientation val="maxMin"/>
        </c:scaling>
        <c:delete val="1"/>
        <c:axPos val="l"/>
        <c:majorTickMark val="none"/>
        <c:tickLblPos val="none"/>
        <c:crossAx val="104455552"/>
        <c:crosses val="autoZero"/>
        <c:auto val="1"/>
        <c:lblAlgn val="ctr"/>
        <c:lblOffset val="100"/>
      </c:catAx>
      <c:valAx>
        <c:axId val="104455552"/>
        <c:scaling>
          <c:orientation val="minMax"/>
          <c:max val="80"/>
        </c:scaling>
        <c:delete val="1"/>
        <c:axPos val="t"/>
        <c:numFmt formatCode="0.0" sourceLinked="1"/>
        <c:tickLblPos val="none"/>
        <c:crossAx val="104454016"/>
        <c:crosses val="autoZero"/>
        <c:crossBetween val="between"/>
        <c:majorUnit val="10"/>
      </c:valAx>
    </c:plotArea>
    <c:plotVisOnly val="1"/>
  </c:chart>
  <c:txPr>
    <a:bodyPr/>
    <a:lstStyle/>
    <a:p>
      <a:pPr>
        <a:defRPr sz="1800"/>
      </a:pPr>
      <a:endParaRPr lang="es-MX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view3D>
      <c:rotX val="0"/>
      <c:rotY val="0"/>
      <c:perspective val="30"/>
    </c:view3D>
    <c:plotArea>
      <c:layout>
        <c:manualLayout>
          <c:layoutTarget val="inner"/>
          <c:xMode val="edge"/>
          <c:yMode val="edge"/>
          <c:x val="0.3561404180362478"/>
          <c:y val="0"/>
          <c:w val="0.53138871383261554"/>
          <c:h val="0.89410505505581162"/>
        </c:manualLayout>
      </c:layout>
      <c:bar3DChart>
        <c:barDir val="bar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Mucho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1"/>
            <c:spPr>
              <a:solidFill>
                <a:srgbClr val="008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spPr>
              <a:solidFill>
                <a:srgbClr val="FFC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spPr>
              <a:solidFill>
                <a:srgbClr val="FF66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300" b="1">
                      <a:solidFill>
                        <a:schemeClr val="tx1"/>
                      </a:solidFill>
                      <a:effectLst/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300" b="1">
                    <a:solidFill>
                      <a:schemeClr val="bg1"/>
                    </a:solidFill>
                    <a:effectLst/>
                  </a:defRPr>
                </a:pPr>
                <a:endParaRPr lang="es-MX"/>
              </a:p>
            </c:txPr>
            <c:showVal val="1"/>
          </c:dLbls>
          <c:cat>
            <c:strRef>
              <c:f>Hoja1!$A$2:$A$7</c:f>
              <c:strCache>
                <c:ptCount val="6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Otros</c:v>
                </c:pt>
                <c:pt idx="4">
                  <c:v>Ninguno</c:v>
                </c:pt>
                <c:pt idx="5">
                  <c:v>Ns/ Nc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13</c:v>
                </c:pt>
                <c:pt idx="1">
                  <c:v>18</c:v>
                </c:pt>
                <c:pt idx="2">
                  <c:v>13</c:v>
                </c:pt>
                <c:pt idx="3">
                  <c:v>2</c:v>
                </c:pt>
                <c:pt idx="4">
                  <c:v>19</c:v>
                </c:pt>
                <c:pt idx="5">
                  <c:v>4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Poco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1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spPr>
              <a:solidFill>
                <a:srgbClr val="FFCC6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spPr>
              <a:solidFill>
                <a:srgbClr val="FF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spPr>
              <a:solidFill>
                <a:schemeClr val="accent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txPr>
              <a:bodyPr/>
              <a:lstStyle/>
              <a:p>
                <a:pPr>
                  <a:defRPr sz="1300" b="1">
                    <a:effectLst/>
                  </a:defRPr>
                </a:pPr>
                <a:endParaRPr lang="es-MX"/>
              </a:p>
            </c:txPr>
            <c:showVal val="1"/>
          </c:dLbls>
          <c:cat>
            <c:strRef>
              <c:f>Hoja1!$A$2:$A$7</c:f>
              <c:strCache>
                <c:ptCount val="6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Otros</c:v>
                </c:pt>
                <c:pt idx="4">
                  <c:v>Ninguno</c:v>
                </c:pt>
                <c:pt idx="5">
                  <c:v>Ns/ Nc</c:v>
                </c:pt>
              </c:strCache>
            </c:strRef>
          </c:cat>
          <c:val>
            <c:numRef>
              <c:f>Hoja1!$C$2:$C$7</c:f>
              <c:numCache>
                <c:formatCode>General</c:formatCode>
                <c:ptCount val="6"/>
                <c:pt idx="0">
                  <c:v>8</c:v>
                </c:pt>
                <c:pt idx="1">
                  <c:v>9</c:v>
                </c:pt>
                <c:pt idx="2">
                  <c:v>7</c:v>
                </c:pt>
                <c:pt idx="3">
                  <c:v>1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Espontáneo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1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spPr>
              <a:solidFill>
                <a:srgbClr val="FFFF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spPr>
              <a:solidFill>
                <a:srgbClr val="FFCC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txPr>
              <a:bodyPr/>
              <a:lstStyle/>
              <a:p>
                <a:pPr>
                  <a:defRPr sz="1300" b="1"/>
                </a:pPr>
                <a:endParaRPr lang="es-MX"/>
              </a:p>
            </c:txPr>
            <c:showVal val="1"/>
          </c:dLbls>
          <c:cat>
            <c:strRef>
              <c:f>Hoja1!$A$2:$A$7</c:f>
              <c:strCache>
                <c:ptCount val="6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Otros</c:v>
                </c:pt>
                <c:pt idx="4">
                  <c:v>Ninguno</c:v>
                </c:pt>
                <c:pt idx="5">
                  <c:v>Ns/ Nc</c:v>
                </c:pt>
              </c:strCache>
            </c:strRef>
          </c:cat>
          <c:val>
            <c:numRef>
              <c:f>Hoja1!$D$2:$D$7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dLbls>
          <c:showVal val="1"/>
        </c:dLbls>
        <c:gapWidth val="35"/>
        <c:shape val="box"/>
        <c:axId val="106457728"/>
        <c:axId val="106459520"/>
        <c:axId val="0"/>
      </c:bar3DChart>
      <c:catAx>
        <c:axId val="106457728"/>
        <c:scaling>
          <c:orientation val="maxMin"/>
        </c:scaling>
        <c:axPos val="l"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es-MX"/>
          </a:p>
        </c:txPr>
        <c:crossAx val="106459520"/>
        <c:crosses val="autoZero"/>
        <c:auto val="1"/>
        <c:lblAlgn val="ctr"/>
        <c:lblOffset val="100"/>
        <c:tickLblSkip val="1"/>
      </c:catAx>
      <c:valAx>
        <c:axId val="106459520"/>
        <c:scaling>
          <c:orientation val="minMax"/>
          <c:max val="100"/>
        </c:scaling>
        <c:delete val="1"/>
        <c:axPos val="t"/>
        <c:numFmt formatCode="General" sourceLinked="1"/>
        <c:tickLblPos val="none"/>
        <c:crossAx val="106457728"/>
        <c:crosses val="autoZero"/>
        <c:crossBetween val="between"/>
        <c:majorUnit val="20"/>
      </c:valAx>
    </c:plotArea>
    <c:plotVisOnly val="1"/>
  </c:chart>
  <c:txPr>
    <a:bodyPr/>
    <a:lstStyle/>
    <a:p>
      <a:pPr>
        <a:defRPr sz="1800"/>
      </a:pPr>
      <a:endParaRPr lang="es-MX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view3D>
      <c:rotX val="50"/>
      <c:rotY val="140"/>
      <c:perspective val="20"/>
    </c:view3D>
    <c:plotArea>
      <c:layout>
        <c:manualLayout>
          <c:layoutTarget val="inner"/>
          <c:xMode val="edge"/>
          <c:yMode val="edge"/>
          <c:x val="1.1475210125167615E-2"/>
          <c:y val="7.2006136222959399E-2"/>
          <c:w val="0.88898964471494357"/>
          <c:h val="0.78636525505102606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spPr>
              <a:solidFill>
                <a:srgbClr val="C00000"/>
              </a:solidFill>
              <a:ln>
                <a:noFill/>
              </a:ln>
            </c:spPr>
          </c:dPt>
          <c:dPt>
            <c:idx val="1"/>
            <c:spPr>
              <a:solidFill>
                <a:srgbClr val="008000"/>
              </a:solidFill>
              <a:ln>
                <a:noFill/>
              </a:ln>
            </c:spPr>
          </c:dPt>
          <c:dPt>
            <c:idx val="2"/>
            <c:spPr>
              <a:solidFill>
                <a:srgbClr val="FFC000"/>
              </a:solidFill>
              <a:ln>
                <a:noFill/>
              </a:ln>
            </c:spPr>
          </c:dPt>
          <c:dPt>
            <c:idx val="3"/>
            <c:spPr>
              <a:solidFill>
                <a:schemeClr val="bg1">
                  <a:lumMod val="75000"/>
                </a:schemeClr>
              </a:solidFill>
              <a:ln>
                <a:noFill/>
              </a:ln>
            </c:spPr>
          </c:dPt>
          <c:dPt>
            <c:idx val="4"/>
            <c:spPr>
              <a:solidFill>
                <a:schemeClr val="bg1">
                  <a:lumMod val="75000"/>
                </a:schemeClr>
              </a:solidFill>
              <a:ln>
                <a:noFill/>
              </a:ln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500" b="1"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5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bestFit"/>
            <c:showCatName val="1"/>
            <c:showPercent val="1"/>
            <c:showLeaderLines val="1"/>
          </c:dLbls>
          <c:cat>
            <c:strRef>
              <c:f>Hoja1!$A$2:$A$5</c:f>
              <c:strCache>
                <c:ptCount val="4"/>
                <c:pt idx="0">
                  <c:v>Se necesita un cambio</c:v>
                </c:pt>
                <c:pt idx="1">
                  <c:v>Las cosas van por buen camino</c:v>
                </c:pt>
                <c:pt idx="2">
                  <c:v>Ninguna de las anteriores</c:v>
                </c:pt>
                <c:pt idx="3">
                  <c:v>No contestó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80</c:v>
                </c:pt>
                <c:pt idx="1">
                  <c:v>16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es-MX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21"/>
  <c:chart>
    <c:autoTitleDeleted val="1"/>
    <c:plotArea>
      <c:layout>
        <c:manualLayout>
          <c:layoutTarget val="inner"/>
          <c:xMode val="edge"/>
          <c:yMode val="edge"/>
          <c:x val="9.5232854548026047E-2"/>
          <c:y val="2.6327186594110111E-2"/>
          <c:w val="0.80298991022357824"/>
          <c:h val="0.75844172076118865"/>
        </c:manualLayout>
      </c:layout>
      <c:barChart>
        <c:barDir val="bar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Disminuido poco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9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9"/>
              <c:layout>
                <c:manualLayout>
                  <c:x val="-5.8789764100285174E-3"/>
                  <c:y val="2.4282216717828285E-3"/>
                </c:manualLayout>
              </c:layout>
              <c:showVal val="1"/>
            </c:dLbl>
            <c:numFmt formatCode="0;[Black]0" sourceLinked="0"/>
            <c:txPr>
              <a:bodyPr/>
              <a:lstStyle/>
              <a:p>
                <a:pPr>
                  <a:defRPr lang="es-MX" sz="1200" b="0">
                    <a:solidFill>
                      <a:schemeClr val="tx1"/>
                    </a:solidFill>
                    <a:effectLst/>
                  </a:defRPr>
                </a:pPr>
                <a:endParaRPr lang="es-MX"/>
              </a:p>
            </c:txPr>
            <c:showVal val="1"/>
          </c:dLbls>
          <c:cat>
            <c:strRef>
              <c:f>Hoja1!$A$2:$A$11</c:f>
              <c:strCache>
                <c:ptCount val="10"/>
                <c:pt idx="0">
                  <c:v>Los servicios de salud</c:v>
                </c:pt>
                <c:pt idx="1">
                  <c:v>El impuslo de los programas sociales</c:v>
                </c:pt>
                <c:pt idx="2">
                  <c:v>La seguridad en las calles</c:v>
                </c:pt>
                <c:pt idx="3">
                  <c:v>Las oportunidades de adquirir una vivienda</c:v>
                </c:pt>
                <c:pt idx="4">
                  <c:v>La calidad de la educación</c:v>
                </c:pt>
                <c:pt idx="5">
                  <c:v>El crecimiento económico</c:v>
                </c:pt>
                <c:pt idx="6">
                  <c:v>Lo que usted puede comprar con su dinero </c:v>
                </c:pt>
                <c:pt idx="7">
                  <c:v>El empleo</c:v>
                </c:pt>
                <c:pt idx="9">
                  <c:v>El narcotráfico</c:v>
                </c:pt>
              </c:strCache>
            </c:strRef>
          </c:cat>
          <c:val>
            <c:numRef>
              <c:f>Hoja1!$B$2:$B$11</c:f>
              <c:numCache>
                <c:formatCode>General</c:formatCode>
                <c:ptCount val="10"/>
                <c:pt idx="0">
                  <c:v>-14</c:v>
                </c:pt>
                <c:pt idx="1">
                  <c:v>-15</c:v>
                </c:pt>
                <c:pt idx="2">
                  <c:v>-17</c:v>
                </c:pt>
                <c:pt idx="3">
                  <c:v>-17</c:v>
                </c:pt>
                <c:pt idx="4">
                  <c:v>-16</c:v>
                </c:pt>
                <c:pt idx="5">
                  <c:v>-19</c:v>
                </c:pt>
                <c:pt idx="6">
                  <c:v>-22</c:v>
                </c:pt>
                <c:pt idx="7">
                  <c:v>-21</c:v>
                </c:pt>
                <c:pt idx="9" formatCode="0">
                  <c:v>-14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Disminuido mucho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9"/>
            <c:spPr>
              <a:solidFill>
                <a:srgbClr val="008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9"/>
              <c:layout>
                <c:manualLayout>
                  <c:x val="-8.8184646150427544E-3"/>
                  <c:y val="2.4282216717828285E-3"/>
                </c:manualLayout>
              </c:layout>
              <c:showVal val="1"/>
            </c:dLbl>
            <c:numFmt formatCode="0;[White]0" sourceLinked="0"/>
            <c:txPr>
              <a:bodyPr/>
              <a:lstStyle/>
              <a:p>
                <a:pPr>
                  <a:defRPr lang="es-MX" sz="1200" b="0">
                    <a:solidFill>
                      <a:schemeClr val="bg1"/>
                    </a:solidFill>
                    <a:effectLst/>
                  </a:defRPr>
                </a:pPr>
                <a:endParaRPr lang="es-MX"/>
              </a:p>
            </c:txPr>
            <c:showVal val="1"/>
          </c:dLbls>
          <c:cat>
            <c:strRef>
              <c:f>Hoja1!$A$2:$A$11</c:f>
              <c:strCache>
                <c:ptCount val="10"/>
                <c:pt idx="0">
                  <c:v>Los servicios de salud</c:v>
                </c:pt>
                <c:pt idx="1">
                  <c:v>El impuslo de los programas sociales</c:v>
                </c:pt>
                <c:pt idx="2">
                  <c:v>La seguridad en las calles</c:v>
                </c:pt>
                <c:pt idx="3">
                  <c:v>Las oportunidades de adquirir una vivienda</c:v>
                </c:pt>
                <c:pt idx="4">
                  <c:v>La calidad de la educación</c:v>
                </c:pt>
                <c:pt idx="5">
                  <c:v>El crecimiento económico</c:v>
                </c:pt>
                <c:pt idx="6">
                  <c:v>Lo que usted puede comprar con su dinero </c:v>
                </c:pt>
                <c:pt idx="7">
                  <c:v>El empleo</c:v>
                </c:pt>
                <c:pt idx="9">
                  <c:v>El narcotráfico</c:v>
                </c:pt>
              </c:strCache>
            </c:strRef>
          </c:cat>
          <c:val>
            <c:numRef>
              <c:f>Hoja1!$C$2:$C$11</c:f>
              <c:numCache>
                <c:formatCode>General</c:formatCode>
                <c:ptCount val="10"/>
                <c:pt idx="0">
                  <c:v>-17</c:v>
                </c:pt>
                <c:pt idx="1">
                  <c:v>-15</c:v>
                </c:pt>
                <c:pt idx="2">
                  <c:v>-29</c:v>
                </c:pt>
                <c:pt idx="3">
                  <c:v>-22</c:v>
                </c:pt>
                <c:pt idx="4">
                  <c:v>-30</c:v>
                </c:pt>
                <c:pt idx="5">
                  <c:v>-32</c:v>
                </c:pt>
                <c:pt idx="6">
                  <c:v>-44</c:v>
                </c:pt>
                <c:pt idx="7">
                  <c:v>-44</c:v>
                </c:pt>
                <c:pt idx="9" formatCode="0">
                  <c:v>-10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Aumentado poco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9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9"/>
              <c:layout>
                <c:manualLayout>
                  <c:x val="0"/>
                  <c:y val="3.8239711366658761E-7"/>
                </c:manualLayout>
              </c:layout>
              <c:showVal val="1"/>
            </c:dLbl>
            <c:txPr>
              <a:bodyPr/>
              <a:lstStyle/>
              <a:p>
                <a:pPr>
                  <a:defRPr lang="es-MX" sz="1200"/>
                </a:pPr>
                <a:endParaRPr lang="es-MX"/>
              </a:p>
            </c:txPr>
            <c:showVal val="1"/>
          </c:dLbls>
          <c:cat>
            <c:strRef>
              <c:f>Hoja1!$A$2:$A$11</c:f>
              <c:strCache>
                <c:ptCount val="10"/>
                <c:pt idx="0">
                  <c:v>Los servicios de salud</c:v>
                </c:pt>
                <c:pt idx="1">
                  <c:v>El impuslo de los programas sociales</c:v>
                </c:pt>
                <c:pt idx="2">
                  <c:v>La seguridad en las calles</c:v>
                </c:pt>
                <c:pt idx="3">
                  <c:v>Las oportunidades de adquirir una vivienda</c:v>
                </c:pt>
                <c:pt idx="4">
                  <c:v>La calidad de la educación</c:v>
                </c:pt>
                <c:pt idx="5">
                  <c:v>El crecimiento económico</c:v>
                </c:pt>
                <c:pt idx="6">
                  <c:v>Lo que usted puede comprar con su dinero </c:v>
                </c:pt>
                <c:pt idx="7">
                  <c:v>El empleo</c:v>
                </c:pt>
                <c:pt idx="9">
                  <c:v>El narcotráfico</c:v>
                </c:pt>
              </c:strCache>
            </c:strRef>
          </c:cat>
          <c:val>
            <c:numRef>
              <c:f>Hoja1!$D$2:$D$11</c:f>
              <c:numCache>
                <c:formatCode>General</c:formatCode>
                <c:ptCount val="10"/>
                <c:pt idx="0">
                  <c:v>31</c:v>
                </c:pt>
                <c:pt idx="1">
                  <c:v>32</c:v>
                </c:pt>
                <c:pt idx="2">
                  <c:v>19</c:v>
                </c:pt>
                <c:pt idx="3">
                  <c:v>21</c:v>
                </c:pt>
                <c:pt idx="4">
                  <c:v>22</c:v>
                </c:pt>
                <c:pt idx="5">
                  <c:v>16</c:v>
                </c:pt>
                <c:pt idx="6">
                  <c:v>12</c:v>
                </c:pt>
                <c:pt idx="7">
                  <c:v>13</c:v>
                </c:pt>
                <c:pt idx="9" formatCode="0">
                  <c:v>17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Aumentado mucho</c:v>
                </c:pt>
              </c:strCache>
            </c:strRef>
          </c:tx>
          <c:spPr>
            <a:solidFill>
              <a:srgbClr val="008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9"/>
            <c:spPr>
              <a:solidFill>
                <a:srgbClr val="C0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txPr>
              <a:bodyPr/>
              <a:lstStyle/>
              <a:p>
                <a:pPr>
                  <a:defRPr lang="es-MX" sz="1200"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Hoja1!$A$2:$A$11</c:f>
              <c:strCache>
                <c:ptCount val="10"/>
                <c:pt idx="0">
                  <c:v>Los servicios de salud</c:v>
                </c:pt>
                <c:pt idx="1">
                  <c:v>El impuslo de los programas sociales</c:v>
                </c:pt>
                <c:pt idx="2">
                  <c:v>La seguridad en las calles</c:v>
                </c:pt>
                <c:pt idx="3">
                  <c:v>Las oportunidades de adquirir una vivienda</c:v>
                </c:pt>
                <c:pt idx="4">
                  <c:v>La calidad de la educación</c:v>
                </c:pt>
                <c:pt idx="5">
                  <c:v>El crecimiento económico</c:v>
                </c:pt>
                <c:pt idx="6">
                  <c:v>Lo que usted puede comprar con su dinero </c:v>
                </c:pt>
                <c:pt idx="7">
                  <c:v>El empleo</c:v>
                </c:pt>
                <c:pt idx="9">
                  <c:v>El narcotráfico</c:v>
                </c:pt>
              </c:strCache>
            </c:strRef>
          </c:cat>
          <c:val>
            <c:numRef>
              <c:f>Hoja1!$E$2:$E$11</c:f>
              <c:numCache>
                <c:formatCode>General</c:formatCode>
                <c:ptCount val="10"/>
                <c:pt idx="0">
                  <c:v>17</c:v>
                </c:pt>
                <c:pt idx="1">
                  <c:v>16</c:v>
                </c:pt>
                <c:pt idx="2">
                  <c:v>18</c:v>
                </c:pt>
                <c:pt idx="3">
                  <c:v>15</c:v>
                </c:pt>
                <c:pt idx="4">
                  <c:v>9</c:v>
                </c:pt>
                <c:pt idx="5">
                  <c:v>7</c:v>
                </c:pt>
                <c:pt idx="6">
                  <c:v>5</c:v>
                </c:pt>
                <c:pt idx="7">
                  <c:v>4</c:v>
                </c:pt>
                <c:pt idx="9" formatCode="0">
                  <c:v>45</c:v>
                </c:pt>
              </c:numCache>
            </c:numRef>
          </c:val>
        </c:ser>
        <c:dLbls>
          <c:showVal val="1"/>
        </c:dLbls>
        <c:gapWidth val="20"/>
        <c:overlap val="100"/>
        <c:axId val="107455616"/>
        <c:axId val="107445632"/>
      </c:barChart>
      <c:valAx>
        <c:axId val="107445632"/>
        <c:scaling>
          <c:orientation val="minMax"/>
          <c:max val="100"/>
          <c:min val="-100"/>
        </c:scaling>
        <c:axPos val="t"/>
        <c:numFmt formatCode="General" sourceLinked="1"/>
        <c:majorTickMark val="none"/>
        <c:tickLblPos val="high"/>
        <c:txPr>
          <a:bodyPr/>
          <a:lstStyle/>
          <a:p>
            <a:pPr>
              <a:defRPr lang="es-MX" sz="1200"/>
            </a:pPr>
            <a:endParaRPr lang="es-MX"/>
          </a:p>
        </c:txPr>
        <c:crossAx val="107455616"/>
        <c:crosses val="autoZero"/>
        <c:crossBetween val="between"/>
      </c:valAx>
      <c:catAx>
        <c:axId val="107455616"/>
        <c:scaling>
          <c:orientation val="maxMin"/>
        </c:scaling>
        <c:delete val="1"/>
        <c:axPos val="r"/>
        <c:numFmt formatCode="0%" sourceLinked="0"/>
        <c:tickLblPos val="none"/>
        <c:crossAx val="107445632"/>
        <c:crosses val="max"/>
        <c:lblAlgn val="ctr"/>
        <c:lblOffset val="100"/>
        <c:tickLblSkip val="20"/>
      </c:catAx>
      <c:spPr>
        <a:solidFill>
          <a:schemeClr val="bg2">
            <a:lumMod val="9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c:spPr>
    </c:plotArea>
    <c:legend>
      <c:legendPos val="b"/>
      <c:layout>
        <c:manualLayout>
          <c:xMode val="edge"/>
          <c:yMode val="edge"/>
          <c:x val="0.11464003999555605"/>
          <c:y val="0.87739832299745801"/>
          <c:w val="0.7827347887271785"/>
          <c:h val="8.1321908582234259E-2"/>
        </c:manualLayout>
      </c:layout>
      <c:txPr>
        <a:bodyPr/>
        <a:lstStyle/>
        <a:p>
          <a:pPr>
            <a:defRPr lang="es-MX" sz="1400"/>
          </a:pPr>
          <a:endParaRPr lang="es-MX"/>
        </a:p>
      </c:txPr>
    </c:legend>
    <c:plotVisOnly val="1"/>
  </c:chart>
  <c:txPr>
    <a:bodyPr/>
    <a:lstStyle/>
    <a:p>
      <a:pPr>
        <a:defRPr sz="1800"/>
      </a:pPr>
      <a:endParaRPr lang="es-MX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autoTitleDeleted val="1"/>
    <c:view3D>
      <c:rotX val="0"/>
      <c:rotY val="0"/>
      <c:perspective val="30"/>
    </c:view3D>
    <c:floor>
      <c:spPr>
        <a:solidFill>
          <a:schemeClr val="bg1">
            <a:lumMod val="75000"/>
          </a:schemeClr>
        </a:solidFill>
      </c:spPr>
    </c:floor>
    <c:plotArea>
      <c:layout>
        <c:manualLayout>
          <c:layoutTarget val="inner"/>
          <c:xMode val="edge"/>
          <c:yMode val="edge"/>
          <c:x val="0.57984008721253477"/>
          <c:y val="1.4814711124798196E-2"/>
          <c:w val="0.32623400640669553"/>
          <c:h val="0.98436079770800256"/>
        </c:manualLayout>
      </c:layout>
      <c:bar3DChart>
        <c:barDir val="bar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300"/>
                </a:pPr>
                <a:endParaRPr lang="es-MX"/>
              </a:p>
            </c:txPr>
            <c:showVal val="1"/>
          </c:dLbls>
          <c:cat>
            <c:strRef>
              <c:f>Hoja1!$A$2:$A$5</c:f>
              <c:strCache>
                <c:ptCount val="4"/>
                <c:pt idx="0">
                  <c:v>Josefina Vázquez Mota</c:v>
                </c:pt>
                <c:pt idx="1">
                  <c:v>Enrique Peña Nieto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Hoja1!$B$2:$B$5</c:f>
              <c:numCache>
                <c:formatCode>0</c:formatCode>
                <c:ptCount val="4"/>
                <c:pt idx="0">
                  <c:v>97.1</c:v>
                </c:pt>
                <c:pt idx="1">
                  <c:v>98.4</c:v>
                </c:pt>
                <c:pt idx="2">
                  <c:v>97.8</c:v>
                </c:pt>
                <c:pt idx="3">
                  <c:v>82</c:v>
                </c:pt>
              </c:numCache>
            </c:numRef>
          </c:val>
        </c:ser>
        <c:dLbls>
          <c:showVal val="1"/>
        </c:dLbls>
        <c:gapWidth val="30"/>
        <c:shape val="box"/>
        <c:axId val="94129152"/>
        <c:axId val="94130944"/>
        <c:axId val="0"/>
      </c:bar3DChart>
      <c:catAx>
        <c:axId val="94129152"/>
        <c:scaling>
          <c:orientation val="maxMin"/>
        </c:scaling>
        <c:axPos val="l"/>
        <c:majorTickMark val="none"/>
        <c:tickLblPos val="nextTo"/>
        <c:txPr>
          <a:bodyPr/>
          <a:lstStyle/>
          <a:p>
            <a:pPr algn="r">
              <a:defRPr sz="1400"/>
            </a:pPr>
            <a:endParaRPr lang="es-MX"/>
          </a:p>
        </c:txPr>
        <c:crossAx val="94130944"/>
        <c:crosses val="autoZero"/>
        <c:auto val="1"/>
        <c:lblAlgn val="ctr"/>
        <c:lblOffset val="100"/>
      </c:catAx>
      <c:valAx>
        <c:axId val="94130944"/>
        <c:scaling>
          <c:orientation val="minMax"/>
          <c:max val="100"/>
        </c:scaling>
        <c:delete val="1"/>
        <c:axPos val="t"/>
        <c:numFmt formatCode="0" sourceLinked="1"/>
        <c:tickLblPos val="none"/>
        <c:crossAx val="94129152"/>
        <c:crosses val="autoZero"/>
        <c:crossBetween val="between"/>
        <c:majorUnit val="10"/>
      </c:valAx>
    </c:plotArea>
    <c:plotVisOnly val="1"/>
  </c:chart>
  <c:txPr>
    <a:bodyPr/>
    <a:lstStyle/>
    <a:p>
      <a:pPr>
        <a:defRPr sz="1800"/>
      </a:pPr>
      <a:endParaRPr lang="es-MX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21"/>
  <c:chart>
    <c:autoTitleDeleted val="1"/>
    <c:plotArea>
      <c:layout>
        <c:manualLayout>
          <c:layoutTarget val="inner"/>
          <c:xMode val="edge"/>
          <c:yMode val="edge"/>
          <c:x val="9.5232854548025991E-2"/>
          <c:y val="2.6327186594110083E-2"/>
          <c:w val="0.80298991022356903"/>
          <c:h val="0.75844172076118765"/>
        </c:manualLayout>
      </c:layout>
      <c:barChart>
        <c:barDir val="bar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Mala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numFmt formatCode="#,##0;[Black]#,##0" sourceLinked="0"/>
            <c:txPr>
              <a:bodyPr/>
              <a:lstStyle/>
              <a:p>
                <a:pPr>
                  <a:defRPr lang="es-MX" sz="1300" b="0">
                    <a:solidFill>
                      <a:schemeClr val="tx1"/>
                    </a:solidFill>
                    <a:effectLst/>
                  </a:defRPr>
                </a:pPr>
                <a:endParaRPr lang="es-MX"/>
              </a:p>
            </c:txPr>
            <c:showVal val="1"/>
          </c:dLbls>
          <c:cat>
            <c:strRef>
              <c:f>Hoja1!$A$2:$A$5</c:f>
              <c:strCache>
                <c:ptCount val="4"/>
                <c:pt idx="0">
                  <c:v>Josefina Vázquez Mota</c:v>
                </c:pt>
                <c:pt idx="1">
                  <c:v>Enrique Peña Nieto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Hoja1!$B$2:$B$5</c:f>
              <c:numCache>
                <c:formatCode>0</c:formatCode>
                <c:ptCount val="4"/>
                <c:pt idx="0">
                  <c:v>-17</c:v>
                </c:pt>
                <c:pt idx="1">
                  <c:v>-23</c:v>
                </c:pt>
                <c:pt idx="2">
                  <c:v>-18</c:v>
                </c:pt>
                <c:pt idx="3">
                  <c:v>-10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Muy mala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numFmt formatCode="0;[White]0" sourceLinked="0"/>
            <c:txPr>
              <a:bodyPr/>
              <a:lstStyle/>
              <a:p>
                <a:pPr>
                  <a:defRPr lang="es-MX" sz="1300" b="0">
                    <a:solidFill>
                      <a:schemeClr val="bg1"/>
                    </a:solidFill>
                    <a:effectLst/>
                  </a:defRPr>
                </a:pPr>
                <a:endParaRPr lang="es-MX"/>
              </a:p>
            </c:txPr>
            <c:showVal val="1"/>
          </c:dLbls>
          <c:cat>
            <c:strRef>
              <c:f>Hoja1!$A$2:$A$5</c:f>
              <c:strCache>
                <c:ptCount val="4"/>
                <c:pt idx="0">
                  <c:v>Josefina Vázquez Mota</c:v>
                </c:pt>
                <c:pt idx="1">
                  <c:v>Enrique Peña Nieto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Hoja1!$C$2:$C$5</c:f>
              <c:numCache>
                <c:formatCode>0</c:formatCode>
                <c:ptCount val="4"/>
                <c:pt idx="0">
                  <c:v>-12</c:v>
                </c:pt>
                <c:pt idx="1">
                  <c:v>-14</c:v>
                </c:pt>
                <c:pt idx="2">
                  <c:v>-12</c:v>
                </c:pt>
                <c:pt idx="3">
                  <c:v>-7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Buena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300"/>
                </a:pPr>
                <a:endParaRPr lang="es-MX"/>
              </a:p>
            </c:txPr>
            <c:showVal val="1"/>
          </c:dLbls>
          <c:cat>
            <c:strRef>
              <c:f>Hoja1!$A$2:$A$5</c:f>
              <c:strCache>
                <c:ptCount val="4"/>
                <c:pt idx="0">
                  <c:v>Josefina Vázquez Mota</c:v>
                </c:pt>
                <c:pt idx="1">
                  <c:v>Enrique Peña Nieto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Hoja1!$D$2:$D$5</c:f>
              <c:numCache>
                <c:formatCode>0</c:formatCode>
                <c:ptCount val="4"/>
                <c:pt idx="0">
                  <c:v>27</c:v>
                </c:pt>
                <c:pt idx="1">
                  <c:v>25</c:v>
                </c:pt>
                <c:pt idx="2">
                  <c:v>28</c:v>
                </c:pt>
                <c:pt idx="3">
                  <c:v>19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Muy buena</c:v>
                </c:pt>
              </c:strCache>
            </c:strRef>
          </c:tx>
          <c:spPr>
            <a:solidFill>
              <a:srgbClr val="008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300"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Val val="1"/>
          </c:dLbls>
          <c:cat>
            <c:strRef>
              <c:f>Hoja1!$A$2:$A$5</c:f>
              <c:strCache>
                <c:ptCount val="4"/>
                <c:pt idx="0">
                  <c:v>Josefina Vázquez Mota</c:v>
                </c:pt>
                <c:pt idx="1">
                  <c:v>Enrique Peña Nieto</c:v>
                </c:pt>
                <c:pt idx="2">
                  <c:v>Andrés Manuel López Obrador</c:v>
                </c:pt>
                <c:pt idx="3">
                  <c:v>Gabriel Quadri de la Torre</c:v>
                </c:pt>
              </c:strCache>
            </c:strRef>
          </c:cat>
          <c:val>
            <c:numRef>
              <c:f>Hoja1!$E$2:$E$5</c:f>
              <c:numCache>
                <c:formatCode>0</c:formatCode>
                <c:ptCount val="4"/>
                <c:pt idx="0">
                  <c:v>8</c:v>
                </c:pt>
                <c:pt idx="1">
                  <c:v>7</c:v>
                </c:pt>
                <c:pt idx="2">
                  <c:v>10</c:v>
                </c:pt>
                <c:pt idx="3">
                  <c:v>3</c:v>
                </c:pt>
              </c:numCache>
            </c:numRef>
          </c:val>
        </c:ser>
        <c:dLbls>
          <c:showVal val="1"/>
        </c:dLbls>
        <c:gapWidth val="20"/>
        <c:overlap val="100"/>
        <c:axId val="108086784"/>
        <c:axId val="108085248"/>
      </c:barChart>
      <c:valAx>
        <c:axId val="108085248"/>
        <c:scaling>
          <c:orientation val="minMax"/>
          <c:max val="100"/>
          <c:min val="-100"/>
        </c:scaling>
        <c:axPos val="t"/>
        <c:numFmt formatCode="0" sourceLinked="1"/>
        <c:majorTickMark val="none"/>
        <c:tickLblPos val="high"/>
        <c:txPr>
          <a:bodyPr/>
          <a:lstStyle/>
          <a:p>
            <a:pPr>
              <a:defRPr lang="es-MX" sz="1200"/>
            </a:pPr>
            <a:endParaRPr lang="es-MX"/>
          </a:p>
        </c:txPr>
        <c:crossAx val="108086784"/>
        <c:crosses val="autoZero"/>
        <c:crossBetween val="between"/>
      </c:valAx>
      <c:catAx>
        <c:axId val="108086784"/>
        <c:scaling>
          <c:orientation val="maxMin"/>
        </c:scaling>
        <c:delete val="1"/>
        <c:axPos val="r"/>
        <c:numFmt formatCode="0%" sourceLinked="0"/>
        <c:tickLblPos val="none"/>
        <c:crossAx val="108085248"/>
        <c:crosses val="max"/>
        <c:lblAlgn val="ctr"/>
        <c:lblOffset val="100"/>
        <c:tickLblSkip val="20"/>
      </c:catAx>
      <c:spPr>
        <a:solidFill>
          <a:schemeClr val="bg2">
            <a:lumMod val="9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c:spPr>
    </c:plotArea>
    <c:legend>
      <c:legendPos val="b"/>
      <c:layout>
        <c:manualLayout>
          <c:xMode val="edge"/>
          <c:yMode val="edge"/>
          <c:x val="0.18199135281265263"/>
          <c:y val="0.88579265002301888"/>
          <c:w val="0.61518396104136031"/>
          <c:h val="8.6501301442697048E-2"/>
        </c:manualLayout>
      </c:layout>
      <c:txPr>
        <a:bodyPr/>
        <a:lstStyle/>
        <a:p>
          <a:pPr>
            <a:defRPr lang="es-MX" sz="1400"/>
          </a:pPr>
          <a:endParaRPr lang="es-MX"/>
        </a:p>
      </c:txPr>
    </c:legend>
    <c:plotVisOnly val="1"/>
  </c:chart>
  <c:txPr>
    <a:bodyPr/>
    <a:lstStyle/>
    <a:p>
      <a:pPr>
        <a:defRPr sz="1800"/>
      </a:pPr>
      <a:endParaRPr lang="es-MX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0.12766</cdr:x>
      <cdr:y>0.86667</cdr:y>
    </cdr:from>
    <cdr:to>
      <cdr:x>0.43593</cdr:x>
      <cdr:y>0.90942</cdr:y>
    </cdr:to>
    <cdr:sp macro="" textlink="">
      <cdr:nvSpPr>
        <cdr:cNvPr id="2" name="36 CuadroTexto"/>
        <cdr:cNvSpPr txBox="1"/>
      </cdr:nvSpPr>
      <cdr:spPr>
        <a:xfrm xmlns:a="http://schemas.openxmlformats.org/drawingml/2006/main">
          <a:off x="432048" y="3744416"/>
          <a:ext cx="1043302" cy="1847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es-MX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r"/>
          <a:r>
            <a:rPr lang="es-ES" sz="1200" b="1" dirty="0" smtClean="0"/>
            <a:t>Voto nulo</a:t>
          </a:r>
          <a:endParaRPr lang="es-MX" sz="12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1227" cy="465773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3935" y="0"/>
            <a:ext cx="3041227" cy="465773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r">
              <a:defRPr sz="1200"/>
            </a:lvl1pPr>
          </a:lstStyle>
          <a:p>
            <a:fld id="{9B0A7C6C-656A-421A-B9FE-6B7CA683D457}" type="datetimeFigureOut">
              <a:rPr lang="es-MX" smtClean="0"/>
              <a:pPr/>
              <a:t>26/06/2012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41738"/>
            <a:ext cx="3041227" cy="465773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3935" y="8841738"/>
            <a:ext cx="3041227" cy="465773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r">
              <a:defRPr sz="1200"/>
            </a:lvl1pPr>
          </a:lstStyle>
          <a:p>
            <a:fld id="{2010D8F7-2D13-4B3E-947F-11482BC96FA7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1227" cy="465773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3935" y="0"/>
            <a:ext cx="3041227" cy="465773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r">
              <a:defRPr sz="1200"/>
            </a:lvl1pPr>
          </a:lstStyle>
          <a:p>
            <a:fld id="{C9DDB97B-0CAC-4D9B-988B-8414815FCB22}" type="datetimeFigureOut">
              <a:rPr lang="es-MX" smtClean="0"/>
              <a:pPr/>
              <a:t>26/06/2012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41" tIns="45770" rIns="91541" bIns="4577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2311" y="4422459"/>
            <a:ext cx="5612129" cy="4188778"/>
          </a:xfrm>
          <a:prstGeom prst="rect">
            <a:avLst/>
          </a:prstGeom>
        </p:spPr>
        <p:txBody>
          <a:bodyPr vert="horz" lIns="91541" tIns="45770" rIns="91541" bIns="4577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8841738"/>
            <a:ext cx="3041227" cy="465773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3935" y="8841738"/>
            <a:ext cx="3041227" cy="465773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r">
              <a:defRPr sz="1200"/>
            </a:lvl1pPr>
          </a:lstStyle>
          <a:p>
            <a:fld id="{43F62A8B-A9C4-4BE4-812E-40C647583274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419BA-732A-408A-9CFC-E4FAA587B9A4}" type="slidenum">
              <a:rPr lang="es-MX" smtClean="0"/>
              <a:pPr/>
              <a:t>6</a:t>
            </a:fld>
            <a:endParaRPr lang="es-MX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 userDrawn="1"/>
        </p:nvSpPr>
        <p:spPr>
          <a:xfrm>
            <a:off x="0" y="6467768"/>
            <a:ext cx="857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FR-78</a:t>
            </a:r>
            <a:endParaRPr lang="es-MX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39160" y="1"/>
            <a:ext cx="704840" cy="357166"/>
          </a:xfrm>
          <a:prstGeom prst="rect">
            <a:avLst/>
          </a:prstGeom>
        </p:spPr>
        <p:txBody>
          <a:bodyPr lIns="0" tIns="0" rIns="0" bIns="0"/>
          <a:lstStyle/>
          <a:p>
            <a:fld id="{05A47CA3-692D-4FD7-BD9C-1A3EC195150C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39160" y="1"/>
            <a:ext cx="704840" cy="357166"/>
          </a:xfrm>
        </p:spPr>
        <p:txBody>
          <a:bodyPr lIns="0" tIns="0" rIns="0" bIns="0"/>
          <a:lstStyle/>
          <a:p>
            <a:fld id="{05A47CA3-692D-4FD7-BD9C-1A3EC195150C}" type="slidenum">
              <a:rPr lang="es-MX" smtClean="0">
                <a:solidFill>
                  <a:prstClr val="white">
                    <a:lumMod val="9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white">
                  <a:lumMod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.v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cid:image003.jpg@01CD38D5.270CC430" TargetMode="External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cid:image003.jpg@01CD38D5.270CC430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cid:image003.jpg@01CD38D5.270CC430" TargetMode="Externa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Relationship Id="rId4" Type="http://schemas.openxmlformats.org/officeDocument/2006/relationships/image" Target="cid:image003.jpg@01CD38D5.270CC430" TargetMode="Externa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Relationship Id="rId4" Type="http://schemas.openxmlformats.org/officeDocument/2006/relationships/image" Target="cid:image003.jpg@01CD38D5.270CC430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 redondeado"/>
          <p:cNvSpPr/>
          <p:nvPr/>
        </p:nvSpPr>
        <p:spPr>
          <a:xfrm>
            <a:off x="0" y="6072206"/>
            <a:ext cx="9144000" cy="77309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736600" y="6148169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Sofía 12 Col. Campestre, Álvaro Obregón, 01040 México DF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(52 55) 5664-1717 mercaei@mercaei.com.mx www.mercaei.com.mx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0" y="6467768"/>
            <a:ext cx="857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FR-78</a:t>
            </a:r>
            <a:endParaRPr lang="es-MX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 redondeado"/>
          <p:cNvSpPr/>
          <p:nvPr/>
        </p:nvSpPr>
        <p:spPr>
          <a:xfrm>
            <a:off x="0" y="6357958"/>
            <a:ext cx="9144000" cy="5000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s-MX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5 Rectángulo redondeado"/>
          <p:cNvSpPr/>
          <p:nvPr/>
        </p:nvSpPr>
        <p:spPr>
          <a:xfrm rot="16200000">
            <a:off x="-2541592" y="2532966"/>
            <a:ext cx="5525862" cy="44267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Encuesta</a:t>
            </a:r>
            <a:r>
              <a:rPr lang="es-MX" sz="2000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Nacional de Preferencias Electorales</a:t>
            </a:r>
            <a:endParaRPr lang="es-MX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 descr="MERCAEI_Logo_B2"/>
          <p:cNvPicPr/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7596336" y="41697"/>
            <a:ext cx="15012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9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ctr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 redondeado"/>
          <p:cNvSpPr/>
          <p:nvPr/>
        </p:nvSpPr>
        <p:spPr>
          <a:xfrm>
            <a:off x="0" y="6630986"/>
            <a:ext cx="9144000" cy="21431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0" y="9508"/>
            <a:ext cx="9144000" cy="65085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39160" y="0"/>
            <a:ext cx="704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05A47CA3-692D-4FD7-BD9C-1A3EC195150C}" type="slidenum">
              <a:rPr lang="es-MX" smtClean="0">
                <a:solidFill>
                  <a:prstClr val="white">
                    <a:lumMod val="9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white">
                  <a:lumMod val="95000"/>
                </a:prstClr>
              </a:solidFill>
            </a:endParaRPr>
          </a:p>
        </p:txBody>
      </p:sp>
      <p:pic>
        <p:nvPicPr>
          <p:cNvPr id="10" name="9 Imagen" descr="MERCAEI_Logo_B2"/>
          <p:cNvPicPr/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8028384" y="5877272"/>
            <a:ext cx="108012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 redondeado"/>
          <p:cNvSpPr/>
          <p:nvPr/>
        </p:nvSpPr>
        <p:spPr>
          <a:xfrm>
            <a:off x="0" y="6357958"/>
            <a:ext cx="9144000" cy="5000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 rot="16200000">
            <a:off x="-2613599" y="2604970"/>
            <a:ext cx="5669878" cy="44267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Encuesta Nacional de Preferencias Electorales</a:t>
            </a:r>
            <a:endParaRPr lang="es-MX" sz="20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 descr="MERCAEI_Logo_B2"/>
          <p:cNvPicPr/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7596336" y="41697"/>
            <a:ext cx="15012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ctr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 redondeado"/>
          <p:cNvSpPr/>
          <p:nvPr/>
        </p:nvSpPr>
        <p:spPr>
          <a:xfrm>
            <a:off x="0" y="6357958"/>
            <a:ext cx="9144000" cy="5000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 rot="16200000">
            <a:off x="-1640351" y="1631724"/>
            <a:ext cx="3723378" cy="44267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Clima electoral en Morelos</a:t>
            </a:r>
            <a:endParaRPr lang="es-MX" sz="20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 descr="MERCAEI_Logo_B2"/>
          <p:cNvPicPr/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7596336" y="41697"/>
            <a:ext cx="15012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ctr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 redondeado"/>
          <p:cNvSpPr/>
          <p:nvPr/>
        </p:nvSpPr>
        <p:spPr>
          <a:xfrm>
            <a:off x="0" y="6357958"/>
            <a:ext cx="9144000" cy="5000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 rot="16200000">
            <a:off x="-1640351" y="1631724"/>
            <a:ext cx="3723378" cy="44267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Clima electoral en Morelos</a:t>
            </a:r>
            <a:endParaRPr lang="es-MX" sz="20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 descr="MERCAEI_Logo_B2"/>
          <p:cNvPicPr/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7596336" y="41697"/>
            <a:ext cx="15012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ctr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chart" Target="../charts/chart2.xml"/><Relationship Id="rId7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gif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gif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6" name="Picture 4" descr="http://www.osi2001.com/mambo/images/stories/Mapa_b_f12.gif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1979712" y="1844824"/>
            <a:ext cx="5184576" cy="3888433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3133856" y="3803556"/>
            <a:ext cx="558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s-NI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1,200</a:t>
            </a:r>
            <a:endParaRPr lang="es-MX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Del 16 al 22 de junio de 2012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79512" y="980728"/>
            <a:ext cx="8715436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ENCUESTA NACIONAL DE</a:t>
            </a:r>
          </a:p>
          <a:p>
            <a:pPr algn="ctr"/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PREFERENCIAS ELECTORALES</a:t>
            </a: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s-ES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PRESIDENTE DE LA REPÚBLICA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79512" y="3789488"/>
            <a:ext cx="30831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s-MX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Número de casos:</a:t>
            </a:r>
          </a:p>
          <a:p>
            <a:pPr algn="r"/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Fecha de levantamiento:</a:t>
            </a:r>
            <a:endParaRPr lang="es-MX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827584" y="5445224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b="1" cap="small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Esta encuesta cumple con los requerimientos metodológicos estipulados por el IFE </a:t>
            </a:r>
            <a:endParaRPr lang="es-MX" b="1" cap="small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67100" y="1259484"/>
            <a:ext cx="761749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Vitrina metodológica</a:t>
            </a:r>
            <a:endParaRPr lang="es-MX" sz="3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8 Grupo"/>
          <p:cNvGrpSpPr/>
          <p:nvPr/>
        </p:nvGrpSpPr>
        <p:grpSpPr>
          <a:xfrm>
            <a:off x="328163" y="692697"/>
            <a:ext cx="8492309" cy="5832648"/>
            <a:chOff x="328163" y="692697"/>
            <a:chExt cx="8492309" cy="5832648"/>
          </a:xfrm>
        </p:grpSpPr>
        <p:pic>
          <p:nvPicPr>
            <p:cNvPr id="3" name="3 Marcador de contenido" descr="mpos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8163" y="692697"/>
              <a:ext cx="8492309" cy="5832648"/>
            </a:xfrm>
            <a:prstGeom prst="rect">
              <a:avLst/>
            </a:prstGeom>
          </p:spPr>
        </p:pic>
        <p:sp>
          <p:nvSpPr>
            <p:cNvPr id="8" name="7 Rectángulo"/>
            <p:cNvSpPr/>
            <p:nvPr/>
          </p:nvSpPr>
          <p:spPr>
            <a:xfrm>
              <a:off x="611560" y="5733256"/>
              <a:ext cx="1944216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" name="1 Rectángulo"/>
          <p:cNvSpPr/>
          <p:nvPr/>
        </p:nvSpPr>
        <p:spPr>
          <a:xfrm>
            <a:off x="428596" y="0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DISTRIBUCIÓN GEOGRÁFICA DE LA MUESTRA (POR MUNICIPIO)</a:t>
            </a:r>
          </a:p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Encuesta Nacional de Preferencias Electorales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39160" y="1"/>
            <a:ext cx="704840" cy="357166"/>
          </a:xfrm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3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724128" y="3284984"/>
            <a:ext cx="25202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/>
            <a:r>
              <a:rPr lang="es-ES" sz="1400" b="1" dirty="0" smtClean="0"/>
              <a:t>26 estados </a:t>
            </a:r>
          </a:p>
          <a:p>
            <a:pPr marL="265113" indent="-265113" algn="just"/>
            <a:r>
              <a:rPr lang="es-ES" sz="1400" b="1" dirty="0" smtClean="0"/>
              <a:t>86 municipios </a:t>
            </a:r>
          </a:p>
          <a:p>
            <a:pPr marL="265113" indent="-265113" algn="just"/>
            <a:r>
              <a:rPr lang="es-ES" sz="1400" b="1" dirty="0" smtClean="0"/>
              <a:t>200 secciones</a:t>
            </a:r>
          </a:p>
          <a:p>
            <a:pPr marL="265113" indent="-265113" algn="just"/>
            <a:r>
              <a:rPr lang="es-ES" sz="1400" b="1" dirty="0" smtClean="0"/>
              <a:t>400 manzanas</a:t>
            </a:r>
          </a:p>
          <a:p>
            <a:pPr marL="265113" indent="-265113" algn="just"/>
            <a:r>
              <a:rPr lang="es-ES" sz="1400" b="1" dirty="0" smtClean="0"/>
              <a:t>1,200 entrevistas en vivienda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67544" y="5138028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/>
            <a:r>
              <a:rPr lang="es-ES" sz="1400" b="1" dirty="0" smtClean="0"/>
              <a:t>Margen de error promedio de +/- 2.7pp </a:t>
            </a:r>
          </a:p>
          <a:p>
            <a:pPr marL="265113" indent="-265113" algn="just"/>
            <a:r>
              <a:rPr lang="es-ES" sz="1400" b="1" dirty="0" smtClean="0"/>
              <a:t>Nivel de confianza de 95%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67100" y="1259484"/>
            <a:ext cx="761749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Intención de voto</a:t>
            </a:r>
            <a:endParaRPr lang="es-MX" sz="3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428596" y="0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PREFERENCIA PARTIDARIA PARA PRESIDENTE DE LA REPÚBLICA</a:t>
            </a:r>
          </a:p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Encuesta Nacional de Preferencias Electorales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41990" y="683904"/>
            <a:ext cx="864399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MX" sz="1600" dirty="0" smtClean="0"/>
              <a:t>Si hoy fuera la elección para elegir al </a:t>
            </a:r>
            <a:r>
              <a:rPr lang="es-MX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PRESIDENTE DE LA REPÚBLICA </a:t>
            </a:r>
            <a:r>
              <a:rPr lang="es-MX" sz="1600" dirty="0" smtClean="0"/>
              <a:t>¿Por qué </a:t>
            </a:r>
            <a:r>
              <a:rPr lang="es-MX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partido votaría </a:t>
            </a:r>
            <a:r>
              <a:rPr lang="es-MX" sz="1600" dirty="0" smtClean="0"/>
              <a:t>usted?   </a:t>
            </a:r>
            <a:endParaRPr lang="es-MX" sz="1600" dirty="0"/>
          </a:p>
        </p:txBody>
      </p:sp>
      <p:sp>
        <p:nvSpPr>
          <p:cNvPr id="12" name="11 Rectángulo"/>
          <p:cNvSpPr/>
          <p:nvPr/>
        </p:nvSpPr>
        <p:spPr>
          <a:xfrm>
            <a:off x="6965313" y="6626864"/>
            <a:ext cx="2149691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s-MX" sz="1400" dirty="0" smtClean="0">
                <a:solidFill>
                  <a:schemeClr val="bg1"/>
                </a:solidFill>
              </a:rPr>
              <a:t>n = número de observaciones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29" name="22 Marcador de número de diapositiva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MX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5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8" name="27 Gráfico"/>
          <p:cNvGraphicFramePr/>
          <p:nvPr/>
        </p:nvGraphicFramePr>
        <p:xfrm>
          <a:off x="1043608" y="1556792"/>
          <a:ext cx="338437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9" name="38 Gráfico"/>
          <p:cNvGraphicFramePr/>
          <p:nvPr/>
        </p:nvGraphicFramePr>
        <p:xfrm>
          <a:off x="5076056" y="1556792"/>
          <a:ext cx="338437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6" name="75 CuadroTexto"/>
          <p:cNvSpPr txBox="1"/>
          <p:nvPr/>
        </p:nvSpPr>
        <p:spPr>
          <a:xfrm>
            <a:off x="1547664" y="1290246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Preferencia bruta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76 CuadroTexto"/>
          <p:cNvSpPr txBox="1"/>
          <p:nvPr/>
        </p:nvSpPr>
        <p:spPr>
          <a:xfrm>
            <a:off x="5580112" y="1290246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Preferencia Efectiva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9" name="48 Tabla"/>
          <p:cNvGraphicFramePr>
            <a:graphicFrameLocks noGrp="1"/>
          </p:cNvGraphicFramePr>
          <p:nvPr/>
        </p:nvGraphicFramePr>
        <p:xfrm>
          <a:off x="6228184" y="6026616"/>
          <a:ext cx="1008112" cy="42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/>
              </a:tblGrid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</a:t>
                      </a:r>
                      <a:endParaRPr lang="es-MX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solidFill>
                            <a:schemeClr val="tx1"/>
                          </a:solidFill>
                        </a:rPr>
                        <a:t>n: 899</a:t>
                      </a:r>
                    </a:p>
                  </a:txBody>
                  <a:tcPr marL="7200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2" name="51 Tabla"/>
          <p:cNvGraphicFramePr>
            <a:graphicFrameLocks noGrp="1"/>
          </p:cNvGraphicFramePr>
          <p:nvPr/>
        </p:nvGraphicFramePr>
        <p:xfrm>
          <a:off x="1979712" y="6026616"/>
          <a:ext cx="1008112" cy="42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/>
              </a:tblGrid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</a:t>
                      </a:r>
                      <a:endParaRPr lang="es-MX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solidFill>
                            <a:schemeClr val="tx1"/>
                          </a:solidFill>
                        </a:rPr>
                        <a:t>n: 1200</a:t>
                      </a:r>
                    </a:p>
                  </a:txBody>
                  <a:tcPr marL="7200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4" name="53 Imagen" descr="pv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2776693"/>
            <a:ext cx="360040" cy="360040"/>
          </a:xfrm>
          <a:prstGeom prst="rect">
            <a:avLst/>
          </a:prstGeom>
        </p:spPr>
      </p:pic>
      <p:pic>
        <p:nvPicPr>
          <p:cNvPr id="55" name="54 Imagen" descr="Logo-del-Nueva-Alianz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4293096"/>
            <a:ext cx="396000" cy="432048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</p:pic>
      <p:pic>
        <p:nvPicPr>
          <p:cNvPr id="56" name="55 Imagen" descr="pan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1720" y="1988840"/>
            <a:ext cx="360040" cy="360040"/>
          </a:xfrm>
          <a:prstGeom prst="rect">
            <a:avLst/>
          </a:prstGeom>
        </p:spPr>
      </p:pic>
      <p:pic>
        <p:nvPicPr>
          <p:cNvPr id="74" name="117 Imagen" descr="PRD 2.jpg"/>
          <p:cNvPicPr>
            <a:picLocks noChangeAspect="1"/>
          </p:cNvPicPr>
          <p:nvPr/>
        </p:nvPicPr>
        <p:blipFill>
          <a:blip r:embed="rId7" cstate="print"/>
          <a:srcRect l="12450" t="6113" r="11840" b="11340"/>
          <a:stretch>
            <a:fillRect/>
          </a:stretch>
        </p:blipFill>
        <p:spPr>
          <a:xfrm>
            <a:off x="1403648" y="3595082"/>
            <a:ext cx="353857" cy="345638"/>
          </a:xfrm>
          <a:prstGeom prst="rect">
            <a:avLst/>
          </a:prstGeom>
        </p:spPr>
      </p:pic>
      <p:pic>
        <p:nvPicPr>
          <p:cNvPr id="78" name="77 Imagen" descr="p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63687" y="3595082"/>
            <a:ext cx="345639" cy="359380"/>
          </a:xfrm>
          <a:prstGeom prst="rect">
            <a:avLst/>
          </a:prstGeom>
        </p:spPr>
      </p:pic>
      <p:pic>
        <p:nvPicPr>
          <p:cNvPr id="79" name="78 Imagen" descr="imagesCA6H865K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63688" y="2776693"/>
            <a:ext cx="360040" cy="365334"/>
          </a:xfrm>
          <a:prstGeom prst="rect">
            <a:avLst/>
          </a:prstGeom>
        </p:spPr>
      </p:pic>
      <p:sp>
        <p:nvSpPr>
          <p:cNvPr id="80" name="79 CuadroTexto"/>
          <p:cNvSpPr txBox="1"/>
          <p:nvPr/>
        </p:nvSpPr>
        <p:spPr>
          <a:xfrm>
            <a:off x="-2028" y="1916832"/>
            <a:ext cx="1189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b="1" dirty="0" smtClean="0"/>
              <a:t>Josefina Vázquez Mota</a:t>
            </a:r>
          </a:p>
        </p:txBody>
      </p:sp>
      <p:sp>
        <p:nvSpPr>
          <p:cNvPr id="81" name="42 CuadroTexto"/>
          <p:cNvSpPr txBox="1"/>
          <p:nvPr/>
        </p:nvSpPr>
        <p:spPr>
          <a:xfrm>
            <a:off x="0" y="3558147"/>
            <a:ext cx="1259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1200" b="1" dirty="0" smtClean="0"/>
              <a:t>Andrés Manuel López Obrador</a:t>
            </a:r>
          </a:p>
        </p:txBody>
      </p:sp>
      <p:pic>
        <p:nvPicPr>
          <p:cNvPr id="82" name="81 Imagen" descr="Mov. Ciud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123729" y="3573016"/>
            <a:ext cx="432047" cy="432048"/>
          </a:xfrm>
          <a:prstGeom prst="rect">
            <a:avLst/>
          </a:prstGeom>
        </p:spPr>
      </p:pic>
      <p:sp>
        <p:nvSpPr>
          <p:cNvPr id="83" name="42 CuadroTexto"/>
          <p:cNvSpPr txBox="1"/>
          <p:nvPr/>
        </p:nvSpPr>
        <p:spPr>
          <a:xfrm>
            <a:off x="-141988" y="4292975"/>
            <a:ext cx="1329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1200" b="1" dirty="0" smtClean="0"/>
              <a:t>Gabriel </a:t>
            </a:r>
            <a:r>
              <a:rPr lang="es-ES" sz="1200" b="1" dirty="0" err="1" smtClean="0"/>
              <a:t>Quadri</a:t>
            </a:r>
            <a:r>
              <a:rPr lang="es-ES" sz="1200" b="1" dirty="0" smtClean="0"/>
              <a:t> </a:t>
            </a:r>
          </a:p>
          <a:p>
            <a:pPr algn="r"/>
            <a:r>
              <a:rPr lang="es-ES" sz="1200" b="1" dirty="0" smtClean="0"/>
              <a:t>de la Torre</a:t>
            </a:r>
          </a:p>
        </p:txBody>
      </p:sp>
      <p:sp>
        <p:nvSpPr>
          <p:cNvPr id="34" name="42 CuadroTexto"/>
          <p:cNvSpPr txBox="1"/>
          <p:nvPr/>
        </p:nvSpPr>
        <p:spPr>
          <a:xfrm>
            <a:off x="-2028" y="2723547"/>
            <a:ext cx="118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1200" b="1" dirty="0" smtClean="0"/>
              <a:t>Enrique Peña Nieto</a:t>
            </a:r>
          </a:p>
        </p:txBody>
      </p:sp>
      <p:pic>
        <p:nvPicPr>
          <p:cNvPr id="47" name="46 Imagen" descr="pv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21692" y="3135674"/>
            <a:ext cx="360040" cy="360040"/>
          </a:xfrm>
          <a:prstGeom prst="rect">
            <a:avLst/>
          </a:prstGeom>
        </p:spPr>
      </p:pic>
      <p:pic>
        <p:nvPicPr>
          <p:cNvPr id="48" name="47 Imagen" descr="Logo-del-Nueva-Alianz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21692" y="5013176"/>
            <a:ext cx="396000" cy="432048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</p:pic>
      <p:pic>
        <p:nvPicPr>
          <p:cNvPr id="50" name="49 Imagen" descr="pan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84168" y="2060848"/>
            <a:ext cx="360040" cy="360040"/>
          </a:xfrm>
          <a:prstGeom prst="rect">
            <a:avLst/>
          </a:prstGeom>
        </p:spPr>
      </p:pic>
      <p:pic>
        <p:nvPicPr>
          <p:cNvPr id="51" name="117 Imagen" descr="PRD 2.jpg"/>
          <p:cNvPicPr>
            <a:picLocks noChangeAspect="1"/>
          </p:cNvPicPr>
          <p:nvPr/>
        </p:nvPicPr>
        <p:blipFill>
          <a:blip r:embed="rId7" cstate="print"/>
          <a:srcRect l="12450" t="6113" r="11840" b="11340"/>
          <a:stretch>
            <a:fillRect/>
          </a:stretch>
        </p:blipFill>
        <p:spPr>
          <a:xfrm>
            <a:off x="5401612" y="4047576"/>
            <a:ext cx="353857" cy="345638"/>
          </a:xfrm>
          <a:prstGeom prst="rect">
            <a:avLst/>
          </a:prstGeom>
        </p:spPr>
      </p:pic>
      <p:pic>
        <p:nvPicPr>
          <p:cNvPr id="57" name="56 Imagen" descr="p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61651" y="4027130"/>
            <a:ext cx="345639" cy="359380"/>
          </a:xfrm>
          <a:prstGeom prst="rect">
            <a:avLst/>
          </a:prstGeom>
        </p:spPr>
      </p:pic>
      <p:pic>
        <p:nvPicPr>
          <p:cNvPr id="58" name="57 Imagen" descr="imagesCA6H865K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761652" y="3135674"/>
            <a:ext cx="360040" cy="365334"/>
          </a:xfrm>
          <a:prstGeom prst="rect">
            <a:avLst/>
          </a:prstGeom>
        </p:spPr>
      </p:pic>
      <p:sp>
        <p:nvSpPr>
          <p:cNvPr id="59" name="58 CuadroTexto"/>
          <p:cNvSpPr txBox="1"/>
          <p:nvPr/>
        </p:nvSpPr>
        <p:spPr>
          <a:xfrm>
            <a:off x="4174436" y="2001856"/>
            <a:ext cx="1189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b="1" dirty="0" smtClean="0"/>
              <a:t>Josefina Vázquez Mota</a:t>
            </a:r>
          </a:p>
        </p:txBody>
      </p:sp>
      <p:sp>
        <p:nvSpPr>
          <p:cNvPr id="60" name="42 CuadroTexto"/>
          <p:cNvSpPr txBox="1"/>
          <p:nvPr/>
        </p:nvSpPr>
        <p:spPr>
          <a:xfrm>
            <a:off x="4176464" y="3997063"/>
            <a:ext cx="1259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1200" b="1" dirty="0" smtClean="0"/>
              <a:t>Andrés Manuel López Obrador</a:t>
            </a:r>
          </a:p>
        </p:txBody>
      </p:sp>
      <p:pic>
        <p:nvPicPr>
          <p:cNvPr id="61" name="60 Imagen" descr="Mov. Ciud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121693" y="4005064"/>
            <a:ext cx="432047" cy="432048"/>
          </a:xfrm>
          <a:prstGeom prst="rect">
            <a:avLst/>
          </a:prstGeom>
        </p:spPr>
      </p:pic>
      <p:sp>
        <p:nvSpPr>
          <p:cNvPr id="62" name="42 CuadroTexto"/>
          <p:cNvSpPr txBox="1"/>
          <p:nvPr/>
        </p:nvSpPr>
        <p:spPr>
          <a:xfrm>
            <a:off x="4030420" y="4998307"/>
            <a:ext cx="1329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1200" b="1" dirty="0" smtClean="0"/>
              <a:t>Gabriel </a:t>
            </a:r>
            <a:r>
              <a:rPr lang="es-ES" sz="1200" b="1" dirty="0" err="1" smtClean="0"/>
              <a:t>Quadri</a:t>
            </a:r>
            <a:r>
              <a:rPr lang="es-ES" sz="1200" b="1" dirty="0" smtClean="0"/>
              <a:t> </a:t>
            </a:r>
          </a:p>
          <a:p>
            <a:pPr algn="r"/>
            <a:r>
              <a:rPr lang="es-ES" sz="1200" b="1" dirty="0" smtClean="0"/>
              <a:t>de la Torre</a:t>
            </a:r>
          </a:p>
        </p:txBody>
      </p:sp>
      <p:sp>
        <p:nvSpPr>
          <p:cNvPr id="63" name="42 CuadroTexto"/>
          <p:cNvSpPr txBox="1"/>
          <p:nvPr/>
        </p:nvSpPr>
        <p:spPr>
          <a:xfrm>
            <a:off x="4174436" y="3126099"/>
            <a:ext cx="118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1200" b="1" dirty="0" smtClean="0"/>
              <a:t>Enrique Peña Nieto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6715140" y="6578395"/>
            <a:ext cx="2500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 smtClean="0">
                <a:solidFill>
                  <a:schemeClr val="bg2"/>
                </a:solidFill>
              </a:rPr>
              <a:t>n = número de observaciones</a:t>
            </a:r>
            <a:endParaRPr lang="es-MX" sz="1400" dirty="0">
              <a:solidFill>
                <a:schemeClr val="bg2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57136" y="673412"/>
            <a:ext cx="8031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dirty="0" smtClean="0"/>
              <a:t>Independientemente de por quién haya votado en el pasado, </a:t>
            </a:r>
          </a:p>
          <a:p>
            <a:pPr algn="ctr"/>
            <a:r>
              <a:rPr lang="es-ES" sz="1600" dirty="0" smtClean="0"/>
              <a:t>¿con cuál </a:t>
            </a:r>
            <a:r>
              <a:rPr lang="es-E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partido político se identifica </a:t>
            </a:r>
            <a:r>
              <a:rPr lang="es-ES" sz="1600" dirty="0" smtClean="0"/>
              <a:t>usted </a:t>
            </a:r>
            <a:r>
              <a:rPr lang="es-E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más</a:t>
            </a:r>
            <a:r>
              <a:rPr lang="es-ES" sz="1600" dirty="0" smtClean="0"/>
              <a:t>?</a:t>
            </a:r>
            <a:endParaRPr lang="es-MX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ahoma" pitchFamily="34" charset="0"/>
            </a:endParaRPr>
          </a:p>
        </p:txBody>
      </p:sp>
      <p:sp>
        <p:nvSpPr>
          <p:cNvPr id="24" name="22 Marcador de número de diapositiva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6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5" name="24 Gráfico"/>
          <p:cNvGraphicFramePr/>
          <p:nvPr/>
        </p:nvGraphicFramePr>
        <p:xfrm>
          <a:off x="971600" y="1364380"/>
          <a:ext cx="8172400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" name="43 CuadroTexto"/>
          <p:cNvSpPr txBox="1"/>
          <p:nvPr/>
        </p:nvSpPr>
        <p:spPr>
          <a:xfrm>
            <a:off x="6729062" y="1686181"/>
            <a:ext cx="72325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NI" sz="15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23%</a:t>
            </a:r>
            <a:endParaRPr lang="es-MX" sz="15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6729062" y="2329727"/>
            <a:ext cx="72325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NI" sz="15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30%</a:t>
            </a:r>
            <a:endParaRPr lang="es-MX" sz="15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6729062" y="3031779"/>
            <a:ext cx="72325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NI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21%</a:t>
            </a:r>
            <a:endParaRPr lang="es-MX" sz="15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46 Flecha derecha"/>
          <p:cNvSpPr/>
          <p:nvPr/>
        </p:nvSpPr>
        <p:spPr>
          <a:xfrm>
            <a:off x="6300192" y="1657468"/>
            <a:ext cx="357190" cy="285752"/>
          </a:xfrm>
          <a:prstGeom prst="rightArrow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47 Flecha derecha"/>
          <p:cNvSpPr/>
          <p:nvPr/>
        </p:nvSpPr>
        <p:spPr>
          <a:xfrm>
            <a:off x="6300192" y="2305540"/>
            <a:ext cx="357190" cy="285752"/>
          </a:xfrm>
          <a:prstGeom prst="rightArrow">
            <a:avLst/>
          </a:prstGeom>
          <a:solidFill>
            <a:schemeClr val="bg2"/>
          </a:solidFill>
          <a:ln w="28575">
            <a:solidFill>
              <a:srgbClr val="008000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9" name="48 Flecha derecha"/>
          <p:cNvSpPr/>
          <p:nvPr/>
        </p:nvSpPr>
        <p:spPr>
          <a:xfrm>
            <a:off x="6317776" y="2994556"/>
            <a:ext cx="357190" cy="285752"/>
          </a:xfrm>
          <a:prstGeom prst="rightArrow">
            <a:avLst/>
          </a:prstGeom>
          <a:solidFill>
            <a:schemeClr val="bg2"/>
          </a:solidFill>
          <a:ln w="28575">
            <a:solidFill>
              <a:srgbClr val="FFC000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37" name="36 Tabla"/>
          <p:cNvGraphicFramePr>
            <a:graphicFrameLocks noGrp="1"/>
          </p:cNvGraphicFramePr>
          <p:nvPr/>
        </p:nvGraphicFramePr>
        <p:xfrm>
          <a:off x="2843808" y="5705960"/>
          <a:ext cx="2627976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992"/>
                <a:gridCol w="875992"/>
                <a:gridCol w="875992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  Mucho</a:t>
                      </a:r>
                      <a:endParaRPr lang="es-MX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Poco</a:t>
                      </a:r>
                      <a:endParaRPr lang="es-MX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Espontáneo</a:t>
                      </a:r>
                      <a:endParaRPr lang="es-MX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9" name="78 Tabla"/>
          <p:cNvGraphicFramePr>
            <a:graphicFrameLocks noGrp="1"/>
          </p:cNvGraphicFramePr>
          <p:nvPr/>
        </p:nvGraphicFramePr>
        <p:xfrm>
          <a:off x="3635896" y="6026616"/>
          <a:ext cx="1008112" cy="42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/>
              </a:tblGrid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</a:t>
                      </a:r>
                      <a:endParaRPr lang="es-MX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solidFill>
                            <a:schemeClr val="tx1"/>
                          </a:solidFill>
                        </a:rPr>
                        <a:t>n: 1200</a:t>
                      </a:r>
                    </a:p>
                  </a:txBody>
                  <a:tcPr marL="7200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0" name="79 Rectángulo"/>
          <p:cNvSpPr/>
          <p:nvPr/>
        </p:nvSpPr>
        <p:spPr>
          <a:xfrm>
            <a:off x="428596" y="0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SIMPATÍA PARTIDISTA</a:t>
            </a:r>
          </a:p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Encuesta Nacional de Preferencias Electorales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57136" y="719992"/>
            <a:ext cx="8031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dirty="0" smtClean="0"/>
              <a:t>Algunas personas opinan que </a:t>
            </a:r>
            <a:r>
              <a:rPr lang="es-E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país necesita un cambio, </a:t>
            </a:r>
            <a:r>
              <a:rPr lang="es-ES" sz="1600" dirty="0" smtClean="0"/>
              <a:t>otras personas opinan que </a:t>
            </a:r>
            <a:r>
              <a:rPr lang="es-E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general las cosas van por buen camino</a:t>
            </a: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s-E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600" dirty="0" smtClean="0"/>
              <a:t>¿Con cuál de las dos posturas se identifica más usted?</a:t>
            </a:r>
            <a:endParaRPr lang="es-MX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ahoma" pitchFamily="34" charset="0"/>
            </a:endParaRPr>
          </a:p>
        </p:txBody>
      </p:sp>
      <p:sp>
        <p:nvSpPr>
          <p:cNvPr id="11" name="22 Marcador de número de diapositiva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7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071934" y="6613321"/>
            <a:ext cx="5072066" cy="200055"/>
          </a:xfrm>
          <a:prstGeom prst="rect">
            <a:avLst/>
          </a:prstGeom>
        </p:spPr>
        <p:txBody>
          <a:bodyPr wrap="square" lIns="0" tIns="0" rIns="72000" bIns="0">
            <a:spAutoFit/>
          </a:bodyPr>
          <a:lstStyle/>
          <a:p>
            <a:pPr algn="r"/>
            <a:r>
              <a:rPr lang="es-MX" sz="1300" b="1" dirty="0" smtClean="0">
                <a:solidFill>
                  <a:schemeClr val="bg1"/>
                </a:solidFill>
              </a:rPr>
              <a:t>n: número de observaciones</a:t>
            </a:r>
            <a:endParaRPr lang="es-MX" sz="13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9 Gráfico"/>
          <p:cNvGraphicFramePr/>
          <p:nvPr/>
        </p:nvGraphicFramePr>
        <p:xfrm>
          <a:off x="899592" y="1484784"/>
          <a:ext cx="727280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12 Rectángulo"/>
          <p:cNvSpPr/>
          <p:nvPr/>
        </p:nvSpPr>
        <p:spPr>
          <a:xfrm>
            <a:off x="-40944" y="-2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PERCEPCIÓN SOBRE LA NECESIDAD DE UN CAMBIO</a:t>
            </a:r>
            <a:endParaRPr lang="es-MX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ahoma" pitchFamily="34" charset="0"/>
            </a:endParaRPr>
          </a:p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Encuesta Nacional de Preferencias Electorales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5" name="14 Tabla"/>
          <p:cNvGraphicFramePr>
            <a:graphicFrameLocks noGrp="1"/>
          </p:cNvGraphicFramePr>
          <p:nvPr/>
        </p:nvGraphicFramePr>
        <p:xfrm>
          <a:off x="4283968" y="5517232"/>
          <a:ext cx="1008112" cy="42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/>
              </a:tblGrid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</a:t>
                      </a:r>
                      <a:endParaRPr lang="es-MX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solidFill>
                            <a:schemeClr val="tx1"/>
                          </a:solidFill>
                        </a:rPr>
                        <a:t>n: 1200</a:t>
                      </a:r>
                    </a:p>
                  </a:txBody>
                  <a:tcPr marL="7200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7 Rectángulo"/>
          <p:cNvSpPr/>
          <p:nvPr/>
        </p:nvSpPr>
        <p:spPr>
          <a:xfrm>
            <a:off x="-18040" y="6634296"/>
            <a:ext cx="4027513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</a:rPr>
              <a:t>No contestó es equivalente a ‘No sabe’ y ‘No contestó’.</a:t>
            </a:r>
            <a:endParaRPr lang="es-MX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3122652" y="1268823"/>
            <a:ext cx="1704062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1300" b="1" dirty="0" smtClean="0">
                <a:solidFill>
                  <a:srgbClr val="FF0000"/>
                </a:solidFill>
              </a:rPr>
              <a:t>Ha disminuido</a:t>
            </a:r>
            <a:endParaRPr lang="es-MX" sz="1300" b="1" dirty="0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806132" y="1286239"/>
            <a:ext cx="1704062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1300" b="1" dirty="0" smtClean="0">
                <a:solidFill>
                  <a:srgbClr val="008000"/>
                </a:solidFill>
              </a:rPr>
              <a:t>Ha aumentado</a:t>
            </a:r>
            <a:endParaRPr lang="es-MX" sz="1300" b="1" dirty="0">
              <a:solidFill>
                <a:srgbClr val="008000"/>
              </a:solidFill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6850246" y="1268760"/>
          <a:ext cx="1322154" cy="219855"/>
        </p:xfrm>
        <a:graphic>
          <a:graphicData uri="http://schemas.openxmlformats.org/drawingml/2006/table">
            <a:tbl>
              <a:tblPr/>
              <a:tblGrid>
                <a:gridCol w="661077"/>
                <a:gridCol w="661077"/>
              </a:tblGrid>
              <a:tr h="21985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3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GAP</a:t>
                      </a:r>
                    </a:p>
                  </a:txBody>
                  <a:tcPr marL="8128" marR="8128" marT="8128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3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8128" marR="8128" marT="8128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10 Gráfico"/>
          <p:cNvGraphicFramePr/>
          <p:nvPr/>
        </p:nvGraphicFramePr>
        <p:xfrm>
          <a:off x="2699792" y="1439194"/>
          <a:ext cx="4320480" cy="523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6885742" y="1556792"/>
          <a:ext cx="661077" cy="4032450"/>
        </p:xfrm>
        <a:graphic>
          <a:graphicData uri="http://schemas.openxmlformats.org/drawingml/2006/table">
            <a:tbl>
              <a:tblPr/>
              <a:tblGrid>
                <a:gridCol w="661077"/>
              </a:tblGrid>
              <a:tr h="40324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-9</a:t>
                      </a:r>
                      <a:endParaRPr lang="es-MX" sz="13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-3</a:t>
                      </a:r>
                      <a:endParaRPr lang="es-MX" sz="13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-15</a:t>
                      </a:r>
                      <a:endParaRPr lang="es-MX" sz="13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-28</a:t>
                      </a:r>
                      <a:endParaRPr lang="es-MX" sz="13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-49</a:t>
                      </a:r>
                      <a:endParaRPr lang="es-MX" sz="13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-48</a:t>
                      </a:r>
                      <a:endParaRPr lang="es-MX" sz="13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ctr" fontAlgn="b"/>
                      <a:endParaRPr lang="es-MX" sz="13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-38</a:t>
                      </a:r>
                      <a:endParaRPr lang="es-MX" sz="13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395536" y="726376"/>
            <a:ext cx="81369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NI" sz="1600" dirty="0" smtClean="0"/>
              <a:t>Desde el inicio de la </a:t>
            </a:r>
            <a:r>
              <a:rPr lang="es-NI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gestión del gobierno de Felipe Calderón </a:t>
            </a:r>
            <a:r>
              <a:rPr lang="es-NI" sz="1600" dirty="0" smtClean="0"/>
              <a:t>hasta la fecha, ¿diría usted que…</a:t>
            </a:r>
            <a:endParaRPr kumimoji="0" lang="es-ES" sz="1400" b="1" u="none" strike="noStrike" cap="none" normalizeH="0" baseline="0" dirty="0" smtClean="0">
              <a:ln>
                <a:noFill/>
              </a:ln>
              <a:solidFill>
                <a:srgbClr val="008000"/>
              </a:solidFill>
              <a:latin typeface="+mj-lt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617008" y="1656097"/>
          <a:ext cx="2339752" cy="3839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9752"/>
              </a:tblGrid>
              <a:tr h="270455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smtClean="0">
                          <a:solidFill>
                            <a:schemeClr val="tx1"/>
                          </a:solidFill>
                        </a:rPr>
                        <a:t>Los servicios de salud</a:t>
                      </a:r>
                      <a:endParaRPr lang="es-MX" sz="1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075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smtClean="0">
                          <a:solidFill>
                            <a:schemeClr val="tx1"/>
                          </a:solidFill>
                        </a:rPr>
                        <a:t>El impulso de</a:t>
                      </a:r>
                      <a:r>
                        <a:rPr lang="es-ES" sz="1200" b="0" baseline="0" dirty="0" smtClean="0">
                          <a:solidFill>
                            <a:schemeClr val="tx1"/>
                          </a:solidFill>
                        </a:rPr>
                        <a:t> los programas sociales</a:t>
                      </a:r>
                      <a:endParaRPr lang="es-MX" sz="1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smtClean="0">
                          <a:solidFill>
                            <a:schemeClr val="tx1"/>
                          </a:solidFill>
                        </a:rPr>
                        <a:t>La seguridad en las calles</a:t>
                      </a:r>
                      <a:endParaRPr lang="es-MX" sz="1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075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smtClean="0">
                          <a:solidFill>
                            <a:schemeClr val="tx1"/>
                          </a:solidFill>
                        </a:rPr>
                        <a:t>Las oportunidades de adquirir vivienda</a:t>
                      </a:r>
                      <a:endParaRPr lang="es-MX" sz="1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smtClean="0">
                          <a:solidFill>
                            <a:schemeClr val="tx1"/>
                          </a:solidFill>
                        </a:rPr>
                        <a:t>La calidad de la educación</a:t>
                      </a:r>
                      <a:endParaRPr lang="es-MX" sz="1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smtClean="0">
                          <a:solidFill>
                            <a:schemeClr val="tx1"/>
                          </a:solidFill>
                        </a:rPr>
                        <a:t>El</a:t>
                      </a:r>
                      <a:r>
                        <a:rPr lang="es-ES" sz="1200" b="0" baseline="0" dirty="0" smtClean="0">
                          <a:solidFill>
                            <a:schemeClr val="tx1"/>
                          </a:solidFill>
                        </a:rPr>
                        <a:t> crecimiento económico del país</a:t>
                      </a:r>
                      <a:endParaRPr lang="es-MX" sz="1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075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smtClean="0">
                          <a:solidFill>
                            <a:schemeClr val="tx1"/>
                          </a:solidFill>
                        </a:rPr>
                        <a:t>Lo que usted puede comprar con su dinero</a:t>
                      </a:r>
                      <a:endParaRPr lang="es-MX" sz="1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smtClean="0">
                          <a:solidFill>
                            <a:schemeClr val="tx1"/>
                          </a:solidFill>
                        </a:rPr>
                        <a:t>El empleo</a:t>
                      </a:r>
                      <a:endParaRPr lang="es-MX" sz="1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algn="r"/>
                      <a:r>
                        <a:rPr lang="es-ES" sz="1200" b="0" dirty="0" smtClean="0">
                          <a:solidFill>
                            <a:schemeClr val="tx1"/>
                          </a:solidFill>
                        </a:rPr>
                        <a:t>El narcotráfico</a:t>
                      </a:r>
                      <a:endParaRPr lang="es-MX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6" name="15 Conector recto"/>
          <p:cNvCxnSpPr/>
          <p:nvPr/>
        </p:nvCxnSpPr>
        <p:spPr>
          <a:xfrm>
            <a:off x="1043608" y="1957776"/>
            <a:ext cx="734481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1043608" y="2348880"/>
            <a:ext cx="734481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1043608" y="2763512"/>
            <a:ext cx="734481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1043608" y="3168264"/>
            <a:ext cx="734481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1043608" y="3573016"/>
            <a:ext cx="734481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1043608" y="3960352"/>
            <a:ext cx="734481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1043608" y="4351456"/>
            <a:ext cx="734481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1043608" y="4766088"/>
            <a:ext cx="734481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428596" y="0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EVALUACIÓN DE LA GESTIÓN GUBERNAMENTAL DE FELIPE CALDERÓN</a:t>
            </a:r>
            <a:endParaRPr lang="es-MX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Encuesta Nacional de Preferencias Electorales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39160" y="1"/>
            <a:ext cx="704840" cy="357166"/>
          </a:xfrm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8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6" name="25 Tabla"/>
          <p:cNvGraphicFramePr>
            <a:graphicFrameLocks noGrp="1"/>
          </p:cNvGraphicFramePr>
          <p:nvPr/>
        </p:nvGraphicFramePr>
        <p:xfrm>
          <a:off x="3059832" y="1677616"/>
          <a:ext cx="648072" cy="3850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</a:tblGrid>
              <a:tr h="270455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48%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075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48%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37%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075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36%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31%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23%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075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17%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17%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62%</a:t>
                      </a:r>
                      <a:endParaRPr lang="es-MX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26 Tabla"/>
          <p:cNvGraphicFramePr>
            <a:graphicFrameLocks noGrp="1"/>
          </p:cNvGraphicFramePr>
          <p:nvPr/>
        </p:nvGraphicFramePr>
        <p:xfrm>
          <a:off x="5868144" y="1666459"/>
          <a:ext cx="648072" cy="3850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</a:tblGrid>
              <a:tr h="270455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31%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075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46%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075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39%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46%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51%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075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66%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65%</a:t>
                      </a: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24%</a:t>
                      </a:r>
                      <a:endParaRPr lang="es-MX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" name="27 CuadroTexto"/>
          <p:cNvSpPr txBox="1"/>
          <p:nvPr/>
        </p:nvSpPr>
        <p:spPr>
          <a:xfrm>
            <a:off x="6732240" y="5949280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n=1,200</a:t>
            </a:r>
            <a:endParaRPr lang="es-MX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9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Rectangle 1"/>
          <p:cNvSpPr>
            <a:spLocks noChangeArrowheads="1"/>
          </p:cNvSpPr>
          <p:nvPr/>
        </p:nvSpPr>
        <p:spPr bwMode="auto">
          <a:xfrm>
            <a:off x="152400" y="726376"/>
            <a:ext cx="33394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NI" sz="1600" dirty="0" smtClean="0"/>
              <a:t>¿Qué nombres para candidatos </a:t>
            </a:r>
          </a:p>
          <a:p>
            <a:pPr algn="ctr"/>
            <a:r>
              <a:rPr lang="es-NI" sz="1600" dirty="0" smtClean="0"/>
              <a:t>a Presidente de la República </a:t>
            </a:r>
          </a:p>
          <a:p>
            <a:pPr algn="ctr"/>
            <a:r>
              <a:rPr lang="es-NI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 escuchado</a:t>
            </a:r>
            <a:r>
              <a:rPr lang="es-NI" sz="1600" dirty="0" smtClean="0"/>
              <a:t>?</a:t>
            </a:r>
            <a:endParaRPr kumimoji="0" lang="es-ES" sz="1400" b="1" u="none" strike="noStrike" cap="none" normalizeH="0" baseline="0" dirty="0" smtClean="0">
              <a:ln>
                <a:noFill/>
              </a:ln>
              <a:solidFill>
                <a:srgbClr val="008000"/>
              </a:solidFill>
              <a:latin typeface="+mj-lt"/>
            </a:endParaRPr>
          </a:p>
        </p:txBody>
      </p:sp>
      <p:sp>
        <p:nvSpPr>
          <p:cNvPr id="55" name="Rectangle 1"/>
          <p:cNvSpPr>
            <a:spLocks noChangeArrowheads="1"/>
          </p:cNvSpPr>
          <p:nvPr/>
        </p:nvSpPr>
        <p:spPr bwMode="auto">
          <a:xfrm>
            <a:off x="4067944" y="719992"/>
            <a:ext cx="48245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NI" sz="1600" dirty="0" smtClean="0"/>
              <a:t>¿</a:t>
            </a:r>
            <a:r>
              <a:rPr lang="es-NI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Qué opinión tiene de él/ella</a:t>
            </a:r>
            <a:r>
              <a:rPr lang="es-NI" sz="1600" dirty="0" smtClean="0"/>
              <a:t> o no lo conoce lo suficiente como para darme su opinión?*</a:t>
            </a:r>
            <a:endParaRPr kumimoji="0" lang="es-ES" sz="16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4095010" y="1481016"/>
            <a:ext cx="1704062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1300" b="1" dirty="0" smtClean="0">
                <a:solidFill>
                  <a:srgbClr val="FF0000"/>
                </a:solidFill>
              </a:rPr>
              <a:t>Calificación negativa</a:t>
            </a:r>
            <a:endParaRPr lang="es-MX" sz="1300" b="1" dirty="0">
              <a:solidFill>
                <a:srgbClr val="FF0000"/>
              </a:solidFill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5778490" y="1498432"/>
            <a:ext cx="1704062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1300" b="1" dirty="0" smtClean="0">
                <a:solidFill>
                  <a:srgbClr val="008000"/>
                </a:solidFill>
              </a:rPr>
              <a:t>Calificación positiva</a:t>
            </a:r>
            <a:endParaRPr lang="es-MX" sz="1300" b="1" dirty="0">
              <a:solidFill>
                <a:srgbClr val="008000"/>
              </a:solidFill>
            </a:endParaRPr>
          </a:p>
        </p:txBody>
      </p:sp>
      <p:graphicFrame>
        <p:nvGraphicFramePr>
          <p:cNvPr id="36" name="35 Tabla"/>
          <p:cNvGraphicFramePr>
            <a:graphicFrameLocks noGrp="1"/>
          </p:cNvGraphicFramePr>
          <p:nvPr/>
        </p:nvGraphicFramePr>
        <p:xfrm>
          <a:off x="7606580" y="1480953"/>
          <a:ext cx="1322154" cy="219855"/>
        </p:xfrm>
        <a:graphic>
          <a:graphicData uri="http://schemas.openxmlformats.org/drawingml/2006/table">
            <a:tbl>
              <a:tblPr/>
              <a:tblGrid>
                <a:gridCol w="661077"/>
                <a:gridCol w="661077"/>
              </a:tblGrid>
              <a:tr h="21985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008000"/>
                          </a:solidFill>
                          <a:effectLst/>
                          <a:latin typeface="Calibri"/>
                        </a:rPr>
                        <a:t>Casos</a:t>
                      </a:r>
                    </a:p>
                  </a:txBody>
                  <a:tcPr marL="8128" marR="8128" marT="8128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GAP</a:t>
                      </a:r>
                      <a:endParaRPr lang="es-MX" sz="13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8128" marR="8128" marT="8128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7" name="36 Tabla"/>
          <p:cNvGraphicFramePr>
            <a:graphicFrameLocks noGrp="1"/>
          </p:cNvGraphicFramePr>
          <p:nvPr/>
        </p:nvGraphicFramePr>
        <p:xfrm>
          <a:off x="7612102" y="1885768"/>
          <a:ext cx="1322154" cy="3636000"/>
        </p:xfrm>
        <a:graphic>
          <a:graphicData uri="http://schemas.openxmlformats.org/drawingml/2006/table">
            <a:tbl>
              <a:tblPr/>
              <a:tblGrid>
                <a:gridCol w="661077"/>
                <a:gridCol w="661077"/>
              </a:tblGrid>
              <a:tr h="9090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1164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9090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1183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-5</a:t>
                      </a:r>
                      <a:endParaRPr lang="es-MX" sz="13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9090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1176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9090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972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3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3" name="42 Rectángulo"/>
          <p:cNvSpPr/>
          <p:nvPr/>
        </p:nvSpPr>
        <p:spPr>
          <a:xfrm>
            <a:off x="4071934" y="6613321"/>
            <a:ext cx="5072066" cy="200055"/>
          </a:xfrm>
          <a:prstGeom prst="rect">
            <a:avLst/>
          </a:prstGeom>
        </p:spPr>
        <p:txBody>
          <a:bodyPr wrap="square" lIns="0" tIns="0" rIns="72000" bIns="0">
            <a:spAutoFit/>
          </a:bodyPr>
          <a:lstStyle/>
          <a:p>
            <a:pPr algn="r"/>
            <a:r>
              <a:rPr lang="es-MX" sz="1300" b="1" dirty="0" smtClean="0">
                <a:solidFill>
                  <a:schemeClr val="bg1"/>
                </a:solidFill>
              </a:rPr>
              <a:t>n: número de observaciones</a:t>
            </a:r>
            <a:endParaRPr lang="es-MX" sz="1300" b="1" dirty="0">
              <a:solidFill>
                <a:schemeClr val="bg1"/>
              </a:solidFill>
            </a:endParaRPr>
          </a:p>
        </p:txBody>
      </p:sp>
      <p:sp>
        <p:nvSpPr>
          <p:cNvPr id="30" name="29 Rectángulo"/>
          <p:cNvSpPr/>
          <p:nvPr/>
        </p:nvSpPr>
        <p:spPr>
          <a:xfrm>
            <a:off x="21540" y="6613321"/>
            <a:ext cx="3867341" cy="2000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72000"/>
            <a:r>
              <a:rPr lang="es-MX" sz="1300" b="1" dirty="0" smtClean="0">
                <a:solidFill>
                  <a:schemeClr val="bg1"/>
                </a:solidFill>
              </a:rPr>
              <a:t>*Sumando Regular, conoce sin opinión y Ns/Nc = 100%</a:t>
            </a:r>
            <a:endParaRPr lang="es-MX" sz="1300" b="1" dirty="0">
              <a:solidFill>
                <a:schemeClr val="bg1"/>
              </a:solidFill>
            </a:endParaRPr>
          </a:p>
        </p:txBody>
      </p:sp>
      <p:graphicFrame>
        <p:nvGraphicFramePr>
          <p:cNvPr id="31" name="30 Gráfico"/>
          <p:cNvGraphicFramePr/>
          <p:nvPr/>
        </p:nvGraphicFramePr>
        <p:xfrm>
          <a:off x="-180528" y="1700808"/>
          <a:ext cx="345638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" name="31 Rectángulo"/>
          <p:cNvSpPr/>
          <p:nvPr/>
        </p:nvSpPr>
        <p:spPr>
          <a:xfrm>
            <a:off x="-40944" y="-2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CONOCIMIENTO Y OPINIÓN DE CANDIDATOS A PRESIDENTE DE LA REPÚBLICA</a:t>
            </a:r>
            <a:endParaRPr lang="es-MX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ahoma" pitchFamily="34" charset="0"/>
            </a:endParaRPr>
          </a:p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Encuesta Nacional de Preferencias Electorales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3" name="32 Tabla"/>
          <p:cNvGraphicFramePr>
            <a:graphicFrameLocks noGrp="1"/>
          </p:cNvGraphicFramePr>
          <p:nvPr/>
        </p:nvGraphicFramePr>
        <p:xfrm>
          <a:off x="467544" y="6026616"/>
          <a:ext cx="2520280" cy="42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0280"/>
              </a:tblGrid>
              <a:tr h="180000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 Sí espontáneo y sí con ayuda</a:t>
                      </a:r>
                      <a:endParaRPr lang="es-MX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solidFill>
                            <a:schemeClr val="tx1"/>
                          </a:solidFill>
                        </a:rPr>
                        <a:t>n: 1200</a:t>
                      </a:r>
                    </a:p>
                  </a:txBody>
                  <a:tcPr marL="7200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4" name="43 Gráfico"/>
          <p:cNvGraphicFramePr/>
          <p:nvPr/>
        </p:nvGraphicFramePr>
        <p:xfrm>
          <a:off x="3635896" y="1723396"/>
          <a:ext cx="4320480" cy="48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5" name="44 Conector recto"/>
          <p:cNvCxnSpPr/>
          <p:nvPr/>
        </p:nvCxnSpPr>
        <p:spPr>
          <a:xfrm>
            <a:off x="432456" y="3717032"/>
            <a:ext cx="846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>
            <a:off x="432456" y="2780928"/>
            <a:ext cx="846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>
            <a:off x="432456" y="4625840"/>
            <a:ext cx="846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17 Tabla"/>
          <p:cNvGraphicFramePr>
            <a:graphicFrameLocks noGrp="1"/>
          </p:cNvGraphicFramePr>
          <p:nvPr/>
        </p:nvGraphicFramePr>
        <p:xfrm>
          <a:off x="4211960" y="1772816"/>
          <a:ext cx="815752" cy="3816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752"/>
              </a:tblGrid>
              <a:tr h="994323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29%</a:t>
                      </a:r>
                      <a:endParaRPr lang="es-MX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1582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  <a:endParaRPr lang="es-MX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1195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  <a:endParaRPr lang="es-MX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9432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  <a:endParaRPr lang="es-MX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18 Tabla"/>
          <p:cNvGraphicFramePr>
            <a:graphicFrameLocks noGrp="1"/>
          </p:cNvGraphicFramePr>
          <p:nvPr/>
        </p:nvGraphicFramePr>
        <p:xfrm>
          <a:off x="6708576" y="1772816"/>
          <a:ext cx="815752" cy="3816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752"/>
              </a:tblGrid>
              <a:tr h="994323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35%</a:t>
                      </a:r>
                      <a:endParaRPr lang="es-MX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1582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  <a:endParaRPr lang="es-MX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1195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  <a:endParaRPr lang="es-MX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9432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  <a:endParaRPr lang="es-MX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2752" t="15854" r="3537" b="14634"/>
          <a:stretch>
            <a:fillRect/>
          </a:stretch>
        </p:blipFill>
        <p:spPr bwMode="auto">
          <a:xfrm>
            <a:off x="328229" y="1196752"/>
            <a:ext cx="8132204" cy="5017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39160" y="1"/>
            <a:ext cx="704840" cy="357166"/>
          </a:xfrm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10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3635896" y="930206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Expectativas  Positivas</a:t>
            </a:r>
            <a:endParaRPr lang="es-MX" sz="1600" b="1" dirty="0"/>
          </a:p>
        </p:txBody>
      </p:sp>
      <p:sp>
        <p:nvSpPr>
          <p:cNvPr id="40" name="Rectangle 78"/>
          <p:cNvSpPr>
            <a:spLocks noChangeArrowheads="1"/>
          </p:cNvSpPr>
          <p:nvPr/>
        </p:nvSpPr>
        <p:spPr bwMode="auto">
          <a:xfrm>
            <a:off x="5508104" y="4119584"/>
            <a:ext cx="21967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s-MX" sz="1200" b="1" dirty="0" smtClean="0"/>
              <a:t>Representa más el cambio para las familias mexicanas</a:t>
            </a:r>
            <a:endParaRPr lang="es-ES" sz="1200" b="1" dirty="0"/>
          </a:p>
        </p:txBody>
      </p:sp>
      <p:sp>
        <p:nvSpPr>
          <p:cNvPr id="44" name="Rectangle 78"/>
          <p:cNvSpPr>
            <a:spLocks noChangeArrowheads="1"/>
          </p:cNvSpPr>
          <p:nvPr/>
        </p:nvSpPr>
        <p:spPr bwMode="auto">
          <a:xfrm>
            <a:off x="7020272" y="1772816"/>
            <a:ext cx="19442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es-MX" sz="1200" b="1" dirty="0" smtClean="0"/>
              <a:t>Tendrá el mejor equipo de trabajo para gobernar el país</a:t>
            </a:r>
            <a:endParaRPr lang="es-ES" sz="1200" b="1" dirty="0"/>
          </a:p>
        </p:txBody>
      </p:sp>
      <p:sp>
        <p:nvSpPr>
          <p:cNvPr id="47" name="Rectangle 78"/>
          <p:cNvSpPr>
            <a:spLocks noChangeArrowheads="1"/>
          </p:cNvSpPr>
          <p:nvPr/>
        </p:nvSpPr>
        <p:spPr bwMode="auto">
          <a:xfrm>
            <a:off x="6732240" y="2348880"/>
            <a:ext cx="158417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s-MX" sz="1200" b="1" dirty="0" smtClean="0"/>
              <a:t>Tiene las mejores ideas</a:t>
            </a:r>
            <a:endParaRPr lang="es-ES" sz="1200" b="1" dirty="0"/>
          </a:p>
        </p:txBody>
      </p:sp>
      <p:sp>
        <p:nvSpPr>
          <p:cNvPr id="48" name="Rectangle 78"/>
          <p:cNvSpPr>
            <a:spLocks noChangeArrowheads="1"/>
          </p:cNvSpPr>
          <p:nvPr/>
        </p:nvSpPr>
        <p:spPr bwMode="auto">
          <a:xfrm>
            <a:off x="1043608" y="2492896"/>
            <a:ext cx="208823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s-MX" sz="1200" b="1" dirty="0" smtClean="0"/>
              <a:t>Defenderá más la educación</a:t>
            </a:r>
            <a:endParaRPr lang="es-ES" sz="1200" b="1" dirty="0"/>
          </a:p>
        </p:txBody>
      </p:sp>
      <p:sp>
        <p:nvSpPr>
          <p:cNvPr id="49" name="Rectangle 78"/>
          <p:cNvSpPr>
            <a:spLocks noChangeArrowheads="1"/>
          </p:cNvSpPr>
          <p:nvPr/>
        </p:nvSpPr>
        <p:spPr bwMode="auto">
          <a:xfrm>
            <a:off x="5364088" y="2060848"/>
            <a:ext cx="13737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s-MX" sz="1200" b="1" dirty="0" smtClean="0"/>
              <a:t>Habrá más seguridad en las calles</a:t>
            </a:r>
            <a:endParaRPr lang="es-ES" sz="1200" b="1" dirty="0"/>
          </a:p>
        </p:txBody>
      </p:sp>
      <p:sp>
        <p:nvSpPr>
          <p:cNvPr id="50" name="49 Rectángulo"/>
          <p:cNvSpPr/>
          <p:nvPr/>
        </p:nvSpPr>
        <p:spPr>
          <a:xfrm>
            <a:off x="971600" y="1340768"/>
            <a:ext cx="7568380" cy="36004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5" name="Rectangle 78"/>
          <p:cNvSpPr>
            <a:spLocks noChangeArrowheads="1"/>
          </p:cNvSpPr>
          <p:nvPr/>
        </p:nvSpPr>
        <p:spPr bwMode="auto">
          <a:xfrm>
            <a:off x="1979712" y="2924944"/>
            <a:ext cx="177290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s-ES" sz="1400" b="1" dirty="0" smtClean="0">
                <a:solidFill>
                  <a:srgbClr val="0070C0"/>
                </a:solidFill>
              </a:rPr>
              <a:t>Josefina Vázquez Mota</a:t>
            </a:r>
            <a:endParaRPr lang="es-ES" sz="1400" b="1" dirty="0">
              <a:solidFill>
                <a:srgbClr val="0070C0"/>
              </a:solidFill>
            </a:endParaRPr>
          </a:p>
        </p:txBody>
      </p:sp>
      <p:sp>
        <p:nvSpPr>
          <p:cNvPr id="56" name="Rectangle 78"/>
          <p:cNvSpPr>
            <a:spLocks noChangeArrowheads="1"/>
          </p:cNvSpPr>
          <p:nvPr/>
        </p:nvSpPr>
        <p:spPr bwMode="auto">
          <a:xfrm>
            <a:off x="5508104" y="3901992"/>
            <a:ext cx="237626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1400" b="1" dirty="0" smtClean="0">
                <a:solidFill>
                  <a:srgbClr val="FD8D3C"/>
                </a:solidFill>
              </a:rPr>
              <a:t>Andrés Manuel López Obrador</a:t>
            </a:r>
            <a:endParaRPr lang="es-ES" sz="1400" b="1" dirty="0">
              <a:solidFill>
                <a:srgbClr val="FD8D3C"/>
              </a:solidFill>
            </a:endParaRPr>
          </a:p>
        </p:txBody>
      </p:sp>
      <p:sp>
        <p:nvSpPr>
          <p:cNvPr id="57" name="Rectangle 78"/>
          <p:cNvSpPr>
            <a:spLocks noChangeArrowheads="1"/>
          </p:cNvSpPr>
          <p:nvPr/>
        </p:nvSpPr>
        <p:spPr bwMode="auto">
          <a:xfrm>
            <a:off x="5940152" y="1484784"/>
            <a:ext cx="144016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1400" b="1" dirty="0" smtClean="0">
                <a:solidFill>
                  <a:srgbClr val="008000"/>
                </a:solidFill>
              </a:rPr>
              <a:t>Enrique Peña Nieto</a:t>
            </a:r>
            <a:endParaRPr lang="es-ES" sz="1400" b="1" dirty="0">
              <a:solidFill>
                <a:srgbClr val="008000"/>
              </a:solidFill>
            </a:endParaRPr>
          </a:p>
        </p:txBody>
      </p:sp>
      <p:sp>
        <p:nvSpPr>
          <p:cNvPr id="58" name="57 CuadroTexto"/>
          <p:cNvSpPr txBox="1"/>
          <p:nvPr/>
        </p:nvSpPr>
        <p:spPr>
          <a:xfrm>
            <a:off x="6948264" y="5949280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n =1193</a:t>
            </a:r>
            <a:endParaRPr lang="es-MX" sz="1400" b="1" dirty="0"/>
          </a:p>
        </p:txBody>
      </p:sp>
      <p:sp>
        <p:nvSpPr>
          <p:cNvPr id="59" name="58 Rectángulo"/>
          <p:cNvSpPr/>
          <p:nvPr/>
        </p:nvSpPr>
        <p:spPr>
          <a:xfrm>
            <a:off x="539552" y="5733256"/>
            <a:ext cx="1296144" cy="600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300" i="1" dirty="0" smtClean="0"/>
              <a:t>Coordinates in symmetric  normalization</a:t>
            </a:r>
            <a:endParaRPr lang="en-US" sz="1300" i="1" dirty="0"/>
          </a:p>
        </p:txBody>
      </p:sp>
      <p:sp>
        <p:nvSpPr>
          <p:cNvPr id="22" name="21 Elipse"/>
          <p:cNvSpPr/>
          <p:nvPr/>
        </p:nvSpPr>
        <p:spPr>
          <a:xfrm rot="473532">
            <a:off x="919128" y="2281059"/>
            <a:ext cx="2846547" cy="947012"/>
          </a:xfrm>
          <a:prstGeom prst="ellipse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22 Elipse"/>
          <p:cNvSpPr/>
          <p:nvPr/>
        </p:nvSpPr>
        <p:spPr>
          <a:xfrm>
            <a:off x="5292080" y="1412776"/>
            <a:ext cx="3312368" cy="1368152"/>
          </a:xfrm>
          <a:prstGeom prst="ellipse">
            <a:avLst/>
          </a:prstGeom>
          <a:noFill/>
          <a:ln>
            <a:solidFill>
              <a:srgbClr val="008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24 Elipse"/>
          <p:cNvSpPr/>
          <p:nvPr/>
        </p:nvSpPr>
        <p:spPr>
          <a:xfrm rot="408747">
            <a:off x="5345642" y="3554792"/>
            <a:ext cx="2808312" cy="122413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19 Rectángulo"/>
          <p:cNvSpPr/>
          <p:nvPr/>
        </p:nvSpPr>
        <p:spPr>
          <a:xfrm>
            <a:off x="428596" y="0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EXPECTATIVAS POSITIVAS ASOCIADAS A LOS CANDIDATOS</a:t>
            </a:r>
            <a:endParaRPr lang="es-MX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Encuesta Nacional de Preferencias Electorales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 l="17773" t="10101" r="18448" b="9050"/>
          <a:stretch>
            <a:fillRect/>
          </a:stretch>
        </p:blipFill>
        <p:spPr bwMode="auto">
          <a:xfrm>
            <a:off x="395536" y="1080032"/>
            <a:ext cx="8496944" cy="5373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39160" y="1"/>
            <a:ext cx="704840" cy="357166"/>
          </a:xfrm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11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3635896" y="687753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Expectativas  Negativas</a:t>
            </a:r>
            <a:endParaRPr lang="es-MX" sz="1600" b="1" dirty="0"/>
          </a:p>
        </p:txBody>
      </p:sp>
      <p:sp>
        <p:nvSpPr>
          <p:cNvPr id="40" name="Rectangle 78"/>
          <p:cNvSpPr>
            <a:spLocks noChangeArrowheads="1"/>
          </p:cNvSpPr>
          <p:nvPr/>
        </p:nvSpPr>
        <p:spPr bwMode="auto">
          <a:xfrm>
            <a:off x="2843808" y="2852936"/>
            <a:ext cx="823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es-MX" sz="1200" b="1" dirty="0" smtClean="0"/>
              <a:t>Habrá más corrupción</a:t>
            </a:r>
            <a:endParaRPr lang="es-ES" sz="1200" b="1" dirty="0"/>
          </a:p>
        </p:txBody>
      </p:sp>
      <p:sp>
        <p:nvSpPr>
          <p:cNvPr id="44" name="Rectangle 78"/>
          <p:cNvSpPr>
            <a:spLocks noChangeArrowheads="1"/>
          </p:cNvSpPr>
          <p:nvPr/>
        </p:nvSpPr>
        <p:spPr bwMode="auto">
          <a:xfrm>
            <a:off x="5796136" y="1916832"/>
            <a:ext cx="164417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es-MX" sz="1200" b="1" dirty="0" smtClean="0"/>
              <a:t>Endeudará más al país</a:t>
            </a:r>
            <a:endParaRPr lang="es-ES" sz="1200" b="1" dirty="0"/>
          </a:p>
        </p:txBody>
      </p:sp>
      <p:sp>
        <p:nvSpPr>
          <p:cNvPr id="47" name="Rectangle 78"/>
          <p:cNvSpPr>
            <a:spLocks noChangeArrowheads="1"/>
          </p:cNvSpPr>
          <p:nvPr/>
        </p:nvSpPr>
        <p:spPr bwMode="auto">
          <a:xfrm>
            <a:off x="7524328" y="1916832"/>
            <a:ext cx="14401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s-MX" sz="1200" b="1" dirty="0" smtClean="0"/>
              <a:t>Dividirá más a la sociedad</a:t>
            </a:r>
            <a:endParaRPr lang="es-ES" sz="1200" b="1" dirty="0"/>
          </a:p>
        </p:txBody>
      </p:sp>
      <p:sp>
        <p:nvSpPr>
          <p:cNvPr id="48" name="Rectangle 78"/>
          <p:cNvSpPr>
            <a:spLocks noChangeArrowheads="1"/>
          </p:cNvSpPr>
          <p:nvPr/>
        </p:nvSpPr>
        <p:spPr bwMode="auto">
          <a:xfrm>
            <a:off x="5436096" y="1340768"/>
            <a:ext cx="208823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es-MX" sz="1200" b="1" dirty="0" smtClean="0"/>
              <a:t>Habrá mayor crisis económica</a:t>
            </a:r>
            <a:endParaRPr lang="es-ES" sz="1200" b="1" dirty="0"/>
          </a:p>
        </p:txBody>
      </p:sp>
      <p:sp>
        <p:nvSpPr>
          <p:cNvPr id="49" name="Rectangle 78"/>
          <p:cNvSpPr>
            <a:spLocks noChangeArrowheads="1"/>
          </p:cNvSpPr>
          <p:nvPr/>
        </p:nvSpPr>
        <p:spPr bwMode="auto">
          <a:xfrm>
            <a:off x="6149340" y="4356426"/>
            <a:ext cx="137374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es-MX" sz="1200" b="1" dirty="0" smtClean="0"/>
              <a:t>Habrá menos empleo</a:t>
            </a:r>
            <a:endParaRPr lang="es-ES" sz="1200" b="1" dirty="0"/>
          </a:p>
        </p:txBody>
      </p:sp>
      <p:sp>
        <p:nvSpPr>
          <p:cNvPr id="50" name="49 Rectángulo"/>
          <p:cNvSpPr/>
          <p:nvPr/>
        </p:nvSpPr>
        <p:spPr>
          <a:xfrm>
            <a:off x="1403648" y="1082232"/>
            <a:ext cx="7416824" cy="417646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5" name="Rectangle 78"/>
          <p:cNvSpPr>
            <a:spLocks noChangeArrowheads="1"/>
          </p:cNvSpPr>
          <p:nvPr/>
        </p:nvSpPr>
        <p:spPr bwMode="auto">
          <a:xfrm>
            <a:off x="6156176" y="4048156"/>
            <a:ext cx="213547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1400" b="1" dirty="0" smtClean="0">
                <a:solidFill>
                  <a:srgbClr val="0070C0"/>
                </a:solidFill>
              </a:rPr>
              <a:t>Josefina Vázquez Mota</a:t>
            </a:r>
            <a:endParaRPr lang="es-ES" sz="1400" b="1" dirty="0">
              <a:solidFill>
                <a:srgbClr val="0070C0"/>
              </a:solidFill>
            </a:endParaRPr>
          </a:p>
        </p:txBody>
      </p:sp>
      <p:sp>
        <p:nvSpPr>
          <p:cNvPr id="56" name="Rectangle 78"/>
          <p:cNvSpPr>
            <a:spLocks noChangeArrowheads="1"/>
          </p:cNvSpPr>
          <p:nvPr/>
        </p:nvSpPr>
        <p:spPr bwMode="auto">
          <a:xfrm>
            <a:off x="6398232" y="1183736"/>
            <a:ext cx="2376264" cy="2154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1400" b="1" dirty="0" smtClean="0">
                <a:solidFill>
                  <a:srgbClr val="FD8D3C"/>
                </a:solidFill>
              </a:rPr>
              <a:t>Andrés Manuel López Obrador</a:t>
            </a:r>
            <a:endParaRPr lang="es-ES" sz="1400" b="1" dirty="0">
              <a:solidFill>
                <a:srgbClr val="FD8D3C"/>
              </a:solidFill>
            </a:endParaRPr>
          </a:p>
        </p:txBody>
      </p:sp>
      <p:sp>
        <p:nvSpPr>
          <p:cNvPr id="57" name="Rectangle 78"/>
          <p:cNvSpPr>
            <a:spLocks noChangeArrowheads="1"/>
          </p:cNvSpPr>
          <p:nvPr/>
        </p:nvSpPr>
        <p:spPr bwMode="auto">
          <a:xfrm>
            <a:off x="3203848" y="2665256"/>
            <a:ext cx="201622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S" sz="1400" b="1" dirty="0" smtClean="0">
                <a:solidFill>
                  <a:srgbClr val="008000"/>
                </a:solidFill>
              </a:rPr>
              <a:t>Enrique Peña Nieto</a:t>
            </a:r>
            <a:endParaRPr lang="es-ES" sz="1400" b="1" dirty="0">
              <a:solidFill>
                <a:srgbClr val="008000"/>
              </a:solidFill>
            </a:endParaRPr>
          </a:p>
        </p:txBody>
      </p:sp>
      <p:sp>
        <p:nvSpPr>
          <p:cNvPr id="58" name="57 CuadroTexto"/>
          <p:cNvSpPr txBox="1"/>
          <p:nvPr/>
        </p:nvSpPr>
        <p:spPr>
          <a:xfrm>
            <a:off x="6948264" y="5949280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n =1193</a:t>
            </a:r>
            <a:endParaRPr lang="es-MX" sz="1400" b="1" dirty="0"/>
          </a:p>
        </p:txBody>
      </p:sp>
      <p:sp>
        <p:nvSpPr>
          <p:cNvPr id="59" name="58 Rectángulo"/>
          <p:cNvSpPr/>
          <p:nvPr/>
        </p:nvSpPr>
        <p:spPr>
          <a:xfrm>
            <a:off x="539552" y="5733256"/>
            <a:ext cx="1296144" cy="600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300" i="1" dirty="0" smtClean="0"/>
              <a:t>Coordinates in symmetric  normalization</a:t>
            </a:r>
            <a:endParaRPr lang="en-US" sz="1300" i="1" dirty="0"/>
          </a:p>
        </p:txBody>
      </p:sp>
      <p:sp>
        <p:nvSpPr>
          <p:cNvPr id="19" name="18 Elipse"/>
          <p:cNvSpPr/>
          <p:nvPr/>
        </p:nvSpPr>
        <p:spPr>
          <a:xfrm>
            <a:off x="2600020" y="2492896"/>
            <a:ext cx="2520280" cy="792088"/>
          </a:xfrm>
          <a:prstGeom prst="ellipse">
            <a:avLst/>
          </a:prstGeom>
          <a:noFill/>
          <a:ln>
            <a:solidFill>
              <a:srgbClr val="008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19 Elipse"/>
          <p:cNvSpPr/>
          <p:nvPr/>
        </p:nvSpPr>
        <p:spPr>
          <a:xfrm>
            <a:off x="5292080" y="1154240"/>
            <a:ext cx="3672408" cy="1296144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20 Elipse"/>
          <p:cNvSpPr/>
          <p:nvPr/>
        </p:nvSpPr>
        <p:spPr>
          <a:xfrm rot="21101645">
            <a:off x="6134593" y="3806920"/>
            <a:ext cx="2304256" cy="865435"/>
          </a:xfrm>
          <a:prstGeom prst="ellipse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21 Rectángulo"/>
          <p:cNvSpPr/>
          <p:nvPr/>
        </p:nvSpPr>
        <p:spPr>
          <a:xfrm>
            <a:off x="428596" y="0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EXPECTATIVAS NEGATIVAS ASOCIADAS A LOS CANDIDATOS</a:t>
            </a:r>
            <a:endParaRPr lang="es-MX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Encuesta Nacional de Preferencias Electorales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ahoma" pitchFamily="34" charset="0"/>
              </a:rPr>
              <a:t>JOSEFINA VÁZQUEZ MOTA</a:t>
            </a:r>
          </a:p>
        </p:txBody>
      </p:sp>
      <p:sp>
        <p:nvSpPr>
          <p:cNvPr id="49" name="48 Rectángulo"/>
          <p:cNvSpPr/>
          <p:nvPr/>
        </p:nvSpPr>
        <p:spPr>
          <a:xfrm>
            <a:off x="5508104" y="764704"/>
            <a:ext cx="28219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500" dirty="0" smtClean="0"/>
              <a:t>¿Razones para </a:t>
            </a:r>
            <a:r>
              <a:rPr lang="es-ES" sz="1500" b="1" dirty="0" smtClean="0">
                <a:solidFill>
                  <a:srgbClr val="FF0000"/>
                </a:solidFill>
              </a:rPr>
              <a:t>no</a:t>
            </a:r>
            <a:r>
              <a:rPr lang="es-ES" sz="1500" dirty="0" smtClean="0"/>
              <a:t> votar por JVM?</a:t>
            </a:r>
            <a:endParaRPr lang="es-MX" sz="1500" dirty="0"/>
          </a:p>
        </p:txBody>
      </p:sp>
      <p:sp>
        <p:nvSpPr>
          <p:cNvPr id="35" name="34 Rectángulo"/>
          <p:cNvSpPr/>
          <p:nvPr/>
        </p:nvSpPr>
        <p:spPr>
          <a:xfrm>
            <a:off x="669920" y="764704"/>
            <a:ext cx="28219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500" dirty="0" smtClean="0"/>
              <a:t>¿Razones para </a:t>
            </a:r>
            <a:r>
              <a:rPr lang="es-ES" sz="1500" b="1" dirty="0" smtClean="0">
                <a:solidFill>
                  <a:srgbClr val="00B050"/>
                </a:solidFill>
              </a:rPr>
              <a:t>sí </a:t>
            </a:r>
            <a:r>
              <a:rPr lang="es-ES" sz="1500" dirty="0" smtClean="0"/>
              <a:t>votar por JVM?</a:t>
            </a:r>
            <a:endParaRPr lang="es-MX" sz="1500" dirty="0"/>
          </a:p>
        </p:txBody>
      </p:sp>
      <p:pic>
        <p:nvPicPr>
          <p:cNvPr id="36" name="21 Imagen" descr="icon_daumen_hoch_gr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9672" y="1340768"/>
            <a:ext cx="810290" cy="810290"/>
          </a:xfrm>
          <a:prstGeom prst="rect">
            <a:avLst/>
          </a:prstGeom>
        </p:spPr>
      </p:pic>
      <p:pic>
        <p:nvPicPr>
          <p:cNvPr id="37" name="22 Imagen" descr="icon_daumen_runter_gr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6216" y="1349869"/>
            <a:ext cx="792088" cy="792088"/>
          </a:xfrm>
          <a:prstGeom prst="rect">
            <a:avLst/>
          </a:prstGeom>
        </p:spPr>
      </p:pic>
      <p:sp>
        <p:nvSpPr>
          <p:cNvPr id="41" name="40 Rectángulo"/>
          <p:cNvSpPr/>
          <p:nvPr/>
        </p:nvSpPr>
        <p:spPr>
          <a:xfrm>
            <a:off x="3100776" y="1969962"/>
            <a:ext cx="28219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500" b="1" u="sng" dirty="0" smtClean="0"/>
              <a:t>Modelos estadísticos</a:t>
            </a:r>
            <a:endParaRPr lang="es-MX" sz="1500" b="1" u="sng" dirty="0"/>
          </a:p>
        </p:txBody>
      </p:sp>
      <p:sp>
        <p:nvSpPr>
          <p:cNvPr id="52" name="51 Rectángulo"/>
          <p:cNvSpPr/>
          <p:nvPr/>
        </p:nvSpPr>
        <p:spPr>
          <a:xfrm>
            <a:off x="6156176" y="3505937"/>
            <a:ext cx="25922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JVM es una mala candidata para su partido</a:t>
            </a:r>
            <a:endParaRPr lang="es-MX" sz="1500" b="1" dirty="0"/>
          </a:p>
        </p:txBody>
      </p:sp>
      <p:pic>
        <p:nvPicPr>
          <p:cNvPr id="53" name="Picture 20" descr="roj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40848" y="4157799"/>
            <a:ext cx="360040" cy="360040"/>
          </a:xfrm>
          <a:prstGeom prst="rect">
            <a:avLst/>
          </a:prstGeom>
          <a:noFill/>
        </p:spPr>
      </p:pic>
      <p:sp>
        <p:nvSpPr>
          <p:cNvPr id="61" name="60 Rectángulo"/>
          <p:cNvSpPr/>
          <p:nvPr/>
        </p:nvSpPr>
        <p:spPr>
          <a:xfrm>
            <a:off x="6156176" y="4171146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No será capaz de combatir el narcotráfico</a:t>
            </a:r>
            <a:endParaRPr lang="es-MX" sz="1500" b="1" dirty="0"/>
          </a:p>
        </p:txBody>
      </p:sp>
      <p:sp>
        <p:nvSpPr>
          <p:cNvPr id="75" name="74 Rectángulo"/>
          <p:cNvSpPr/>
          <p:nvPr/>
        </p:nvSpPr>
        <p:spPr>
          <a:xfrm>
            <a:off x="6156176" y="286251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El PAN gobierna para los ricos</a:t>
            </a:r>
            <a:endParaRPr lang="es-MX" sz="1200" b="1" dirty="0"/>
          </a:p>
        </p:txBody>
      </p:sp>
      <p:sp>
        <p:nvSpPr>
          <p:cNvPr id="85" name="84 Rectángulo"/>
          <p:cNvSpPr/>
          <p:nvPr/>
        </p:nvSpPr>
        <p:spPr>
          <a:xfrm>
            <a:off x="1259632" y="3461225"/>
            <a:ext cx="237626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Si ataca a Elba Esther, es porque va a defender la educación de calidad</a:t>
            </a:r>
            <a:endParaRPr lang="es-MX" sz="1500" b="1" dirty="0"/>
          </a:p>
        </p:txBody>
      </p:sp>
      <p:pic>
        <p:nvPicPr>
          <p:cNvPr id="86" name="Picture 23" descr="verde2 cop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3442648"/>
            <a:ext cx="360040" cy="360040"/>
          </a:xfrm>
          <a:prstGeom prst="rect">
            <a:avLst/>
          </a:prstGeom>
          <a:noFill/>
        </p:spPr>
      </p:pic>
      <p:sp>
        <p:nvSpPr>
          <p:cNvPr id="93" name="92 Rectángulo"/>
          <p:cNvSpPr/>
          <p:nvPr/>
        </p:nvSpPr>
        <p:spPr>
          <a:xfrm>
            <a:off x="1259632" y="2852936"/>
            <a:ext cx="28083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Orgullo que hubiera una mujer presidenta por primera vez</a:t>
            </a:r>
            <a:endParaRPr lang="es-MX" sz="1500" b="1" dirty="0"/>
          </a:p>
        </p:txBody>
      </p:sp>
      <p:pic>
        <p:nvPicPr>
          <p:cNvPr id="94" name="Picture 23" descr="verde2 cop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2934824"/>
            <a:ext cx="360040" cy="360040"/>
          </a:xfrm>
          <a:prstGeom prst="rect">
            <a:avLst/>
          </a:prstGeom>
          <a:noFill/>
        </p:spPr>
      </p:pic>
      <p:pic>
        <p:nvPicPr>
          <p:cNvPr id="101" name="Picture 20" descr="roj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40848" y="2835520"/>
            <a:ext cx="360040" cy="360040"/>
          </a:xfrm>
          <a:prstGeom prst="rect">
            <a:avLst/>
          </a:prstGeom>
          <a:noFill/>
        </p:spPr>
      </p:pic>
      <p:pic>
        <p:nvPicPr>
          <p:cNvPr id="106" name="Picture 20" descr="roj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40848" y="3487360"/>
            <a:ext cx="360040" cy="360040"/>
          </a:xfrm>
          <a:prstGeom prst="rect">
            <a:avLst/>
          </a:prstGeom>
          <a:noFill/>
        </p:spPr>
      </p:pic>
      <p:pic>
        <p:nvPicPr>
          <p:cNvPr id="28" name="1 Imagen" descr="josefina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9912" y="836712"/>
            <a:ext cx="1420691" cy="1085850"/>
          </a:xfrm>
          <a:prstGeom prst="rect">
            <a:avLst/>
          </a:prstGeom>
        </p:spPr>
      </p:pic>
      <p:sp>
        <p:nvSpPr>
          <p:cNvPr id="20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39160" y="1"/>
            <a:ext cx="704840" cy="357166"/>
          </a:xfrm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12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ahoma" pitchFamily="34" charset="0"/>
              </a:rPr>
              <a:t>ANDRÉS MANUEL LÓPEZ OBRADOR</a:t>
            </a:r>
          </a:p>
        </p:txBody>
      </p:sp>
      <p:sp>
        <p:nvSpPr>
          <p:cNvPr id="49" name="48 Rectángulo"/>
          <p:cNvSpPr/>
          <p:nvPr/>
        </p:nvSpPr>
        <p:spPr>
          <a:xfrm>
            <a:off x="5508104" y="764704"/>
            <a:ext cx="28219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500" dirty="0" smtClean="0"/>
              <a:t>¿Razones para </a:t>
            </a:r>
            <a:r>
              <a:rPr lang="es-ES" sz="1500" b="1" dirty="0" smtClean="0">
                <a:solidFill>
                  <a:srgbClr val="FF0000"/>
                </a:solidFill>
              </a:rPr>
              <a:t>no</a:t>
            </a:r>
            <a:r>
              <a:rPr lang="es-ES" sz="1500" dirty="0" smtClean="0"/>
              <a:t> votar por AMLO?</a:t>
            </a:r>
            <a:endParaRPr lang="es-MX" sz="1500" dirty="0"/>
          </a:p>
        </p:txBody>
      </p:sp>
      <p:sp>
        <p:nvSpPr>
          <p:cNvPr id="35" name="34 Rectángulo"/>
          <p:cNvSpPr/>
          <p:nvPr/>
        </p:nvSpPr>
        <p:spPr>
          <a:xfrm>
            <a:off x="669920" y="764704"/>
            <a:ext cx="28219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500" dirty="0" smtClean="0"/>
              <a:t>¿Razones para </a:t>
            </a:r>
            <a:r>
              <a:rPr lang="es-ES" sz="1500" b="1" dirty="0" smtClean="0">
                <a:solidFill>
                  <a:srgbClr val="00B050"/>
                </a:solidFill>
              </a:rPr>
              <a:t>sí</a:t>
            </a:r>
            <a:r>
              <a:rPr lang="es-ES" sz="1500" dirty="0" smtClean="0"/>
              <a:t> votar por AMLO?</a:t>
            </a:r>
            <a:endParaRPr lang="es-MX" sz="1500" dirty="0"/>
          </a:p>
        </p:txBody>
      </p:sp>
      <p:pic>
        <p:nvPicPr>
          <p:cNvPr id="36" name="21 Imagen" descr="icon_daumen_hoch_gr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9672" y="1340768"/>
            <a:ext cx="810290" cy="810290"/>
          </a:xfrm>
          <a:prstGeom prst="rect">
            <a:avLst/>
          </a:prstGeom>
        </p:spPr>
      </p:pic>
      <p:pic>
        <p:nvPicPr>
          <p:cNvPr id="37" name="22 Imagen" descr="icon_daumen_runter_gr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6216" y="1349869"/>
            <a:ext cx="792088" cy="792088"/>
          </a:xfrm>
          <a:prstGeom prst="rect">
            <a:avLst/>
          </a:prstGeom>
        </p:spPr>
      </p:pic>
      <p:sp>
        <p:nvSpPr>
          <p:cNvPr id="41" name="40 Rectángulo"/>
          <p:cNvSpPr/>
          <p:nvPr/>
        </p:nvSpPr>
        <p:spPr>
          <a:xfrm>
            <a:off x="3100776" y="1969962"/>
            <a:ext cx="28219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500" b="1" u="sng" dirty="0" smtClean="0"/>
              <a:t>Modelos estadísticos</a:t>
            </a:r>
            <a:endParaRPr lang="es-MX" sz="1500" b="1" u="sng" dirty="0"/>
          </a:p>
        </p:txBody>
      </p:sp>
      <p:sp>
        <p:nvSpPr>
          <p:cNvPr id="52" name="51 Rectángulo"/>
          <p:cNvSpPr/>
          <p:nvPr/>
        </p:nvSpPr>
        <p:spPr>
          <a:xfrm>
            <a:off x="6156176" y="3505937"/>
            <a:ext cx="24482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López Obrador no respeta las instituciones</a:t>
            </a:r>
            <a:endParaRPr lang="es-MX" sz="1500" b="1" dirty="0"/>
          </a:p>
        </p:txBody>
      </p:sp>
      <p:pic>
        <p:nvPicPr>
          <p:cNvPr id="53" name="Picture 20" descr="roj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40848" y="4085791"/>
            <a:ext cx="360040" cy="360040"/>
          </a:xfrm>
          <a:prstGeom prst="rect">
            <a:avLst/>
          </a:prstGeom>
          <a:noFill/>
        </p:spPr>
      </p:pic>
      <p:sp>
        <p:nvSpPr>
          <p:cNvPr id="61" name="60 Rectángulo"/>
          <p:cNvSpPr/>
          <p:nvPr/>
        </p:nvSpPr>
        <p:spPr>
          <a:xfrm>
            <a:off x="6156176" y="4099138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AMLO es un mal candidato para su partido</a:t>
            </a:r>
            <a:endParaRPr lang="es-MX" sz="1500" b="1" dirty="0"/>
          </a:p>
        </p:txBody>
      </p:sp>
      <p:sp>
        <p:nvSpPr>
          <p:cNvPr id="75" name="74 Rectángulo"/>
          <p:cNvSpPr/>
          <p:nvPr/>
        </p:nvSpPr>
        <p:spPr>
          <a:xfrm>
            <a:off x="6156176" y="286251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Con AMLO vamos a estar como en Venezuela</a:t>
            </a:r>
            <a:endParaRPr lang="es-MX" sz="1200" b="1" dirty="0"/>
          </a:p>
        </p:txBody>
      </p:sp>
      <p:sp>
        <p:nvSpPr>
          <p:cNvPr id="85" name="84 Rectángulo"/>
          <p:cNvSpPr/>
          <p:nvPr/>
        </p:nvSpPr>
        <p:spPr>
          <a:xfrm>
            <a:off x="1259632" y="3461225"/>
            <a:ext cx="19442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El PRD ha sabido gobernar el DF</a:t>
            </a:r>
            <a:endParaRPr lang="es-MX" sz="1500" b="1" dirty="0"/>
          </a:p>
        </p:txBody>
      </p:sp>
      <p:pic>
        <p:nvPicPr>
          <p:cNvPr id="86" name="Picture 23" descr="verde2 cop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3442648"/>
            <a:ext cx="360040" cy="360040"/>
          </a:xfrm>
          <a:prstGeom prst="rect">
            <a:avLst/>
          </a:prstGeom>
          <a:noFill/>
        </p:spPr>
      </p:pic>
      <p:sp>
        <p:nvSpPr>
          <p:cNvPr id="93" name="92 Rectángulo"/>
          <p:cNvSpPr/>
          <p:nvPr/>
        </p:nvSpPr>
        <p:spPr>
          <a:xfrm>
            <a:off x="1259632" y="2852936"/>
            <a:ext cx="19442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El PRD representa el cambio verdadero</a:t>
            </a:r>
            <a:endParaRPr lang="es-MX" sz="1500" b="1" dirty="0"/>
          </a:p>
        </p:txBody>
      </p:sp>
      <p:pic>
        <p:nvPicPr>
          <p:cNvPr id="94" name="Picture 23" descr="verde2 cop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2934824"/>
            <a:ext cx="360040" cy="360040"/>
          </a:xfrm>
          <a:prstGeom prst="rect">
            <a:avLst/>
          </a:prstGeom>
          <a:noFill/>
        </p:spPr>
      </p:pic>
      <p:pic>
        <p:nvPicPr>
          <p:cNvPr id="101" name="Picture 20" descr="roj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40848" y="2835520"/>
            <a:ext cx="360040" cy="360040"/>
          </a:xfrm>
          <a:prstGeom prst="rect">
            <a:avLst/>
          </a:prstGeom>
          <a:noFill/>
        </p:spPr>
      </p:pic>
      <p:pic>
        <p:nvPicPr>
          <p:cNvPr id="106" name="Picture 20" descr="roj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40848" y="3487360"/>
            <a:ext cx="360040" cy="360040"/>
          </a:xfrm>
          <a:prstGeom prst="rect">
            <a:avLst/>
          </a:prstGeom>
          <a:noFill/>
        </p:spPr>
      </p:pic>
      <p:pic>
        <p:nvPicPr>
          <p:cNvPr id="28" name="4 Imagen" descr="AMLOVE.jpg"/>
          <p:cNvPicPr/>
          <p:nvPr/>
        </p:nvPicPr>
        <p:blipFill>
          <a:blip r:embed="rId6" cstate="print"/>
          <a:srcRect r="8766"/>
          <a:stretch>
            <a:fillRect/>
          </a:stretch>
        </p:blipFill>
        <p:spPr>
          <a:xfrm>
            <a:off x="3932893" y="818782"/>
            <a:ext cx="1295400" cy="985639"/>
          </a:xfrm>
          <a:prstGeom prst="rect">
            <a:avLst/>
          </a:prstGeom>
        </p:spPr>
      </p:pic>
      <p:sp>
        <p:nvSpPr>
          <p:cNvPr id="20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39160" y="1"/>
            <a:ext cx="704840" cy="357166"/>
          </a:xfrm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13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ahoma" pitchFamily="34" charset="0"/>
              </a:rPr>
              <a:t>ENRIQUE PEÑA NIETO</a:t>
            </a:r>
          </a:p>
        </p:txBody>
      </p:sp>
      <p:sp>
        <p:nvSpPr>
          <p:cNvPr id="49" name="48 Rectángulo"/>
          <p:cNvSpPr/>
          <p:nvPr/>
        </p:nvSpPr>
        <p:spPr>
          <a:xfrm>
            <a:off x="5508104" y="764704"/>
            <a:ext cx="28219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500" dirty="0" smtClean="0"/>
              <a:t>¿Razones para </a:t>
            </a:r>
            <a:r>
              <a:rPr lang="es-ES" sz="1500" b="1" dirty="0" smtClean="0">
                <a:solidFill>
                  <a:srgbClr val="FF0000"/>
                </a:solidFill>
              </a:rPr>
              <a:t>no</a:t>
            </a:r>
            <a:r>
              <a:rPr lang="es-ES" sz="1500" dirty="0" smtClean="0"/>
              <a:t> votar por EPN?</a:t>
            </a:r>
            <a:endParaRPr lang="es-MX" sz="1500" dirty="0"/>
          </a:p>
        </p:txBody>
      </p:sp>
      <p:sp>
        <p:nvSpPr>
          <p:cNvPr id="35" name="34 Rectángulo"/>
          <p:cNvSpPr/>
          <p:nvPr/>
        </p:nvSpPr>
        <p:spPr>
          <a:xfrm>
            <a:off x="669920" y="764704"/>
            <a:ext cx="28219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500" dirty="0" smtClean="0"/>
              <a:t>¿Razones para </a:t>
            </a:r>
            <a:r>
              <a:rPr lang="es-ES" sz="1500" b="1" dirty="0" smtClean="0">
                <a:solidFill>
                  <a:srgbClr val="00B050"/>
                </a:solidFill>
              </a:rPr>
              <a:t>sí</a:t>
            </a:r>
            <a:r>
              <a:rPr lang="es-ES" sz="1500" dirty="0" smtClean="0"/>
              <a:t> votar por EPN?</a:t>
            </a:r>
            <a:endParaRPr lang="es-MX" sz="1500" dirty="0"/>
          </a:p>
        </p:txBody>
      </p:sp>
      <p:pic>
        <p:nvPicPr>
          <p:cNvPr id="36" name="21 Imagen" descr="icon_daumen_hoch_gr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9672" y="1340768"/>
            <a:ext cx="810290" cy="810290"/>
          </a:xfrm>
          <a:prstGeom prst="rect">
            <a:avLst/>
          </a:prstGeom>
        </p:spPr>
      </p:pic>
      <p:pic>
        <p:nvPicPr>
          <p:cNvPr id="37" name="22 Imagen" descr="icon_daumen_runter_gr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6216" y="1349869"/>
            <a:ext cx="792088" cy="792088"/>
          </a:xfrm>
          <a:prstGeom prst="rect">
            <a:avLst/>
          </a:prstGeom>
        </p:spPr>
      </p:pic>
      <p:sp>
        <p:nvSpPr>
          <p:cNvPr id="41" name="40 Rectángulo"/>
          <p:cNvSpPr/>
          <p:nvPr/>
        </p:nvSpPr>
        <p:spPr>
          <a:xfrm>
            <a:off x="3100776" y="1969962"/>
            <a:ext cx="28219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500" b="1" u="sng" dirty="0" smtClean="0"/>
              <a:t>Modelos estadísticos</a:t>
            </a:r>
            <a:endParaRPr lang="es-MX" sz="1500" b="1" u="sng" dirty="0"/>
          </a:p>
        </p:txBody>
      </p:sp>
      <p:sp>
        <p:nvSpPr>
          <p:cNvPr id="52" name="51 Rectángulo"/>
          <p:cNvSpPr/>
          <p:nvPr/>
        </p:nvSpPr>
        <p:spPr>
          <a:xfrm>
            <a:off x="5895440" y="3505937"/>
            <a:ext cx="25922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El regreso del PRI es un retroceso para su partido</a:t>
            </a:r>
            <a:endParaRPr lang="es-MX" sz="1500" b="1" dirty="0"/>
          </a:p>
        </p:txBody>
      </p:sp>
      <p:pic>
        <p:nvPicPr>
          <p:cNvPr id="53" name="Picture 20" descr="roj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4059656"/>
            <a:ext cx="360040" cy="360040"/>
          </a:xfrm>
          <a:prstGeom prst="rect">
            <a:avLst/>
          </a:prstGeom>
          <a:noFill/>
        </p:spPr>
      </p:pic>
      <p:sp>
        <p:nvSpPr>
          <p:cNvPr id="61" name="60 Rectángulo"/>
          <p:cNvSpPr/>
          <p:nvPr/>
        </p:nvSpPr>
        <p:spPr>
          <a:xfrm>
            <a:off x="5895440" y="4073003"/>
            <a:ext cx="28530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Los gobernadores del PRI están aliados con el crimen organizado</a:t>
            </a:r>
            <a:endParaRPr lang="es-MX" sz="1500" b="1" dirty="0"/>
          </a:p>
        </p:txBody>
      </p:sp>
      <p:sp>
        <p:nvSpPr>
          <p:cNvPr id="75" name="74 Rectángulo"/>
          <p:cNvSpPr/>
          <p:nvPr/>
        </p:nvSpPr>
        <p:spPr>
          <a:xfrm>
            <a:off x="5895440" y="286251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EPN es un mal candidato para su partido</a:t>
            </a:r>
            <a:endParaRPr lang="es-MX" sz="1200" b="1" dirty="0"/>
          </a:p>
        </p:txBody>
      </p:sp>
      <p:sp>
        <p:nvSpPr>
          <p:cNvPr id="85" name="84 Rectángulo"/>
          <p:cNvSpPr/>
          <p:nvPr/>
        </p:nvSpPr>
        <p:spPr>
          <a:xfrm>
            <a:off x="1259632" y="3739098"/>
            <a:ext cx="19442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El PRI robaba pero daba a los demás</a:t>
            </a:r>
            <a:endParaRPr lang="es-MX" sz="1500" b="1" dirty="0"/>
          </a:p>
        </p:txBody>
      </p:sp>
      <p:pic>
        <p:nvPicPr>
          <p:cNvPr id="86" name="Picture 23" descr="verde2 cop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3720521"/>
            <a:ext cx="360040" cy="360040"/>
          </a:xfrm>
          <a:prstGeom prst="rect">
            <a:avLst/>
          </a:prstGeom>
          <a:noFill/>
        </p:spPr>
      </p:pic>
      <p:sp>
        <p:nvSpPr>
          <p:cNvPr id="93" name="92 Rectángulo"/>
          <p:cNvSpPr/>
          <p:nvPr/>
        </p:nvSpPr>
        <p:spPr>
          <a:xfrm>
            <a:off x="1259632" y="2852936"/>
            <a:ext cx="252028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El PRI ha mejorado, ha ganado más gubernaturas en elecciones recientes</a:t>
            </a:r>
            <a:endParaRPr lang="es-MX" sz="1500" b="1" dirty="0"/>
          </a:p>
        </p:txBody>
      </p:sp>
      <p:pic>
        <p:nvPicPr>
          <p:cNvPr id="94" name="Picture 23" descr="verde2 copi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2934824"/>
            <a:ext cx="360040" cy="360040"/>
          </a:xfrm>
          <a:prstGeom prst="rect">
            <a:avLst/>
          </a:prstGeom>
          <a:noFill/>
        </p:spPr>
      </p:pic>
      <p:pic>
        <p:nvPicPr>
          <p:cNvPr id="101" name="Picture 20" descr="roj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2835520"/>
            <a:ext cx="360040" cy="360040"/>
          </a:xfrm>
          <a:prstGeom prst="rect">
            <a:avLst/>
          </a:prstGeom>
          <a:noFill/>
        </p:spPr>
      </p:pic>
      <p:pic>
        <p:nvPicPr>
          <p:cNvPr id="106" name="Picture 20" descr="roj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3487360"/>
            <a:ext cx="360040" cy="360040"/>
          </a:xfrm>
          <a:prstGeom prst="rect">
            <a:avLst/>
          </a:prstGeom>
          <a:noFill/>
        </p:spPr>
      </p:pic>
      <p:pic>
        <p:nvPicPr>
          <p:cNvPr id="20" name="Picture 20" descr="roj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4733863"/>
            <a:ext cx="360040" cy="360040"/>
          </a:xfrm>
          <a:prstGeom prst="rect">
            <a:avLst/>
          </a:prstGeom>
          <a:noFill/>
        </p:spPr>
      </p:pic>
      <p:sp>
        <p:nvSpPr>
          <p:cNvPr id="21" name="20 Rectángulo"/>
          <p:cNvSpPr/>
          <p:nvPr/>
        </p:nvSpPr>
        <p:spPr>
          <a:xfrm>
            <a:off x="5895440" y="4747210"/>
            <a:ext cx="285302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500" b="1" dirty="0" smtClean="0"/>
              <a:t>El nuevo PRI es igual al viejo PRI</a:t>
            </a:r>
            <a:endParaRPr lang="es-MX" sz="1500" b="1" dirty="0"/>
          </a:p>
        </p:txBody>
      </p:sp>
      <p:pic>
        <p:nvPicPr>
          <p:cNvPr id="22" name="3 Imagen" descr="Peña Nieto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69041" y="692696"/>
            <a:ext cx="1179023" cy="1259996"/>
          </a:xfrm>
          <a:prstGeom prst="rect">
            <a:avLst/>
          </a:prstGeom>
        </p:spPr>
      </p:pic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39160" y="1"/>
            <a:ext cx="704840" cy="357166"/>
          </a:xfrm>
          <a:prstGeom prst="rect">
            <a:avLst/>
          </a:prstGeom>
        </p:spPr>
        <p:txBody>
          <a:bodyPr/>
          <a:lstStyle/>
          <a:p>
            <a:fld id="{05A47CA3-692D-4FD7-BD9C-1A3EC195150C}" type="slidenum">
              <a:rPr lang="es-MX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14</a:t>
            </a:fld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74420</TotalTime>
  <Words>841</Words>
  <Application>Microsoft Office PowerPoint</Application>
  <PresentationFormat>Presentación en pantalla (4:3)</PresentationFormat>
  <Paragraphs>205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6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2_Diseño personalizado</vt:lpstr>
      <vt:lpstr>Diseño personalizado</vt:lpstr>
      <vt:lpstr>1_Tema de Office</vt:lpstr>
      <vt:lpstr>1_Diseño personalizado</vt:lpstr>
      <vt:lpstr>3_Diseño personalizado</vt:lpstr>
      <vt:lpstr>4_Diseño personalizado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MERCAEI SA DE CV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julio.aguilar</dc:creator>
  <cp:lastModifiedBy>fernando.borbolla</cp:lastModifiedBy>
  <cp:revision>3863</cp:revision>
  <dcterms:created xsi:type="dcterms:W3CDTF">2012-06-14T02:01:22Z</dcterms:created>
  <dcterms:modified xsi:type="dcterms:W3CDTF">2012-06-26T17:10:13Z</dcterms:modified>
</cp:coreProperties>
</file>