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heme/theme4.xml" ContentType="application/vnd.openxmlformats-officedocument.theme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2" r:id="rId1"/>
    <p:sldMasterId id="2147483654" r:id="rId2"/>
    <p:sldMasterId id="2147483648" r:id="rId3"/>
  </p:sldMasterIdLst>
  <p:notesMasterIdLst>
    <p:notesMasterId r:id="rId12"/>
  </p:notesMasterIdLst>
  <p:handoutMasterIdLst>
    <p:handoutMasterId r:id="rId13"/>
  </p:handoutMasterIdLst>
  <p:sldIdLst>
    <p:sldId id="857" r:id="rId4"/>
    <p:sldId id="859" r:id="rId5"/>
    <p:sldId id="1047" r:id="rId6"/>
    <p:sldId id="1048" r:id="rId7"/>
    <p:sldId id="1050" r:id="rId8"/>
    <p:sldId id="1051" r:id="rId9"/>
    <p:sldId id="1052" r:id="rId10"/>
    <p:sldId id="1054" r:id="rId11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9900"/>
    <a:srgbClr val="008000"/>
    <a:srgbClr val="D2A000"/>
    <a:srgbClr val="990033"/>
    <a:srgbClr val="333300"/>
    <a:srgbClr val="CCCCFF"/>
    <a:srgbClr val="CC66FF"/>
    <a:srgbClr val="C00000"/>
    <a:srgbClr val="376092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26" autoAdjust="0"/>
    <p:restoredTop sz="93993" autoAdjust="0"/>
  </p:normalViewPr>
  <p:slideViewPr>
    <p:cSldViewPr>
      <p:cViewPr varScale="1">
        <p:scale>
          <a:sx n="41" d="100"/>
          <a:sy n="41" d="100"/>
        </p:scale>
        <p:origin x="-34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3186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view3D>
      <c:rAngAx val="1"/>
    </c:view3D>
    <c:sideWall>
      <c:spPr>
        <a:noFill/>
        <a:ln w="17134">
          <a:noFill/>
        </a:ln>
      </c:spPr>
    </c:sideWall>
    <c:backWall>
      <c:spPr>
        <a:noFill/>
        <a:ln w="17134">
          <a:noFill/>
        </a:ln>
      </c:spPr>
    </c:backWall>
    <c:plotArea>
      <c:layout>
        <c:manualLayout>
          <c:layoutTarget val="inner"/>
          <c:xMode val="edge"/>
          <c:yMode val="edge"/>
          <c:x val="0.21273701818791302"/>
          <c:y val="3.1965132607249702E-2"/>
          <c:w val="0.66937513899587875"/>
          <c:h val="0.65148166512485062"/>
        </c:manualLayout>
      </c:layout>
      <c:bar3DChart>
        <c:barDir val="bar"/>
        <c:grouping val="stacked"/>
        <c:ser>
          <c:idx val="1"/>
          <c:order val="0"/>
          <c:tx>
            <c:strRef>
              <c:f>Sheet1!$B$1</c:f>
              <c:strCache>
                <c:ptCount val="1"/>
                <c:pt idx="0">
                  <c:v>Josefina Vázquez Mota del PAN</c:v>
                </c:pt>
              </c:strCache>
            </c:strRef>
          </c:tx>
          <c:spPr>
            <a:solidFill>
              <a:srgbClr val="3366FF"/>
            </a:solidFill>
            <a:ln w="17134">
              <a:noFill/>
            </a:ln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Noviembre de 2011</c:v>
                </c:pt>
                <c:pt idx="1">
                  <c:v>Febrero del 2012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29</c:v>
                </c:pt>
              </c:numCache>
            </c:numRef>
          </c:val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Enrique Peña Nieto del PRI-PV</c:v>
                </c:pt>
              </c:strCache>
            </c:strRef>
          </c:tx>
          <c:spPr>
            <a:solidFill>
              <a:srgbClr val="FF0000"/>
            </a:solidFill>
            <a:ln w="17134">
              <a:noFill/>
            </a:ln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Noviembre de 2011</c:v>
                </c:pt>
                <c:pt idx="1">
                  <c:v>Febrero del 2012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35</c:v>
                </c:pt>
                <c:pt idx="1">
                  <c:v>34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Andrés Manuel López Obrador del PRD-PT-Movimiento Ciudadano</c:v>
                </c:pt>
              </c:strCache>
            </c:strRef>
          </c:tx>
          <c:spPr>
            <a:solidFill>
              <a:srgbClr val="FFCC00"/>
            </a:solidFill>
            <a:ln w="17134">
              <a:noFill/>
            </a:ln>
          </c:spPr>
          <c:cat>
            <c:strRef>
              <c:f>Sheet1!$A$2:$A$3</c:f>
              <c:strCache>
                <c:ptCount val="2"/>
                <c:pt idx="0">
                  <c:v>Noviembre de 2011</c:v>
                </c:pt>
                <c:pt idx="1">
                  <c:v>Febrero del 2012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</c:v>
                </c:pt>
                <c:pt idx="1">
                  <c:v>17</c:v>
                </c:pt>
              </c:numCache>
            </c:numRef>
          </c:val>
        </c:ser>
        <c:ser>
          <c:idx val="5"/>
          <c:order val="3"/>
          <c:tx>
            <c:strRef>
              <c:f>Sheet1!$E$1</c:f>
              <c:strCache>
                <c:ptCount val="1"/>
                <c:pt idx="0">
                  <c:v>Otro</c:v>
                </c:pt>
              </c:strCache>
            </c:strRef>
          </c:tx>
          <c:spPr>
            <a:solidFill>
              <a:srgbClr val="33CCCC"/>
            </a:solidFill>
            <a:ln w="17134">
              <a:noFill/>
            </a:ln>
          </c:spPr>
          <c:cat>
            <c:strRef>
              <c:f>Sheet1!$A$2:$A$3</c:f>
              <c:strCache>
                <c:ptCount val="2"/>
                <c:pt idx="0">
                  <c:v>Noviembre de 2011</c:v>
                </c:pt>
                <c:pt idx="1">
                  <c:v>Febrero del 2012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</c:v>
                </c:pt>
                <c:pt idx="1">
                  <c:v>1</c:v>
                </c:pt>
              </c:numCache>
            </c:numRef>
          </c:val>
        </c:ser>
        <c:ser>
          <c:idx val="6"/>
          <c:order val="4"/>
          <c:tx>
            <c:strRef>
              <c:f>Sheet1!$F$1</c:f>
              <c:strCache>
                <c:ptCount val="1"/>
                <c:pt idx="0">
                  <c:v>Ns/Nc</c:v>
                </c:pt>
              </c:strCache>
            </c:strRef>
          </c:tx>
          <c:spPr>
            <a:solidFill>
              <a:srgbClr val="808080"/>
            </a:solidFill>
            <a:ln w="17134">
              <a:noFill/>
            </a:ln>
          </c:spPr>
          <c:cat>
            <c:strRef>
              <c:f>Sheet1!$A$2:$A$3</c:f>
              <c:strCache>
                <c:ptCount val="2"/>
                <c:pt idx="0">
                  <c:v>Noviembre de 2011</c:v>
                </c:pt>
                <c:pt idx="1">
                  <c:v>Febrero del 2012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23</c:v>
                </c:pt>
                <c:pt idx="1">
                  <c:v>19</c:v>
                </c:pt>
              </c:numCache>
            </c:numRef>
          </c:val>
        </c:ser>
        <c:ser>
          <c:idx val="11"/>
          <c:order val="5"/>
          <c:tx>
            <c:strRef>
              <c:f>Sheet1!$G$1</c:f>
              <c:strCache>
                <c:ptCount val="1"/>
              </c:strCache>
            </c:strRef>
          </c:tx>
          <c:spPr>
            <a:solidFill>
              <a:srgbClr val="00FFFF"/>
            </a:solidFill>
            <a:ln w="8567">
              <a:solidFill>
                <a:schemeClr val="tx1"/>
              </a:solidFill>
              <a:prstDash val="solid"/>
            </a:ln>
          </c:spPr>
          <c:cat>
            <c:strRef>
              <c:f>Sheet1!$A$2:$A$3</c:f>
              <c:strCache>
                <c:ptCount val="2"/>
                <c:pt idx="0">
                  <c:v>Noviembre de 2011</c:v>
                </c:pt>
                <c:pt idx="1">
                  <c:v>Febrero del 2012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</c:numCache>
            </c:numRef>
          </c:val>
        </c:ser>
        <c:dLbls>
          <c:showVal val="1"/>
        </c:dLbls>
        <c:gapWidth val="75"/>
        <c:shape val="box"/>
        <c:axId val="78746752"/>
        <c:axId val="78748288"/>
        <c:axId val="0"/>
      </c:bar3DChart>
      <c:catAx>
        <c:axId val="78746752"/>
        <c:scaling>
          <c:orientation val="maxMin"/>
        </c:scaling>
        <c:axPos val="l"/>
        <c:numFmt formatCode="mmm\-yy" sourceLinked="1"/>
        <c:majorTickMark val="none"/>
        <c:tickLblPos val="nextTo"/>
        <c:txPr>
          <a:bodyPr rot="0" vert="horz"/>
          <a:lstStyle/>
          <a:p>
            <a:pPr>
              <a:defRPr sz="109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78748288"/>
        <c:crosses val="autoZero"/>
        <c:auto val="1"/>
        <c:lblAlgn val="ctr"/>
        <c:lblOffset val="100"/>
        <c:tickLblSkip val="1"/>
        <c:tickMarkSkip val="2"/>
      </c:catAx>
      <c:valAx>
        <c:axId val="78748288"/>
        <c:scaling>
          <c:orientation val="minMax"/>
        </c:scaling>
        <c:axPos val="b"/>
        <c:numFmt formatCode="General" sourceLinked="1"/>
        <c:majorTickMark val="none"/>
        <c:tickLblPos val="none"/>
        <c:crossAx val="78746752"/>
        <c:crosses val="max"/>
        <c:crossBetween val="between"/>
      </c:valAx>
    </c:plotArea>
    <c:legend>
      <c:legendPos val="b"/>
      <c:legendEntry>
        <c:idx val="5"/>
        <c:delete val="1"/>
      </c:legendEntry>
      <c:layout/>
      <c:spPr>
        <a:noFill/>
        <a:ln w="17134">
          <a:noFill/>
        </a:ln>
      </c:spPr>
      <c:txPr>
        <a:bodyPr/>
        <a:lstStyle/>
        <a:p>
          <a:pPr>
            <a:defRPr sz="1147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s-MX"/>
        </a:p>
      </c:txPr>
    </c:legend>
    <c:plotVisOnly val="1"/>
    <c:dispBlanksAs val="gap"/>
  </c:chart>
  <c:spPr>
    <a:noFill/>
    <a:ln>
      <a:noFill/>
    </a:ln>
    <a:scene3d>
      <a:camera prst="orthographicFront"/>
      <a:lightRig rig="threePt" dir="t"/>
    </a:scene3d>
    <a:sp3d>
      <a:bevelT w="6350"/>
    </a:sp3d>
  </c:spPr>
  <c:txPr>
    <a:bodyPr/>
    <a:lstStyle/>
    <a:p>
      <a:pPr>
        <a:defRPr sz="109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MX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view3D>
      <c:rotX val="10"/>
      <c:depthPercent val="100"/>
      <c:rAngAx val="1"/>
    </c:view3D>
    <c:sideWall>
      <c:spPr>
        <a:noFill/>
        <a:ln w="17134">
          <a:noFill/>
        </a:ln>
      </c:spPr>
    </c:sideWall>
    <c:backWall>
      <c:spPr>
        <a:noFill/>
        <a:ln w="17134">
          <a:noFill/>
        </a:ln>
      </c:spPr>
    </c:backWall>
    <c:plotArea>
      <c:layout>
        <c:manualLayout>
          <c:layoutTarget val="inner"/>
          <c:xMode val="edge"/>
          <c:yMode val="edge"/>
          <c:x val="0.20455036243678709"/>
          <c:y val="3.1965132607249695E-2"/>
          <c:w val="0.5678606076819197"/>
          <c:h val="0.65148166512485062"/>
        </c:manualLayout>
      </c:layout>
      <c:bar3DChart>
        <c:barDir val="bar"/>
        <c:grouping val="stacked"/>
        <c:ser>
          <c:idx val="1"/>
          <c:order val="0"/>
          <c:tx>
            <c:strRef>
              <c:f>Sheet1!$B$1</c:f>
              <c:strCache>
                <c:ptCount val="1"/>
                <c:pt idx="0">
                  <c:v>Josefina Vázquez Mota del PAN</c:v>
                </c:pt>
              </c:strCache>
            </c:strRef>
          </c:tx>
          <c:spPr>
            <a:solidFill>
              <a:srgbClr val="3366FF"/>
            </a:solidFill>
            <a:ln w="17134">
              <a:noFill/>
            </a:ln>
          </c:spPr>
          <c:dLbls>
            <c:spPr>
              <a:noFill/>
              <a:ln w="17134">
                <a:noFill/>
              </a:ln>
            </c:spPr>
            <c:txPr>
              <a:bodyPr/>
              <a:lstStyle/>
              <a:p>
                <a:pPr>
                  <a:defRPr sz="1096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Noviembre de 2011</c:v>
                </c:pt>
                <c:pt idx="1">
                  <c:v>Febrero del 2012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32</c:v>
                </c:pt>
                <c:pt idx="1">
                  <c:v>37</c:v>
                </c:pt>
              </c:numCache>
            </c:numRef>
          </c:val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Enrique Peña Nieto del PRI-PV</c:v>
                </c:pt>
              </c:strCache>
            </c:strRef>
          </c:tx>
          <c:spPr>
            <a:solidFill>
              <a:srgbClr val="FF0000"/>
            </a:solidFill>
            <a:ln w="17134">
              <a:noFill/>
            </a:ln>
          </c:spPr>
          <c:dLbls>
            <c:spPr>
              <a:noFill/>
              <a:ln w="17134">
                <a:noFill/>
              </a:ln>
            </c:spPr>
            <c:txPr>
              <a:bodyPr/>
              <a:lstStyle/>
              <a:p>
                <a:pPr>
                  <a:defRPr sz="1096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Noviembre de 2011</c:v>
                </c:pt>
                <c:pt idx="1">
                  <c:v>Febrero del 2012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45</c:v>
                </c:pt>
                <c:pt idx="1">
                  <c:v>41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Andrés Manuel López Obrador del PRD-PT-Movimiento Ciudadano</c:v>
                </c:pt>
              </c:strCache>
            </c:strRef>
          </c:tx>
          <c:spPr>
            <a:solidFill>
              <a:srgbClr val="FFCC00"/>
            </a:solidFill>
            <a:ln w="17134">
              <a:noFill/>
            </a:ln>
          </c:spPr>
          <c:dLbls>
            <c:spPr>
              <a:noFill/>
              <a:ln w="17134">
                <a:noFill/>
              </a:ln>
            </c:spPr>
            <c:txPr>
              <a:bodyPr/>
              <a:lstStyle/>
              <a:p>
                <a:pPr>
                  <a:defRPr sz="1096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Noviembre de 2011</c:v>
                </c:pt>
                <c:pt idx="1">
                  <c:v>Febrero del 2012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16</c:v>
                </c:pt>
                <c:pt idx="1">
                  <c:v>21</c:v>
                </c:pt>
              </c:numCache>
            </c:numRef>
          </c:val>
        </c:ser>
        <c:ser>
          <c:idx val="5"/>
          <c:order val="3"/>
          <c:tx>
            <c:strRef>
              <c:f>Sheet1!$E$1</c:f>
              <c:strCache>
                <c:ptCount val="1"/>
                <c:pt idx="0">
                  <c:v>Otro</c:v>
                </c:pt>
              </c:strCache>
            </c:strRef>
          </c:tx>
          <c:spPr>
            <a:solidFill>
              <a:srgbClr val="33CCCC"/>
            </a:solidFill>
            <a:ln w="17134">
              <a:noFill/>
            </a:ln>
          </c:spPr>
          <c:dLbls>
            <c:spPr>
              <a:noFill/>
              <a:ln w="17134">
                <a:noFill/>
              </a:ln>
            </c:spPr>
            <c:txPr>
              <a:bodyPr/>
              <a:lstStyle/>
              <a:p>
                <a:pPr>
                  <a:defRPr sz="1096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Noviembre de 2011</c:v>
                </c:pt>
                <c:pt idx="1">
                  <c:v>Febrero del 2012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1</c:v>
                </c:pt>
              </c:numCache>
            </c:numRef>
          </c:val>
        </c:ser>
        <c:ser>
          <c:idx val="12"/>
          <c:order val="4"/>
          <c:tx>
            <c:strRef>
              <c:f>Sheet1!$F$1</c:f>
              <c:strCache>
                <c:ptCount val="1"/>
              </c:strCache>
            </c:strRef>
          </c:tx>
          <c:spPr>
            <a:solidFill>
              <a:srgbClr val="0000FF"/>
            </a:solidFill>
            <a:ln w="8567">
              <a:solidFill>
                <a:schemeClr val="tx1"/>
              </a:solidFill>
              <a:prstDash val="solid"/>
            </a:ln>
          </c:spPr>
          <c:cat>
            <c:strRef>
              <c:f>Sheet1!$A$2:$A$3</c:f>
              <c:strCache>
                <c:ptCount val="2"/>
                <c:pt idx="0">
                  <c:v>Noviembre de 2011</c:v>
                </c:pt>
                <c:pt idx="1">
                  <c:v>Febrero del 2012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</c:numCache>
            </c:numRef>
          </c:val>
        </c:ser>
        <c:dLbls>
          <c:showVal val="1"/>
        </c:dLbls>
        <c:gapWidth val="75"/>
        <c:shape val="box"/>
        <c:axId val="81220352"/>
        <c:axId val="81221888"/>
        <c:axId val="0"/>
      </c:bar3DChart>
      <c:catAx>
        <c:axId val="81220352"/>
        <c:scaling>
          <c:orientation val="maxMin"/>
        </c:scaling>
        <c:axPos val="l"/>
        <c:numFmt formatCode="mmm\-yy" sourceLinked="1"/>
        <c:majorTickMark val="none"/>
        <c:tickLblPos val="nextTo"/>
        <c:txPr>
          <a:bodyPr rot="0" vert="horz"/>
          <a:lstStyle/>
          <a:p>
            <a:pPr>
              <a:defRPr sz="109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81221888"/>
        <c:crosses val="autoZero"/>
        <c:auto val="1"/>
        <c:lblAlgn val="ctr"/>
        <c:lblOffset val="100"/>
        <c:tickLblSkip val="1"/>
        <c:tickMarkSkip val="2"/>
      </c:catAx>
      <c:valAx>
        <c:axId val="81221888"/>
        <c:scaling>
          <c:orientation val="minMax"/>
        </c:scaling>
        <c:axPos val="b"/>
        <c:numFmt formatCode="General" sourceLinked="1"/>
        <c:majorTickMark val="none"/>
        <c:tickLblPos val="none"/>
        <c:crossAx val="81220352"/>
        <c:crosses val="max"/>
        <c:crossBetween val="between"/>
      </c:valAx>
    </c:plotArea>
    <c:legend>
      <c:legendPos val="b"/>
      <c:legendEntry>
        <c:idx val="4"/>
        <c:delete val="1"/>
      </c:legendEntry>
      <c:layout/>
      <c:spPr>
        <a:noFill/>
        <a:ln w="17134">
          <a:noFill/>
        </a:ln>
      </c:spPr>
      <c:txPr>
        <a:bodyPr/>
        <a:lstStyle/>
        <a:p>
          <a:pPr>
            <a:defRPr sz="1147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s-MX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09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MX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autoTitleDeleted val="1"/>
    <c:view3D>
      <c:rotX val="10"/>
      <c:rotY val="10"/>
      <c:depthPercent val="100"/>
      <c:rAngAx val="1"/>
    </c:view3D>
    <c:sideWall>
      <c:spPr>
        <a:noFill/>
        <a:ln w="18988">
          <a:noFill/>
        </a:ln>
      </c:spPr>
    </c:sideWall>
    <c:backWall>
      <c:spPr>
        <a:noFill/>
        <a:ln w="18988">
          <a:noFill/>
        </a:ln>
      </c:spPr>
    </c:backWall>
    <c:plotArea>
      <c:layout>
        <c:manualLayout>
          <c:layoutTarget val="inner"/>
          <c:xMode val="edge"/>
          <c:yMode val="edge"/>
          <c:x val="0.27541827541827563"/>
          <c:y val="1.468189233278956E-2"/>
          <c:w val="0.7194337194337197"/>
          <c:h val="0.9690048939641116"/>
        </c:manualLayout>
      </c:layout>
      <c:bar3DChart>
        <c:barDir val="bar"/>
        <c:grouping val="stacked"/>
        <c:varyColors val="1"/>
        <c:ser>
          <c:idx val="2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8988">
              <a:noFill/>
            </a:ln>
          </c:spPr>
          <c:dPt>
            <c:idx val="0"/>
            <c:spPr>
              <a:solidFill>
                <a:srgbClr val="008000"/>
              </a:solidFill>
              <a:ln w="18988">
                <a:noFill/>
              </a:ln>
            </c:spPr>
          </c:dPt>
          <c:dPt>
            <c:idx val="1"/>
            <c:spPr>
              <a:solidFill>
                <a:srgbClr val="99CC00"/>
              </a:solidFill>
              <a:ln w="18988">
                <a:noFill/>
              </a:ln>
            </c:spPr>
          </c:dPt>
          <c:dPt>
            <c:idx val="2"/>
            <c:spPr>
              <a:solidFill>
                <a:srgbClr val="FFCC00"/>
              </a:solidFill>
              <a:ln w="18988">
                <a:noFill/>
              </a:ln>
            </c:spPr>
          </c:dPt>
          <c:dPt>
            <c:idx val="3"/>
            <c:spPr>
              <a:solidFill>
                <a:srgbClr val="FF6600"/>
              </a:solidFill>
              <a:ln w="18988">
                <a:noFill/>
              </a:ln>
            </c:spPr>
          </c:dPt>
          <c:dPt>
            <c:idx val="4"/>
            <c:spPr>
              <a:solidFill>
                <a:srgbClr val="FF0000"/>
              </a:solidFill>
              <a:ln w="18988">
                <a:noFill/>
              </a:ln>
            </c:spPr>
          </c:dPt>
          <c:dPt>
            <c:idx val="5"/>
            <c:spPr>
              <a:solidFill>
                <a:srgbClr val="C0C0C0"/>
              </a:solidFill>
              <a:ln w="18988">
                <a:noFill/>
              </a:ln>
            </c:spPr>
          </c:dPt>
          <c:dLbls>
            <c:dLbl>
              <c:idx val="0"/>
              <c:spPr>
                <a:noFill/>
                <a:ln w="18988">
                  <a:noFill/>
                </a:ln>
              </c:spPr>
              <c:txPr>
                <a:bodyPr/>
                <a:lstStyle/>
                <a:p>
                  <a:pPr>
                    <a:defRPr sz="1290" b="1" i="0" u="none" strike="noStrike" baseline="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s-MX"/>
                </a:p>
              </c:txPr>
            </c:dLbl>
            <c:dLbl>
              <c:idx val="4"/>
              <c:spPr>
                <a:noFill/>
                <a:ln w="18988">
                  <a:noFill/>
                </a:ln>
              </c:spPr>
              <c:txPr>
                <a:bodyPr/>
                <a:lstStyle/>
                <a:p>
                  <a:pPr>
                    <a:defRPr sz="1290" b="1" i="0" u="none" strike="noStrike" baseline="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s-MX"/>
                </a:p>
              </c:txPr>
            </c:dLbl>
            <c:spPr>
              <a:noFill/>
              <a:ln w="18988">
                <a:noFill/>
              </a:ln>
            </c:spPr>
            <c:txPr>
              <a:bodyPr/>
              <a:lstStyle/>
              <a:p>
                <a:pPr>
                  <a:defRPr sz="129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Definitivamente consideraría votar por ella</c:v>
                </c:pt>
                <c:pt idx="1">
                  <c:v>Posiblemente consideraría votar por ella</c:v>
                </c:pt>
                <c:pt idx="2">
                  <c:v>No estoy seguro si consideraría votar por ella</c:v>
                </c:pt>
                <c:pt idx="3">
                  <c:v>Posiblemente no consideraría votar por ella</c:v>
                </c:pt>
                <c:pt idx="4">
                  <c:v>Definitivamente no consideraría votar por ella</c:v>
                </c:pt>
                <c:pt idx="5">
                  <c:v>Ns/Nc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23</c:v>
                </c:pt>
                <c:pt idx="2">
                  <c:v>14</c:v>
                </c:pt>
                <c:pt idx="3">
                  <c:v>9</c:v>
                </c:pt>
                <c:pt idx="4">
                  <c:v>20</c:v>
                </c:pt>
                <c:pt idx="5">
                  <c:v>9</c:v>
                </c:pt>
              </c:numCache>
            </c:numRef>
          </c:val>
        </c:ser>
        <c:dLbls>
          <c:showVal val="1"/>
        </c:dLbls>
        <c:gapWidth val="20"/>
        <c:shape val="box"/>
        <c:axId val="81291520"/>
        <c:axId val="81313792"/>
        <c:axId val="0"/>
      </c:bar3DChart>
      <c:catAx>
        <c:axId val="81291520"/>
        <c:scaling>
          <c:orientation val="maxMin"/>
        </c:scaling>
        <c:axPos val="l"/>
        <c:numFmt formatCode="General" sourceLinked="1"/>
        <c:tickLblPos val="nextTo"/>
        <c:spPr>
          <a:ln w="7121">
            <a:noFill/>
          </a:ln>
        </c:spPr>
        <c:txPr>
          <a:bodyPr rot="0" vert="horz"/>
          <a:lstStyle/>
          <a:p>
            <a:pPr algn="r">
              <a:defRPr sz="11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81313792"/>
        <c:crosses val="autoZero"/>
        <c:auto val="1"/>
        <c:lblAlgn val="ctr"/>
        <c:lblOffset val="100"/>
        <c:tickLblSkip val="1"/>
        <c:tickMarkSkip val="2"/>
      </c:catAx>
      <c:valAx>
        <c:axId val="81313792"/>
        <c:scaling>
          <c:orientation val="minMax"/>
          <c:max val="100"/>
          <c:min val="0"/>
        </c:scaling>
        <c:delete val="1"/>
        <c:axPos val="b"/>
        <c:numFmt formatCode="General" sourceLinked="1"/>
        <c:tickLblPos val="none"/>
        <c:crossAx val="81291520"/>
        <c:crosses val="max"/>
        <c:crossBetween val="between"/>
      </c:valAx>
    </c:plotArea>
    <c:plotVisOnly val="1"/>
    <c:dispBlanksAs val="gap"/>
  </c:chart>
  <c:spPr>
    <a:noFill/>
    <a:ln>
      <a:noFill/>
    </a:ln>
  </c:spPr>
  <c:txPr>
    <a:bodyPr/>
    <a:lstStyle/>
    <a:p>
      <a:pPr>
        <a:defRPr sz="129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MX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view3D>
      <c:depthPercent val="100"/>
      <c:rAngAx val="1"/>
    </c:view3D>
    <c:sideWall>
      <c:spPr>
        <a:noFill/>
        <a:ln w="17625">
          <a:noFill/>
        </a:ln>
      </c:spPr>
    </c:sideWall>
    <c:backWall>
      <c:spPr>
        <a:noFill/>
        <a:ln w="17625">
          <a:noFill/>
        </a:ln>
      </c:spPr>
    </c:backWall>
    <c:plotArea>
      <c:layout>
        <c:manualLayout>
          <c:layoutTarget val="inner"/>
          <c:xMode val="edge"/>
          <c:yMode val="edge"/>
          <c:x val="0.41620421753607101"/>
          <c:y val="1.6313213703099506E-2"/>
          <c:w val="0.5715871254162036"/>
          <c:h val="0.89396411092985317"/>
        </c:manualLayout>
      </c:layout>
      <c:bar3DChart>
        <c:barDir val="bar"/>
        <c:grouping val="percentStacked"/>
        <c:ser>
          <c:idx val="2"/>
          <c:order val="0"/>
          <c:tx>
            <c:strRef>
              <c:f>Sheet1!$B$1</c:f>
              <c:strCache>
                <c:ptCount val="1"/>
                <c:pt idx="0">
                  <c:v>Josefina Vázquez </c:v>
                </c:pt>
              </c:strCache>
            </c:strRef>
          </c:tx>
          <c:spPr>
            <a:solidFill>
              <a:srgbClr val="3366FF"/>
            </a:solidFill>
            <a:ln w="17625">
              <a:noFill/>
            </a:ln>
          </c:spPr>
          <c:dLbls>
            <c:spPr>
              <a:noFill/>
              <a:ln w="17625">
                <a:noFill/>
              </a:ln>
            </c:spPr>
            <c:txPr>
              <a:bodyPr/>
              <a:lstStyle/>
              <a:p>
                <a:pPr>
                  <a:defRPr sz="1041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Sheet1!$A$2:$A$15</c:f>
              <c:strCache>
                <c:ptCount val="14"/>
                <c:pt idx="0">
                  <c:v>Trabajaría más por las mujeres</c:v>
                </c:pt>
                <c:pt idx="1">
                  <c:v>Trabajaría más por los niños</c:v>
                </c:pt>
                <c:pt idx="2">
                  <c:v>Mejoraría la educación pública</c:v>
                </c:pt>
                <c:pt idx="3">
                  <c:v>Representa el cambio</c:v>
                </c:pt>
                <c:pt idx="4">
                  <c:v>Trabajaría más por los jóvenes</c:v>
                </c:pt>
                <c:pt idx="5">
                  <c:v>Es más honesto</c:v>
                </c:pt>
                <c:pt idx="6">
                  <c:v>Es más responsable</c:v>
                </c:pt>
                <c:pt idx="7">
                  <c:v>Es más valiente</c:v>
                </c:pt>
                <c:pt idx="8">
                  <c:v>Escucha más a la gente</c:v>
                </c:pt>
                <c:pt idx="9">
                  <c:v>Es más simpático</c:v>
                </c:pt>
                <c:pt idx="10">
                  <c:v>Es más cercano a la gente</c:v>
                </c:pt>
                <c:pt idx="11">
                  <c:v>Le entra más de frente a los problemas</c:v>
                </c:pt>
                <c:pt idx="12">
                  <c:v>Sabe gobernar mejor</c:v>
                </c:pt>
                <c:pt idx="13">
                  <c:v>Cumple lo que promete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45</c:v>
                </c:pt>
                <c:pt idx="1">
                  <c:v>39</c:v>
                </c:pt>
                <c:pt idx="2">
                  <c:v>32</c:v>
                </c:pt>
                <c:pt idx="3">
                  <c:v>30</c:v>
                </c:pt>
                <c:pt idx="4">
                  <c:v>29</c:v>
                </c:pt>
                <c:pt idx="5">
                  <c:v>28</c:v>
                </c:pt>
                <c:pt idx="6">
                  <c:v>26</c:v>
                </c:pt>
                <c:pt idx="7">
                  <c:v>24</c:v>
                </c:pt>
                <c:pt idx="8">
                  <c:v>24</c:v>
                </c:pt>
                <c:pt idx="9">
                  <c:v>24</c:v>
                </c:pt>
                <c:pt idx="10">
                  <c:v>22</c:v>
                </c:pt>
                <c:pt idx="11">
                  <c:v>21</c:v>
                </c:pt>
                <c:pt idx="12">
                  <c:v>20</c:v>
                </c:pt>
                <c:pt idx="13">
                  <c:v>18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Enrique Peña</c:v>
                </c:pt>
              </c:strCache>
            </c:strRef>
          </c:tx>
          <c:spPr>
            <a:solidFill>
              <a:srgbClr val="FF0000"/>
            </a:solidFill>
            <a:ln w="17625">
              <a:noFill/>
            </a:ln>
          </c:spPr>
          <c:dLbls>
            <c:spPr>
              <a:noFill/>
              <a:ln w="17625">
                <a:noFill/>
              </a:ln>
            </c:spPr>
            <c:txPr>
              <a:bodyPr/>
              <a:lstStyle/>
              <a:p>
                <a:pPr>
                  <a:defRPr sz="1041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Sheet1!$A$2:$A$15</c:f>
              <c:strCache>
                <c:ptCount val="14"/>
                <c:pt idx="0">
                  <c:v>Trabajaría más por las mujeres</c:v>
                </c:pt>
                <c:pt idx="1">
                  <c:v>Trabajaría más por los niños</c:v>
                </c:pt>
                <c:pt idx="2">
                  <c:v>Mejoraría la educación pública</c:v>
                </c:pt>
                <c:pt idx="3">
                  <c:v>Representa el cambio</c:v>
                </c:pt>
                <c:pt idx="4">
                  <c:v>Trabajaría más por los jóvenes</c:v>
                </c:pt>
                <c:pt idx="5">
                  <c:v>Es más honesto</c:v>
                </c:pt>
                <c:pt idx="6">
                  <c:v>Es más responsable</c:v>
                </c:pt>
                <c:pt idx="7">
                  <c:v>Es más valiente</c:v>
                </c:pt>
                <c:pt idx="8">
                  <c:v>Escucha más a la gente</c:v>
                </c:pt>
                <c:pt idx="9">
                  <c:v>Es más simpático</c:v>
                </c:pt>
                <c:pt idx="10">
                  <c:v>Es más cercano a la gente</c:v>
                </c:pt>
                <c:pt idx="11">
                  <c:v>Le entra más de frente a los problemas</c:v>
                </c:pt>
                <c:pt idx="12">
                  <c:v>Sabe gobernar mejor</c:v>
                </c:pt>
                <c:pt idx="13">
                  <c:v>Cumple lo que promete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24</c:v>
                </c:pt>
                <c:pt idx="1">
                  <c:v>27</c:v>
                </c:pt>
                <c:pt idx="2">
                  <c:v>28</c:v>
                </c:pt>
                <c:pt idx="3">
                  <c:v>26</c:v>
                </c:pt>
                <c:pt idx="4">
                  <c:v>31</c:v>
                </c:pt>
                <c:pt idx="5">
                  <c:v>25</c:v>
                </c:pt>
                <c:pt idx="6">
                  <c:v>29</c:v>
                </c:pt>
                <c:pt idx="7">
                  <c:v>27</c:v>
                </c:pt>
                <c:pt idx="8">
                  <c:v>28</c:v>
                </c:pt>
                <c:pt idx="9">
                  <c:v>35</c:v>
                </c:pt>
                <c:pt idx="10">
                  <c:v>31</c:v>
                </c:pt>
                <c:pt idx="11">
                  <c:v>31</c:v>
                </c:pt>
                <c:pt idx="12">
                  <c:v>33</c:v>
                </c:pt>
                <c:pt idx="13">
                  <c:v>26</c:v>
                </c:pt>
              </c:numCache>
            </c:numRef>
          </c:val>
        </c:ser>
        <c:ser>
          <c:idx val="6"/>
          <c:order val="2"/>
          <c:tx>
            <c:strRef>
              <c:f>Sheet1!$D$1</c:f>
              <c:strCache>
                <c:ptCount val="1"/>
                <c:pt idx="0">
                  <c:v>Andrés Manuel López Obrador</c:v>
                </c:pt>
              </c:strCache>
            </c:strRef>
          </c:tx>
          <c:spPr>
            <a:solidFill>
              <a:srgbClr val="FFCC00"/>
            </a:solidFill>
            <a:ln w="17625">
              <a:noFill/>
            </a:ln>
          </c:spPr>
          <c:dLbls>
            <c:spPr>
              <a:noFill/>
              <a:ln w="17625">
                <a:noFill/>
              </a:ln>
            </c:spPr>
            <c:txPr>
              <a:bodyPr/>
              <a:lstStyle/>
              <a:p>
                <a:pPr>
                  <a:defRPr sz="1041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Sheet1!$A$2:$A$15</c:f>
              <c:strCache>
                <c:ptCount val="14"/>
                <c:pt idx="0">
                  <c:v>Trabajaría más por las mujeres</c:v>
                </c:pt>
                <c:pt idx="1">
                  <c:v>Trabajaría más por los niños</c:v>
                </c:pt>
                <c:pt idx="2">
                  <c:v>Mejoraría la educación pública</c:v>
                </c:pt>
                <c:pt idx="3">
                  <c:v>Representa el cambio</c:v>
                </c:pt>
                <c:pt idx="4">
                  <c:v>Trabajaría más por los jóvenes</c:v>
                </c:pt>
                <c:pt idx="5">
                  <c:v>Es más honesto</c:v>
                </c:pt>
                <c:pt idx="6">
                  <c:v>Es más responsable</c:v>
                </c:pt>
                <c:pt idx="7">
                  <c:v>Es más valiente</c:v>
                </c:pt>
                <c:pt idx="8">
                  <c:v>Escucha más a la gente</c:v>
                </c:pt>
                <c:pt idx="9">
                  <c:v>Es más simpático</c:v>
                </c:pt>
                <c:pt idx="10">
                  <c:v>Es más cercano a la gente</c:v>
                </c:pt>
                <c:pt idx="11">
                  <c:v>Le entra más de frente a los problemas</c:v>
                </c:pt>
                <c:pt idx="12">
                  <c:v>Sabe gobernar mejor</c:v>
                </c:pt>
                <c:pt idx="13">
                  <c:v>Cumple lo que promete</c:v>
                </c:pt>
              </c:strCache>
            </c:str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19</c:v>
                </c:pt>
                <c:pt idx="4">
                  <c:v>17</c:v>
                </c:pt>
                <c:pt idx="5">
                  <c:v>18</c:v>
                </c:pt>
                <c:pt idx="6">
                  <c:v>17</c:v>
                </c:pt>
                <c:pt idx="7">
                  <c:v>21</c:v>
                </c:pt>
                <c:pt idx="8">
                  <c:v>25</c:v>
                </c:pt>
                <c:pt idx="9">
                  <c:v>16</c:v>
                </c:pt>
                <c:pt idx="10">
                  <c:v>29</c:v>
                </c:pt>
                <c:pt idx="11">
                  <c:v>21</c:v>
                </c:pt>
                <c:pt idx="12">
                  <c:v>16</c:v>
                </c:pt>
                <c:pt idx="13">
                  <c:v>13</c:v>
                </c:pt>
              </c:numCache>
            </c:numRef>
          </c:val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Ninguno</c:v>
                </c:pt>
              </c:strCache>
            </c:strRef>
          </c:tx>
          <c:spPr>
            <a:solidFill>
              <a:srgbClr val="808080"/>
            </a:solidFill>
            <a:ln w="17625">
              <a:noFill/>
            </a:ln>
          </c:spPr>
          <c:dLbls>
            <c:spPr>
              <a:noFill/>
              <a:ln w="17625">
                <a:noFill/>
              </a:ln>
            </c:spPr>
            <c:txPr>
              <a:bodyPr/>
              <a:lstStyle/>
              <a:p>
                <a:pPr>
                  <a:defRPr sz="1041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Sheet1!$A$2:$A$15</c:f>
              <c:strCache>
                <c:ptCount val="14"/>
                <c:pt idx="0">
                  <c:v>Trabajaría más por las mujeres</c:v>
                </c:pt>
                <c:pt idx="1">
                  <c:v>Trabajaría más por los niños</c:v>
                </c:pt>
                <c:pt idx="2">
                  <c:v>Mejoraría la educación pública</c:v>
                </c:pt>
                <c:pt idx="3">
                  <c:v>Representa el cambio</c:v>
                </c:pt>
                <c:pt idx="4">
                  <c:v>Trabajaría más por los jóvenes</c:v>
                </c:pt>
                <c:pt idx="5">
                  <c:v>Es más honesto</c:v>
                </c:pt>
                <c:pt idx="6">
                  <c:v>Es más responsable</c:v>
                </c:pt>
                <c:pt idx="7">
                  <c:v>Es más valiente</c:v>
                </c:pt>
                <c:pt idx="8">
                  <c:v>Escucha más a la gente</c:v>
                </c:pt>
                <c:pt idx="9">
                  <c:v>Es más simpático</c:v>
                </c:pt>
                <c:pt idx="10">
                  <c:v>Es más cercano a la gente</c:v>
                </c:pt>
                <c:pt idx="11">
                  <c:v>Le entra más de frente a los problemas</c:v>
                </c:pt>
                <c:pt idx="12">
                  <c:v>Sabe gobernar mejor</c:v>
                </c:pt>
                <c:pt idx="13">
                  <c:v>Cumple lo que promete</c:v>
                </c:pt>
              </c:strCache>
            </c:str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8</c:v>
                </c:pt>
                <c:pt idx="1">
                  <c:v>9</c:v>
                </c:pt>
                <c:pt idx="2">
                  <c:v>11</c:v>
                </c:pt>
                <c:pt idx="3">
                  <c:v>11</c:v>
                </c:pt>
                <c:pt idx="4">
                  <c:v>10</c:v>
                </c:pt>
                <c:pt idx="5">
                  <c:v>19</c:v>
                </c:pt>
                <c:pt idx="6">
                  <c:v>14</c:v>
                </c:pt>
                <c:pt idx="7">
                  <c:v>13</c:v>
                </c:pt>
                <c:pt idx="8">
                  <c:v>12</c:v>
                </c:pt>
                <c:pt idx="9">
                  <c:v>13</c:v>
                </c:pt>
                <c:pt idx="10">
                  <c:v>9</c:v>
                </c:pt>
                <c:pt idx="11">
                  <c:v>12</c:v>
                </c:pt>
                <c:pt idx="12">
                  <c:v>14</c:v>
                </c:pt>
                <c:pt idx="13">
                  <c:v>24</c:v>
                </c:pt>
              </c:numCache>
            </c:numRef>
          </c:val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Ns/Nc</c:v>
                </c:pt>
              </c:strCache>
            </c:strRef>
          </c:tx>
          <c:spPr>
            <a:solidFill>
              <a:srgbClr val="C0C0C0"/>
            </a:solidFill>
            <a:ln w="17625">
              <a:noFill/>
            </a:ln>
          </c:spPr>
          <c:dLbls>
            <c:spPr>
              <a:noFill/>
              <a:ln w="17625">
                <a:noFill/>
              </a:ln>
            </c:spPr>
            <c:txPr>
              <a:bodyPr/>
              <a:lstStyle/>
              <a:p>
                <a:pPr>
                  <a:defRPr sz="1041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Sheet1!$A$2:$A$15</c:f>
              <c:strCache>
                <c:ptCount val="14"/>
                <c:pt idx="0">
                  <c:v>Trabajaría más por las mujeres</c:v>
                </c:pt>
                <c:pt idx="1">
                  <c:v>Trabajaría más por los niños</c:v>
                </c:pt>
                <c:pt idx="2">
                  <c:v>Mejoraría la educación pública</c:v>
                </c:pt>
                <c:pt idx="3">
                  <c:v>Representa el cambio</c:v>
                </c:pt>
                <c:pt idx="4">
                  <c:v>Trabajaría más por los jóvenes</c:v>
                </c:pt>
                <c:pt idx="5">
                  <c:v>Es más honesto</c:v>
                </c:pt>
                <c:pt idx="6">
                  <c:v>Es más responsable</c:v>
                </c:pt>
                <c:pt idx="7">
                  <c:v>Es más valiente</c:v>
                </c:pt>
                <c:pt idx="8">
                  <c:v>Escucha más a la gente</c:v>
                </c:pt>
                <c:pt idx="9">
                  <c:v>Es más simpático</c:v>
                </c:pt>
                <c:pt idx="10">
                  <c:v>Es más cercano a la gente</c:v>
                </c:pt>
                <c:pt idx="11">
                  <c:v>Le entra más de frente a los problemas</c:v>
                </c:pt>
                <c:pt idx="12">
                  <c:v>Sabe gobernar mejor</c:v>
                </c:pt>
                <c:pt idx="13">
                  <c:v>Cumple lo que promete</c:v>
                </c:pt>
              </c:strCache>
            </c:str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9</c:v>
                </c:pt>
                <c:pt idx="1">
                  <c:v>10</c:v>
                </c:pt>
                <c:pt idx="2">
                  <c:v>13</c:v>
                </c:pt>
                <c:pt idx="3">
                  <c:v>14</c:v>
                </c:pt>
                <c:pt idx="4">
                  <c:v>13</c:v>
                </c:pt>
                <c:pt idx="5">
                  <c:v>10</c:v>
                </c:pt>
                <c:pt idx="6">
                  <c:v>14</c:v>
                </c:pt>
                <c:pt idx="7">
                  <c:v>15</c:v>
                </c:pt>
                <c:pt idx="8">
                  <c:v>11</c:v>
                </c:pt>
                <c:pt idx="9">
                  <c:v>12</c:v>
                </c:pt>
                <c:pt idx="10">
                  <c:v>9</c:v>
                </c:pt>
                <c:pt idx="11">
                  <c:v>15</c:v>
                </c:pt>
                <c:pt idx="12">
                  <c:v>17</c:v>
                </c:pt>
                <c:pt idx="13">
                  <c:v>19</c:v>
                </c:pt>
              </c:numCache>
            </c:numRef>
          </c:val>
        </c:ser>
        <c:dLbls>
          <c:showVal val="1"/>
        </c:dLbls>
        <c:gapWidth val="30"/>
        <c:shape val="box"/>
        <c:axId val="81242368"/>
        <c:axId val="81327232"/>
        <c:axId val="0"/>
      </c:bar3DChart>
      <c:catAx>
        <c:axId val="81242368"/>
        <c:scaling>
          <c:orientation val="maxMin"/>
        </c:scaling>
        <c:axPos val="l"/>
        <c:numFmt formatCode="General" sourceLinked="1"/>
        <c:tickLblPos val="nextTo"/>
        <c:spPr>
          <a:ln w="6609">
            <a:noFill/>
          </a:ln>
        </c:spPr>
        <c:txPr>
          <a:bodyPr rot="0" vert="horz"/>
          <a:lstStyle/>
          <a:p>
            <a:pPr>
              <a:defRPr sz="937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81327232"/>
        <c:crosses val="autoZero"/>
        <c:auto val="1"/>
        <c:lblAlgn val="ctr"/>
        <c:lblOffset val="100"/>
        <c:tickLblSkip val="1"/>
        <c:tickMarkSkip val="2"/>
      </c:catAx>
      <c:valAx>
        <c:axId val="81327232"/>
        <c:scaling>
          <c:orientation val="minMax"/>
        </c:scaling>
        <c:delete val="1"/>
        <c:axPos val="b"/>
        <c:numFmt formatCode="0%" sourceLinked="1"/>
        <c:tickLblPos val="none"/>
        <c:crossAx val="81242368"/>
        <c:crosses val="max"/>
        <c:crossBetween val="between"/>
      </c:valAx>
    </c:plotArea>
    <c:legend>
      <c:legendPos val="b"/>
      <c:layout/>
      <c:spPr>
        <a:noFill/>
        <a:ln w="17625">
          <a:noFill/>
        </a:ln>
      </c:spPr>
      <c:txPr>
        <a:bodyPr/>
        <a:lstStyle/>
        <a:p>
          <a:pPr>
            <a:defRPr sz="971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s-MX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05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MX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view3D>
      <c:depthPercent val="100"/>
      <c:rAngAx val="1"/>
    </c:view3D>
    <c:sideWall>
      <c:spPr>
        <a:noFill/>
        <a:ln w="18565">
          <a:noFill/>
        </a:ln>
      </c:spPr>
    </c:sideWall>
    <c:backWall>
      <c:spPr>
        <a:noFill/>
        <a:ln w="18565">
          <a:noFill/>
        </a:ln>
      </c:spPr>
    </c:backWall>
    <c:plotArea>
      <c:layout>
        <c:manualLayout>
          <c:layoutTarget val="inner"/>
          <c:xMode val="edge"/>
          <c:yMode val="edge"/>
          <c:x val="0.36847946725860209"/>
          <c:y val="2.2838499184339344E-2"/>
          <c:w val="0.62375138734739222"/>
          <c:h val="0.9021207177814029"/>
        </c:manualLayout>
      </c:layout>
      <c:bar3DChart>
        <c:barDir val="bar"/>
        <c:grouping val="stacked"/>
        <c:ser>
          <c:idx val="2"/>
          <c:order val="0"/>
          <c:tx>
            <c:strRef>
              <c:f>Sheet1!$B$1</c:f>
              <c:strCache>
                <c:ptCount val="1"/>
                <c:pt idx="0">
                  <c:v>Hombres</c:v>
                </c:pt>
              </c:strCache>
            </c:strRef>
          </c:tx>
          <c:spPr>
            <a:solidFill>
              <a:srgbClr val="FF9900"/>
            </a:solidFill>
            <a:ln w="18565">
              <a:noFill/>
            </a:ln>
          </c:spPr>
          <c:dLbls>
            <c:spPr>
              <a:noFill/>
              <a:ln w="18565">
                <a:noFill/>
              </a:ln>
            </c:spPr>
            <c:txPr>
              <a:bodyPr/>
              <a:lstStyle/>
              <a:p>
                <a:pPr>
                  <a:defRPr sz="122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Sheet1!$A$2:$A$10</c:f>
              <c:strCache>
                <c:ptCount val="9"/>
                <c:pt idx="0">
                  <c:v>Educar a los hijos</c:v>
                </c:pt>
                <c:pt idx="1">
                  <c:v>Administrar el dinero</c:v>
                </c:pt>
                <c:pt idx="2">
                  <c:v>Manejar los servicios de salud</c:v>
                </c:pt>
                <c:pt idx="3">
                  <c:v>Atender la educación pública</c:v>
                </c:pt>
                <c:pt idx="4">
                  <c:v>Combatir la pobreza</c:v>
                </c:pt>
                <c:pt idx="5">
                  <c:v>Manejar la economía del país</c:v>
                </c:pt>
                <c:pt idx="6">
                  <c:v>Combatir la corrupción</c:v>
                </c:pt>
                <c:pt idx="7">
                  <c:v>Hacer negocios</c:v>
                </c:pt>
                <c:pt idx="8">
                  <c:v>Combatir la inseguridad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</c:v>
                </c:pt>
                <c:pt idx="1">
                  <c:v>14</c:v>
                </c:pt>
                <c:pt idx="2">
                  <c:v>18</c:v>
                </c:pt>
                <c:pt idx="3">
                  <c:v>18</c:v>
                </c:pt>
                <c:pt idx="4">
                  <c:v>22</c:v>
                </c:pt>
                <c:pt idx="5">
                  <c:v>30</c:v>
                </c:pt>
                <c:pt idx="6">
                  <c:v>31</c:v>
                </c:pt>
                <c:pt idx="7">
                  <c:v>37</c:v>
                </c:pt>
                <c:pt idx="8">
                  <c:v>45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Mujeres</c:v>
                </c:pt>
              </c:strCache>
            </c:strRef>
          </c:tx>
          <c:spPr>
            <a:solidFill>
              <a:srgbClr val="99CC00"/>
            </a:solidFill>
            <a:ln w="18565">
              <a:noFill/>
            </a:ln>
          </c:spPr>
          <c:dLbls>
            <c:spPr>
              <a:noFill/>
              <a:ln w="18565">
                <a:noFill/>
              </a:ln>
            </c:spPr>
            <c:txPr>
              <a:bodyPr/>
              <a:lstStyle/>
              <a:p>
                <a:pPr>
                  <a:defRPr sz="122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Sheet1!$A$2:$A$10</c:f>
              <c:strCache>
                <c:ptCount val="9"/>
                <c:pt idx="0">
                  <c:v>Educar a los hijos</c:v>
                </c:pt>
                <c:pt idx="1">
                  <c:v>Administrar el dinero</c:v>
                </c:pt>
                <c:pt idx="2">
                  <c:v>Manejar los servicios de salud</c:v>
                </c:pt>
                <c:pt idx="3">
                  <c:v>Atender la educación pública</c:v>
                </c:pt>
                <c:pt idx="4">
                  <c:v>Combatir la pobreza</c:v>
                </c:pt>
                <c:pt idx="5">
                  <c:v>Manejar la economía del país</c:v>
                </c:pt>
                <c:pt idx="6">
                  <c:v>Combatir la corrupción</c:v>
                </c:pt>
                <c:pt idx="7">
                  <c:v>Hacer negocios</c:v>
                </c:pt>
                <c:pt idx="8">
                  <c:v>Combatir la inseguridad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67</c:v>
                </c:pt>
                <c:pt idx="1">
                  <c:v>64</c:v>
                </c:pt>
                <c:pt idx="2">
                  <c:v>48</c:v>
                </c:pt>
                <c:pt idx="3">
                  <c:v>46</c:v>
                </c:pt>
                <c:pt idx="4">
                  <c:v>42</c:v>
                </c:pt>
                <c:pt idx="5">
                  <c:v>33</c:v>
                </c:pt>
                <c:pt idx="6">
                  <c:v>32</c:v>
                </c:pt>
                <c:pt idx="7">
                  <c:v>28</c:v>
                </c:pt>
                <c:pt idx="8">
                  <c:v>25</c:v>
                </c:pt>
              </c:numCache>
            </c:numRef>
          </c:val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Los dos</c:v>
                </c:pt>
              </c:strCache>
            </c:strRef>
          </c:tx>
          <c:spPr>
            <a:solidFill>
              <a:srgbClr val="008080"/>
            </a:solidFill>
            <a:ln w="18565">
              <a:noFill/>
            </a:ln>
          </c:spPr>
          <c:dLbls>
            <c:spPr>
              <a:noFill/>
              <a:ln w="18565">
                <a:noFill/>
              </a:ln>
            </c:spPr>
            <c:txPr>
              <a:bodyPr/>
              <a:lstStyle/>
              <a:p>
                <a:pPr>
                  <a:defRPr sz="1224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Sheet1!$A$2:$A$10</c:f>
              <c:strCache>
                <c:ptCount val="9"/>
                <c:pt idx="0">
                  <c:v>Educar a los hijos</c:v>
                </c:pt>
                <c:pt idx="1">
                  <c:v>Administrar el dinero</c:v>
                </c:pt>
                <c:pt idx="2">
                  <c:v>Manejar los servicios de salud</c:v>
                </c:pt>
                <c:pt idx="3">
                  <c:v>Atender la educación pública</c:v>
                </c:pt>
                <c:pt idx="4">
                  <c:v>Combatir la pobreza</c:v>
                </c:pt>
                <c:pt idx="5">
                  <c:v>Manejar la economía del país</c:v>
                </c:pt>
                <c:pt idx="6">
                  <c:v>Combatir la corrupción</c:v>
                </c:pt>
                <c:pt idx="7">
                  <c:v>Hacer negocios</c:v>
                </c:pt>
                <c:pt idx="8">
                  <c:v>Combatir la inseguridad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26</c:v>
                </c:pt>
                <c:pt idx="1">
                  <c:v>20</c:v>
                </c:pt>
                <c:pt idx="2">
                  <c:v>31</c:v>
                </c:pt>
                <c:pt idx="3">
                  <c:v>33</c:v>
                </c:pt>
                <c:pt idx="4">
                  <c:v>32</c:v>
                </c:pt>
                <c:pt idx="5">
                  <c:v>33</c:v>
                </c:pt>
                <c:pt idx="6">
                  <c:v>31</c:v>
                </c:pt>
                <c:pt idx="7">
                  <c:v>33</c:v>
                </c:pt>
                <c:pt idx="8">
                  <c:v>28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Ns/Nc</c:v>
                </c:pt>
              </c:strCache>
            </c:strRef>
          </c:tx>
          <c:spPr>
            <a:solidFill>
              <a:srgbClr val="C0C0C0"/>
            </a:solidFill>
            <a:ln w="18565">
              <a:noFill/>
            </a:ln>
          </c:spPr>
          <c:dLbls>
            <c:spPr>
              <a:noFill/>
              <a:ln w="18565">
                <a:noFill/>
              </a:ln>
            </c:spPr>
            <c:txPr>
              <a:bodyPr/>
              <a:lstStyle/>
              <a:p>
                <a:pPr>
                  <a:defRPr sz="122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Sheet1!$A$2:$A$10</c:f>
              <c:strCache>
                <c:ptCount val="9"/>
                <c:pt idx="0">
                  <c:v>Educar a los hijos</c:v>
                </c:pt>
                <c:pt idx="1">
                  <c:v>Administrar el dinero</c:v>
                </c:pt>
                <c:pt idx="2">
                  <c:v>Manejar los servicios de salud</c:v>
                </c:pt>
                <c:pt idx="3">
                  <c:v>Atender la educación pública</c:v>
                </c:pt>
                <c:pt idx="4">
                  <c:v>Combatir la pobreza</c:v>
                </c:pt>
                <c:pt idx="5">
                  <c:v>Manejar la economía del país</c:v>
                </c:pt>
                <c:pt idx="6">
                  <c:v>Combatir la corrupción</c:v>
                </c:pt>
                <c:pt idx="7">
                  <c:v>Hacer negocios</c:v>
                </c:pt>
                <c:pt idx="8">
                  <c:v>Combatir la inseguridad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6</c:v>
                </c:pt>
                <c:pt idx="7">
                  <c:v>2</c:v>
                </c:pt>
                <c:pt idx="8">
                  <c:v>2</c:v>
                </c:pt>
              </c:numCache>
            </c:numRef>
          </c:val>
        </c:ser>
        <c:dLbls>
          <c:showVal val="1"/>
        </c:dLbls>
        <c:gapWidth val="30"/>
        <c:shape val="box"/>
        <c:axId val="86168704"/>
        <c:axId val="86170240"/>
        <c:axId val="0"/>
      </c:bar3DChart>
      <c:catAx>
        <c:axId val="86168704"/>
        <c:scaling>
          <c:orientation val="maxMin"/>
        </c:scaling>
        <c:axPos val="l"/>
        <c:numFmt formatCode="General" sourceLinked="1"/>
        <c:tickLblPos val="nextTo"/>
        <c:spPr>
          <a:ln w="6962">
            <a:noFill/>
          </a:ln>
        </c:spPr>
        <c:txPr>
          <a:bodyPr rot="0" vert="horz"/>
          <a:lstStyle/>
          <a:p>
            <a:pPr>
              <a:defRPr sz="120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86170240"/>
        <c:crosses val="autoZero"/>
        <c:auto val="1"/>
        <c:lblAlgn val="ctr"/>
        <c:lblOffset val="100"/>
        <c:tickLblSkip val="1"/>
        <c:tickMarkSkip val="2"/>
      </c:catAx>
      <c:valAx>
        <c:axId val="86170240"/>
        <c:scaling>
          <c:orientation val="minMax"/>
        </c:scaling>
        <c:delete val="1"/>
        <c:axPos val="b"/>
        <c:numFmt formatCode="General" sourceLinked="1"/>
        <c:tickLblPos val="none"/>
        <c:crossAx val="86168704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0.25527192008879024"/>
          <c:y val="0.92659053833605221"/>
          <c:w val="0.51698759963984009"/>
          <c:h val="5.6200085286961216E-2"/>
        </c:manualLayout>
      </c:layout>
      <c:spPr>
        <a:noFill/>
        <a:ln w="18565">
          <a:noFill/>
        </a:ln>
      </c:spPr>
      <c:txPr>
        <a:bodyPr/>
        <a:lstStyle/>
        <a:p>
          <a:pPr>
            <a:defRPr sz="1308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s-MX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224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MX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A7C6C-656A-421A-B9FE-6B7CA683D457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0D8F7-2D13-4B3E-947F-11482BC96FA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6948011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DB97B-0CAC-4D9B-988B-8414815FCB22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62A8B-A9C4-4BE4-812E-40C64758327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530612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 userDrawn="1"/>
        </p:nvSpPr>
        <p:spPr>
          <a:xfrm>
            <a:off x="0" y="6467768"/>
            <a:ext cx="857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FR-78</a:t>
            </a:r>
            <a:endParaRPr lang="es-MX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39160" y="1"/>
            <a:ext cx="704840" cy="357166"/>
          </a:xfrm>
        </p:spPr>
        <p:txBody>
          <a:bodyPr lIns="0" tIns="0" rIns="0" bIns="0"/>
          <a:lstStyle/>
          <a:p>
            <a:fld id="{05A47CA3-692D-4FD7-BD9C-1A3EC195150C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0" y="6072206"/>
            <a:ext cx="9144000" cy="77309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736600" y="6148169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Sofía 12  Col. Campestre,  Alvaro Obregón,  01040 México DF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(52 55) 5664-1717   mercaei@mercaei.com.mx   www.mercaei.com.mx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0" y="6467768"/>
            <a:ext cx="857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FR-78</a:t>
            </a:r>
            <a:endParaRPr lang="es-MX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0" y="6357958"/>
            <a:ext cx="9144000" cy="5000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s-MX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7408" y="-43130"/>
            <a:ext cx="1625600" cy="1428750"/>
          </a:xfrm>
          <a:prstGeom prst="rect">
            <a:avLst/>
          </a:prstGeom>
          <a:noFill/>
        </p:spPr>
      </p:pic>
      <p:sp>
        <p:nvSpPr>
          <p:cNvPr id="6" name="5 Rectángulo redondeado"/>
          <p:cNvSpPr/>
          <p:nvPr/>
        </p:nvSpPr>
        <p:spPr>
          <a:xfrm rot="16200000">
            <a:off x="-1390319" y="1381693"/>
            <a:ext cx="3223312" cy="44267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Encuesta</a:t>
            </a:r>
            <a:r>
              <a:rPr lang="es-MX" sz="2000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Nacional</a:t>
            </a:r>
            <a:endParaRPr lang="es-MX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ctr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27595" y="5715016"/>
            <a:ext cx="1002989" cy="881534"/>
          </a:xfrm>
          <a:prstGeom prst="rect">
            <a:avLst/>
          </a:prstGeom>
          <a:noFill/>
        </p:spPr>
      </p:pic>
      <p:sp>
        <p:nvSpPr>
          <p:cNvPr id="8" name="7 Rectángulo redondeado"/>
          <p:cNvSpPr/>
          <p:nvPr/>
        </p:nvSpPr>
        <p:spPr>
          <a:xfrm>
            <a:off x="0" y="6630986"/>
            <a:ext cx="9144000" cy="21431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s-MX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0" y="9508"/>
            <a:ext cx="9144000" cy="65085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s-MX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39160" y="0"/>
            <a:ext cx="704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05A47CA3-692D-4FD7-BD9C-1A3EC195150C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611560" y="260648"/>
            <a:ext cx="792088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Encuesta Nacional de Preferencias Electorales para el 2012</a:t>
            </a:r>
            <a:endParaRPr lang="es-MX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3568" y="1628800"/>
            <a:ext cx="22860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Población objetivo:</a:t>
            </a:r>
          </a:p>
          <a:p>
            <a:endParaRPr lang="es-MX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s-MX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Tipo del estudio: </a:t>
            </a:r>
            <a:r>
              <a:rPr lang="es-MX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endParaRPr lang="es-MX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Tipo de reporte:</a:t>
            </a:r>
          </a:p>
          <a:p>
            <a:endParaRPr lang="es-MX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s-MX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Número de casos:</a:t>
            </a:r>
            <a:endParaRPr lang="es-MX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es-MX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Margen de error</a:t>
            </a:r>
            <a:r>
              <a:rPr lang="es-MX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s-MX" dirty="0" smtClean="0">
              <a:latin typeface="Arial" pitchFamily="34" charset="0"/>
              <a:cs typeface="Arial" pitchFamily="34" charset="0"/>
            </a:endParaRPr>
          </a:p>
          <a:p>
            <a:endParaRPr lang="es-MX" dirty="0" smtClean="0">
              <a:latin typeface="Arial" pitchFamily="34" charset="0"/>
              <a:cs typeface="Arial" pitchFamily="34" charset="0"/>
            </a:endParaRPr>
          </a:p>
          <a:p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Fecha:</a:t>
            </a:r>
            <a:endParaRPr lang="es-MX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40776" y="1642868"/>
            <a:ext cx="55815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Población de 18 años o más con credencial para votar que reside en el país</a:t>
            </a:r>
          </a:p>
          <a:p>
            <a:endParaRPr lang="es-MX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Cuantitativo (encuesta cara a cara)</a:t>
            </a:r>
          </a:p>
          <a:p>
            <a:endParaRPr lang="es-MX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Nacional</a:t>
            </a:r>
          </a:p>
          <a:p>
            <a:endParaRPr lang="es-MX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s-MX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1200</a:t>
            </a:r>
            <a:endParaRPr lang="es-MX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s-MX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+/- 2.8 puntos porcentuales con  95 por ciento de confianza</a:t>
            </a:r>
          </a:p>
          <a:p>
            <a:endParaRPr lang="es-NI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Del 10 al 12 de febrero de 2012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49516" y="1259484"/>
            <a:ext cx="76174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Intención de voto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0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INTENCIÓN DE VOTO </a:t>
            </a:r>
            <a:endParaRPr lang="es-MX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Preferencia bruta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86220" y="858198"/>
            <a:ext cx="79296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NI" sz="1600" dirty="0" smtClean="0"/>
              <a:t>Si el día de hoy fueran las elecciones, ¿por quién votaría usted?</a:t>
            </a:r>
            <a:endParaRPr kumimoji="0" lang="es-ES" sz="16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3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755650" y="1744177"/>
          <a:ext cx="7756525" cy="4370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3131840" y="1364258"/>
            <a:ext cx="259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1600" i="1" dirty="0">
                <a:solidFill>
                  <a:srgbClr val="CC3300"/>
                </a:solidFill>
                <a:ea typeface="MS PGothic" pitchFamily="34" charset="-128"/>
              </a:rPr>
              <a:t>Preferencia </a:t>
            </a:r>
            <a:r>
              <a:rPr lang="es-MX" sz="1600" i="1" dirty="0" smtClean="0">
                <a:solidFill>
                  <a:srgbClr val="CC3300"/>
                </a:solidFill>
                <a:ea typeface="MS PGothic" pitchFamily="34" charset="-128"/>
              </a:rPr>
              <a:t>Bruta</a:t>
            </a:r>
            <a:endParaRPr lang="es-MX" sz="1600" i="1" dirty="0">
              <a:solidFill>
                <a:srgbClr val="CC3300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0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INTENCIÓN DE VOTO </a:t>
            </a:r>
            <a:endParaRPr lang="es-MX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Preferencia efectiva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86220" y="858198"/>
            <a:ext cx="79296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NI" sz="1600" dirty="0" smtClean="0"/>
              <a:t>Si el día de hoy fueran las elecciones, ¿por quién votaría usted?</a:t>
            </a:r>
            <a:endParaRPr kumimoji="0" lang="es-ES" sz="16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4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0" y="6628525"/>
            <a:ext cx="91440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s-MX" sz="1100" b="1" dirty="0" smtClean="0">
                <a:solidFill>
                  <a:schemeClr val="bg1"/>
                </a:solidFill>
              </a:rPr>
              <a:t>*Sin incluir no respuesta</a:t>
            </a:r>
          </a:p>
          <a:p>
            <a:endParaRPr lang="es-MX" sz="11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16" name="Object 2"/>
          <p:cNvGraphicFramePr>
            <a:graphicFrameLocks noChangeAspect="1"/>
          </p:cNvGraphicFramePr>
          <p:nvPr/>
        </p:nvGraphicFramePr>
        <p:xfrm>
          <a:off x="603250" y="1591777"/>
          <a:ext cx="7756525" cy="4370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987824" y="1220242"/>
            <a:ext cx="259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1600" i="1" dirty="0">
                <a:solidFill>
                  <a:srgbClr val="CC3300"/>
                </a:solidFill>
              </a:rPr>
              <a:t>Preferencia Efectiva*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0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INTENCIÓN DE VOTO POR JOSEFINA VÁZQUEZ MOTA</a:t>
            </a:r>
            <a:endParaRPr lang="es-MX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Fortaleza de preferencia electoral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5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78065" y="767702"/>
            <a:ext cx="83878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1500" dirty="0">
                <a:solidFill>
                  <a:srgbClr val="000000"/>
                </a:solidFill>
                <a:ea typeface="MS PGothic" pitchFamily="34" charset="-128"/>
              </a:rPr>
              <a:t>Pensando sólo en Josefina Vázquez Mota, ¿si la elección de Presidente de la </a:t>
            </a:r>
            <a:endParaRPr lang="es-MX" sz="1500" dirty="0" smtClean="0">
              <a:solidFill>
                <a:srgbClr val="000000"/>
              </a:solidFill>
              <a:ea typeface="MS PGothic" pitchFamily="34" charset="-128"/>
            </a:endParaRPr>
          </a:p>
          <a:p>
            <a:pPr algn="ctr" eaLnBrk="0" hangingPunct="0"/>
            <a:r>
              <a:rPr lang="es-MX" sz="1500" dirty="0" smtClean="0">
                <a:solidFill>
                  <a:srgbClr val="000000"/>
                </a:solidFill>
                <a:ea typeface="MS PGothic" pitchFamily="34" charset="-128"/>
              </a:rPr>
              <a:t>República </a:t>
            </a:r>
            <a:r>
              <a:rPr lang="es-MX" sz="1500" dirty="0">
                <a:solidFill>
                  <a:srgbClr val="000000"/>
                </a:solidFill>
                <a:ea typeface="MS PGothic" pitchFamily="34" charset="-128"/>
              </a:rPr>
              <a:t>se realizará mañana, usted </a:t>
            </a:r>
            <a:r>
              <a:rPr lang="es-MX" sz="1500" dirty="0" smtClean="0">
                <a:solidFill>
                  <a:srgbClr val="000000"/>
                </a:solidFill>
                <a:ea typeface="MS PGothic" pitchFamily="34" charset="-128"/>
              </a:rPr>
              <a:t>(…)?</a:t>
            </a:r>
            <a:endParaRPr lang="es-ES_tradnl" sz="1500" dirty="0">
              <a:solidFill>
                <a:srgbClr val="000000"/>
              </a:solidFill>
              <a:ea typeface="MS PGothic" pitchFamily="34" charset="-128"/>
            </a:endParaRPr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1517172" y="1510081"/>
          <a:ext cx="5502275" cy="453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12 Cerrar llave"/>
          <p:cNvSpPr/>
          <p:nvPr/>
        </p:nvSpPr>
        <p:spPr>
          <a:xfrm>
            <a:off x="5076056" y="3822025"/>
            <a:ext cx="189406" cy="1377178"/>
          </a:xfrm>
          <a:prstGeom prst="rightBrace">
            <a:avLst>
              <a:gd name="adj1" fmla="val 34047"/>
              <a:gd name="adj2" fmla="val 50000"/>
            </a:avLst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4" name="13 Cerrar llave"/>
          <p:cNvSpPr/>
          <p:nvPr/>
        </p:nvSpPr>
        <p:spPr>
          <a:xfrm>
            <a:off x="5076056" y="1610705"/>
            <a:ext cx="189406" cy="1377178"/>
          </a:xfrm>
          <a:prstGeom prst="rightBrace">
            <a:avLst>
              <a:gd name="adj1" fmla="val 34047"/>
              <a:gd name="adj2" fmla="val 50000"/>
            </a:avLst>
          </a:prstGeom>
          <a:ln w="158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219929" y="4359664"/>
            <a:ext cx="654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s-ES" sz="1400" dirty="0" smtClean="0">
                <a:latin typeface="Arial" pitchFamily="34" charset="0"/>
                <a:cs typeface="Arial" pitchFamily="34" charset="0"/>
              </a:rPr>
              <a:t>29</a:t>
            </a: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%</a:t>
            </a:r>
            <a:endParaRPr lang="es-ES_tradnl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5219929" y="2134528"/>
            <a:ext cx="654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s-ES" sz="1400" dirty="0" smtClean="0">
                <a:latin typeface="Arial" pitchFamily="34" charset="0"/>
                <a:cs typeface="Arial" pitchFamily="34" charset="0"/>
              </a:rPr>
              <a:t>48</a:t>
            </a: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%</a:t>
            </a:r>
            <a:endParaRPr lang="es-ES_tradnl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0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DE CUALIDADES DE LOS CANDIDATOS A LA PRESIDENCIA</a:t>
            </a:r>
            <a:endParaRPr lang="es-MX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Percepción de propuestas y características personales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6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431800" y="1417026"/>
          <a:ext cx="7937500" cy="4795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052513" y="775680"/>
            <a:ext cx="70580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s-MX" sz="1500" dirty="0">
                <a:solidFill>
                  <a:srgbClr val="000000"/>
                </a:solidFill>
                <a:cs typeface="Times New Roman" pitchFamily="18" charset="0"/>
              </a:rPr>
              <a:t>Entre Josefina Vázquez Mota, Enrique Peña Nieto y Andrés Manuel </a:t>
            </a:r>
            <a:endParaRPr lang="es-MX" sz="15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eaLnBrk="0" hangingPunct="0"/>
            <a:r>
              <a:rPr lang="es-MX" sz="1500" dirty="0" smtClean="0">
                <a:solidFill>
                  <a:srgbClr val="000000"/>
                </a:solidFill>
                <a:cs typeface="Times New Roman" pitchFamily="18" charset="0"/>
              </a:rPr>
              <a:t>López </a:t>
            </a:r>
            <a:r>
              <a:rPr lang="es-MX" sz="1500" dirty="0">
                <a:solidFill>
                  <a:srgbClr val="000000"/>
                </a:solidFill>
                <a:cs typeface="Times New Roman" pitchFamily="18" charset="0"/>
              </a:rPr>
              <a:t>Obrador, ¿quién cree que (…)? </a:t>
            </a:r>
            <a:endParaRPr lang="es-ES_tradnl" sz="1500" dirty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0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CARACTERÍSTICAS ASOCIADAS A CUESTIONES DE GÉNERO</a:t>
            </a:r>
            <a:endParaRPr lang="es-MX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Percepción de habilidades entre hombres y mujeres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7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811213" y="1500556"/>
          <a:ext cx="7250112" cy="462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12545" y="770238"/>
            <a:ext cx="792933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1500" dirty="0">
                <a:solidFill>
                  <a:srgbClr val="000000"/>
                </a:solidFill>
                <a:cs typeface="Times New Roman" pitchFamily="18" charset="0"/>
              </a:rPr>
              <a:t>Hombres y mujeres tienen distintas habilidades para diferentes cosas. ¿Desde su punto de vista quién es mejor para (…) un hombre o una mujer?</a:t>
            </a:r>
            <a:endParaRPr lang="es-ES_tradnl" sz="1500" dirty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116632"/>
            <a:ext cx="82153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METODOLOGÍA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8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16681" y="796132"/>
            <a:ext cx="8910638" cy="421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s-ES_trad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95250" indent="-952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MX" sz="1000" dirty="0" smtClean="0">
                <a:cs typeface="Arial" charset="0"/>
              </a:rPr>
              <a:t>Marco </a:t>
            </a:r>
            <a:r>
              <a:rPr lang="es-MX" sz="1000" dirty="0">
                <a:cs typeface="Arial" charset="0"/>
              </a:rPr>
              <a:t>Muestral: </a:t>
            </a:r>
            <a:r>
              <a:rPr lang="es-MX" sz="1000" b="0" dirty="0">
                <a:cs typeface="Arial" charset="0"/>
              </a:rPr>
              <a:t>Catálogo General de Secciones Electorales </a:t>
            </a:r>
            <a:r>
              <a:rPr lang="es-MX" sz="1000" b="0" dirty="0" smtClean="0">
                <a:cs typeface="Arial" charset="0"/>
              </a:rPr>
              <a:t>IFE; Lista Nominal</a:t>
            </a:r>
            <a:endParaRPr lang="es-MX" sz="1000" b="0" dirty="0">
              <a:cs typeface="Arial" charset="0"/>
            </a:endParaRPr>
          </a:p>
          <a:p>
            <a:pPr marL="95250" indent="-9525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s-ES" sz="1000" dirty="0">
                <a:cs typeface="Arial" charset="0"/>
              </a:rPr>
              <a:t>Diseño de Muestreo:</a:t>
            </a:r>
            <a:r>
              <a:rPr lang="es-ES" sz="1000" b="0" dirty="0">
                <a:cs typeface="Arial" charset="0"/>
              </a:rPr>
              <a:t> </a:t>
            </a:r>
            <a:r>
              <a:rPr lang="es-ES" sz="1000" b="0" dirty="0" smtClean="0"/>
              <a:t>Estratificado </a:t>
            </a:r>
            <a:r>
              <a:rPr lang="es-ES" sz="1000" b="0" dirty="0" err="1" smtClean="0"/>
              <a:t>Bietápico</a:t>
            </a:r>
            <a:r>
              <a:rPr lang="es-ES" sz="1000" b="0" dirty="0" smtClean="0"/>
              <a:t> </a:t>
            </a:r>
            <a:endParaRPr lang="es-ES" sz="1000" b="0" dirty="0">
              <a:cs typeface="Arial" charset="0"/>
            </a:endParaRPr>
          </a:p>
          <a:p>
            <a:pPr marL="450850" lvl="1" indent="-968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s-ES" sz="1000" dirty="0">
                <a:cs typeface="Arial" charset="0"/>
              </a:rPr>
              <a:t>1era Etapa:</a:t>
            </a:r>
          </a:p>
          <a:p>
            <a:pPr marL="727075" lvl="2" indent="-968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sz="1000" u="sng" dirty="0">
                <a:cs typeface="Arial" charset="0"/>
              </a:rPr>
              <a:t>Método de Extracción</a:t>
            </a:r>
            <a:r>
              <a:rPr lang="es-ES" sz="1000" dirty="0">
                <a:cs typeface="Arial" charset="0"/>
              </a:rPr>
              <a:t>: </a:t>
            </a:r>
            <a:r>
              <a:rPr lang="es-ES" sz="1000" b="0" dirty="0">
                <a:cs typeface="Arial" charset="0"/>
              </a:rPr>
              <a:t>Muestreo </a:t>
            </a:r>
            <a:r>
              <a:rPr lang="es-ES" sz="1000" b="0" dirty="0" smtClean="0">
                <a:cs typeface="Arial" charset="0"/>
              </a:rPr>
              <a:t>proporcional </a:t>
            </a:r>
            <a:r>
              <a:rPr lang="es-ES" sz="1000" b="0" dirty="0">
                <a:cs typeface="Arial" charset="0"/>
              </a:rPr>
              <a:t>al </a:t>
            </a:r>
            <a:r>
              <a:rPr lang="es-ES" sz="1000" b="0" dirty="0" smtClean="0">
                <a:cs typeface="Arial" charset="0"/>
              </a:rPr>
              <a:t>tamaño, sistemático, probabilístico, </a:t>
            </a:r>
            <a:r>
              <a:rPr lang="es-ES" sz="1000" b="0" dirty="0">
                <a:cs typeface="Arial" charset="0"/>
              </a:rPr>
              <a:t>con arranque aleatorio y </a:t>
            </a:r>
            <a:r>
              <a:rPr lang="es-ES" sz="1000" b="0" dirty="0" smtClean="0">
                <a:cs typeface="Arial" charset="0"/>
              </a:rPr>
              <a:t>medida de tamaño </a:t>
            </a:r>
            <a:r>
              <a:rPr lang="es-ES" sz="1000" b="0" dirty="0">
                <a:cs typeface="Arial" charset="0"/>
              </a:rPr>
              <a:t>(</a:t>
            </a:r>
            <a:r>
              <a:rPr lang="es-ES" sz="1000" b="0" i="1" dirty="0">
                <a:cs typeface="Arial" charset="0"/>
              </a:rPr>
              <a:t>MOS</a:t>
            </a:r>
            <a:r>
              <a:rPr lang="es-ES" sz="1000" b="0" dirty="0">
                <a:cs typeface="Arial" charset="0"/>
              </a:rPr>
              <a:t>) </a:t>
            </a:r>
            <a:r>
              <a:rPr lang="es-ES" sz="1000" b="0" dirty="0" smtClean="0">
                <a:cs typeface="Arial" charset="0"/>
              </a:rPr>
              <a:t>lista Nominal</a:t>
            </a:r>
            <a:endParaRPr lang="es-ES" sz="1000" b="0" dirty="0">
              <a:cs typeface="Arial" charset="0"/>
            </a:endParaRPr>
          </a:p>
          <a:p>
            <a:pPr marL="727075" lvl="2" indent="-968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sz="1000" u="sng" dirty="0">
                <a:cs typeface="Arial" charset="0"/>
              </a:rPr>
              <a:t>Tamaño de muestra de unidades de muestreo</a:t>
            </a:r>
            <a:r>
              <a:rPr lang="es-ES" sz="1000" dirty="0">
                <a:cs typeface="Arial" charset="0"/>
              </a:rPr>
              <a:t>: </a:t>
            </a:r>
            <a:r>
              <a:rPr lang="es-ES" sz="1000" b="0" dirty="0" smtClean="0">
                <a:cs typeface="Arial" charset="0"/>
              </a:rPr>
              <a:t>200 secciones </a:t>
            </a:r>
            <a:r>
              <a:rPr lang="es-ES" sz="1000" b="0" dirty="0">
                <a:cs typeface="Arial" charset="0"/>
              </a:rPr>
              <a:t>electorales (conglomerados)</a:t>
            </a:r>
          </a:p>
          <a:p>
            <a:pPr marL="727075" lvl="2" indent="-968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sz="1000" u="sng" dirty="0" smtClean="0">
                <a:cs typeface="Arial" charset="0"/>
              </a:rPr>
              <a:t>DISEÑO ASOCIADO A LA 1era ETAPA: Estratificación</a:t>
            </a:r>
            <a:r>
              <a:rPr lang="es-ES" sz="1000" dirty="0">
                <a:cs typeface="Arial" charset="0"/>
              </a:rPr>
              <a:t>: </a:t>
            </a:r>
            <a:r>
              <a:rPr lang="es-ES" sz="1000" b="0" dirty="0">
                <a:cs typeface="Arial" charset="0"/>
              </a:rPr>
              <a:t>Se estratificó por Circunscripción, Tipo de Sección (Urbana y No-Urbana según el IFE), y Densidad Poblacional en 4 niveles en secciones urbanas (Percentiles 25, 50 y 75) y 3 niveles en secciones no-urbanas (Percentiles 33 y 66), haciendo un total de 35 estratos</a:t>
            </a:r>
          </a:p>
          <a:p>
            <a:pPr marL="450850" lvl="1" indent="-968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s-ES" sz="1000" dirty="0">
                <a:cs typeface="Arial" charset="0"/>
              </a:rPr>
              <a:t>2da </a:t>
            </a:r>
            <a:r>
              <a:rPr lang="es-ES" sz="1000" dirty="0" smtClean="0">
                <a:cs typeface="Arial" charset="0"/>
              </a:rPr>
              <a:t>Etapa (Individuos):</a:t>
            </a:r>
            <a:endParaRPr lang="es-ES" sz="1000" dirty="0">
              <a:cs typeface="Arial" charset="0"/>
            </a:endParaRPr>
          </a:p>
          <a:p>
            <a:pPr marL="727075" lvl="2" indent="-968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sz="1000" u="sng" dirty="0">
                <a:cs typeface="Arial" charset="0"/>
              </a:rPr>
              <a:t>Método de Extracción</a:t>
            </a:r>
            <a:r>
              <a:rPr lang="es-ES" sz="1000" dirty="0">
                <a:cs typeface="Arial" charset="0"/>
              </a:rPr>
              <a:t>: </a:t>
            </a:r>
            <a:r>
              <a:rPr lang="es-ES" sz="1000" b="0" dirty="0">
                <a:cs typeface="Arial" charset="0"/>
              </a:rPr>
              <a:t>Muestreo Aleatorio Simple. </a:t>
            </a:r>
          </a:p>
          <a:p>
            <a:pPr marL="450850" lvl="1" indent="-968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s-MX" sz="1000" b="0" dirty="0" smtClean="0">
                <a:cs typeface="Arial" charset="0"/>
              </a:rPr>
              <a:t>Se </a:t>
            </a:r>
            <a:r>
              <a:rPr lang="es-MX" sz="1000" b="0" dirty="0">
                <a:cs typeface="Arial" charset="0"/>
              </a:rPr>
              <a:t>buscó cumplir </a:t>
            </a:r>
            <a:r>
              <a:rPr lang="es-MX" sz="1000" b="0" dirty="0" smtClean="0">
                <a:cs typeface="Arial" charset="0"/>
              </a:rPr>
              <a:t>con </a:t>
            </a:r>
            <a:r>
              <a:rPr lang="es-MX" sz="1000" b="0" dirty="0">
                <a:cs typeface="Arial" charset="0"/>
              </a:rPr>
              <a:t>la distribución de grupos de edad y sexo acorde con los datos de la población </a:t>
            </a:r>
            <a:r>
              <a:rPr lang="es-MX" sz="1000" b="0" dirty="0" smtClean="0">
                <a:cs typeface="Arial" charset="0"/>
              </a:rPr>
              <a:t>objetivo.</a:t>
            </a:r>
            <a:endParaRPr lang="es-MX" sz="1000" b="0" dirty="0">
              <a:cs typeface="Arial" charset="0"/>
            </a:endParaRPr>
          </a:p>
          <a:p>
            <a:pPr marL="95250" indent="-952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MX" sz="1000" dirty="0">
                <a:cs typeface="Arial" charset="0"/>
              </a:rPr>
              <a:t>Estimación y Cálculo de Estadísticos:</a:t>
            </a:r>
          </a:p>
          <a:p>
            <a:pPr marL="450850" lvl="1" indent="-968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s-MX" sz="1000" b="0" dirty="0">
                <a:cs typeface="Arial" charset="0"/>
              </a:rPr>
              <a:t>Se consideró el diseño de muestreo complejo (asociado al esquema de levantamiento utilizado) para la estimación de proporciones, sus errores estándares y efectos de diseño, haciendo uso de los estimadores de</a:t>
            </a:r>
            <a:r>
              <a:rPr lang="es-MX" sz="1000" b="0" i="1" dirty="0">
                <a:cs typeface="Arial" charset="0"/>
              </a:rPr>
              <a:t> Horwitz-Thompson (</a:t>
            </a:r>
            <a:r>
              <a:rPr lang="es-MX" sz="1000" b="0" dirty="0">
                <a:cs typeface="Arial" charset="0"/>
              </a:rPr>
              <a:t>factores de expansión</a:t>
            </a:r>
            <a:r>
              <a:rPr lang="es-MX" sz="1000" b="0" dirty="0" smtClean="0">
                <a:cs typeface="Arial" charset="0"/>
              </a:rPr>
              <a:t>).</a:t>
            </a:r>
            <a:endParaRPr lang="es-MX" sz="1000" b="0" dirty="0">
              <a:cs typeface="Arial" charset="0"/>
            </a:endParaRPr>
          </a:p>
          <a:p>
            <a:pPr marL="95250" indent="-952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MX" sz="1000" dirty="0" smtClean="0">
                <a:cs typeface="Arial" charset="0"/>
              </a:rPr>
              <a:t>Errores </a:t>
            </a:r>
            <a:r>
              <a:rPr lang="es-MX" sz="1000" dirty="0">
                <a:cs typeface="Arial" charset="0"/>
              </a:rPr>
              <a:t>de Muestreo y Efectos de Diseño:</a:t>
            </a:r>
          </a:p>
          <a:p>
            <a:pPr marL="450850" lvl="1" indent="-968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s-MX" sz="1000" b="0" dirty="0">
                <a:cs typeface="Arial" charset="0"/>
              </a:rPr>
              <a:t>En todas las cifras reportadas en el presente documento se obtuvo:</a:t>
            </a:r>
          </a:p>
          <a:p>
            <a:pPr marL="727075" lvl="2" indent="-968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MX" sz="1000" u="sng" dirty="0">
                <a:cs typeface="Arial" charset="0"/>
              </a:rPr>
              <a:t>Error de estimación absoluto teórico</a:t>
            </a:r>
            <a:r>
              <a:rPr lang="es-MX" sz="1000" dirty="0">
                <a:cs typeface="Arial" charset="0"/>
              </a:rPr>
              <a:t> </a:t>
            </a:r>
            <a:r>
              <a:rPr lang="es-MX" sz="1000" b="0" dirty="0">
                <a:cs typeface="Arial" charset="0"/>
              </a:rPr>
              <a:t>(bajo muestreo aleatorio </a:t>
            </a:r>
            <a:r>
              <a:rPr lang="es-MX" sz="1000" b="0" dirty="0" smtClean="0">
                <a:cs typeface="Arial" charset="0"/>
              </a:rPr>
              <a:t>simple contemplando 1,200 casos) </a:t>
            </a:r>
            <a:r>
              <a:rPr lang="es-MX" sz="1000" b="0" dirty="0">
                <a:cs typeface="Arial" charset="0"/>
              </a:rPr>
              <a:t>de </a:t>
            </a:r>
            <a:r>
              <a:rPr lang="es-MX" sz="1000" b="0" dirty="0" smtClean="0">
                <a:cs typeface="Arial" charset="0"/>
              </a:rPr>
              <a:t>2.83% </a:t>
            </a:r>
            <a:r>
              <a:rPr lang="es-MX" sz="1000" b="0" dirty="0">
                <a:cs typeface="Arial" charset="0"/>
              </a:rPr>
              <a:t>con un nivel de </a:t>
            </a:r>
            <a:r>
              <a:rPr lang="es-MX" sz="1000" b="0" dirty="0" smtClean="0">
                <a:cs typeface="Arial" charset="0"/>
              </a:rPr>
              <a:t>95</a:t>
            </a:r>
            <a:r>
              <a:rPr lang="es-MX" sz="1000" b="0" dirty="0">
                <a:cs typeface="Arial" charset="0"/>
              </a:rPr>
              <a:t>% de </a:t>
            </a:r>
            <a:r>
              <a:rPr lang="es-MX" sz="1000" b="0" dirty="0" smtClean="0">
                <a:cs typeface="Arial" charset="0"/>
              </a:rPr>
              <a:t>confianza</a:t>
            </a:r>
          </a:p>
          <a:p>
            <a:pPr marL="727075" lvl="2" indent="-96838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s-MX" sz="1000" u="sng" dirty="0">
                <a:solidFill>
                  <a:srgbClr val="000000"/>
                </a:solidFill>
              </a:rPr>
              <a:t>Error estándar estimado obtenido</a:t>
            </a:r>
            <a:r>
              <a:rPr lang="es-MX" sz="1000" dirty="0">
                <a:solidFill>
                  <a:srgbClr val="000000"/>
                </a:solidFill>
              </a:rPr>
              <a:t> (bajo el diseño de muestreo complejo utilizado) </a:t>
            </a:r>
            <a:r>
              <a:rPr lang="es-MX" sz="1000" b="0" dirty="0">
                <a:solidFill>
                  <a:srgbClr val="000000"/>
                </a:solidFill>
              </a:rPr>
              <a:t>menor al </a:t>
            </a:r>
            <a:r>
              <a:rPr lang="es-MX" sz="1000" dirty="0" smtClean="0"/>
              <a:t>2.0</a:t>
            </a:r>
            <a:r>
              <a:rPr lang="es-MX" sz="1000" dirty="0" smtClean="0">
                <a:solidFill>
                  <a:srgbClr val="000000"/>
                </a:solidFill>
              </a:rPr>
              <a:t>% </a:t>
            </a:r>
          </a:p>
          <a:p>
            <a:pPr marL="727075" lvl="2" indent="-96838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s-MX" sz="1000" u="sng" dirty="0" smtClean="0">
                <a:solidFill>
                  <a:srgbClr val="000000"/>
                </a:solidFill>
                <a:cs typeface="Arial" charset="0"/>
              </a:rPr>
              <a:t>Efecto de diseño (variación mínima y máxima):</a:t>
            </a:r>
            <a:r>
              <a:rPr lang="es-MX" sz="1000" dirty="0" smtClean="0">
                <a:solidFill>
                  <a:srgbClr val="000000"/>
                </a:solidFill>
                <a:cs typeface="Arial" charset="0"/>
              </a:rPr>
              <a:t>  1.066 a 2.325</a:t>
            </a:r>
            <a:endParaRPr lang="es-MX" sz="1000" u="sng" dirty="0">
              <a:cs typeface="Arial" charset="0"/>
            </a:endParaRPr>
          </a:p>
          <a:p>
            <a:pPr marL="727075" lvl="2" indent="-968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MX" sz="1000" b="0" dirty="0" smtClean="0">
                <a:cs typeface="Arial" charset="0"/>
              </a:rPr>
              <a:t>Referencia Bibliográfica seguida: </a:t>
            </a:r>
            <a:r>
              <a:rPr lang="es-ES" sz="1000" b="0" dirty="0" err="1" smtClean="0">
                <a:cs typeface="Arial" charset="0"/>
              </a:rPr>
              <a:t>Särndal</a:t>
            </a:r>
            <a:r>
              <a:rPr lang="es-ES" sz="1000" b="0" dirty="0" smtClean="0">
                <a:cs typeface="Arial" charset="0"/>
              </a:rPr>
              <a:t>, C.-E., </a:t>
            </a:r>
            <a:r>
              <a:rPr lang="es-ES" sz="1000" b="0" dirty="0" err="1" smtClean="0">
                <a:cs typeface="Arial" charset="0"/>
              </a:rPr>
              <a:t>Swensson</a:t>
            </a:r>
            <a:r>
              <a:rPr lang="es-ES" sz="1000" b="0" dirty="0" smtClean="0">
                <a:cs typeface="Arial" charset="0"/>
              </a:rPr>
              <a:t>, B. &amp; </a:t>
            </a:r>
            <a:r>
              <a:rPr lang="es-ES" sz="1000" b="0" dirty="0" err="1" smtClean="0">
                <a:cs typeface="Arial" charset="0"/>
              </a:rPr>
              <a:t>Wretman</a:t>
            </a:r>
            <a:r>
              <a:rPr lang="es-ES" sz="1000" b="0" dirty="0" smtClean="0">
                <a:cs typeface="Arial" charset="0"/>
              </a:rPr>
              <a:t>, J. (1992) </a:t>
            </a:r>
            <a:r>
              <a:rPr lang="es-ES" sz="1000" b="0" i="1" dirty="0" err="1" smtClean="0">
                <a:cs typeface="Arial" charset="0"/>
              </a:rPr>
              <a:t>Model</a:t>
            </a:r>
            <a:r>
              <a:rPr lang="es-ES" sz="1000" b="0" i="1" dirty="0" smtClean="0">
                <a:cs typeface="Arial" charset="0"/>
              </a:rPr>
              <a:t> </a:t>
            </a:r>
            <a:r>
              <a:rPr lang="es-ES" sz="1000" b="0" i="1" dirty="0" err="1" smtClean="0">
                <a:cs typeface="Arial" charset="0"/>
              </a:rPr>
              <a:t>Assisted</a:t>
            </a:r>
            <a:r>
              <a:rPr lang="es-ES" sz="1000" b="0" i="1" dirty="0" smtClean="0">
                <a:cs typeface="Arial" charset="0"/>
              </a:rPr>
              <a:t> </a:t>
            </a:r>
            <a:r>
              <a:rPr lang="es-ES" sz="1000" b="0" i="1" dirty="0" err="1" smtClean="0">
                <a:cs typeface="Arial" charset="0"/>
              </a:rPr>
              <a:t>Survey</a:t>
            </a:r>
            <a:r>
              <a:rPr lang="es-ES" sz="1000" b="0" i="1" dirty="0" smtClean="0">
                <a:cs typeface="Arial" charset="0"/>
              </a:rPr>
              <a:t> </a:t>
            </a:r>
            <a:r>
              <a:rPr lang="es-ES" sz="1000" b="0" i="1" dirty="0" err="1" smtClean="0">
                <a:cs typeface="Arial" charset="0"/>
              </a:rPr>
              <a:t>Sampling</a:t>
            </a:r>
            <a:r>
              <a:rPr lang="es-ES" sz="1000" b="0" dirty="0" smtClean="0">
                <a:cs typeface="Arial" charset="0"/>
              </a:rPr>
              <a:t>. New York: </a:t>
            </a:r>
            <a:r>
              <a:rPr lang="es-ES" sz="1000" b="0" dirty="0" err="1" smtClean="0">
                <a:cs typeface="Arial" charset="0"/>
              </a:rPr>
              <a:t>Springer-Verlag</a:t>
            </a:r>
            <a:endParaRPr lang="es-ES" sz="1000" b="0" dirty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210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534</Words>
  <Application>Microsoft Office PowerPoint</Application>
  <PresentationFormat>Presentación en pantalla (4:3)</PresentationFormat>
  <Paragraphs>74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2_Diseño personalizado</vt:lpstr>
      <vt:lpstr>Diseño personalizado</vt:lpstr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2012-02-28T00:52:11Z</dcterms:created>
  <dcterms:modified xsi:type="dcterms:W3CDTF">2012-02-28T15:16:50Z</dcterms:modified>
</cp:coreProperties>
</file>