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20.xml" ContentType="application/vnd.openxmlformats-officedocument.drawingml.chart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16"/>
  </p:notesMasterIdLst>
  <p:handoutMasterIdLst>
    <p:handoutMasterId r:id="rId17"/>
  </p:handoutMasterIdLst>
  <p:sldIdLst>
    <p:sldId id="1526" r:id="rId2"/>
    <p:sldId id="1527" r:id="rId3"/>
    <p:sldId id="1572" r:id="rId4"/>
    <p:sldId id="1529" r:id="rId5"/>
    <p:sldId id="1569" r:id="rId6"/>
    <p:sldId id="1623" r:id="rId7"/>
    <p:sldId id="1624" r:id="rId8"/>
    <p:sldId id="1622" r:id="rId9"/>
    <p:sldId id="1629" r:id="rId10"/>
    <p:sldId id="1656" r:id="rId11"/>
    <p:sldId id="1657" r:id="rId12"/>
    <p:sldId id="1658" r:id="rId13"/>
    <p:sldId id="1564" r:id="rId14"/>
    <p:sldId id="1565" r:id="rId15"/>
  </p:sldIdLst>
  <p:sldSz cx="9144000" cy="6858000" type="screen4x3"/>
  <p:notesSz cx="6858000" cy="92964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u="sng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u="sng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u="sng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u="sng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0000"/>
    <a:srgbClr val="C0C0C0"/>
    <a:srgbClr val="66CCFF"/>
    <a:srgbClr val="0000CC"/>
    <a:srgbClr val="3366CC"/>
    <a:srgbClr val="6699FF"/>
    <a:srgbClr val="00FF00"/>
    <a:srgbClr val="66FFFF"/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7" autoAdjust="0"/>
    <p:restoredTop sz="94048" autoAdjust="0"/>
  </p:normalViewPr>
  <p:slideViewPr>
    <p:cSldViewPr>
      <p:cViewPr>
        <p:scale>
          <a:sx n="70" d="100"/>
          <a:sy n="70" d="100"/>
        </p:scale>
        <p:origin x="-1338" y="-72"/>
      </p:cViewPr>
      <p:guideLst>
        <p:guide orient="horz" pos="2160"/>
        <p:guide pos="306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562" y="-102"/>
      </p:cViewPr>
      <p:guideLst>
        <p:guide orient="horz" pos="2928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2"/>
  <c:chart>
    <c:plotArea>
      <c:layout>
        <c:manualLayout>
          <c:layoutTarget val="inner"/>
          <c:xMode val="edge"/>
          <c:yMode val="edge"/>
          <c:x val="0.23453608247423197"/>
          <c:y val="2.3866348448687392E-2"/>
          <c:w val="0.75257731958762886"/>
          <c:h val="0.95226730310261232"/>
        </c:manualLayout>
      </c:layout>
      <c:barChart>
        <c:barDir val="bar"/>
        <c:grouping val="clustered"/>
        <c:varyColors val="1"/>
        <c:ser>
          <c:idx val="0"/>
          <c:order val="0"/>
          <c:spPr>
            <a:solidFill>
              <a:srgbClr val="3366FF"/>
            </a:solidFill>
          </c:spPr>
          <c:dLbls>
            <c:dLbl>
              <c:idx val="0"/>
              <c:layout>
                <c:manualLayout>
                  <c:x val="-1.0181280339144005E-2"/>
                  <c:y val="2.9407695171637011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s-MX"/>
                </a:pPr>
                <a:endParaRPr lang="es-MX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DE 18 A 30 AÑOS    </c:v>
                </c:pt>
                <c:pt idx="1">
                  <c:v>DE 31 A 50 AÑOS</c:v>
                </c:pt>
                <c:pt idx="2">
                  <c:v>MAS MAS DE 50 AÑOS</c:v>
                </c:pt>
              </c:strCache>
            </c:strRef>
          </c:cat>
          <c:val>
            <c:numRef>
              <c:f>Sheet1!$B$2:$B$4</c:f>
              <c:numCache>
                <c:formatCode>0.00</c:formatCode>
                <c:ptCount val="3"/>
                <c:pt idx="0">
                  <c:v>39.380530973451329</c:v>
                </c:pt>
                <c:pt idx="1">
                  <c:v>38.716814159291985</c:v>
                </c:pt>
                <c:pt idx="2">
                  <c:v>21.902654867256636</c:v>
                </c:pt>
              </c:numCache>
            </c:numRef>
          </c:val>
        </c:ser>
        <c:gapWidth val="20"/>
        <c:axId val="63885312"/>
        <c:axId val="63886848"/>
      </c:barChart>
      <c:catAx>
        <c:axId val="63885312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MX" sz="1398"/>
            </a:pPr>
            <a:endParaRPr lang="es-MX"/>
          </a:p>
        </c:txPr>
        <c:crossAx val="63886848"/>
        <c:crosses val="autoZero"/>
        <c:auto val="1"/>
        <c:lblAlgn val="ctr"/>
        <c:lblOffset val="100"/>
        <c:tickLblSkip val="1"/>
        <c:tickMarkSkip val="1"/>
      </c:catAx>
      <c:valAx>
        <c:axId val="63886848"/>
        <c:scaling>
          <c:orientation val="minMax"/>
        </c:scaling>
        <c:delete val="1"/>
        <c:axPos val="b"/>
        <c:numFmt formatCode="0.00" sourceLinked="1"/>
        <c:tickLblPos val="none"/>
        <c:crossAx val="63885312"/>
        <c:crosses val="max"/>
        <c:crossBetween val="between"/>
      </c:valAx>
    </c:plotArea>
    <c:plotVisOnly val="1"/>
    <c:dispBlanksAs val="gap"/>
  </c:chart>
  <c:txPr>
    <a:bodyPr/>
    <a:lstStyle/>
    <a:p>
      <a:pPr>
        <a:defRPr sz="1798"/>
      </a:pPr>
      <a:endParaRPr lang="es-MX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plotArea>
      <c:layout>
        <c:manualLayout>
          <c:layoutTarget val="inner"/>
          <c:xMode val="edge"/>
          <c:yMode val="edge"/>
          <c:x val="0.27825235094431328"/>
          <c:y val="2.386634844868735E-2"/>
          <c:w val="0.62434435278840028"/>
          <c:h val="0.95226730310261265"/>
        </c:manualLayout>
      </c:layout>
      <c:barChart>
        <c:barDir val="bar"/>
        <c:grouping val="clustered"/>
        <c:varyColors val="1"/>
        <c:ser>
          <c:idx val="0"/>
          <c:order val="0"/>
          <c:dPt>
            <c:idx val="3"/>
            <c:spPr>
              <a:solidFill>
                <a:schemeClr val="bg2">
                  <a:lumMod val="50000"/>
                  <a:lumOff val="50000"/>
                </a:schemeClr>
              </a:solidFill>
            </c:spPr>
          </c:dPt>
          <c:dLbls>
            <c:dLbl>
              <c:idx val="0"/>
              <c:layout>
                <c:manualLayout>
                  <c:x val="-1.0181280339144004E-2"/>
                  <c:y val="2.9407695171636952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s-ES" sz="1199"/>
                </a:pPr>
                <a:endParaRPr lang="es-MX"/>
              </a:p>
            </c:txPr>
            <c:showVal val="1"/>
          </c:dLbls>
          <c:cat>
            <c:strRef>
              <c:f>Sheet1!$A$2:$A$9</c:f>
              <c:strCache>
                <c:ptCount val="8"/>
                <c:pt idx="0">
                  <c:v>INSEGURIDAD</c:v>
                </c:pt>
                <c:pt idx="1">
                  <c:v>DESEMPLEO</c:v>
                </c:pt>
                <c:pt idx="2">
                  <c:v>EDUCACION</c:v>
                </c:pt>
                <c:pt idx="3">
                  <c:v>SALUD</c:v>
                </c:pt>
                <c:pt idx="4">
                  <c:v>CORRUPCION</c:v>
                </c:pt>
                <c:pt idx="5">
                  <c:v>TRANSPORTE</c:v>
                </c:pt>
                <c:pt idx="6">
                  <c:v>PROTECCION AMBIENTAL</c:v>
                </c:pt>
                <c:pt idx="7">
                  <c:v>CARRETERAS Y CAMINOS</c:v>
                </c:pt>
              </c:strCache>
            </c:strRef>
          </c:cat>
          <c:val>
            <c:numRef>
              <c:f>Sheet1!$B$2:$B$9</c:f>
              <c:numCache>
                <c:formatCode>0.00</c:formatCode>
                <c:ptCount val="8"/>
                <c:pt idx="0">
                  <c:v>38.053097345132741</c:v>
                </c:pt>
                <c:pt idx="1">
                  <c:v>35.840707964601755</c:v>
                </c:pt>
                <c:pt idx="2">
                  <c:v>12.389380530973456</c:v>
                </c:pt>
                <c:pt idx="3">
                  <c:v>11.725663716814152</c:v>
                </c:pt>
                <c:pt idx="4">
                  <c:v>1.9911504424778761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gapWidth val="20"/>
        <c:axId val="68162688"/>
        <c:axId val="68164224"/>
      </c:barChart>
      <c:catAx>
        <c:axId val="68162688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ES" sz="1000"/>
            </a:pPr>
            <a:endParaRPr lang="es-MX"/>
          </a:p>
        </c:txPr>
        <c:crossAx val="68164224"/>
        <c:crosses val="autoZero"/>
        <c:auto val="1"/>
        <c:lblAlgn val="ctr"/>
        <c:lblOffset val="100"/>
        <c:tickLblSkip val="1"/>
        <c:tickMarkSkip val="1"/>
      </c:catAx>
      <c:valAx>
        <c:axId val="68164224"/>
        <c:scaling>
          <c:orientation val="minMax"/>
        </c:scaling>
        <c:delete val="1"/>
        <c:axPos val="b"/>
        <c:numFmt formatCode="0.00" sourceLinked="1"/>
        <c:tickLblPos val="none"/>
        <c:crossAx val="68162688"/>
        <c:crosses val="max"/>
        <c:crossBetween val="between"/>
      </c:valAx>
    </c:plotArea>
    <c:plotVisOnly val="1"/>
    <c:dispBlanksAs val="gap"/>
  </c:chart>
  <c:txPr>
    <a:bodyPr/>
    <a:lstStyle/>
    <a:p>
      <a:pPr>
        <a:defRPr sz="1799"/>
      </a:pPr>
      <a:endParaRPr lang="es-MX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8"/>
  <c:chart>
    <c:plotArea>
      <c:layout>
        <c:manualLayout>
          <c:layoutTarget val="inner"/>
          <c:xMode val="edge"/>
          <c:yMode val="edge"/>
          <c:x val="0.27825235094431328"/>
          <c:y val="2.386634844868735E-2"/>
          <c:w val="0.62434435278840072"/>
          <c:h val="0.95226730310261232"/>
        </c:manualLayout>
      </c:layout>
      <c:barChart>
        <c:barDir val="bar"/>
        <c:grouping val="clustered"/>
        <c:varyColors val="1"/>
        <c:ser>
          <c:idx val="0"/>
          <c:order val="0"/>
          <c:dPt>
            <c:idx val="3"/>
            <c:spPr>
              <a:solidFill>
                <a:schemeClr val="bg2">
                  <a:lumMod val="50000"/>
                  <a:lumOff val="50000"/>
                </a:schemeClr>
              </a:solidFill>
            </c:spPr>
          </c:dPt>
          <c:dLbls>
            <c:dLbl>
              <c:idx val="0"/>
              <c:layout>
                <c:manualLayout>
                  <c:x val="-1.0181280339144004E-2"/>
                  <c:y val="2.9407695171636952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s-ES" sz="1199"/>
                </a:pPr>
                <a:endParaRPr lang="es-MX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INSEGURIDAD</c:v>
                </c:pt>
                <c:pt idx="1">
                  <c:v>DESEMPLEO</c:v>
                </c:pt>
                <c:pt idx="2">
                  <c:v>EDUCACION</c:v>
                </c:pt>
                <c:pt idx="3">
                  <c:v>SALUD</c:v>
                </c:pt>
                <c:pt idx="4">
                  <c:v>CORRUPCION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38.053097345132741</c:v>
                </c:pt>
                <c:pt idx="1">
                  <c:v>35.840707964601755</c:v>
                </c:pt>
                <c:pt idx="2">
                  <c:v>12.389380530973456</c:v>
                </c:pt>
                <c:pt idx="3">
                  <c:v>11.725663716814152</c:v>
                </c:pt>
                <c:pt idx="4">
                  <c:v>1.9911504424778761</c:v>
                </c:pt>
              </c:numCache>
            </c:numRef>
          </c:val>
        </c:ser>
        <c:gapWidth val="20"/>
        <c:axId val="68172800"/>
        <c:axId val="68215936"/>
      </c:barChart>
      <c:catAx>
        <c:axId val="68172800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ES" sz="1000"/>
            </a:pPr>
            <a:endParaRPr lang="es-MX"/>
          </a:p>
        </c:txPr>
        <c:crossAx val="68215936"/>
        <c:crosses val="autoZero"/>
        <c:auto val="1"/>
        <c:lblAlgn val="ctr"/>
        <c:lblOffset val="100"/>
        <c:tickLblSkip val="1"/>
        <c:tickMarkSkip val="1"/>
      </c:catAx>
      <c:valAx>
        <c:axId val="68215936"/>
        <c:scaling>
          <c:orientation val="minMax"/>
        </c:scaling>
        <c:delete val="1"/>
        <c:axPos val="b"/>
        <c:numFmt formatCode="0.00" sourceLinked="1"/>
        <c:tickLblPos val="none"/>
        <c:crossAx val="68172800"/>
        <c:crosses val="max"/>
        <c:crossBetween val="between"/>
      </c:valAx>
    </c:plotArea>
    <c:plotVisOnly val="1"/>
    <c:dispBlanksAs val="gap"/>
  </c:chart>
  <c:txPr>
    <a:bodyPr/>
    <a:lstStyle/>
    <a:p>
      <a:pPr>
        <a:defRPr sz="1799"/>
      </a:pPr>
      <a:endParaRPr lang="es-MX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>
        <c:manualLayout>
          <c:layoutTarget val="inner"/>
          <c:xMode val="edge"/>
          <c:yMode val="edge"/>
          <c:x val="0.31925830513408554"/>
          <c:y val="2.0266058101873201E-2"/>
          <c:w val="0.56724587807115623"/>
          <c:h val="0.95226730310261232"/>
        </c:manualLayout>
      </c:layout>
      <c:barChart>
        <c:barDir val="bar"/>
        <c:grouping val="clustered"/>
        <c:varyColors val="1"/>
        <c:ser>
          <c:idx val="1"/>
          <c:order val="0"/>
          <c:spPr>
            <a:solidFill>
              <a:schemeClr val="accent2"/>
            </a:solidFill>
            <a:ln w="15135">
              <a:noFill/>
            </a:ln>
          </c:spPr>
          <c:dPt>
            <c:idx val="0"/>
            <c:spPr>
              <a:solidFill>
                <a:srgbClr val="000099"/>
              </a:solidFill>
              <a:ln w="15135">
                <a:noFill/>
              </a:ln>
            </c:spPr>
          </c:dPt>
          <c:dPt>
            <c:idx val="1"/>
            <c:spPr>
              <a:solidFill>
                <a:srgbClr val="FF0000"/>
              </a:solidFill>
              <a:ln w="15135">
                <a:noFill/>
              </a:ln>
            </c:spPr>
          </c:dPt>
          <c:dPt>
            <c:idx val="2"/>
            <c:spPr>
              <a:solidFill>
                <a:srgbClr val="FFFF00"/>
              </a:solidFill>
              <a:ln w="15135">
                <a:noFill/>
              </a:ln>
            </c:spPr>
          </c:dPt>
          <c:dPt>
            <c:idx val="3"/>
            <c:spPr>
              <a:solidFill>
                <a:srgbClr val="FFC000"/>
              </a:solidFill>
              <a:ln w="15135">
                <a:noFill/>
              </a:ln>
            </c:spPr>
          </c:dPt>
          <c:dPt>
            <c:idx val="4"/>
            <c:spPr>
              <a:solidFill>
                <a:srgbClr val="66CCFF"/>
              </a:solidFill>
              <a:ln w="15135">
                <a:noFill/>
              </a:ln>
            </c:spPr>
          </c:dPt>
          <c:dPt>
            <c:idx val="5"/>
            <c:spPr>
              <a:solidFill>
                <a:srgbClr val="00B050"/>
              </a:solidFill>
              <a:ln w="15135">
                <a:noFill/>
              </a:ln>
            </c:spPr>
          </c:dPt>
          <c:dPt>
            <c:idx val="6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15135">
                <a:noFill/>
              </a:ln>
            </c:spPr>
          </c:dPt>
          <c:dLbls>
            <c:dLbl>
              <c:idx val="0"/>
              <c:layout>
                <c:manualLayout>
                  <c:x val="-4.3608704509150555E-3"/>
                  <c:y val="2.5807777628156951E-2"/>
                </c:manualLayout>
              </c:layout>
              <c:dLblPos val="outEnd"/>
              <c:showVal val="1"/>
            </c:dLbl>
            <c:spPr>
              <a:noFill/>
              <a:ln w="15135">
                <a:noFill/>
              </a:ln>
            </c:spPr>
            <c:txPr>
              <a:bodyPr/>
              <a:lstStyle/>
              <a:p>
                <a:pPr>
                  <a:defRPr lang="es-ES" sz="1400" b="1" i="0" u="none" strike="noStrike" baseline="0">
                    <a:solidFill>
                      <a:schemeClr val="tx1"/>
                    </a:solidFill>
                    <a:effectLst/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MOV. CIUDADANO</c:v>
                </c:pt>
                <c:pt idx="4">
                  <c:v>NUEVA ALIANZA</c:v>
                </c:pt>
                <c:pt idx="5">
                  <c:v>P. VERDE</c:v>
                </c:pt>
                <c:pt idx="6">
                  <c:v>PT</c:v>
                </c:pt>
              </c:strCache>
            </c:strRef>
          </c:cat>
          <c:val>
            <c:numRef>
              <c:f>Sheet1!$B$2:$B$8</c:f>
              <c:numCache>
                <c:formatCode>0.00</c:formatCode>
                <c:ptCount val="7"/>
                <c:pt idx="0">
                  <c:v>37.5</c:v>
                </c:pt>
                <c:pt idx="1">
                  <c:v>34.558823529411754</c:v>
                </c:pt>
                <c:pt idx="2">
                  <c:v>14.705882352941176</c:v>
                </c:pt>
                <c:pt idx="3">
                  <c:v>7.7205882352941178</c:v>
                </c:pt>
                <c:pt idx="4">
                  <c:v>3.6764705882352939</c:v>
                </c:pt>
                <c:pt idx="5">
                  <c:v>1.1029411764705883</c:v>
                </c:pt>
                <c:pt idx="6">
                  <c:v>0.73529411764705932</c:v>
                </c:pt>
              </c:numCache>
            </c:numRef>
          </c:val>
        </c:ser>
        <c:gapWidth val="20"/>
        <c:axId val="69654016"/>
        <c:axId val="70094848"/>
      </c:barChart>
      <c:catAx>
        <c:axId val="69654016"/>
        <c:scaling>
          <c:orientation val="maxMin"/>
        </c:scaling>
        <c:axPos val="l"/>
        <c:numFmt formatCode="General" sourceLinked="1"/>
        <c:tickLblPos val="nextTo"/>
        <c:spPr>
          <a:ln w="5676">
            <a:noFill/>
          </a:ln>
        </c:spPr>
        <c:txPr>
          <a:bodyPr rot="0" vert="horz"/>
          <a:lstStyle/>
          <a:p>
            <a:pPr algn="just">
              <a:defRPr lang="es-ES" sz="11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70094848"/>
        <c:crosses val="autoZero"/>
        <c:auto val="1"/>
        <c:lblAlgn val="ctr"/>
        <c:lblOffset val="100"/>
        <c:tickLblSkip val="1"/>
        <c:tickMarkSkip val="1"/>
      </c:catAx>
      <c:valAx>
        <c:axId val="70094848"/>
        <c:scaling>
          <c:orientation val="minMax"/>
        </c:scaling>
        <c:delete val="1"/>
        <c:axPos val="b"/>
        <c:numFmt formatCode="0.00" sourceLinked="1"/>
        <c:tickLblPos val="none"/>
        <c:crossAx val="69654016"/>
        <c:crosses val="max"/>
        <c:crossBetween val="between"/>
      </c:valAx>
      <c:spPr>
        <a:noFill/>
        <a:ln w="25382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7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>
        <c:manualLayout>
          <c:layoutTarget val="inner"/>
          <c:xMode val="edge"/>
          <c:yMode val="edge"/>
          <c:x val="0.3406830274868296"/>
          <c:y val="2.2642579218551812E-3"/>
          <c:w val="0.58203112689767056"/>
          <c:h val="0.95226730310261209"/>
        </c:manualLayout>
      </c:layout>
      <c:barChart>
        <c:barDir val="bar"/>
        <c:grouping val="clustered"/>
        <c:varyColors val="1"/>
        <c:ser>
          <c:idx val="1"/>
          <c:order val="0"/>
          <c:spPr>
            <a:solidFill>
              <a:schemeClr val="accent2"/>
            </a:solidFill>
            <a:ln w="15134">
              <a:noFill/>
            </a:ln>
          </c:spPr>
          <c:dPt>
            <c:idx val="0"/>
            <c:spPr>
              <a:solidFill>
                <a:srgbClr val="C0C0C0"/>
              </a:solidFill>
              <a:ln w="15134">
                <a:noFill/>
              </a:ln>
            </c:spPr>
          </c:dPt>
          <c:dPt>
            <c:idx val="1"/>
            <c:spPr>
              <a:solidFill>
                <a:srgbClr val="000099"/>
              </a:solidFill>
              <a:ln w="15134">
                <a:noFill/>
              </a:ln>
            </c:spPr>
          </c:dPt>
          <c:dPt>
            <c:idx val="2"/>
            <c:spPr>
              <a:solidFill>
                <a:srgbClr val="FF0000"/>
              </a:solidFill>
              <a:ln w="15134">
                <a:noFill/>
              </a:ln>
            </c:spPr>
          </c:dPt>
          <c:dPt>
            <c:idx val="3"/>
            <c:spPr>
              <a:solidFill>
                <a:srgbClr val="FFFF00"/>
              </a:solidFill>
              <a:ln w="15134">
                <a:noFill/>
              </a:ln>
            </c:spPr>
          </c:dPt>
          <c:dPt>
            <c:idx val="4"/>
            <c:spPr>
              <a:solidFill>
                <a:srgbClr val="FFC000"/>
              </a:solidFill>
              <a:ln w="15134">
                <a:noFill/>
              </a:ln>
            </c:spPr>
          </c:dPt>
          <c:dPt>
            <c:idx val="5"/>
            <c:spPr>
              <a:solidFill>
                <a:srgbClr val="66CCFF"/>
              </a:solidFill>
              <a:ln w="15134">
                <a:noFill/>
              </a:ln>
            </c:spPr>
          </c:dPt>
          <c:dPt>
            <c:idx val="6"/>
            <c:spPr>
              <a:solidFill>
                <a:srgbClr val="00B050"/>
              </a:solidFill>
              <a:ln w="15134">
                <a:noFill/>
              </a:ln>
            </c:spPr>
          </c:dPt>
          <c:dPt>
            <c:idx val="7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15134">
                <a:noFill/>
              </a:ln>
            </c:spPr>
          </c:dPt>
          <c:dLbls>
            <c:dLbl>
              <c:idx val="0"/>
              <c:layout>
                <c:manualLayout>
                  <c:x val="-1.0181280339144004E-2"/>
                  <c:y val="2.9407695171636952E-2"/>
                </c:manualLayout>
              </c:layout>
              <c:dLblPos val="outEnd"/>
              <c:showVal val="1"/>
            </c:dLbl>
            <c:spPr>
              <a:noFill/>
              <a:ln w="15134">
                <a:noFill/>
              </a:ln>
            </c:spPr>
            <c:txPr>
              <a:bodyPr/>
              <a:lstStyle/>
              <a:p>
                <a:pPr>
                  <a:defRPr lang="es-ES" sz="14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MX"/>
              </a:p>
            </c:txPr>
            <c:showVal val="1"/>
          </c:dLbls>
          <c:cat>
            <c:strRef>
              <c:f>Sheet1!$A$2:$A$9</c:f>
              <c:strCache>
                <c:ptCount val="8"/>
                <c:pt idx="0">
                  <c:v>NINGUNO</c:v>
                </c:pt>
                <c:pt idx="1">
                  <c:v>PAN</c:v>
                </c:pt>
                <c:pt idx="2">
                  <c:v>PRI</c:v>
                </c:pt>
                <c:pt idx="3">
                  <c:v>PRD</c:v>
                </c:pt>
                <c:pt idx="4">
                  <c:v>MOV. CIUDADANO</c:v>
                </c:pt>
                <c:pt idx="5">
                  <c:v>NUEVA ALIANZA</c:v>
                </c:pt>
                <c:pt idx="6">
                  <c:v>P. VERDE</c:v>
                </c:pt>
                <c:pt idx="7">
                  <c:v>PT</c:v>
                </c:pt>
              </c:strCache>
            </c:strRef>
          </c:cat>
          <c:val>
            <c:numRef>
              <c:f>Sheet1!$B$2:$B$9</c:f>
              <c:numCache>
                <c:formatCode>0.00</c:formatCode>
                <c:ptCount val="8"/>
                <c:pt idx="0">
                  <c:v>39.823008849557532</c:v>
                </c:pt>
                <c:pt idx="1">
                  <c:v>22.566371681415927</c:v>
                </c:pt>
                <c:pt idx="2">
                  <c:v>20.796460176991136</c:v>
                </c:pt>
                <c:pt idx="3">
                  <c:v>8.8495575221239005</c:v>
                </c:pt>
                <c:pt idx="4">
                  <c:v>4.6460176991150446</c:v>
                </c:pt>
                <c:pt idx="5">
                  <c:v>2.2123893805309742</c:v>
                </c:pt>
                <c:pt idx="6">
                  <c:v>0.66371681415929284</c:v>
                </c:pt>
                <c:pt idx="7">
                  <c:v>0.44247787610619471</c:v>
                </c:pt>
              </c:numCache>
            </c:numRef>
          </c:val>
        </c:ser>
        <c:gapWidth val="20"/>
        <c:axId val="71630208"/>
        <c:axId val="70059136"/>
      </c:barChart>
      <c:catAx>
        <c:axId val="71630208"/>
        <c:scaling>
          <c:orientation val="maxMin"/>
        </c:scaling>
        <c:axPos val="l"/>
        <c:numFmt formatCode="General" sourceLinked="1"/>
        <c:tickLblPos val="nextTo"/>
        <c:spPr>
          <a:ln w="5675">
            <a:noFill/>
          </a:ln>
        </c:spPr>
        <c:txPr>
          <a:bodyPr rot="0" vert="horz"/>
          <a:lstStyle/>
          <a:p>
            <a:pPr>
              <a:defRPr lang="es-ES" sz="11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70059136"/>
        <c:crosses val="autoZero"/>
        <c:auto val="1"/>
        <c:lblAlgn val="ctr"/>
        <c:lblOffset val="100"/>
        <c:tickLblSkip val="1"/>
        <c:tickMarkSkip val="1"/>
      </c:catAx>
      <c:valAx>
        <c:axId val="70059136"/>
        <c:scaling>
          <c:orientation val="minMax"/>
        </c:scaling>
        <c:delete val="1"/>
        <c:axPos val="b"/>
        <c:numFmt formatCode="0.00" sourceLinked="1"/>
        <c:tickLblPos val="none"/>
        <c:crossAx val="71630208"/>
        <c:crosses val="max"/>
        <c:crossBetween val="between"/>
      </c:valAx>
      <c:spPr>
        <a:noFill/>
        <a:ln w="25382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7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>
        <c:manualLayout>
          <c:layoutTarget val="inner"/>
          <c:xMode val="edge"/>
          <c:yMode val="edge"/>
          <c:x val="0.40914386223484139"/>
          <c:y val="2.386634844868735E-2"/>
          <c:w val="0.57796952565315263"/>
          <c:h val="0.95226730310261076"/>
        </c:manualLayout>
      </c:layout>
      <c:barChart>
        <c:barDir val="bar"/>
        <c:grouping val="clustered"/>
        <c:gapWidth val="20"/>
        <c:axId val="71628288"/>
        <c:axId val="71779456"/>
      </c:barChart>
      <c:catAx>
        <c:axId val="71628288"/>
        <c:scaling>
          <c:orientation val="maxMin"/>
        </c:scaling>
        <c:axPos val="l"/>
        <c:tickLblPos val="nextTo"/>
        <c:spPr>
          <a:ln w="5675">
            <a:noFill/>
          </a:ln>
        </c:spPr>
        <c:txPr>
          <a:bodyPr rot="0" vert="horz"/>
          <a:lstStyle/>
          <a:p>
            <a:pPr algn="just">
              <a:defRPr lang="es-ES" sz="8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71779456"/>
        <c:crosses val="autoZero"/>
        <c:auto val="1"/>
        <c:lblAlgn val="ctr"/>
        <c:lblOffset val="100"/>
        <c:tickLblSkip val="1"/>
        <c:tickMarkSkip val="1"/>
      </c:catAx>
      <c:valAx>
        <c:axId val="71779456"/>
        <c:scaling>
          <c:orientation val="minMax"/>
        </c:scaling>
        <c:delete val="1"/>
        <c:axPos val="b"/>
        <c:tickLblPos val="none"/>
        <c:crossAx val="71628288"/>
        <c:crosses val="max"/>
        <c:crossBetween val="between"/>
      </c:valAx>
      <c:spPr>
        <a:noFill/>
        <a:ln w="25386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7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20"/>
  <c:chart>
    <c:plotArea>
      <c:layout>
        <c:manualLayout>
          <c:layoutTarget val="inner"/>
          <c:xMode val="edge"/>
          <c:yMode val="edge"/>
          <c:x val="0.40914386223484139"/>
          <c:y val="2.386634844868735E-2"/>
          <c:w val="0.57796952565315263"/>
          <c:h val="0.95226730310261076"/>
        </c:manualLayout>
      </c:layout>
      <c:barChart>
        <c:barDir val="bar"/>
        <c:grouping val="clustered"/>
        <c:gapWidth val="20"/>
        <c:axId val="71805952"/>
        <c:axId val="71815936"/>
      </c:barChart>
      <c:catAx>
        <c:axId val="71805952"/>
        <c:scaling>
          <c:orientation val="maxMin"/>
        </c:scaling>
        <c:axPos val="l"/>
        <c:tickLblPos val="nextTo"/>
        <c:txPr>
          <a:bodyPr rot="0" vert="horz"/>
          <a:lstStyle/>
          <a:p>
            <a:pPr>
              <a:defRPr lang="es-ES"/>
            </a:pPr>
            <a:endParaRPr lang="es-MX"/>
          </a:p>
        </c:txPr>
        <c:crossAx val="71815936"/>
        <c:crosses val="autoZero"/>
        <c:auto val="1"/>
        <c:lblAlgn val="ctr"/>
        <c:lblOffset val="100"/>
        <c:tickLblSkip val="1"/>
        <c:tickMarkSkip val="1"/>
      </c:catAx>
      <c:valAx>
        <c:axId val="71815936"/>
        <c:scaling>
          <c:orientation val="minMax"/>
        </c:scaling>
        <c:delete val="1"/>
        <c:axPos val="b"/>
        <c:tickLblPos val="none"/>
        <c:crossAx val="71805952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6"/>
  <c:chart>
    <c:plotArea>
      <c:layout>
        <c:manualLayout>
          <c:layoutTarget val="inner"/>
          <c:xMode val="edge"/>
          <c:yMode val="edge"/>
          <c:x val="0.409143862234841"/>
          <c:y val="2.386634844868735E-2"/>
          <c:w val="0.46458925198787787"/>
          <c:h val="0.9522673031026111"/>
        </c:manualLayout>
      </c:layout>
      <c:barChart>
        <c:barDir val="bar"/>
        <c:grouping val="clustered"/>
        <c:varyColors val="1"/>
        <c:ser>
          <c:idx val="0"/>
          <c:order val="0"/>
          <c:dPt>
            <c:idx val="0"/>
            <c:spPr>
              <a:solidFill>
                <a:srgbClr val="3366CC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0000CC"/>
              </a:solidFill>
            </c:spPr>
          </c:dPt>
          <c:dPt>
            <c:idx val="3"/>
            <c:spPr>
              <a:solidFill>
                <a:srgbClr val="6699FF"/>
              </a:solidFill>
            </c:spPr>
          </c:dPt>
          <c:dLbls>
            <c:dLbl>
              <c:idx val="0"/>
              <c:layout>
                <c:manualLayout>
                  <c:x val="-1.0181280339144004E-2"/>
                  <c:y val="2.9407695171636952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es-MX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83.849557522123888</c:v>
                </c:pt>
                <c:pt idx="1">
                  <c:v>16.150442477876091</c:v>
                </c:pt>
              </c:numCache>
            </c:numRef>
          </c:val>
        </c:ser>
        <c:gapWidth val="20"/>
        <c:axId val="71800320"/>
        <c:axId val="71801856"/>
      </c:barChart>
      <c:catAx>
        <c:axId val="71800320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sz="1200"/>
            </a:pPr>
            <a:endParaRPr lang="es-MX"/>
          </a:p>
        </c:txPr>
        <c:crossAx val="71801856"/>
        <c:crosses val="autoZero"/>
        <c:auto val="1"/>
        <c:lblAlgn val="ctr"/>
        <c:lblOffset val="100"/>
        <c:tickLblSkip val="1"/>
        <c:tickMarkSkip val="1"/>
      </c:catAx>
      <c:valAx>
        <c:axId val="71801856"/>
        <c:scaling>
          <c:orientation val="minMax"/>
        </c:scaling>
        <c:delete val="1"/>
        <c:axPos val="b"/>
        <c:numFmt formatCode="0.00" sourceLinked="1"/>
        <c:tickLblPos val="none"/>
        <c:crossAx val="71800320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>
        <c:manualLayout>
          <c:layoutTarget val="inner"/>
          <c:xMode val="edge"/>
          <c:yMode val="edge"/>
          <c:x val="0.40914386223484189"/>
          <c:y val="2.386634844868735E-2"/>
          <c:w val="0.57796952565315263"/>
          <c:h val="0.95226730310261021"/>
        </c:manualLayout>
      </c:layout>
      <c:barChart>
        <c:barDir val="bar"/>
        <c:grouping val="clustered"/>
        <c:gapWidth val="20"/>
        <c:axId val="71886336"/>
        <c:axId val="71887872"/>
      </c:barChart>
      <c:catAx>
        <c:axId val="71886336"/>
        <c:scaling>
          <c:orientation val="maxMin"/>
        </c:scaling>
        <c:axPos val="l"/>
        <c:tickLblPos val="nextTo"/>
        <c:spPr>
          <a:ln w="5675">
            <a:noFill/>
          </a:ln>
        </c:spPr>
        <c:txPr>
          <a:bodyPr rot="0" vert="horz"/>
          <a:lstStyle/>
          <a:p>
            <a:pPr algn="just">
              <a:defRPr lang="es-ES" sz="8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71887872"/>
        <c:crosses val="autoZero"/>
        <c:auto val="1"/>
        <c:lblAlgn val="ctr"/>
        <c:lblOffset val="100"/>
        <c:tickLblSkip val="1"/>
        <c:tickMarkSkip val="1"/>
      </c:catAx>
      <c:valAx>
        <c:axId val="71887872"/>
        <c:scaling>
          <c:orientation val="minMax"/>
        </c:scaling>
        <c:delete val="1"/>
        <c:axPos val="b"/>
        <c:tickLblPos val="none"/>
        <c:crossAx val="71886336"/>
        <c:crosses val="max"/>
        <c:crossBetween val="between"/>
      </c:valAx>
      <c:spPr>
        <a:noFill/>
        <a:ln w="25386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7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20"/>
  <c:chart>
    <c:plotArea>
      <c:layout>
        <c:manualLayout>
          <c:layoutTarget val="inner"/>
          <c:xMode val="edge"/>
          <c:yMode val="edge"/>
          <c:x val="0.40914386223484189"/>
          <c:y val="2.386634844868735E-2"/>
          <c:w val="0.57796952565315263"/>
          <c:h val="0.95226730310261021"/>
        </c:manualLayout>
      </c:layout>
      <c:barChart>
        <c:barDir val="bar"/>
        <c:grouping val="clustered"/>
        <c:gapWidth val="20"/>
        <c:axId val="72316032"/>
        <c:axId val="72317568"/>
      </c:barChart>
      <c:catAx>
        <c:axId val="72316032"/>
        <c:scaling>
          <c:orientation val="maxMin"/>
        </c:scaling>
        <c:axPos val="l"/>
        <c:tickLblPos val="nextTo"/>
        <c:txPr>
          <a:bodyPr rot="0" vert="horz"/>
          <a:lstStyle/>
          <a:p>
            <a:pPr>
              <a:defRPr lang="es-ES"/>
            </a:pPr>
            <a:endParaRPr lang="es-MX"/>
          </a:p>
        </c:txPr>
        <c:crossAx val="72317568"/>
        <c:crosses val="autoZero"/>
        <c:auto val="1"/>
        <c:lblAlgn val="ctr"/>
        <c:lblOffset val="100"/>
        <c:tickLblSkip val="1"/>
        <c:tickMarkSkip val="1"/>
      </c:catAx>
      <c:valAx>
        <c:axId val="72317568"/>
        <c:scaling>
          <c:orientation val="minMax"/>
        </c:scaling>
        <c:delete val="1"/>
        <c:axPos val="b"/>
        <c:tickLblPos val="none"/>
        <c:crossAx val="72316032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6"/>
  <c:chart>
    <c:plotArea>
      <c:layout>
        <c:manualLayout>
          <c:layoutTarget val="inner"/>
          <c:xMode val="edge"/>
          <c:yMode val="edge"/>
          <c:x val="0.44206248908851398"/>
          <c:y val="0"/>
          <c:w val="0.46049397289190092"/>
          <c:h val="0.95226730310261065"/>
        </c:manualLayout>
      </c:layout>
      <c:barChart>
        <c:barDir val="bar"/>
        <c:grouping val="clustered"/>
        <c:varyColors val="1"/>
        <c:ser>
          <c:idx val="0"/>
          <c:order val="0"/>
          <c:dPt>
            <c:idx val="0"/>
            <c:spPr>
              <a:solidFill>
                <a:srgbClr val="000099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C0C0C0"/>
              </a:solidFill>
            </c:spPr>
          </c:dPt>
          <c:dPt>
            <c:idx val="4"/>
            <c:spPr>
              <a:solidFill>
                <a:srgbClr val="66CCFF"/>
              </a:solidFill>
            </c:spPr>
          </c:dPt>
          <c:dLbls>
            <c:dLbl>
              <c:idx val="0"/>
              <c:layout>
                <c:manualLayout>
                  <c:x val="-1.0181280339144004E-2"/>
                  <c:y val="2.9407695171636952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s-MX" sz="1200"/>
                </a:pPr>
                <a:endParaRPr lang="es-MX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JOSEFINA VAZQUEZ MOTA (PAN)</c:v>
                </c:pt>
                <c:pt idx="1">
                  <c:v>ENRIQUE PEÑA NIETO (PRI, P. VERDE)</c:v>
                </c:pt>
                <c:pt idx="2">
                  <c:v>A. LOPEZ OBRADOR (PRD, PT, M.C.)</c:v>
                </c:pt>
                <c:pt idx="3">
                  <c:v>NINGUNO</c:v>
                </c:pt>
                <c:pt idx="4">
                  <c:v>GREGORIO CUADRI  ( P. NUEVA ALIANZA)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43.267108167770417</c:v>
                </c:pt>
                <c:pt idx="1">
                  <c:v>41.942604856512098</c:v>
                </c:pt>
                <c:pt idx="2">
                  <c:v>14.348785871964679</c:v>
                </c:pt>
                <c:pt idx="3">
                  <c:v>0.44150110375275936</c:v>
                </c:pt>
                <c:pt idx="4">
                  <c:v>0</c:v>
                </c:pt>
              </c:numCache>
            </c:numRef>
          </c:val>
        </c:ser>
        <c:gapWidth val="20"/>
        <c:axId val="72335360"/>
        <c:axId val="72336896"/>
      </c:barChart>
      <c:catAx>
        <c:axId val="72335360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MX" sz="1200"/>
            </a:pPr>
            <a:endParaRPr lang="es-MX"/>
          </a:p>
        </c:txPr>
        <c:crossAx val="72336896"/>
        <c:crosses val="autoZero"/>
        <c:auto val="1"/>
        <c:lblAlgn val="ctr"/>
        <c:lblOffset val="100"/>
        <c:tickLblSkip val="1"/>
        <c:tickMarkSkip val="1"/>
      </c:catAx>
      <c:valAx>
        <c:axId val="72336896"/>
        <c:scaling>
          <c:orientation val="minMax"/>
        </c:scaling>
        <c:delete val="1"/>
        <c:axPos val="b"/>
        <c:numFmt formatCode="0.00" sourceLinked="1"/>
        <c:tickLblPos val="none"/>
        <c:crossAx val="72335360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6"/>
  <c:chart>
    <c:plotArea>
      <c:layout>
        <c:manualLayout>
          <c:layoutTarget val="inner"/>
          <c:xMode val="edge"/>
          <c:yMode val="edge"/>
          <c:x val="0.40914386223484173"/>
          <c:y val="2.386634844868735E-2"/>
          <c:w val="0.51024498782492889"/>
          <c:h val="0.95226730310261032"/>
        </c:manualLayout>
      </c:layout>
      <c:barChart>
        <c:barDir val="bar"/>
        <c:grouping val="clustered"/>
        <c:varyColors val="1"/>
        <c:ser>
          <c:idx val="0"/>
          <c:order val="0"/>
          <c:dPt>
            <c:idx val="0"/>
            <c:spPr>
              <a:solidFill>
                <a:srgbClr val="000099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66CCFF"/>
              </a:solidFill>
            </c:spPr>
          </c:dPt>
          <c:dLbls>
            <c:dLbl>
              <c:idx val="0"/>
              <c:layout>
                <c:manualLayout>
                  <c:x val="-1.7157746615944439E-3"/>
                  <c:y val="2.9407854171243895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s-ES" sz="1200"/>
                </a:pPr>
                <a:endParaRPr lang="es-MX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JOSEFINA VAZQUEZ MOTA (PAN)</c:v>
                </c:pt>
                <c:pt idx="1">
                  <c:v>ENRIQUE PEÑA NIETO (PRI, P. VERDE)</c:v>
                </c:pt>
                <c:pt idx="2">
                  <c:v>A. LOPEZ OBRADOR (PRD, PT, M.C.)</c:v>
                </c:pt>
              </c:strCache>
            </c:strRef>
          </c:cat>
          <c:val>
            <c:numRef>
              <c:f>Sheet1!$B$2:$B$4</c:f>
              <c:numCache>
                <c:formatCode>0.00</c:formatCode>
                <c:ptCount val="3"/>
                <c:pt idx="0">
                  <c:v>43.4589800443459</c:v>
                </c:pt>
                <c:pt idx="1">
                  <c:v>42.128603104212857</c:v>
                </c:pt>
                <c:pt idx="2">
                  <c:v>14.412416851441259</c:v>
                </c:pt>
              </c:numCache>
            </c:numRef>
          </c:val>
        </c:ser>
        <c:gapWidth val="20"/>
        <c:axId val="72263936"/>
        <c:axId val="72269824"/>
      </c:barChart>
      <c:catAx>
        <c:axId val="72263936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ES" sz="1200"/>
            </a:pPr>
            <a:endParaRPr lang="es-MX"/>
          </a:p>
        </c:txPr>
        <c:crossAx val="72269824"/>
        <c:crosses val="autoZero"/>
        <c:auto val="1"/>
        <c:lblAlgn val="ctr"/>
        <c:lblOffset val="100"/>
        <c:tickLblSkip val="1"/>
        <c:tickMarkSkip val="1"/>
      </c:catAx>
      <c:valAx>
        <c:axId val="72269824"/>
        <c:scaling>
          <c:orientation val="minMax"/>
        </c:scaling>
        <c:delete val="1"/>
        <c:axPos val="b"/>
        <c:numFmt formatCode="0.00" sourceLinked="1"/>
        <c:tickLblPos val="none"/>
        <c:crossAx val="72263936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>
        <c:manualLayout>
          <c:layoutTarget val="inner"/>
          <c:xMode val="edge"/>
          <c:yMode val="edge"/>
          <c:x val="0.40914386223484212"/>
          <c:y val="2.386634844868735E-2"/>
          <c:w val="0.57796952565315263"/>
          <c:h val="0.95226730310260999"/>
        </c:manualLayout>
      </c:layout>
      <c:barChart>
        <c:barDir val="bar"/>
        <c:grouping val="clustered"/>
        <c:gapWidth val="20"/>
        <c:axId val="72280320"/>
        <c:axId val="72372224"/>
      </c:barChart>
      <c:catAx>
        <c:axId val="72280320"/>
        <c:scaling>
          <c:orientation val="maxMin"/>
        </c:scaling>
        <c:axPos val="l"/>
        <c:tickLblPos val="nextTo"/>
        <c:spPr>
          <a:ln w="5675">
            <a:noFill/>
          </a:ln>
        </c:spPr>
        <c:txPr>
          <a:bodyPr rot="0" vert="horz"/>
          <a:lstStyle/>
          <a:p>
            <a:pPr algn="just">
              <a:defRPr lang="es-ES" sz="8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72372224"/>
        <c:crosses val="autoZero"/>
        <c:auto val="1"/>
        <c:lblAlgn val="ctr"/>
        <c:lblOffset val="100"/>
        <c:tickLblSkip val="1"/>
        <c:tickMarkSkip val="1"/>
      </c:catAx>
      <c:valAx>
        <c:axId val="72372224"/>
        <c:scaling>
          <c:orientation val="minMax"/>
        </c:scaling>
        <c:delete val="1"/>
        <c:axPos val="b"/>
        <c:tickLblPos val="none"/>
        <c:crossAx val="72280320"/>
        <c:crosses val="max"/>
        <c:crossBetween val="between"/>
      </c:valAx>
      <c:spPr>
        <a:noFill/>
        <a:ln w="25386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7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20"/>
  <c:chart>
    <c:plotArea>
      <c:layout>
        <c:manualLayout>
          <c:layoutTarget val="inner"/>
          <c:xMode val="edge"/>
          <c:yMode val="edge"/>
          <c:x val="0.40914386223484212"/>
          <c:y val="2.386634844868735E-2"/>
          <c:w val="0.57796952565315263"/>
          <c:h val="0.95226730310260999"/>
        </c:manualLayout>
      </c:layout>
      <c:barChart>
        <c:barDir val="bar"/>
        <c:grouping val="clustered"/>
        <c:gapWidth val="20"/>
        <c:axId val="77674368"/>
        <c:axId val="77675904"/>
      </c:barChart>
      <c:catAx>
        <c:axId val="77674368"/>
        <c:scaling>
          <c:orientation val="maxMin"/>
        </c:scaling>
        <c:axPos val="l"/>
        <c:tickLblPos val="nextTo"/>
        <c:txPr>
          <a:bodyPr rot="0" vert="horz"/>
          <a:lstStyle/>
          <a:p>
            <a:pPr>
              <a:defRPr lang="es-ES"/>
            </a:pPr>
            <a:endParaRPr lang="es-MX"/>
          </a:p>
        </c:txPr>
        <c:crossAx val="77675904"/>
        <c:crosses val="autoZero"/>
        <c:auto val="1"/>
        <c:lblAlgn val="ctr"/>
        <c:lblOffset val="100"/>
        <c:tickLblSkip val="1"/>
        <c:tickMarkSkip val="1"/>
      </c:catAx>
      <c:valAx>
        <c:axId val="77675904"/>
        <c:scaling>
          <c:orientation val="minMax"/>
        </c:scaling>
        <c:delete val="1"/>
        <c:axPos val="b"/>
        <c:tickLblPos val="none"/>
        <c:crossAx val="77674368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16"/>
  <c:chart>
    <c:plotArea>
      <c:layout>
        <c:manualLayout>
          <c:layoutTarget val="inner"/>
          <c:xMode val="edge"/>
          <c:yMode val="edge"/>
          <c:x val="0.44206248908851398"/>
          <c:y val="0"/>
          <c:w val="0.48953241306521539"/>
          <c:h val="0.95226730310261032"/>
        </c:manualLayout>
      </c:layout>
      <c:barChart>
        <c:barDir val="bar"/>
        <c:grouping val="clustered"/>
        <c:varyColors val="1"/>
        <c:ser>
          <c:idx val="0"/>
          <c:order val="0"/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0099"/>
              </a:solidFill>
            </c:spPr>
          </c:dPt>
          <c:dPt>
            <c:idx val="2"/>
            <c:spPr>
              <a:solidFill>
                <a:srgbClr val="C0C0C0"/>
              </a:solidFill>
            </c:spPr>
          </c:dPt>
          <c:dPt>
            <c:idx val="3"/>
            <c:spPr>
              <a:solidFill>
                <a:srgbClr val="FFFF00"/>
              </a:solidFill>
            </c:spPr>
          </c:dPt>
          <c:dPt>
            <c:idx val="4"/>
            <c:spPr>
              <a:solidFill>
                <a:srgbClr val="66CCFF"/>
              </a:solidFill>
            </c:spPr>
          </c:dPt>
          <c:dLbls>
            <c:dLbl>
              <c:idx val="0"/>
              <c:layout>
                <c:manualLayout>
                  <c:x val="-1.0181280339144004E-2"/>
                  <c:y val="2.9407695171636952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s-MX" sz="1200"/>
                </a:pPr>
                <a:endParaRPr lang="es-MX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JOSE YUNES ZORRILLA Y HECTOR YUNES LANDA (PRI, VERDE)</c:v>
                </c:pt>
                <c:pt idx="1">
                  <c:v>FERNANDO YUNES MARQUEZ Y JULEN REMENTERIA   (PAN)</c:v>
                </c:pt>
                <c:pt idx="2">
                  <c:v>NINGUNO</c:v>
                </c:pt>
                <c:pt idx="3">
                  <c:v>MARGARITA GUILLAUMIN  Y ENRIQUE ROMERO AQUINO (PRD, PT, MOV. CIUD)</c:v>
                </c:pt>
                <c:pt idx="4">
                  <c:v>LUCIANO PEREZ Y MAURICIO AGUIRRE MARIN  (NUEVA ALIANZA)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61.504424778761027</c:v>
                </c:pt>
                <c:pt idx="1">
                  <c:v>19.026548672566342</c:v>
                </c:pt>
                <c:pt idx="2">
                  <c:v>14.159292035398241</c:v>
                </c:pt>
                <c:pt idx="3">
                  <c:v>4.2035398230088497</c:v>
                </c:pt>
                <c:pt idx="4">
                  <c:v>1.1061946902654853</c:v>
                </c:pt>
              </c:numCache>
            </c:numRef>
          </c:val>
        </c:ser>
        <c:gapWidth val="20"/>
        <c:axId val="77693696"/>
        <c:axId val="77695232"/>
      </c:barChart>
      <c:catAx>
        <c:axId val="77693696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MX" sz="1100"/>
            </a:pPr>
            <a:endParaRPr lang="es-MX"/>
          </a:p>
        </c:txPr>
        <c:crossAx val="77695232"/>
        <c:crosses val="autoZero"/>
        <c:auto val="1"/>
        <c:lblAlgn val="ctr"/>
        <c:lblOffset val="100"/>
        <c:tickLblSkip val="1"/>
        <c:tickMarkSkip val="1"/>
      </c:catAx>
      <c:valAx>
        <c:axId val="77695232"/>
        <c:scaling>
          <c:orientation val="minMax"/>
        </c:scaling>
        <c:delete val="1"/>
        <c:axPos val="b"/>
        <c:numFmt formatCode="0.00" sourceLinked="1"/>
        <c:tickLblPos val="none"/>
        <c:crossAx val="77693696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6"/>
  <c:chart>
    <c:plotArea>
      <c:layout>
        <c:manualLayout>
          <c:layoutTarget val="inner"/>
          <c:xMode val="edge"/>
          <c:yMode val="edge"/>
          <c:x val="0.409143862234842"/>
          <c:y val="2.386634844868735E-2"/>
          <c:w val="0.43969869734886013"/>
          <c:h val="0.9522673031026101"/>
        </c:manualLayout>
      </c:layout>
      <c:barChart>
        <c:barDir val="bar"/>
        <c:grouping val="clustered"/>
        <c:varyColors val="1"/>
        <c:ser>
          <c:idx val="0"/>
          <c:order val="0"/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206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66CCFF"/>
              </a:solidFill>
            </c:spPr>
          </c:dPt>
          <c:dLbls>
            <c:dLbl>
              <c:idx val="0"/>
              <c:layout>
                <c:manualLayout>
                  <c:x val="-1.7157746615944439E-3"/>
                  <c:y val="2.9407854171243895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s-ES" sz="1200"/>
                </a:pPr>
                <a:endParaRPr lang="es-MX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JOSE YUNES ZORRILLA Y HECTOR YUNES LANDA (PRI, VERDE)</c:v>
                </c:pt>
                <c:pt idx="1">
                  <c:v>FERNANDO YUNES MARQUEZ Y JULEN REMENTERIA   (PAN)</c:v>
                </c:pt>
                <c:pt idx="2">
                  <c:v>MARGARITA GUILLAUMIN  Y ENRIQUE ROMERO AQUINO (PRD, PT, MOV. CIUD)</c:v>
                </c:pt>
                <c:pt idx="3">
                  <c:v>LUCIANO PEREZ Y MAURICIO AGUIRRE MARIN  (NUEVA ALIANZA)</c:v>
                </c:pt>
              </c:strCache>
            </c:strRef>
          </c:cat>
          <c:val>
            <c:numRef>
              <c:f>Sheet1!$B$2:$B$5</c:f>
              <c:numCache>
                <c:formatCode>0.00</c:formatCode>
                <c:ptCount val="4"/>
                <c:pt idx="0">
                  <c:v>71.649484536082397</c:v>
                </c:pt>
                <c:pt idx="1">
                  <c:v>22.164948453608261</c:v>
                </c:pt>
                <c:pt idx="2">
                  <c:v>4.8969072164948457</c:v>
                </c:pt>
                <c:pt idx="3">
                  <c:v>1.2886597938144322</c:v>
                </c:pt>
              </c:numCache>
            </c:numRef>
          </c:val>
        </c:ser>
        <c:gapWidth val="20"/>
        <c:axId val="77708288"/>
        <c:axId val="77710080"/>
      </c:barChart>
      <c:catAx>
        <c:axId val="77708288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ES" sz="1100"/>
            </a:pPr>
            <a:endParaRPr lang="es-MX"/>
          </a:p>
        </c:txPr>
        <c:crossAx val="77710080"/>
        <c:crosses val="autoZero"/>
        <c:auto val="1"/>
        <c:lblAlgn val="ctr"/>
        <c:lblOffset val="100"/>
        <c:tickLblSkip val="1"/>
        <c:tickMarkSkip val="1"/>
      </c:catAx>
      <c:valAx>
        <c:axId val="77710080"/>
        <c:scaling>
          <c:orientation val="minMax"/>
        </c:scaling>
        <c:delete val="1"/>
        <c:axPos val="b"/>
        <c:numFmt formatCode="0.00" sourceLinked="1"/>
        <c:tickLblPos val="none"/>
        <c:crossAx val="77708288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>
        <c:manualLayout>
          <c:layoutTarget val="inner"/>
          <c:xMode val="edge"/>
          <c:yMode val="edge"/>
          <c:x val="0.40914386223484239"/>
          <c:y val="2.386634844868735E-2"/>
          <c:w val="0.57796952565315263"/>
          <c:h val="0.95226730310260976"/>
        </c:manualLayout>
      </c:layout>
      <c:barChart>
        <c:barDir val="bar"/>
        <c:grouping val="clustered"/>
        <c:gapWidth val="20"/>
        <c:axId val="79907840"/>
        <c:axId val="79913728"/>
      </c:barChart>
      <c:catAx>
        <c:axId val="79907840"/>
        <c:scaling>
          <c:orientation val="maxMin"/>
        </c:scaling>
        <c:axPos val="l"/>
        <c:tickLblPos val="nextTo"/>
        <c:spPr>
          <a:ln w="5675">
            <a:noFill/>
          </a:ln>
        </c:spPr>
        <c:txPr>
          <a:bodyPr rot="0" vert="horz"/>
          <a:lstStyle/>
          <a:p>
            <a:pPr algn="just">
              <a:defRPr lang="es-ES" sz="8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79913728"/>
        <c:crosses val="autoZero"/>
        <c:auto val="1"/>
        <c:lblAlgn val="ctr"/>
        <c:lblOffset val="100"/>
        <c:tickLblSkip val="1"/>
        <c:tickMarkSkip val="1"/>
      </c:catAx>
      <c:valAx>
        <c:axId val="79913728"/>
        <c:scaling>
          <c:orientation val="minMax"/>
        </c:scaling>
        <c:delete val="1"/>
        <c:axPos val="b"/>
        <c:tickLblPos val="none"/>
        <c:crossAx val="79907840"/>
        <c:crosses val="max"/>
        <c:crossBetween val="between"/>
      </c:valAx>
      <c:spPr>
        <a:noFill/>
        <a:ln w="25386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7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20"/>
  <c:chart>
    <c:plotArea>
      <c:layout>
        <c:manualLayout>
          <c:layoutTarget val="inner"/>
          <c:xMode val="edge"/>
          <c:yMode val="edge"/>
          <c:x val="0.40914386223484239"/>
          <c:y val="2.386634844868735E-2"/>
          <c:w val="0.57796952565315263"/>
          <c:h val="0.95226730310260976"/>
        </c:manualLayout>
      </c:layout>
      <c:barChart>
        <c:barDir val="bar"/>
        <c:grouping val="clustered"/>
        <c:gapWidth val="20"/>
        <c:axId val="79919744"/>
        <c:axId val="79929728"/>
      </c:barChart>
      <c:catAx>
        <c:axId val="79919744"/>
        <c:scaling>
          <c:orientation val="maxMin"/>
        </c:scaling>
        <c:axPos val="l"/>
        <c:tickLblPos val="nextTo"/>
        <c:txPr>
          <a:bodyPr rot="0" vert="horz"/>
          <a:lstStyle/>
          <a:p>
            <a:pPr>
              <a:defRPr lang="es-ES"/>
            </a:pPr>
            <a:endParaRPr lang="es-MX"/>
          </a:p>
        </c:txPr>
        <c:crossAx val="79929728"/>
        <c:crosses val="autoZero"/>
        <c:auto val="1"/>
        <c:lblAlgn val="ctr"/>
        <c:lblOffset val="100"/>
        <c:tickLblSkip val="1"/>
        <c:tickMarkSkip val="1"/>
      </c:catAx>
      <c:valAx>
        <c:axId val="79929728"/>
        <c:scaling>
          <c:orientation val="minMax"/>
        </c:scaling>
        <c:delete val="1"/>
        <c:axPos val="b"/>
        <c:tickLblPos val="none"/>
        <c:crossAx val="79919744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6"/>
  <c:chart>
    <c:plotArea>
      <c:layout>
        <c:manualLayout>
          <c:layoutTarget val="inner"/>
          <c:xMode val="edge"/>
          <c:yMode val="edge"/>
          <c:x val="0.44206248908851398"/>
          <c:y val="0"/>
          <c:w val="0.4895324130652155"/>
          <c:h val="0.9522673031026101"/>
        </c:manualLayout>
      </c:layout>
      <c:barChart>
        <c:barDir val="bar"/>
        <c:grouping val="clustered"/>
        <c:varyColors val="1"/>
        <c:ser>
          <c:idx val="0"/>
          <c:order val="0"/>
          <c:dPt>
            <c:idx val="0"/>
            <c:spPr>
              <a:solidFill>
                <a:srgbClr val="000099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C0C0C0"/>
              </a:solidFill>
            </c:spPr>
          </c:dPt>
          <c:dPt>
            <c:idx val="4"/>
            <c:spPr>
              <a:solidFill>
                <a:srgbClr val="66CCFF"/>
              </a:solidFill>
            </c:spPr>
          </c:dPt>
          <c:dLbls>
            <c:dLbl>
              <c:idx val="0"/>
              <c:layout>
                <c:manualLayout>
                  <c:x val="-1.0181280339144004E-2"/>
                  <c:y val="2.9407695171636952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s-MX" sz="1200"/>
                </a:pPr>
                <a:endParaRPr lang="es-MX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GABRIEL CARDENAS(PAN)</c:v>
                </c:pt>
                <c:pt idx="1">
                  <c:v>ELENA ZAMORANO AGUIRRE (PRI, VERDE)</c:v>
                </c:pt>
                <c:pt idx="2">
                  <c:v>JUAN MANUEL CORRO VERGARA (PRD,PT, M.C.)</c:v>
                </c:pt>
                <c:pt idx="3">
                  <c:v>NINGUNO</c:v>
                </c:pt>
                <c:pt idx="4">
                  <c:v>ROSA MARIA PORRAS BAUTISTA (NVA. ALIANZA)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51.769911504424826</c:v>
                </c:pt>
                <c:pt idx="1">
                  <c:v>31.637168141592941</c:v>
                </c:pt>
                <c:pt idx="2">
                  <c:v>11.504424778761068</c:v>
                </c:pt>
                <c:pt idx="3">
                  <c:v>4.8672566371681381</c:v>
                </c:pt>
                <c:pt idx="4">
                  <c:v>0.22123893805309741</c:v>
                </c:pt>
              </c:numCache>
            </c:numRef>
          </c:val>
        </c:ser>
        <c:gapWidth val="20"/>
        <c:axId val="81004032"/>
        <c:axId val="81005568"/>
      </c:barChart>
      <c:catAx>
        <c:axId val="81004032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MX" sz="1100"/>
            </a:pPr>
            <a:endParaRPr lang="es-MX"/>
          </a:p>
        </c:txPr>
        <c:crossAx val="81005568"/>
        <c:crosses val="autoZero"/>
        <c:auto val="1"/>
        <c:lblAlgn val="ctr"/>
        <c:lblOffset val="100"/>
        <c:tickLblSkip val="1"/>
        <c:tickMarkSkip val="1"/>
      </c:catAx>
      <c:valAx>
        <c:axId val="81005568"/>
        <c:scaling>
          <c:orientation val="minMax"/>
        </c:scaling>
        <c:delete val="1"/>
        <c:axPos val="b"/>
        <c:numFmt formatCode="0.00" sourceLinked="1"/>
        <c:tickLblPos val="none"/>
        <c:crossAx val="81004032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6"/>
  <c:chart>
    <c:plotArea>
      <c:layout>
        <c:manualLayout>
          <c:layoutTarget val="inner"/>
          <c:xMode val="edge"/>
          <c:yMode val="edge"/>
          <c:x val="0.40914386223484223"/>
          <c:y val="2.386634844868735E-2"/>
          <c:w val="0.43969869734886041"/>
          <c:h val="0.95226730310260987"/>
        </c:manualLayout>
      </c:layout>
      <c:barChart>
        <c:barDir val="bar"/>
        <c:grouping val="clustered"/>
        <c:varyColors val="1"/>
        <c:ser>
          <c:idx val="0"/>
          <c:order val="0"/>
          <c:dPt>
            <c:idx val="0"/>
            <c:spPr>
              <a:solidFill>
                <a:srgbClr val="000099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66CCFF"/>
              </a:solidFill>
            </c:spPr>
          </c:dPt>
          <c:dLbls>
            <c:dLbl>
              <c:idx val="0"/>
              <c:layout>
                <c:manualLayout>
                  <c:x val="-1.7157746615944439E-3"/>
                  <c:y val="2.9407854171243895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s-ES" sz="1200"/>
                </a:pPr>
                <a:endParaRPr lang="es-MX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GABRIEL CARDENAS(PAN)</c:v>
                </c:pt>
                <c:pt idx="1">
                  <c:v>ELENA ZAMORANO AGUIRRE (PRI, VERDE)</c:v>
                </c:pt>
                <c:pt idx="2">
                  <c:v>JUAN MANUEL CORRO VERGARA (PRD,PT, M.C.)</c:v>
                </c:pt>
                <c:pt idx="3">
                  <c:v>ROSA MARIA PORRAS BAUTISTA (NVA. ALIANZA)</c:v>
                </c:pt>
              </c:strCache>
            </c:strRef>
          </c:cat>
          <c:val>
            <c:numRef>
              <c:f>Sheet1!$B$2:$B$5</c:f>
              <c:numCache>
                <c:formatCode>0.00</c:formatCode>
                <c:ptCount val="4"/>
                <c:pt idx="0">
                  <c:v>54.418604651162738</c:v>
                </c:pt>
                <c:pt idx="1">
                  <c:v>33.255813953488371</c:v>
                </c:pt>
                <c:pt idx="2">
                  <c:v>12.093023255813954</c:v>
                </c:pt>
                <c:pt idx="3">
                  <c:v>0.23255813953488383</c:v>
                </c:pt>
              </c:numCache>
            </c:numRef>
          </c:val>
        </c:ser>
        <c:gapWidth val="20"/>
        <c:axId val="81080320"/>
        <c:axId val="81081856"/>
      </c:barChart>
      <c:catAx>
        <c:axId val="81080320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ES" sz="1100"/>
            </a:pPr>
            <a:endParaRPr lang="es-MX"/>
          </a:p>
        </c:txPr>
        <c:crossAx val="81081856"/>
        <c:crosses val="autoZero"/>
        <c:auto val="1"/>
        <c:lblAlgn val="ctr"/>
        <c:lblOffset val="100"/>
        <c:tickLblSkip val="1"/>
        <c:tickMarkSkip val="1"/>
      </c:catAx>
      <c:valAx>
        <c:axId val="81081856"/>
        <c:scaling>
          <c:orientation val="minMax"/>
        </c:scaling>
        <c:delete val="1"/>
        <c:axPos val="b"/>
        <c:numFmt formatCode="0.00" sourceLinked="1"/>
        <c:tickLblPos val="none"/>
        <c:crossAx val="81080320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>
        <c:manualLayout>
          <c:layoutTarget val="inner"/>
          <c:xMode val="edge"/>
          <c:yMode val="edge"/>
          <c:x val="0.40914386223484261"/>
          <c:y val="2.386634844868735E-2"/>
          <c:w val="0.57796952565315263"/>
          <c:h val="0.95226730310260943"/>
        </c:manualLayout>
      </c:layout>
      <c:barChart>
        <c:barDir val="bar"/>
        <c:grouping val="clustered"/>
        <c:gapWidth val="20"/>
        <c:axId val="81129472"/>
        <c:axId val="81131008"/>
      </c:barChart>
      <c:catAx>
        <c:axId val="81129472"/>
        <c:scaling>
          <c:orientation val="maxMin"/>
        </c:scaling>
        <c:axPos val="l"/>
        <c:tickLblPos val="nextTo"/>
        <c:spPr>
          <a:ln w="5675">
            <a:noFill/>
          </a:ln>
        </c:spPr>
        <c:txPr>
          <a:bodyPr rot="0" vert="horz"/>
          <a:lstStyle/>
          <a:p>
            <a:pPr algn="just">
              <a:defRPr lang="es-ES" sz="8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81131008"/>
        <c:crosses val="autoZero"/>
        <c:auto val="1"/>
        <c:lblAlgn val="ctr"/>
        <c:lblOffset val="100"/>
        <c:tickLblSkip val="1"/>
        <c:tickMarkSkip val="1"/>
      </c:catAx>
      <c:valAx>
        <c:axId val="81131008"/>
        <c:scaling>
          <c:orientation val="minMax"/>
        </c:scaling>
        <c:delete val="1"/>
        <c:axPos val="b"/>
        <c:tickLblPos val="none"/>
        <c:crossAx val="81129472"/>
        <c:crosses val="max"/>
        <c:crossBetween val="between"/>
      </c:valAx>
      <c:spPr>
        <a:noFill/>
        <a:ln w="25386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7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MX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20"/>
  <c:chart>
    <c:plotArea>
      <c:layout>
        <c:manualLayout>
          <c:layoutTarget val="inner"/>
          <c:xMode val="edge"/>
          <c:yMode val="edge"/>
          <c:x val="0.40914386223484261"/>
          <c:y val="2.386634844868735E-2"/>
          <c:w val="0.57796952565315263"/>
          <c:h val="0.95226730310260943"/>
        </c:manualLayout>
      </c:layout>
      <c:barChart>
        <c:barDir val="bar"/>
        <c:grouping val="clustered"/>
        <c:gapWidth val="20"/>
        <c:axId val="81399168"/>
        <c:axId val="81114240"/>
      </c:barChart>
      <c:catAx>
        <c:axId val="81399168"/>
        <c:scaling>
          <c:orientation val="maxMin"/>
        </c:scaling>
        <c:axPos val="l"/>
        <c:tickLblPos val="nextTo"/>
        <c:txPr>
          <a:bodyPr rot="0" vert="horz"/>
          <a:lstStyle/>
          <a:p>
            <a:pPr>
              <a:defRPr lang="es-ES"/>
            </a:pPr>
            <a:endParaRPr lang="es-MX"/>
          </a:p>
        </c:txPr>
        <c:crossAx val="81114240"/>
        <c:crosses val="autoZero"/>
        <c:auto val="1"/>
        <c:lblAlgn val="ctr"/>
        <c:lblOffset val="100"/>
        <c:tickLblSkip val="1"/>
        <c:tickMarkSkip val="1"/>
      </c:catAx>
      <c:valAx>
        <c:axId val="81114240"/>
        <c:scaling>
          <c:orientation val="minMax"/>
        </c:scaling>
        <c:delete val="1"/>
        <c:axPos val="b"/>
        <c:tickLblPos val="none"/>
        <c:crossAx val="81399168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6"/>
  <c:chart>
    <c:plotArea>
      <c:layout>
        <c:manualLayout>
          <c:layoutTarget val="inner"/>
          <c:xMode val="edge"/>
          <c:yMode val="edge"/>
          <c:x val="0.44206248908851398"/>
          <c:y val="0"/>
          <c:w val="0.48953241306521561"/>
          <c:h val="0.95226730310260987"/>
        </c:manualLayout>
      </c:layout>
      <c:barChart>
        <c:barDir val="bar"/>
        <c:grouping val="clustered"/>
        <c:varyColors val="1"/>
        <c:ser>
          <c:idx val="0"/>
          <c:order val="0"/>
          <c:dPt>
            <c:idx val="0"/>
            <c:spPr>
              <a:solidFill>
                <a:srgbClr val="C0C0C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000099"/>
              </a:solidFill>
            </c:spPr>
          </c:dPt>
          <c:dPt>
            <c:idx val="3"/>
            <c:spPr>
              <a:solidFill>
                <a:srgbClr val="000099"/>
              </a:solidFill>
            </c:spPr>
          </c:dPt>
          <c:dPt>
            <c:idx val="4"/>
            <c:spPr>
              <a:solidFill>
                <a:srgbClr val="66CCFF"/>
              </a:solidFill>
            </c:spPr>
          </c:dPt>
          <c:dLbls>
            <c:dLbl>
              <c:idx val="0"/>
              <c:layout>
                <c:manualLayout>
                  <c:x val="-1.0181280339144004E-2"/>
                  <c:y val="2.9407695171636952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s-MX" sz="1200"/>
                </a:pPr>
                <a:endParaRPr lang="es-MX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NINGUNO</c:v>
                </c:pt>
                <c:pt idx="1">
                  <c:v>ELENA ZAMORANO AGUIRRE (PRI, VERDE)</c:v>
                </c:pt>
                <c:pt idx="2">
                  <c:v>GABRIEL CARDENAS(PAN)</c:v>
                </c:pt>
                <c:pt idx="3">
                  <c:v>JUAN MANUEL CORRO VERGARA (PRD,PT, M.C.)</c:v>
                </c:pt>
                <c:pt idx="4">
                  <c:v>ROSA MARIA PORRAS BAUTISTA (NVA. ALIANZA)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61.946902654867245</c:v>
                </c:pt>
                <c:pt idx="1">
                  <c:v>35.398230088495573</c:v>
                </c:pt>
                <c:pt idx="2">
                  <c:v>2.6548672566371692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gapWidth val="20"/>
        <c:axId val="81602816"/>
        <c:axId val="81608704"/>
      </c:barChart>
      <c:catAx>
        <c:axId val="81602816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MX" sz="1100"/>
            </a:pPr>
            <a:endParaRPr lang="es-MX"/>
          </a:p>
        </c:txPr>
        <c:crossAx val="81608704"/>
        <c:crosses val="autoZero"/>
        <c:auto val="1"/>
        <c:lblAlgn val="ctr"/>
        <c:lblOffset val="100"/>
        <c:tickLblSkip val="1"/>
        <c:tickMarkSkip val="1"/>
      </c:catAx>
      <c:valAx>
        <c:axId val="81608704"/>
        <c:scaling>
          <c:orientation val="minMax"/>
        </c:scaling>
        <c:delete val="1"/>
        <c:axPos val="b"/>
        <c:numFmt formatCode="0.00" sourceLinked="1"/>
        <c:tickLblPos val="none"/>
        <c:crossAx val="81602816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16"/>
  <c:chart>
    <c:plotArea>
      <c:layout>
        <c:manualLayout>
          <c:layoutTarget val="inner"/>
          <c:xMode val="edge"/>
          <c:yMode val="edge"/>
          <c:x val="0.4091438622348425"/>
          <c:y val="2.386634844868735E-2"/>
          <c:w val="0.43969869734886063"/>
          <c:h val="0.95226730310260965"/>
        </c:manualLayout>
      </c:layout>
      <c:barChart>
        <c:barDir val="bar"/>
        <c:grouping val="clustered"/>
        <c:varyColors val="1"/>
        <c:ser>
          <c:idx val="0"/>
          <c:order val="0"/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0099"/>
              </a:solidFill>
            </c:spPr>
          </c:dPt>
          <c:dPt>
            <c:idx val="2"/>
            <c:spPr>
              <a:solidFill>
                <a:srgbClr val="000099"/>
              </a:solidFill>
            </c:spPr>
          </c:dPt>
          <c:dPt>
            <c:idx val="3"/>
            <c:spPr>
              <a:solidFill>
                <a:srgbClr val="66CCFF"/>
              </a:solidFill>
            </c:spPr>
          </c:dPt>
          <c:dLbls>
            <c:dLbl>
              <c:idx val="0"/>
              <c:layout>
                <c:manualLayout>
                  <c:x val="-1.7157746615944439E-3"/>
                  <c:y val="2.9407854171243895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s-ES" sz="1200"/>
                </a:pPr>
                <a:endParaRPr lang="es-MX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ELENA ZAMORANO AGUIRRE (PRI, VERDE)</c:v>
                </c:pt>
                <c:pt idx="1">
                  <c:v>GABRIEL CARDENAS(PAN)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93.023255813953426</c:v>
                </c:pt>
                <c:pt idx="1">
                  <c:v>6.9767441860465134</c:v>
                </c:pt>
              </c:numCache>
            </c:numRef>
          </c:val>
        </c:ser>
        <c:gapWidth val="20"/>
        <c:axId val="81638144"/>
        <c:axId val="81639680"/>
      </c:barChart>
      <c:catAx>
        <c:axId val="81638144"/>
        <c:scaling>
          <c:orientation val="maxMin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s-ES" sz="1100"/>
            </a:pPr>
            <a:endParaRPr lang="es-MX"/>
          </a:p>
        </c:txPr>
        <c:crossAx val="81639680"/>
        <c:crosses val="autoZero"/>
        <c:auto val="1"/>
        <c:lblAlgn val="ctr"/>
        <c:lblOffset val="100"/>
        <c:tickLblSkip val="1"/>
        <c:tickMarkSkip val="1"/>
      </c:catAx>
      <c:valAx>
        <c:axId val="81639680"/>
        <c:scaling>
          <c:orientation val="minMax"/>
        </c:scaling>
        <c:delete val="1"/>
        <c:axPos val="b"/>
        <c:numFmt formatCode="0.00" sourceLinked="1"/>
        <c:tickLblPos val="none"/>
        <c:crossAx val="81638144"/>
        <c:crosses val="max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MX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57012-22D6-4795-BB5C-1A3F48F3CB57}" type="datetimeFigureOut">
              <a:rPr lang="es-ES" smtClean="0"/>
              <a:pPr/>
              <a:t>22/05/2012</a:t>
            </a:fld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3A6CD-767E-4F3D-91DD-CA3641DEBE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algn="l" defTabSz="917575">
              <a:defRPr sz="1200" b="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 b="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2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Haga clic para modificar el estilo de texto del patrón</a:t>
            </a:r>
          </a:p>
          <a:p>
            <a:pPr lvl="1"/>
            <a:r>
              <a:rPr lang="en-US" noProof="0" smtClean="0"/>
              <a:t>Segundo nivel</a:t>
            </a:r>
          </a:p>
          <a:p>
            <a:pPr lvl="2"/>
            <a:r>
              <a:rPr lang="en-US" noProof="0" smtClean="0"/>
              <a:t>Tercer nivel</a:t>
            </a:r>
          </a:p>
          <a:p>
            <a:pPr lvl="3"/>
            <a:r>
              <a:rPr lang="en-US" noProof="0" smtClean="0"/>
              <a:t>Cuarto nivel</a:t>
            </a:r>
          </a:p>
          <a:p>
            <a:pPr lvl="4"/>
            <a:r>
              <a:rPr lang="en-US" noProof="0" smtClean="0"/>
              <a:t>Quinto nivel</a:t>
            </a:r>
          </a:p>
        </p:txBody>
      </p:sp>
      <p:sp>
        <p:nvSpPr>
          <p:cNvPr id="322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 b="0" u="none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2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 b="0" u="none"/>
            </a:lvl1pPr>
          </a:lstStyle>
          <a:p>
            <a:pPr>
              <a:defRPr/>
            </a:pPr>
            <a:fld id="{413D2E14-0B67-4587-8EE1-551FBD0CB20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B437C1-51B1-4F2F-AFEA-1D220214FEC4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5E6079-5DDF-405C-BB53-6282755A51D4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70DB87-7C4E-4FEE-B49A-5394821BC4F5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03AB83-2317-4F60-8307-7FC8BE3BD36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9456E9-40E6-4551-BAA0-67AB4876660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BBD15A-507D-4B10-91DE-C2B57760734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355325-91C1-4EA8-A64C-3320FFDAC383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F282D8-0AB9-4FE4-95E2-2E1ECCD0A826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F282D8-0AB9-4FE4-95E2-2E1ECCD0A826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F282D8-0AB9-4FE4-95E2-2E1ECCD0A826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F282D8-0AB9-4FE4-95E2-2E1ECCD0A826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F282D8-0AB9-4FE4-95E2-2E1ECCD0A826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F5F583-3C8D-4CE1-89B7-5D4C7D3441F6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B873D6-109E-4A50-B737-C1D7D2E6A21C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LOGOMK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188913"/>
            <a:ext cx="1744662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354388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 u="none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F09FD-788E-4185-8CDD-EDAA19DAFCC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5 CuadroTexto"/>
          <p:cNvSpPr txBox="1"/>
          <p:nvPr userDrawn="1"/>
        </p:nvSpPr>
        <p:spPr>
          <a:xfrm>
            <a:off x="2915816" y="5867980"/>
            <a:ext cx="3326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800" b="0" u="none" dirty="0" smtClean="0"/>
              <a:t>www.marketingdelgolfo.org.mx</a:t>
            </a:r>
            <a:endParaRPr lang="es-ES" sz="1800" b="0" u="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3065E-620C-4511-A9B2-FA04BF4932E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CuadroTexto"/>
          <p:cNvSpPr txBox="1"/>
          <p:nvPr userDrawn="1"/>
        </p:nvSpPr>
        <p:spPr>
          <a:xfrm rot="16200000">
            <a:off x="-2490293" y="3195414"/>
            <a:ext cx="6013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u="none" dirty="0" smtClean="0">
                <a:solidFill>
                  <a:srgbClr val="002060"/>
                </a:solidFill>
              </a:rPr>
              <a:t>DISTRITO XVII   COSAMALOAPAN</a:t>
            </a:r>
            <a:endParaRPr lang="es-ES" sz="2800" u="none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262CE-A52F-47ED-9E75-1D4954B5274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0B454-F19B-4351-848A-8C20F6D2962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545CD-5DB2-4248-866F-6BCA4F85B8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2E6BF-FDDE-4CA0-AD53-5513702A274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BE730-A529-4089-9BE6-4B6F25F939E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4" name="3 CuadroTexto"/>
          <p:cNvSpPr txBox="1"/>
          <p:nvPr userDrawn="1"/>
        </p:nvSpPr>
        <p:spPr>
          <a:xfrm rot="16200000">
            <a:off x="-2490294" y="3195414"/>
            <a:ext cx="6013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u="none" dirty="0" smtClean="0">
                <a:solidFill>
                  <a:srgbClr val="002060"/>
                </a:solidFill>
              </a:rPr>
              <a:t>DISTRITO XVII   COSAMALOAPAN</a:t>
            </a:r>
            <a:endParaRPr lang="es-ES" sz="2800" u="none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1ED4B-1C31-443D-AB67-295B277CA4D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3BCB8-12CD-40C1-88A1-5EDCA6F3B33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A5BE9-121A-4045-90C8-D92A2E477F7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B5995-1DB2-4EEA-8553-2B13299BA8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292AA-D2E3-4CD0-B3A6-755D52BAED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43" name="Rectangle 19"/>
          <p:cNvSpPr>
            <a:spLocks noChangeArrowheads="1"/>
          </p:cNvSpPr>
          <p:nvPr/>
        </p:nvSpPr>
        <p:spPr bwMode="auto">
          <a:xfrm>
            <a:off x="1042988" y="0"/>
            <a:ext cx="8101012" cy="3333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29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0" u="none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9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771775" y="62372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 u="none"/>
            </a:lvl1pPr>
          </a:lstStyle>
          <a:p>
            <a:pPr>
              <a:defRPr/>
            </a:pPr>
            <a:fld id="{B9367CDB-C4A2-4008-899F-B805B1A921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129041" name="Picture 17" descr="LOGOMK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80288" y="20638"/>
            <a:ext cx="1744662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42" name="Rectangle 18"/>
          <p:cNvSpPr>
            <a:spLocks noChangeArrowheads="1"/>
          </p:cNvSpPr>
          <p:nvPr/>
        </p:nvSpPr>
        <p:spPr bwMode="auto">
          <a:xfrm>
            <a:off x="0" y="0"/>
            <a:ext cx="1042988" cy="6858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915816" y="5867980"/>
            <a:ext cx="3326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800" b="0" u="none" dirty="0" smtClean="0"/>
              <a:t>www.marketingdelgolfo.org.mx</a:t>
            </a:r>
            <a:endParaRPr lang="es-ES" sz="1800" b="0" u="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3" r:id="rId2"/>
    <p:sldLayoutId id="2147483762" r:id="rId3"/>
    <p:sldLayoutId id="2147483761" r:id="rId4"/>
    <p:sldLayoutId id="2147483760" r:id="rId5"/>
    <p:sldLayoutId id="2147483759" r:id="rId6"/>
    <p:sldLayoutId id="2147483758" r:id="rId7"/>
    <p:sldLayoutId id="2147483757" r:id="rId8"/>
    <p:sldLayoutId id="2147483756" r:id="rId9"/>
    <p:sldLayoutId id="2147483755" r:id="rId10"/>
    <p:sldLayoutId id="2147483754" r:id="rId11"/>
    <p:sldLayoutId id="214748375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29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0195321-F901-44DA-8C87-28483227B335}" type="slidenum">
              <a:rPr lang="es-ES" smtClean="0"/>
              <a:pPr/>
              <a:t>1</a:t>
            </a:fld>
            <a:endParaRPr lang="es-ES" smtClean="0"/>
          </a:p>
        </p:txBody>
      </p:sp>
      <p:sp>
        <p:nvSpPr>
          <p:cNvPr id="2121731" name="Rectangle 3"/>
          <p:cNvSpPr>
            <a:spLocks noChangeArrowheads="1"/>
          </p:cNvSpPr>
          <p:nvPr/>
        </p:nvSpPr>
        <p:spPr bwMode="auto">
          <a:xfrm>
            <a:off x="714380" y="1731588"/>
            <a:ext cx="857252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s-MX" sz="5000" b="0" u="none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badi MT Condensed Extra Bold" pitchFamily="34" charset="0"/>
              </a:rPr>
              <a:t>Encuesta de Opinión Ciudadana realizada en </a:t>
            </a:r>
            <a:r>
              <a:rPr lang="es-MX" sz="5000" b="0" u="none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badi MT Condensed Extra Bold" pitchFamily="34" charset="0"/>
              </a:rPr>
              <a:t>el DISTRITO XVII </a:t>
            </a:r>
          </a:p>
          <a:p>
            <a:pPr algn="ctr">
              <a:defRPr/>
            </a:pPr>
            <a:r>
              <a:rPr lang="es-MX" sz="4000" b="0" u="none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badi MT Condensed Extra Bold" pitchFamily="34" charset="0"/>
              </a:rPr>
              <a:t>CON CABECERA EN COSAMALOAPAN</a:t>
            </a:r>
          </a:p>
          <a:p>
            <a:pPr algn="ctr">
              <a:defRPr/>
            </a:pPr>
            <a:r>
              <a:rPr lang="es-MX" sz="2000" b="0" u="none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badi MT Condensed Extra Bold" pitchFamily="34" charset="0"/>
              </a:rPr>
              <a:t> </a:t>
            </a:r>
            <a:endParaRPr lang="es-MX" sz="2000" b="0" u="none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badi MT Condensed Extra Bold" pitchFamily="34" charset="0"/>
            </a:endParaRPr>
          </a:p>
          <a:p>
            <a:pPr algn="ctr">
              <a:defRPr/>
            </a:pPr>
            <a:r>
              <a:rPr lang="es-MX" sz="2800" b="0" u="none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badi MT Condensed Extra Bold" pitchFamily="34" charset="0"/>
              </a:rPr>
              <a:t>15 DE MAYO DE 2012.</a:t>
            </a:r>
            <a:r>
              <a:rPr lang="es-MX" sz="5000" b="0" u="none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badi MT Condensed Extra Bold" pitchFamily="34" charset="0"/>
              </a:rPr>
              <a:t/>
            </a:r>
            <a:br>
              <a:rPr lang="es-MX" sz="5000" b="0" u="none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badi MT Condensed Extra Bold" pitchFamily="34" charset="0"/>
              </a:rPr>
            </a:br>
            <a:endParaRPr lang="es-ES" sz="5000" b="0" u="none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badi MT Condensed Extra Bold" pitchFamily="34" charset="0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7812088" y="5973763"/>
            <a:ext cx="1008062" cy="720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MX"/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2987824" y="5876925"/>
            <a:ext cx="3672408" cy="720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MX"/>
          </a:p>
        </p:txBody>
      </p:sp>
      <p:sp>
        <p:nvSpPr>
          <p:cNvPr id="2121751" name="Line 23"/>
          <p:cNvSpPr>
            <a:spLocks noChangeShapeType="1"/>
          </p:cNvSpPr>
          <p:nvPr/>
        </p:nvSpPr>
        <p:spPr bwMode="auto">
          <a:xfrm>
            <a:off x="2051050" y="4005263"/>
            <a:ext cx="59769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defRPr/>
            </a:pPr>
            <a:endParaRPr lang="es-ES"/>
          </a:p>
        </p:txBody>
      </p:sp>
      <p:sp>
        <p:nvSpPr>
          <p:cNvPr id="15366" name="7 CuadroTexto"/>
          <p:cNvSpPr txBox="1">
            <a:spLocks noChangeArrowheads="1"/>
          </p:cNvSpPr>
          <p:nvPr/>
        </p:nvSpPr>
        <p:spPr bwMode="auto">
          <a:xfrm>
            <a:off x="2143125" y="5895996"/>
            <a:ext cx="5603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u="none" dirty="0">
                <a:solidFill>
                  <a:srgbClr val="002060"/>
                </a:solidFill>
              </a:rPr>
              <a:t>http://www.marketingdelgolfo.org.mx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E20A431-7897-44E8-8928-68DC8706857A}" type="slidenum">
              <a:rPr lang="es-ES" smtClean="0"/>
              <a:pPr/>
              <a:t>2</a:t>
            </a:fld>
            <a:endParaRPr lang="es-ES" smtClean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762125" y="2852738"/>
            <a:ext cx="59055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_tradnl" sz="4000" u="none">
                <a:solidFill>
                  <a:srgbClr val="003399"/>
                </a:solidFill>
              </a:rPr>
              <a:t>Porcentaje Electoral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5B28ECB-FAE4-4D68-91C6-D84C7DB36C30}" type="slidenum">
              <a:rPr lang="es-ES" smtClean="0"/>
              <a:pPr/>
              <a:t>3</a:t>
            </a:fld>
            <a:endParaRPr lang="es-ES" smtClean="0"/>
          </a:p>
        </p:txBody>
      </p:sp>
      <p:sp>
        <p:nvSpPr>
          <p:cNvPr id="2127874" name="Rectangle 2"/>
          <p:cNvSpPr>
            <a:spLocks noChangeArrowheads="1"/>
          </p:cNvSpPr>
          <p:nvPr/>
        </p:nvSpPr>
        <p:spPr bwMode="auto">
          <a:xfrm>
            <a:off x="1044575" y="198438"/>
            <a:ext cx="34559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s-ES_tradnl" sz="1400" u="none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EDAD</a:t>
            </a:r>
            <a:endParaRPr lang="en-US" sz="1400" u="none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63" name="Rectangle 5"/>
          <p:cNvSpPr>
            <a:spLocks noChangeArrowheads="1"/>
          </p:cNvSpPr>
          <p:nvPr/>
        </p:nvSpPr>
        <p:spPr bwMode="auto">
          <a:xfrm>
            <a:off x="3722688" y="1000125"/>
            <a:ext cx="2063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/>
              <a:t>Preferencia bruta</a:t>
            </a:r>
            <a:endParaRPr lang="es-ES" sz="1800" i="1" u="none"/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/>
        </p:nvGraphicFramePr>
        <p:xfrm>
          <a:off x="2285984" y="1500174"/>
          <a:ext cx="5572125" cy="414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157983A-DE1E-4295-913A-525BED52DA5E}" type="slidenum">
              <a:rPr lang="es-ES" smtClean="0"/>
              <a:pPr/>
              <a:t>4</a:t>
            </a:fld>
            <a:endParaRPr lang="es-ES" smtClean="0"/>
          </a:p>
        </p:txBody>
      </p:sp>
      <p:sp>
        <p:nvSpPr>
          <p:cNvPr id="2127874" name="Rectangle 2"/>
          <p:cNvSpPr>
            <a:spLocks noChangeArrowheads="1"/>
          </p:cNvSpPr>
          <p:nvPr/>
        </p:nvSpPr>
        <p:spPr bwMode="auto">
          <a:xfrm>
            <a:off x="1187450" y="198438"/>
            <a:ext cx="34559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s-ES_tradnl" sz="1400" u="none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GENERO</a:t>
            </a:r>
            <a:endParaRPr lang="en-US" sz="1400" u="none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3444875" y="1255713"/>
            <a:ext cx="206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/>
              <a:t>Preferencia bruta</a:t>
            </a:r>
            <a:endParaRPr lang="es-ES" sz="1800" i="1" u="none"/>
          </a:p>
        </p:txBody>
      </p:sp>
      <p:sp>
        <p:nvSpPr>
          <p:cNvPr id="21508" name="6 Rectángulo"/>
          <p:cNvSpPr>
            <a:spLocks noChangeArrowheads="1"/>
          </p:cNvSpPr>
          <p:nvPr/>
        </p:nvSpPr>
        <p:spPr bwMode="auto">
          <a:xfrm>
            <a:off x="4071933" y="4071942"/>
            <a:ext cx="1724203" cy="1000125"/>
          </a:xfrm>
          <a:prstGeom prst="rect">
            <a:avLst/>
          </a:prstGeom>
          <a:solidFill>
            <a:srgbClr val="3366FF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es-MX"/>
          </a:p>
        </p:txBody>
      </p:sp>
      <p:sp>
        <p:nvSpPr>
          <p:cNvPr id="21509" name="7 Rectángulo"/>
          <p:cNvSpPr>
            <a:spLocks noChangeArrowheads="1"/>
          </p:cNvSpPr>
          <p:nvPr/>
        </p:nvSpPr>
        <p:spPr bwMode="auto">
          <a:xfrm>
            <a:off x="4000500" y="2500313"/>
            <a:ext cx="2241550" cy="1000125"/>
          </a:xfrm>
          <a:prstGeom prst="rect">
            <a:avLst/>
          </a:prstGeom>
          <a:solidFill>
            <a:srgbClr val="FF99CC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es-MX"/>
          </a:p>
        </p:txBody>
      </p:sp>
      <p:sp>
        <p:nvSpPr>
          <p:cNvPr id="21510" name="8 CuadroTexto"/>
          <p:cNvSpPr txBox="1">
            <a:spLocks noChangeArrowheads="1"/>
          </p:cNvSpPr>
          <p:nvPr/>
        </p:nvSpPr>
        <p:spPr bwMode="auto">
          <a:xfrm>
            <a:off x="6286518" y="2786063"/>
            <a:ext cx="7617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800" b="0" u="none" dirty="0" smtClean="0"/>
              <a:t>53.00</a:t>
            </a:r>
            <a:endParaRPr lang="es-MX" sz="1800" b="0" u="none" dirty="0"/>
          </a:p>
        </p:txBody>
      </p:sp>
      <p:sp>
        <p:nvSpPr>
          <p:cNvPr id="21511" name="9 CuadroTexto"/>
          <p:cNvSpPr txBox="1">
            <a:spLocks noChangeArrowheads="1"/>
          </p:cNvSpPr>
          <p:nvPr/>
        </p:nvSpPr>
        <p:spPr bwMode="auto">
          <a:xfrm>
            <a:off x="6239151" y="4357694"/>
            <a:ext cx="7617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800" b="0" u="none" dirty="0" smtClean="0"/>
              <a:t>47.00</a:t>
            </a:r>
            <a:endParaRPr lang="es-MX" sz="1800" b="0" u="none" dirty="0"/>
          </a:p>
        </p:txBody>
      </p:sp>
      <p:sp>
        <p:nvSpPr>
          <p:cNvPr id="21512" name="10 CuadroTexto"/>
          <p:cNvSpPr txBox="1">
            <a:spLocks noChangeArrowheads="1"/>
          </p:cNvSpPr>
          <p:nvPr/>
        </p:nvSpPr>
        <p:spPr bwMode="auto">
          <a:xfrm>
            <a:off x="2071670" y="2786058"/>
            <a:ext cx="14033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800" b="0" u="none"/>
              <a:t>FEMENINO</a:t>
            </a:r>
          </a:p>
        </p:txBody>
      </p:sp>
      <p:sp>
        <p:nvSpPr>
          <p:cNvPr id="21513" name="11 CuadroTexto"/>
          <p:cNvSpPr txBox="1">
            <a:spLocks noChangeArrowheads="1"/>
          </p:cNvSpPr>
          <p:nvPr/>
        </p:nvSpPr>
        <p:spPr bwMode="auto">
          <a:xfrm>
            <a:off x="2071670" y="4429132"/>
            <a:ext cx="15573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800" b="0" u="none" dirty="0"/>
              <a:t>MASCULINO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356B273-9B8A-4169-AB94-7014C6AD75A5}" type="slidenum">
              <a:rPr lang="es-ES" smtClean="0"/>
              <a:pPr/>
              <a:t>5</a:t>
            </a:fld>
            <a:endParaRPr lang="es-ES" smtClean="0"/>
          </a:p>
        </p:txBody>
      </p:sp>
      <p:sp>
        <p:nvSpPr>
          <p:cNvPr id="2209794" name="Rectangle 2"/>
          <p:cNvSpPr>
            <a:spLocks noChangeArrowheads="1"/>
          </p:cNvSpPr>
          <p:nvPr/>
        </p:nvSpPr>
        <p:spPr bwMode="auto">
          <a:xfrm>
            <a:off x="1000100" y="285728"/>
            <a:ext cx="81740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s-ES" sz="1400" u="none" dirty="0" smtClean="0"/>
              <a:t>CUAL DIRIA USTED QUE ES EL PRINCIPAL PROBLEMA EN SU CIUDAD O EN SU DISTRITO?</a:t>
            </a:r>
            <a:endParaRPr lang="en-US" sz="1400" u="none" dirty="0"/>
          </a:p>
        </p:txBody>
      </p:sp>
      <p:sp>
        <p:nvSpPr>
          <p:cNvPr id="23562" name="Rectangle 3"/>
          <p:cNvSpPr>
            <a:spLocks noChangeArrowheads="1"/>
          </p:cNvSpPr>
          <p:nvPr/>
        </p:nvSpPr>
        <p:spPr bwMode="auto">
          <a:xfrm>
            <a:off x="3563938" y="5530626"/>
            <a:ext cx="4464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s-ES" sz="1200" i="1" u="none"/>
              <a:t>*Se recalculó sin la no respuesta.</a:t>
            </a:r>
          </a:p>
        </p:txBody>
      </p:sp>
      <p:sp>
        <p:nvSpPr>
          <p:cNvPr id="23563" name="Rectangle 4"/>
          <p:cNvSpPr>
            <a:spLocks noChangeArrowheads="1"/>
          </p:cNvSpPr>
          <p:nvPr/>
        </p:nvSpPr>
        <p:spPr bwMode="auto">
          <a:xfrm>
            <a:off x="1644650" y="1484784"/>
            <a:ext cx="206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/>
              <a:t>Preferencia bruta</a:t>
            </a:r>
            <a:endParaRPr lang="es-ES" sz="1800" i="1" u="none"/>
          </a:p>
        </p:txBody>
      </p:sp>
      <p:sp>
        <p:nvSpPr>
          <p:cNvPr id="23564" name="Rectangle 5"/>
          <p:cNvSpPr>
            <a:spLocks noChangeArrowheads="1"/>
          </p:cNvSpPr>
          <p:nvPr/>
        </p:nvSpPr>
        <p:spPr bwMode="auto">
          <a:xfrm>
            <a:off x="5580063" y="1484784"/>
            <a:ext cx="2432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/>
              <a:t>Preferencia efectiva*</a:t>
            </a:r>
            <a:endParaRPr lang="es-ES" sz="1800" i="1" u="none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000101" y="1931781"/>
          <a:ext cx="4357717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4786283" y="1988840"/>
          <a:ext cx="4357717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3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2CAF22F-2BC1-4BA4-96B3-5C1086DCE440}" type="slidenum">
              <a:rPr lang="es-ES" smtClean="0"/>
              <a:pPr/>
              <a:t>6</a:t>
            </a:fld>
            <a:endParaRPr lang="es-ES" smtClean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808162" y="2571750"/>
            <a:ext cx="6692927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MX" sz="3200" u="none" dirty="0"/>
              <a:t>PREFERENCIA ELECTORAL EN </a:t>
            </a:r>
            <a:r>
              <a:rPr lang="es-MX" sz="3200" u="none" dirty="0" smtClean="0"/>
              <a:t>EL DISTRITO XVII CON CABECERA EN COSAMALOPAN  DE </a:t>
            </a:r>
            <a:r>
              <a:rPr lang="es-MX" sz="3200" u="none" dirty="0"/>
              <a:t>LOS PARTIDOS POLITICOS CON REGISTRO EN EL </a:t>
            </a:r>
            <a:r>
              <a:rPr lang="es-MX" sz="3200" u="none" dirty="0" smtClean="0"/>
              <a:t>IFE</a:t>
            </a:r>
            <a:endParaRPr lang="es-ES_tradnl" sz="320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E226A16-E413-42E4-A65B-0D117EFDF0D9}" type="slidenum">
              <a:rPr lang="es-ES" smtClean="0"/>
              <a:pPr/>
              <a:t>7</a:t>
            </a:fld>
            <a:endParaRPr lang="es-ES" smtClean="0"/>
          </a:p>
        </p:txBody>
      </p:sp>
      <p:sp>
        <p:nvSpPr>
          <p:cNvPr id="2209794" name="Rectangle 2"/>
          <p:cNvSpPr>
            <a:spLocks noChangeArrowheads="1"/>
          </p:cNvSpPr>
          <p:nvPr/>
        </p:nvSpPr>
        <p:spPr bwMode="auto">
          <a:xfrm>
            <a:off x="1044574" y="71414"/>
            <a:ext cx="609919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s-ES_tradnl" sz="1600" u="none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MILITANCIA EN PARTIDOS POLÍTICOS</a:t>
            </a:r>
            <a:endParaRPr lang="en-US" sz="1600" u="none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658" name="Rectangle 3"/>
          <p:cNvSpPr>
            <a:spLocks noChangeArrowheads="1"/>
          </p:cNvSpPr>
          <p:nvPr/>
        </p:nvSpPr>
        <p:spPr bwMode="auto">
          <a:xfrm>
            <a:off x="4037040" y="5726130"/>
            <a:ext cx="4464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s-ES" sz="1200" i="1" u="none" dirty="0"/>
              <a:t>*Se recalculó sin la no respuesta.</a:t>
            </a:r>
          </a:p>
        </p:txBody>
      </p:sp>
      <p:sp>
        <p:nvSpPr>
          <p:cNvPr id="27659" name="Rectangle 4"/>
          <p:cNvSpPr>
            <a:spLocks noChangeArrowheads="1"/>
          </p:cNvSpPr>
          <p:nvPr/>
        </p:nvSpPr>
        <p:spPr bwMode="auto">
          <a:xfrm>
            <a:off x="1644650" y="1412776"/>
            <a:ext cx="206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/>
              <a:t>Preferencia bruta</a:t>
            </a:r>
            <a:endParaRPr lang="es-ES" sz="1800" i="1" u="none"/>
          </a:p>
        </p:txBody>
      </p:sp>
      <p:sp>
        <p:nvSpPr>
          <p:cNvPr id="27660" name="Rectangle 5"/>
          <p:cNvSpPr>
            <a:spLocks noChangeArrowheads="1"/>
          </p:cNvSpPr>
          <p:nvPr/>
        </p:nvSpPr>
        <p:spPr bwMode="auto">
          <a:xfrm>
            <a:off x="5580063" y="1412776"/>
            <a:ext cx="2432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/>
              <a:t>Preferencia efectiva*</a:t>
            </a:r>
            <a:endParaRPr lang="es-ES" sz="1800" i="1" u="none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779963" y="2060848"/>
          <a:ext cx="4364037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/>
        </p:nvGraphicFramePr>
        <p:xfrm>
          <a:off x="899592" y="2132856"/>
          <a:ext cx="4601101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C9D3360-9937-4411-97E5-BBABCFB0E23E}" type="slidenum">
              <a:rPr lang="es-ES" smtClean="0"/>
              <a:pPr/>
              <a:t>8</a:t>
            </a:fld>
            <a:endParaRPr lang="es-ES" smtClean="0"/>
          </a:p>
        </p:txBody>
      </p:sp>
      <p:sp>
        <p:nvSpPr>
          <p:cNvPr id="2209794" name="Rectangle 2"/>
          <p:cNvSpPr>
            <a:spLocks noChangeArrowheads="1"/>
          </p:cNvSpPr>
          <p:nvPr/>
        </p:nvSpPr>
        <p:spPr bwMode="auto">
          <a:xfrm>
            <a:off x="1071537" y="555614"/>
            <a:ext cx="7858181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es-ES" sz="1400" u="none" dirty="0" smtClean="0"/>
              <a:t>PIENSA USTED IR A VOTAR EL PROXIMO 1º DE JULIO DE 2012?</a:t>
            </a:r>
            <a:endParaRPr lang="en-US" sz="1400" u="none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804" name="Rectangle 3"/>
          <p:cNvSpPr>
            <a:spLocks noChangeArrowheads="1"/>
          </p:cNvSpPr>
          <p:nvPr/>
        </p:nvSpPr>
        <p:spPr bwMode="auto">
          <a:xfrm>
            <a:off x="3563938" y="5654692"/>
            <a:ext cx="4464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s-ES" sz="1200" i="1" u="none" dirty="0"/>
              <a:t>*Se recalculó sin la no respuesta.</a:t>
            </a:r>
          </a:p>
        </p:txBody>
      </p:sp>
      <p:sp>
        <p:nvSpPr>
          <p:cNvPr id="33805" name="Rectangle 4"/>
          <p:cNvSpPr>
            <a:spLocks noChangeArrowheads="1"/>
          </p:cNvSpPr>
          <p:nvPr/>
        </p:nvSpPr>
        <p:spPr bwMode="auto">
          <a:xfrm>
            <a:off x="1644650" y="1643050"/>
            <a:ext cx="206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 dirty="0"/>
              <a:t>Preferencia bruta</a:t>
            </a:r>
            <a:endParaRPr lang="es-ES" sz="1800" i="1" u="none" dirty="0"/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/>
        </p:nvGraphicFramePr>
        <p:xfrm>
          <a:off x="928688" y="2097273"/>
          <a:ext cx="4143375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928688" y="2097273"/>
          <a:ext cx="4143375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2771800" y="1916832"/>
          <a:ext cx="4032448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C9D3360-9937-4411-97E5-BBABCFB0E23E}" type="slidenum">
              <a:rPr lang="es-ES" smtClean="0"/>
              <a:pPr/>
              <a:t>9</a:t>
            </a:fld>
            <a:endParaRPr lang="es-ES" smtClean="0"/>
          </a:p>
        </p:txBody>
      </p:sp>
      <p:sp>
        <p:nvSpPr>
          <p:cNvPr id="2209794" name="Rectangle 2"/>
          <p:cNvSpPr>
            <a:spLocks noChangeArrowheads="1"/>
          </p:cNvSpPr>
          <p:nvPr/>
        </p:nvSpPr>
        <p:spPr bwMode="auto">
          <a:xfrm>
            <a:off x="1071537" y="357166"/>
            <a:ext cx="8072463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es-ES" sz="1400" u="none" dirty="0" smtClean="0"/>
              <a:t>POR CUAL DE LOS SIGUIENTES CANDIDATOS A LA PRESIDENCIA DE LA REPUBLICA VOTARIA USTED SI HOY FUERAN LAS ELECCIONES?</a:t>
            </a:r>
            <a:endParaRPr lang="en-US" sz="1400" u="none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804" name="Rectangle 3"/>
          <p:cNvSpPr>
            <a:spLocks noChangeArrowheads="1"/>
          </p:cNvSpPr>
          <p:nvPr/>
        </p:nvSpPr>
        <p:spPr bwMode="auto">
          <a:xfrm>
            <a:off x="3563938" y="5654692"/>
            <a:ext cx="4464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s-ES" sz="1200" i="1" u="none" dirty="0"/>
              <a:t>*Se recalculó sin la no respuesta.</a:t>
            </a:r>
          </a:p>
        </p:txBody>
      </p:sp>
      <p:sp>
        <p:nvSpPr>
          <p:cNvPr id="33805" name="Rectangle 4"/>
          <p:cNvSpPr>
            <a:spLocks noChangeArrowheads="1"/>
          </p:cNvSpPr>
          <p:nvPr/>
        </p:nvSpPr>
        <p:spPr bwMode="auto">
          <a:xfrm>
            <a:off x="1644650" y="1694136"/>
            <a:ext cx="206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 dirty="0"/>
              <a:t>Preferencia bruta</a:t>
            </a:r>
            <a:endParaRPr lang="es-ES" sz="1800" i="1" u="none" dirty="0"/>
          </a:p>
        </p:txBody>
      </p:sp>
      <p:sp>
        <p:nvSpPr>
          <p:cNvPr id="33806" name="Rectangle 5"/>
          <p:cNvSpPr>
            <a:spLocks noChangeArrowheads="1"/>
          </p:cNvSpPr>
          <p:nvPr/>
        </p:nvSpPr>
        <p:spPr bwMode="auto">
          <a:xfrm>
            <a:off x="5580063" y="1694136"/>
            <a:ext cx="2432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 dirty="0"/>
              <a:t>Preferencia efectiva*</a:t>
            </a:r>
            <a:endParaRPr lang="es-ES" sz="1800" i="1" u="none" dirty="0"/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/>
        </p:nvGraphicFramePr>
        <p:xfrm>
          <a:off x="928688" y="2148359"/>
          <a:ext cx="4143375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928688" y="2148359"/>
          <a:ext cx="4143375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899592" y="2060848"/>
          <a:ext cx="4032448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Object 9"/>
          <p:cNvGraphicFramePr>
            <a:graphicFrameLocks noChangeAspect="1"/>
          </p:cNvGraphicFramePr>
          <p:nvPr/>
        </p:nvGraphicFramePr>
        <p:xfrm>
          <a:off x="4643409" y="2071678"/>
          <a:ext cx="4500591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C9D3360-9937-4411-97E5-BBABCFB0E23E}" type="slidenum">
              <a:rPr lang="es-ES" smtClean="0"/>
              <a:pPr/>
              <a:t>10</a:t>
            </a:fld>
            <a:endParaRPr lang="es-ES" smtClean="0"/>
          </a:p>
        </p:txBody>
      </p:sp>
      <p:sp>
        <p:nvSpPr>
          <p:cNvPr id="2209794" name="Rectangle 2"/>
          <p:cNvSpPr>
            <a:spLocks noChangeArrowheads="1"/>
          </p:cNvSpPr>
          <p:nvPr/>
        </p:nvSpPr>
        <p:spPr bwMode="auto">
          <a:xfrm>
            <a:off x="1071537" y="357166"/>
            <a:ext cx="8072463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es-ES" sz="1400" u="none" dirty="0" smtClean="0"/>
              <a:t>POR CUAL DE LOS SIGUIENTES CANDIDATOS AL SENADO DE LA REPUBLICA VOTARIA USTED  SI HOY FUERAN LAS ELECCIONES?</a:t>
            </a:r>
            <a:endParaRPr lang="en-US" sz="1400" u="none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804" name="Rectangle 3"/>
          <p:cNvSpPr>
            <a:spLocks noChangeArrowheads="1"/>
          </p:cNvSpPr>
          <p:nvPr/>
        </p:nvSpPr>
        <p:spPr bwMode="auto">
          <a:xfrm>
            <a:off x="3563938" y="5654692"/>
            <a:ext cx="4464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s-ES" sz="1200" i="1" u="none" dirty="0"/>
              <a:t>*Se recalculó sin la no respuesta.</a:t>
            </a:r>
          </a:p>
        </p:txBody>
      </p:sp>
      <p:sp>
        <p:nvSpPr>
          <p:cNvPr id="33805" name="Rectangle 4"/>
          <p:cNvSpPr>
            <a:spLocks noChangeArrowheads="1"/>
          </p:cNvSpPr>
          <p:nvPr/>
        </p:nvSpPr>
        <p:spPr bwMode="auto">
          <a:xfrm>
            <a:off x="1644650" y="1484784"/>
            <a:ext cx="206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 dirty="0"/>
              <a:t>Preferencia bruta</a:t>
            </a:r>
            <a:endParaRPr lang="es-ES" sz="1800" i="1" u="none" dirty="0"/>
          </a:p>
        </p:txBody>
      </p:sp>
      <p:sp>
        <p:nvSpPr>
          <p:cNvPr id="33806" name="Rectangle 5"/>
          <p:cNvSpPr>
            <a:spLocks noChangeArrowheads="1"/>
          </p:cNvSpPr>
          <p:nvPr/>
        </p:nvSpPr>
        <p:spPr bwMode="auto">
          <a:xfrm>
            <a:off x="5580063" y="1484784"/>
            <a:ext cx="2432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 dirty="0"/>
              <a:t>Preferencia efectiva*</a:t>
            </a:r>
            <a:endParaRPr lang="es-ES" sz="1800" i="1" u="none" dirty="0"/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/>
        </p:nvGraphicFramePr>
        <p:xfrm>
          <a:off x="928688" y="2148359"/>
          <a:ext cx="4143375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928688" y="2148359"/>
          <a:ext cx="4143375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1115616" y="1988840"/>
          <a:ext cx="4032448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Object 9"/>
          <p:cNvGraphicFramePr>
            <a:graphicFrameLocks noChangeAspect="1"/>
          </p:cNvGraphicFramePr>
          <p:nvPr/>
        </p:nvGraphicFramePr>
        <p:xfrm>
          <a:off x="4860032" y="2060848"/>
          <a:ext cx="4500591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C9D3360-9937-4411-97E5-BBABCFB0E23E}" type="slidenum">
              <a:rPr lang="es-ES" smtClean="0"/>
              <a:pPr/>
              <a:t>11</a:t>
            </a:fld>
            <a:endParaRPr lang="es-ES" smtClean="0"/>
          </a:p>
        </p:txBody>
      </p:sp>
      <p:sp>
        <p:nvSpPr>
          <p:cNvPr id="2209794" name="Rectangle 2"/>
          <p:cNvSpPr>
            <a:spLocks noChangeArrowheads="1"/>
          </p:cNvSpPr>
          <p:nvPr/>
        </p:nvSpPr>
        <p:spPr bwMode="auto">
          <a:xfrm>
            <a:off x="1071537" y="357166"/>
            <a:ext cx="8072463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es-ES" sz="1400" u="none" dirty="0" smtClean="0"/>
              <a:t>PARA DIPUTADO FEDERAL POR EL DISTRITO XVII CON CABECERA EN COSAMALOAPAN, SI HOY FUERAN LAS ELECCIONES POR QUIEN VOTARIA USTED?</a:t>
            </a:r>
            <a:endParaRPr lang="en-US" sz="1400" u="none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804" name="Rectangle 3"/>
          <p:cNvSpPr>
            <a:spLocks noChangeArrowheads="1"/>
          </p:cNvSpPr>
          <p:nvPr/>
        </p:nvSpPr>
        <p:spPr bwMode="auto">
          <a:xfrm>
            <a:off x="3563938" y="5654692"/>
            <a:ext cx="4464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s-ES" sz="1200" i="1" u="none" dirty="0"/>
              <a:t>*Se recalculó sin la no respuesta.</a:t>
            </a:r>
          </a:p>
        </p:txBody>
      </p:sp>
      <p:sp>
        <p:nvSpPr>
          <p:cNvPr id="33805" name="Rectangle 4"/>
          <p:cNvSpPr>
            <a:spLocks noChangeArrowheads="1"/>
          </p:cNvSpPr>
          <p:nvPr/>
        </p:nvSpPr>
        <p:spPr bwMode="auto">
          <a:xfrm>
            <a:off x="1644650" y="1484784"/>
            <a:ext cx="206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 dirty="0"/>
              <a:t>Preferencia bruta</a:t>
            </a:r>
            <a:endParaRPr lang="es-ES" sz="1800" i="1" u="none" dirty="0"/>
          </a:p>
        </p:txBody>
      </p:sp>
      <p:sp>
        <p:nvSpPr>
          <p:cNvPr id="33806" name="Rectangle 5"/>
          <p:cNvSpPr>
            <a:spLocks noChangeArrowheads="1"/>
          </p:cNvSpPr>
          <p:nvPr/>
        </p:nvSpPr>
        <p:spPr bwMode="auto">
          <a:xfrm>
            <a:off x="5580063" y="1484784"/>
            <a:ext cx="2432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 dirty="0"/>
              <a:t>Preferencia efectiva*</a:t>
            </a:r>
            <a:endParaRPr lang="es-ES" sz="1800" i="1" u="none" dirty="0"/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/>
        </p:nvGraphicFramePr>
        <p:xfrm>
          <a:off x="928688" y="2148359"/>
          <a:ext cx="4143375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928688" y="2148359"/>
          <a:ext cx="4143375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1115616" y="1988840"/>
          <a:ext cx="4032448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Object 9"/>
          <p:cNvGraphicFramePr>
            <a:graphicFrameLocks noChangeAspect="1"/>
          </p:cNvGraphicFramePr>
          <p:nvPr/>
        </p:nvGraphicFramePr>
        <p:xfrm>
          <a:off x="4860032" y="2060848"/>
          <a:ext cx="4500591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C9D3360-9937-4411-97E5-BBABCFB0E23E}" type="slidenum">
              <a:rPr lang="es-ES" smtClean="0"/>
              <a:pPr/>
              <a:t>12</a:t>
            </a:fld>
            <a:endParaRPr lang="es-ES" smtClean="0"/>
          </a:p>
        </p:txBody>
      </p:sp>
      <p:sp>
        <p:nvSpPr>
          <p:cNvPr id="2209794" name="Rectangle 2"/>
          <p:cNvSpPr>
            <a:spLocks noChangeArrowheads="1"/>
          </p:cNvSpPr>
          <p:nvPr/>
        </p:nvSpPr>
        <p:spPr bwMode="auto">
          <a:xfrm>
            <a:off x="1071537" y="357166"/>
            <a:ext cx="8072463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es-ES" sz="1400" u="none" dirty="0" smtClean="0"/>
              <a:t>Y POR QUE CANDIDATO A LA DIPUTACION FEDERAL POR ESTE DISTRITO ELECTORAL NUNCA O JAMAS VOTARIA?</a:t>
            </a:r>
            <a:endParaRPr lang="en-US" sz="1400" u="none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804" name="Rectangle 3"/>
          <p:cNvSpPr>
            <a:spLocks noChangeArrowheads="1"/>
          </p:cNvSpPr>
          <p:nvPr/>
        </p:nvSpPr>
        <p:spPr bwMode="auto">
          <a:xfrm>
            <a:off x="3563938" y="5654692"/>
            <a:ext cx="4464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s-ES" sz="1200" i="1" u="none" dirty="0"/>
              <a:t>*Se recalculó sin la no respuesta.</a:t>
            </a:r>
          </a:p>
        </p:txBody>
      </p:sp>
      <p:sp>
        <p:nvSpPr>
          <p:cNvPr id="33805" name="Rectangle 4"/>
          <p:cNvSpPr>
            <a:spLocks noChangeArrowheads="1"/>
          </p:cNvSpPr>
          <p:nvPr/>
        </p:nvSpPr>
        <p:spPr bwMode="auto">
          <a:xfrm>
            <a:off x="1644650" y="1484784"/>
            <a:ext cx="206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 dirty="0"/>
              <a:t>Preferencia bruta</a:t>
            </a:r>
            <a:endParaRPr lang="es-ES" sz="1800" i="1" u="none" dirty="0"/>
          </a:p>
        </p:txBody>
      </p:sp>
      <p:sp>
        <p:nvSpPr>
          <p:cNvPr id="33806" name="Rectangle 5"/>
          <p:cNvSpPr>
            <a:spLocks noChangeArrowheads="1"/>
          </p:cNvSpPr>
          <p:nvPr/>
        </p:nvSpPr>
        <p:spPr bwMode="auto">
          <a:xfrm>
            <a:off x="5580063" y="1484784"/>
            <a:ext cx="2432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800" i="1" u="none" dirty="0"/>
              <a:t>Preferencia efectiva*</a:t>
            </a:r>
            <a:endParaRPr lang="es-ES" sz="1800" i="1" u="none" dirty="0"/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/>
        </p:nvGraphicFramePr>
        <p:xfrm>
          <a:off x="928688" y="2148359"/>
          <a:ext cx="4143375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928688" y="2148359"/>
          <a:ext cx="4143375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1115616" y="1988840"/>
          <a:ext cx="4032448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Object 9"/>
          <p:cNvGraphicFramePr>
            <a:graphicFrameLocks noChangeAspect="1"/>
          </p:cNvGraphicFramePr>
          <p:nvPr/>
        </p:nvGraphicFramePr>
        <p:xfrm>
          <a:off x="4860032" y="2060848"/>
          <a:ext cx="4500591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2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6E368E-A936-4FE1-B850-F973C7651E29}" type="slidenum">
              <a:rPr lang="es-ES" smtClean="0"/>
              <a:pPr/>
              <a:t>13</a:t>
            </a:fld>
            <a:endParaRPr lang="es-ES" smtClean="0"/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476375" y="3403600"/>
            <a:ext cx="6408738" cy="54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s-ES_tradnl" sz="3600" u="none"/>
              <a:t>Metodología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4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8E5B2F5-93E4-4E10-87A0-CBC47BAAB719}" type="slidenum">
              <a:rPr lang="es-ES" smtClean="0"/>
              <a:pPr/>
              <a:t>14</a:t>
            </a:fld>
            <a:endParaRPr lang="es-ES" smtClean="0"/>
          </a:p>
        </p:txBody>
      </p:sp>
      <p:sp>
        <p:nvSpPr>
          <p:cNvPr id="56322" name="Text Box 7"/>
          <p:cNvSpPr txBox="1">
            <a:spLocks noChangeArrowheads="1"/>
          </p:cNvSpPr>
          <p:nvPr/>
        </p:nvSpPr>
        <p:spPr bwMode="auto">
          <a:xfrm>
            <a:off x="1285875" y="714375"/>
            <a:ext cx="6985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 sz="1800" u="none" dirty="0"/>
              <a:t>LA PRESENTE ENCUESTA DE OPINION CIUDADANA, SE EFECTUO </a:t>
            </a:r>
            <a:r>
              <a:rPr lang="es-ES" sz="1800" u="none" dirty="0" smtClean="0"/>
              <a:t>EL DIA  15 DE MAYO DE 2012 EN </a:t>
            </a:r>
            <a:r>
              <a:rPr lang="es-ES" sz="1800" u="none" dirty="0"/>
              <a:t>EL </a:t>
            </a:r>
            <a:r>
              <a:rPr lang="es-ES" sz="1800" u="none" dirty="0" smtClean="0"/>
              <a:t>DISTRITO XVII CON CABECERA EN COSAMALOAPAN.</a:t>
            </a:r>
            <a:endParaRPr lang="es-ES" sz="1800" u="none" dirty="0"/>
          </a:p>
          <a:p>
            <a:pPr algn="just"/>
            <a:endParaRPr lang="es-ES" sz="1800" u="none" dirty="0"/>
          </a:p>
          <a:p>
            <a:pPr algn="just"/>
            <a:r>
              <a:rPr lang="es-ES" sz="1800" u="none" dirty="0"/>
              <a:t>LA MUESTRA  FUE DE </a:t>
            </a:r>
            <a:r>
              <a:rPr lang="es-ES" sz="1800" u="none" dirty="0" smtClean="0"/>
              <a:t>1000 </a:t>
            </a:r>
            <a:r>
              <a:rPr lang="es-ES" sz="1800" u="none" dirty="0"/>
              <a:t>CIUDADANOS MAYORES DE 18 AÑOS, DE AMBOS SEXOS, CON CREDENCIAL DE ELECTOR Y RADICADOS EN EL </a:t>
            </a:r>
            <a:r>
              <a:rPr lang="es-ES" sz="1800" u="none" dirty="0" smtClean="0"/>
              <a:t>DISTRITO MENCIONADO.</a:t>
            </a:r>
            <a:endParaRPr lang="es-ES" sz="1800" u="none" dirty="0"/>
          </a:p>
          <a:p>
            <a:pPr algn="just"/>
            <a:endParaRPr lang="es-ES" sz="1800" u="none" dirty="0"/>
          </a:p>
          <a:p>
            <a:pPr algn="just"/>
            <a:r>
              <a:rPr lang="es-ES" sz="1800" u="none" dirty="0"/>
              <a:t>LA ENCUESTA SE REALIZO RESPETANDO LA PROPORCION POBLACIONAL </a:t>
            </a:r>
            <a:r>
              <a:rPr lang="es-ES" sz="1800" u="none" dirty="0" smtClean="0"/>
              <a:t>DEL DISTRITO.</a:t>
            </a:r>
            <a:endParaRPr lang="es-ES" sz="1800" u="none" dirty="0"/>
          </a:p>
          <a:p>
            <a:pPr algn="just"/>
            <a:endParaRPr lang="es-ES" sz="1800" u="none" dirty="0"/>
          </a:p>
          <a:p>
            <a:pPr algn="just"/>
            <a:r>
              <a:rPr lang="es-ES" sz="1800" u="none" dirty="0"/>
              <a:t>LOS RESULTADOS ESTAN DADOS A NIVEL MUESTRAL Y SON REPRESENTATIVOS DE LA CIUDADANIA RADICADA EN ESTE </a:t>
            </a:r>
            <a:r>
              <a:rPr lang="es-ES" sz="1800" u="none" dirty="0" smtClean="0"/>
              <a:t>DISTRITO, </a:t>
            </a:r>
            <a:r>
              <a:rPr lang="es-ES" sz="1800" u="none" dirty="0"/>
              <a:t>EL MARGEN DE ERROR ESTIMADO ES DE </a:t>
            </a:r>
            <a:r>
              <a:rPr lang="es-ES" sz="1800" u="none" dirty="0" smtClean="0"/>
              <a:t>MAS </a:t>
            </a:r>
            <a:r>
              <a:rPr lang="es-ES" sz="1800" u="none" dirty="0"/>
              <a:t>MENOS 3.5 POR CIENTO Y UN NIVEL DE CONFIANZA DE 95 POR </a:t>
            </a:r>
            <a:r>
              <a:rPr lang="es-ES" sz="1800" u="none" dirty="0" smtClean="0"/>
              <a:t>CIENTO</a:t>
            </a:r>
            <a:r>
              <a:rPr lang="es-ES" sz="1800" u="none" dirty="0" smtClean="0"/>
              <a:t> </a:t>
            </a:r>
            <a:r>
              <a:rPr lang="es-ES" sz="1800" u="none" dirty="0" smtClean="0"/>
              <a:t>Y MUESTRAN LA PREFERENCIA ELECTORAL  SOLO DEL DIA DEL LEVANTAMIENTO DE LA MUESTRA. </a:t>
            </a:r>
            <a:endParaRPr lang="es-ES" sz="1800" u="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as">
  <a:themeElements>
    <a:clrScheme name="Capa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Capa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a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19594</TotalTime>
  <Words>411</Words>
  <Application>Microsoft Office PowerPoint</Application>
  <PresentationFormat>Presentación en pantalla (4:3)</PresentationFormat>
  <Paragraphs>92</Paragraphs>
  <Slides>14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Capas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Arcop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Rafael Giménez Valdés</dc:creator>
  <cp:lastModifiedBy>Hector</cp:lastModifiedBy>
  <cp:revision>4912</cp:revision>
  <dcterms:created xsi:type="dcterms:W3CDTF">2003-12-28T19:03:09Z</dcterms:created>
  <dcterms:modified xsi:type="dcterms:W3CDTF">2012-05-22T16:51:12Z</dcterms:modified>
</cp:coreProperties>
</file>