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7" r:id="rId3"/>
    <p:sldId id="268" r:id="rId4"/>
    <p:sldId id="270" r:id="rId5"/>
    <p:sldId id="274" r:id="rId6"/>
    <p:sldId id="272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00"/>
    <a:srgbClr val="EDA008"/>
    <a:srgbClr val="595959"/>
    <a:srgbClr val="F7ACC6"/>
    <a:srgbClr val="4BACC6"/>
    <a:srgbClr val="0E741F"/>
    <a:srgbClr val="15B724"/>
    <a:srgbClr val="820000"/>
    <a:srgbClr val="C98807"/>
    <a:srgbClr val="F796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3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6836700152986E-2"/>
          <c:y val="1.6500963038992102E-2"/>
          <c:w val="0.94177229422569397"/>
          <c:h val="0.8805650299792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4F81BD">
                      <a:lumMod val="75000"/>
                    </a:srgb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100000">
                    <a:srgbClr val="800000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FFC000"/>
                  </a:gs>
                  <a:gs pos="100000">
                    <a:srgbClr val="C98807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4BACC6">
                      <a:lumMod val="50000"/>
                    </a:srgbClr>
                  </a:gs>
                  <a:gs pos="100000">
                    <a:srgbClr val="4BACC6"/>
                  </a:gs>
                </a:gsLst>
                <a:lin ang="16200000" scaled="0"/>
                <a:tileRect/>
              </a:gra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C0504D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rgbClr val="595959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sz="11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Hoja1!$A$2:$A$9</c:f>
              <c:strCache>
                <c:ptCount val="8"/>
                <c:pt idx="0">
                  <c:v>JVM PAN</c:v>
                </c:pt>
                <c:pt idx="1">
                  <c:v>EPN PRI-PVEM</c:v>
                </c:pt>
                <c:pt idx="2">
                  <c:v>AMLO PRD-PT-MC</c:v>
                </c:pt>
                <c:pt idx="3">
                  <c:v>GQ PANAL</c:v>
                </c:pt>
                <c:pt idx="4">
                  <c:v>ANULARÉ</c:v>
                </c:pt>
                <c:pt idx="5">
                  <c:v>NINGUNO/NO VOTARÉ</c:v>
                </c:pt>
                <c:pt idx="6">
                  <c:v>INDECISO</c:v>
                </c:pt>
                <c:pt idx="7">
                  <c:v>NO QUIERE CONTESTAR</c:v>
                </c:pt>
              </c:strCache>
            </c:strRef>
          </c:cat>
          <c:val>
            <c:numRef>
              <c:f>Hoja1!$B$2:$B$9</c:f>
              <c:numCache>
                <c:formatCode>0.0%</c:formatCode>
                <c:ptCount val="8"/>
                <c:pt idx="0">
                  <c:v>0.189</c:v>
                </c:pt>
                <c:pt idx="1">
                  <c:v>0.41399999999999998</c:v>
                </c:pt>
                <c:pt idx="2">
                  <c:v>0.26600000000000001</c:v>
                </c:pt>
                <c:pt idx="3">
                  <c:v>5.6000000000000001E-2</c:v>
                </c:pt>
                <c:pt idx="4">
                  <c:v>0</c:v>
                </c:pt>
                <c:pt idx="5">
                  <c:v>3.0000000000000001E-3</c:v>
                </c:pt>
                <c:pt idx="6">
                  <c:v>3.7999999999999999E-2</c:v>
                </c:pt>
                <c:pt idx="7">
                  <c:v>3.3999999999999919E-2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42299776"/>
        <c:axId val="73847168"/>
      </c:barChart>
      <c:catAx>
        <c:axId val="42299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7F7F7F"/>
                </a:solidFill>
              </a:defRPr>
            </a:pPr>
            <a:endParaRPr lang="es-MX"/>
          </a:p>
        </c:txPr>
        <c:crossAx val="73847168"/>
        <c:crosses val="autoZero"/>
        <c:auto val="1"/>
        <c:lblAlgn val="ctr"/>
        <c:lblOffset val="100"/>
        <c:noMultiLvlLbl val="0"/>
      </c:catAx>
      <c:valAx>
        <c:axId val="73847168"/>
        <c:scaling>
          <c:orientation val="minMax"/>
          <c:max val="0.70000000000000595"/>
        </c:scaling>
        <c:delete val="1"/>
        <c:axPos val="l"/>
        <c:numFmt formatCode="0.0%" sourceLinked="1"/>
        <c:majorTickMark val="out"/>
        <c:minorTickMark val="none"/>
        <c:tickLblPos val="none"/>
        <c:crossAx val="42299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Calibri"/>
          <a:cs typeface="Calibri"/>
        </a:defRPr>
      </a:pPr>
      <a:endParaRPr lang="es-MX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238607837099"/>
          <c:y val="5.9764787971064701E-2"/>
          <c:w val="0.76377663148464403"/>
          <c:h val="0.694488819783480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  <a:tileRect/>
            </a:gradFill>
            <a:ln w="22225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txPr>
              <a:bodyPr/>
              <a:lstStyle/>
              <a:p>
                <a:pPr>
                  <a:defRPr sz="12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MUY SEGURO</c:v>
                </c:pt>
                <c:pt idx="1">
                  <c:v>ALGO SEGURO</c:v>
                </c:pt>
                <c:pt idx="2">
                  <c:v>POCO SEGURO</c:v>
                </c:pt>
                <c:pt idx="3">
                  <c:v>NADA SEGURO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0.0%</c:formatCode>
                <c:ptCount val="5"/>
                <c:pt idx="0">
                  <c:v>0.73299999999999998</c:v>
                </c:pt>
                <c:pt idx="1">
                  <c:v>0.20300000000000001</c:v>
                </c:pt>
                <c:pt idx="2">
                  <c:v>0.05</c:v>
                </c:pt>
                <c:pt idx="3">
                  <c:v>2E-3</c:v>
                </c:pt>
                <c:pt idx="4">
                  <c:v>1.2000000000000011E-2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1302784"/>
        <c:axId val="31304320"/>
      </c:barChart>
      <c:catAx>
        <c:axId val="31302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700" cap="all">
                <a:solidFill>
                  <a:schemeClr val="bg1">
                    <a:lumMod val="50000"/>
                  </a:schemeClr>
                </a:solidFill>
              </a:defRPr>
            </a:pPr>
            <a:endParaRPr lang="es-MX"/>
          </a:p>
        </c:txPr>
        <c:crossAx val="31304320"/>
        <c:crosses val="autoZero"/>
        <c:auto val="1"/>
        <c:lblAlgn val="ctr"/>
        <c:lblOffset val="100"/>
        <c:noMultiLvlLbl val="0"/>
      </c:catAx>
      <c:valAx>
        <c:axId val="31304320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1302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5654225195259"/>
          <c:y val="4.1796905959968302E-2"/>
          <c:w val="0.62997471623235601"/>
          <c:h val="0.9177328638548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4F81BD">
                      <a:lumMod val="75000"/>
                    </a:srgb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100000">
                    <a:srgbClr val="800000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FFC000"/>
                  </a:gs>
                  <a:gs pos="100000">
                    <a:srgbClr val="C98807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4BACC6"/>
                  </a:gs>
                  <a:gs pos="100000">
                    <a:srgbClr val="4BACC6">
                      <a:lumMod val="50000"/>
                    </a:srgb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Text" lastClr="000000">
                      <a:lumMod val="95000"/>
                      <a:lumOff val="5000"/>
                    </a:sys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Josefina Vázquez mota</c:v>
                </c:pt>
                <c:pt idx="1">
                  <c:v>Enrique Peña Nieto</c:v>
                </c:pt>
                <c:pt idx="2">
                  <c:v>A. Manuel López Obrador</c:v>
                </c:pt>
                <c:pt idx="3">
                  <c:v>Gabriel Quadri de la Torre</c:v>
                </c:pt>
                <c:pt idx="4">
                  <c:v> Ninguno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0.0%</c:formatCode>
                <c:ptCount val="6"/>
                <c:pt idx="0">
                  <c:v>0.19</c:v>
                </c:pt>
                <c:pt idx="1">
                  <c:v>0.371</c:v>
                </c:pt>
                <c:pt idx="2">
                  <c:v>0.24099999999999999</c:v>
                </c:pt>
                <c:pt idx="3">
                  <c:v>0.11</c:v>
                </c:pt>
                <c:pt idx="4">
                  <c:v>4.2000000000000003E-2</c:v>
                </c:pt>
                <c:pt idx="5">
                  <c:v>4.6000000000000041E-2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5001472"/>
        <c:axId val="35003008"/>
      </c:barChart>
      <c:catAx>
        <c:axId val="3500147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cap="all"/>
            </a:pPr>
            <a:endParaRPr lang="es-MX"/>
          </a:p>
        </c:txPr>
        <c:crossAx val="35003008"/>
        <c:crosses val="autoZero"/>
        <c:auto val="1"/>
        <c:lblAlgn val="ctr"/>
        <c:lblOffset val="100"/>
        <c:noMultiLvlLbl val="0"/>
      </c:catAx>
      <c:valAx>
        <c:axId val="35003008"/>
        <c:scaling>
          <c:orientation val="minMax"/>
          <c:max val="0.70000000000000595"/>
        </c:scaling>
        <c:delete val="1"/>
        <c:axPos val="t"/>
        <c:numFmt formatCode="0.0%" sourceLinked="1"/>
        <c:majorTickMark val="out"/>
        <c:minorTickMark val="none"/>
        <c:tickLblPos val="none"/>
        <c:crossAx val="35001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solidFill>
            <a:srgbClr val="7F7F7F"/>
          </a:solidFill>
          <a:latin typeface="Calibri"/>
          <a:cs typeface="Calibri"/>
        </a:defRPr>
      </a:pPr>
      <a:endParaRPr lang="es-MX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B1531-5A69-473A-BC46-0B289CB536F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97E98-9B69-4C10-9BA2-2AF9DDC94D71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671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ysClr val="window" lastClr="FFFFFF">
                <a:lumMod val="85000"/>
              </a:sysClr>
            </a:gs>
            <a:gs pos="100000">
              <a:schemeClr val="bg1">
                <a:lumMod val="95000"/>
              </a:schemeClr>
            </a:gs>
          </a:gsLst>
          <a:lin ang="11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159A1-FD60-46CB-BC8F-D673D98BB478}" type="datetimeFigureOut">
              <a:rPr lang="es-MX" smtClean="0"/>
              <a:pPr/>
              <a:t>10/06/2012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9DC58-E0EB-430A-8A26-84A60DCA78F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 rot="2646879" flipH="1">
            <a:off x="2400298" y="3459922"/>
            <a:ext cx="454848" cy="422928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82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 rot="2646879" flipH="1">
            <a:off x="2926862" y="3455657"/>
            <a:ext cx="454848" cy="422928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i="1" dirty="0"/>
          </a:p>
        </p:txBody>
      </p:sp>
      <p:sp>
        <p:nvSpPr>
          <p:cNvPr id="6" name="5 Rectángulo"/>
          <p:cNvSpPr/>
          <p:nvPr/>
        </p:nvSpPr>
        <p:spPr>
          <a:xfrm rot="2646879" flipH="1">
            <a:off x="3212708" y="3898516"/>
            <a:ext cx="454848" cy="422928"/>
          </a:xfrm>
          <a:prstGeom prst="rect">
            <a:avLst/>
          </a:prstGeom>
          <a:gradFill>
            <a:gsLst>
              <a:gs pos="0">
                <a:srgbClr val="FFC000"/>
              </a:gs>
              <a:gs pos="100000">
                <a:srgbClr val="C98807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i="1" dirty="0"/>
          </a:p>
        </p:txBody>
      </p:sp>
      <p:sp>
        <p:nvSpPr>
          <p:cNvPr id="7" name="6 Rectángulo"/>
          <p:cNvSpPr/>
          <p:nvPr/>
        </p:nvSpPr>
        <p:spPr>
          <a:xfrm>
            <a:off x="3929058" y="3429000"/>
            <a:ext cx="5214942" cy="114300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504000" rtlCol="0" anchor="ctr"/>
          <a:lstStyle/>
          <a:p>
            <a:pPr algn="r"/>
            <a:r>
              <a:rPr lang="es-ES" sz="4400" dirty="0" smtClean="0">
                <a:solidFill>
                  <a:srgbClr val="7F7F7F"/>
                </a:solidFill>
              </a:rPr>
              <a:t>2º Debate</a:t>
            </a:r>
            <a:endParaRPr lang="es-MX" sz="4400" dirty="0">
              <a:solidFill>
                <a:srgbClr val="7F7F7F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 rot="2646879" flipH="1">
            <a:off x="2659264" y="3912402"/>
            <a:ext cx="454848" cy="422928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i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000760" y="4572008"/>
            <a:ext cx="27146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México. </a:t>
            </a:r>
          </a:p>
          <a:p>
            <a:pPr algn="r"/>
            <a:r>
              <a:rPr lang="es-E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 de junio de 2012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563888" y="6453336"/>
            <a:ext cx="528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dirty="0" smtClean="0"/>
              <a:t>“El uso de imágenes o logotipos incluidos en este contenido tienen exclusivamente fines ilustrativos e informativos</a:t>
            </a:r>
          </a:p>
          <a:p>
            <a:r>
              <a:rPr lang="es-ES" sz="700" dirty="0" smtClean="0"/>
              <a:t>y no pretenden</a:t>
            </a:r>
            <a:r>
              <a:rPr lang="es-MX" sz="700" dirty="0" smtClean="0"/>
              <a:t> ser una transgresión a los derechos de autor ni a la legislación de la propiedad intelectual vigente”</a:t>
            </a:r>
            <a:endParaRPr lang="es-MX" sz="700" dirty="0"/>
          </a:p>
        </p:txBody>
      </p:sp>
      <p:sp>
        <p:nvSpPr>
          <p:cNvPr id="2" name="CuadroTexto 1"/>
          <p:cNvSpPr txBox="1"/>
          <p:nvPr/>
        </p:nvSpPr>
        <p:spPr>
          <a:xfrm>
            <a:off x="5872510" y="2996952"/>
            <a:ext cx="3124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schemeClr val="bg1">
                    <a:lumMod val="50000"/>
                  </a:schemeClr>
                </a:solidFill>
              </a:rPr>
              <a:t>LOGER CONSULTORES S.C.</a:t>
            </a:r>
            <a:endParaRPr lang="es-MX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65 Imagen" descr="C:\Users\loger gaby\Pictures\LOGO_LOGER\LOGO_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429000"/>
            <a:ext cx="1444526" cy="100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90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3 Gráfico"/>
          <p:cNvGraphicFramePr/>
          <p:nvPr>
            <p:extLst>
              <p:ext uri="{D42A27DB-BD31-4B8C-83A1-F6EECF244321}">
                <p14:modId xmlns:p14="http://schemas.microsoft.com/office/powerpoint/2010/main" val="4150507202"/>
              </p:ext>
            </p:extLst>
          </p:nvPr>
        </p:nvGraphicFramePr>
        <p:xfrm>
          <a:off x="-34329" y="1388034"/>
          <a:ext cx="9172801" cy="424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-3922" y="214290"/>
            <a:ext cx="5214942" cy="4784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rtlCol="0" anchor="ctr"/>
          <a:lstStyle/>
          <a:p>
            <a:pPr algn="r"/>
            <a:r>
              <a:rPr lang="es-MX" sz="1050" dirty="0" smtClean="0">
                <a:solidFill>
                  <a:srgbClr val="7F7F7F"/>
                </a:solidFill>
              </a:rPr>
              <a:t>¿Si hoy fueran las elecciones para elegir al próximo presidente de México, de las siguientes personas, usted por quién votaría?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2987824" y="5373216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Intención de voto </a:t>
            </a:r>
            <a:r>
              <a:rPr lang="es-MX" dirty="0" err="1" smtClean="0"/>
              <a:t>postdebate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3701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9 Gráfico"/>
          <p:cNvGraphicFramePr/>
          <p:nvPr>
            <p:extLst>
              <p:ext uri="{D42A27DB-BD31-4B8C-83A1-F6EECF244321}">
                <p14:modId xmlns:p14="http://schemas.microsoft.com/office/powerpoint/2010/main" val="3929532563"/>
              </p:ext>
            </p:extLst>
          </p:nvPr>
        </p:nvGraphicFramePr>
        <p:xfrm>
          <a:off x="285720" y="1643050"/>
          <a:ext cx="8572560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-3922" y="214290"/>
            <a:ext cx="5214942" cy="4784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rtlCol="0" anchor="ctr"/>
          <a:lstStyle/>
          <a:p>
            <a:pPr algn="r"/>
            <a:r>
              <a:rPr lang="es-MX" sz="1050" dirty="0">
                <a:solidFill>
                  <a:srgbClr val="7F7F7F"/>
                </a:solidFill>
              </a:rPr>
              <a:t>¿Qué tan seguro esta por votar por el candidato que </a:t>
            </a:r>
            <a:r>
              <a:rPr lang="es-MX" sz="1050" dirty="0" smtClean="0">
                <a:solidFill>
                  <a:srgbClr val="7F7F7F"/>
                </a:solidFill>
              </a:rPr>
              <a:t>comentó?</a:t>
            </a:r>
            <a:endParaRPr lang="es-MX" sz="105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01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3 Gráfico"/>
          <p:cNvGraphicFramePr/>
          <p:nvPr>
            <p:extLst>
              <p:ext uri="{D42A27DB-BD31-4B8C-83A1-F6EECF244321}">
                <p14:modId xmlns:p14="http://schemas.microsoft.com/office/powerpoint/2010/main" val="1116232363"/>
              </p:ext>
            </p:extLst>
          </p:nvPr>
        </p:nvGraphicFramePr>
        <p:xfrm>
          <a:off x="1820126" y="1052736"/>
          <a:ext cx="10168698" cy="507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9 Imagen" descr="amlo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2988200"/>
            <a:ext cx="641802" cy="447925"/>
          </a:xfrm>
          <a:prstGeom prst="rect">
            <a:avLst/>
          </a:prstGeom>
        </p:spPr>
      </p:pic>
      <p:pic>
        <p:nvPicPr>
          <p:cNvPr id="12" name="11 Imagen" descr="epn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2225512"/>
            <a:ext cx="641802" cy="447925"/>
          </a:xfrm>
          <a:prstGeom prst="rect">
            <a:avLst/>
          </a:prstGeom>
        </p:spPr>
      </p:pic>
      <p:pic>
        <p:nvPicPr>
          <p:cNvPr id="13" name="12 Imagen" descr="jvm_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1680" y="1431544"/>
            <a:ext cx="641802" cy="447925"/>
          </a:xfrm>
          <a:prstGeom prst="rect">
            <a:avLst/>
          </a:prstGeom>
        </p:spPr>
      </p:pic>
      <p:pic>
        <p:nvPicPr>
          <p:cNvPr id="14" name="13 Imagen" descr="gq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91680" y="3769656"/>
            <a:ext cx="641802" cy="447925"/>
          </a:xfrm>
          <a:prstGeom prst="rect">
            <a:avLst/>
          </a:prstGeom>
        </p:spPr>
      </p:pic>
      <p:sp>
        <p:nvSpPr>
          <p:cNvPr id="23" name="10 Rectángulo"/>
          <p:cNvSpPr/>
          <p:nvPr/>
        </p:nvSpPr>
        <p:spPr>
          <a:xfrm>
            <a:off x="-3922" y="214290"/>
            <a:ext cx="5214942" cy="4784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rtlCol="0" anchor="ctr"/>
          <a:lstStyle/>
          <a:p>
            <a:pPr algn="r"/>
            <a:r>
              <a:rPr lang="es-MX" sz="1050" dirty="0">
                <a:solidFill>
                  <a:srgbClr val="7F7F7F"/>
                </a:solidFill>
              </a:rPr>
              <a:t>¿Para usted, quién ganó el debate?</a:t>
            </a:r>
          </a:p>
        </p:txBody>
      </p:sp>
    </p:spTree>
    <p:extLst>
      <p:ext uri="{BB962C8B-B14F-4D97-AF65-F5344CB8AC3E}">
        <p14:creationId xmlns:p14="http://schemas.microsoft.com/office/powerpoint/2010/main" val="373701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13075" y="2015332"/>
            <a:ext cx="3096344" cy="10081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s-MX" sz="44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1017849" y="2103328"/>
            <a:ext cx="180049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000" b="1" dirty="0" smtClean="0">
                <a:solidFill>
                  <a:schemeClr val="bg1">
                    <a:lumMod val="65000"/>
                  </a:schemeClr>
                </a:solidFill>
              </a:rPr>
              <a:t>17.6%</a:t>
            </a:r>
            <a:endParaRPr lang="es-MX" sz="5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3013075" y="3093971"/>
            <a:ext cx="3096344" cy="1008112"/>
          </a:xfrm>
          <a:prstGeom prst="rect">
            <a:avLst/>
          </a:prstGeom>
          <a:gradFill flip="none" rotWithShape="1">
            <a:gsLst>
              <a:gs pos="0">
                <a:srgbClr val="800000"/>
              </a:gs>
              <a:gs pos="100000">
                <a:srgbClr val="FF0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s-MX" sz="4400" b="1" dirty="0"/>
          </a:p>
        </p:txBody>
      </p:sp>
      <p:sp>
        <p:nvSpPr>
          <p:cNvPr id="27" name="Rectángulo 26"/>
          <p:cNvSpPr/>
          <p:nvPr/>
        </p:nvSpPr>
        <p:spPr>
          <a:xfrm>
            <a:off x="3013075" y="4170996"/>
            <a:ext cx="3096344" cy="1008112"/>
          </a:xfrm>
          <a:prstGeom prst="rect">
            <a:avLst/>
          </a:prstGeom>
          <a:gradFill flip="none" rotWithShape="1">
            <a:gsLst>
              <a:gs pos="0">
                <a:srgbClr val="C98807"/>
              </a:gs>
              <a:gs pos="100000">
                <a:srgbClr val="FFDD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s-MX" sz="4400" b="1" dirty="0"/>
          </a:p>
        </p:txBody>
      </p:sp>
      <p:sp>
        <p:nvSpPr>
          <p:cNvPr id="29" name="Rectángulo 28"/>
          <p:cNvSpPr/>
          <p:nvPr/>
        </p:nvSpPr>
        <p:spPr>
          <a:xfrm>
            <a:off x="3013075" y="5263461"/>
            <a:ext cx="3096344" cy="10081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s-MX" sz="4400" b="1" dirty="0"/>
          </a:p>
        </p:txBody>
      </p:sp>
      <p:pic>
        <p:nvPicPr>
          <p:cNvPr id="31" name="14 Imagen" descr="amlo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42194" y="4253879"/>
            <a:ext cx="1238107" cy="864096"/>
          </a:xfrm>
          <a:prstGeom prst="rect">
            <a:avLst/>
          </a:prstGeom>
        </p:spPr>
      </p:pic>
      <p:pic>
        <p:nvPicPr>
          <p:cNvPr id="32" name="15 Imagen" descr="epn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2194" y="3163164"/>
            <a:ext cx="1238107" cy="864096"/>
          </a:xfrm>
          <a:prstGeom prst="rect">
            <a:avLst/>
          </a:prstGeom>
        </p:spPr>
      </p:pic>
      <p:pic>
        <p:nvPicPr>
          <p:cNvPr id="33" name="16 Imagen" descr="jvm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42194" y="2099143"/>
            <a:ext cx="1238107" cy="864096"/>
          </a:xfrm>
          <a:prstGeom prst="rect">
            <a:avLst/>
          </a:prstGeom>
        </p:spPr>
      </p:pic>
      <p:pic>
        <p:nvPicPr>
          <p:cNvPr id="34" name="17 Imagen" descr="gq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42194" y="5348124"/>
            <a:ext cx="1238107" cy="86409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603256" y="6459783"/>
            <a:ext cx="1937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bg1">
                    <a:lumMod val="50000"/>
                  </a:schemeClr>
                </a:solidFill>
              </a:rPr>
              <a:t>NO RESPUESTA</a:t>
            </a:r>
            <a:endParaRPr lang="es-MX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105145" y="2091446"/>
            <a:ext cx="180049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000" b="1" dirty="0" smtClean="0">
                <a:solidFill>
                  <a:schemeClr val="bg1">
                    <a:lumMod val="65000"/>
                  </a:schemeClr>
                </a:solidFill>
              </a:rPr>
              <a:t>18.9%</a:t>
            </a:r>
            <a:endParaRPr lang="es-MX" sz="5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1009508" y="3152524"/>
            <a:ext cx="180049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000" b="1" dirty="0" smtClean="0">
                <a:solidFill>
                  <a:schemeClr val="bg1">
                    <a:lumMod val="65000"/>
                  </a:schemeClr>
                </a:solidFill>
              </a:rPr>
              <a:t>36.8%</a:t>
            </a:r>
            <a:endParaRPr lang="es-MX" sz="5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096804" y="3140642"/>
            <a:ext cx="180049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000" b="1" dirty="0" smtClean="0">
                <a:solidFill>
                  <a:schemeClr val="bg1">
                    <a:lumMod val="65000"/>
                  </a:schemeClr>
                </a:solidFill>
              </a:rPr>
              <a:t>41.4%</a:t>
            </a:r>
            <a:endParaRPr lang="es-MX" sz="5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1019444" y="4254144"/>
            <a:ext cx="180049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000" b="1" dirty="0" smtClean="0">
                <a:solidFill>
                  <a:schemeClr val="bg1">
                    <a:lumMod val="65000"/>
                  </a:schemeClr>
                </a:solidFill>
              </a:rPr>
              <a:t>23.6%</a:t>
            </a:r>
            <a:endParaRPr lang="es-MX" sz="5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6106740" y="4242262"/>
            <a:ext cx="180049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000" b="1" dirty="0" smtClean="0">
                <a:solidFill>
                  <a:schemeClr val="bg1">
                    <a:lumMod val="65000"/>
                  </a:schemeClr>
                </a:solidFill>
              </a:rPr>
              <a:t>26.6%</a:t>
            </a:r>
            <a:endParaRPr lang="es-MX" sz="5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1296716" y="5347763"/>
            <a:ext cx="147508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000" b="1" dirty="0" smtClean="0">
                <a:solidFill>
                  <a:schemeClr val="bg1">
                    <a:lumMod val="65000"/>
                  </a:schemeClr>
                </a:solidFill>
              </a:rPr>
              <a:t>3.0%</a:t>
            </a:r>
            <a:endParaRPr lang="es-MX" sz="5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6409284" y="5335881"/>
            <a:ext cx="147508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000" b="1" dirty="0" smtClean="0">
                <a:solidFill>
                  <a:schemeClr val="bg1">
                    <a:lumMod val="65000"/>
                  </a:schemeClr>
                </a:solidFill>
              </a:rPr>
              <a:t>5.6%</a:t>
            </a:r>
            <a:endParaRPr lang="es-MX" sz="5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10791" y="1375941"/>
            <a:ext cx="1853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>
                <a:solidFill>
                  <a:schemeClr val="bg1">
                    <a:lumMod val="75000"/>
                  </a:schemeClr>
                </a:solidFill>
              </a:rPr>
              <a:t>I</a:t>
            </a:r>
            <a:r>
              <a:rPr lang="es-MX" b="1" dirty="0" smtClean="0">
                <a:solidFill>
                  <a:schemeClr val="bg1">
                    <a:lumMod val="75000"/>
                  </a:schemeClr>
                </a:solidFill>
              </a:rPr>
              <a:t>ntención de voto</a:t>
            </a:r>
          </a:p>
          <a:p>
            <a:pPr algn="ctr"/>
            <a:r>
              <a:rPr lang="es-MX" b="1" dirty="0" smtClean="0">
                <a:solidFill>
                  <a:schemeClr val="bg1">
                    <a:lumMod val="75000"/>
                  </a:schemeClr>
                </a:solidFill>
              </a:rPr>
              <a:t>Previa al debate*</a:t>
            </a:r>
            <a:endParaRPr lang="es-MX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10 Rectángulo"/>
          <p:cNvSpPr/>
          <p:nvPr/>
        </p:nvSpPr>
        <p:spPr>
          <a:xfrm>
            <a:off x="-3922" y="214290"/>
            <a:ext cx="5214942" cy="4784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rtlCol="0" anchor="ctr"/>
          <a:lstStyle/>
          <a:p>
            <a:pPr algn="r"/>
            <a:r>
              <a:rPr lang="es-MX" sz="1050" dirty="0">
                <a:solidFill>
                  <a:srgbClr val="7F7F7F"/>
                </a:solidFill>
              </a:rPr>
              <a:t>¿Para usted, quién ganó el debate</a:t>
            </a:r>
            <a:r>
              <a:rPr lang="es-MX" sz="1050" dirty="0" smtClean="0">
                <a:solidFill>
                  <a:srgbClr val="7F7F7F"/>
                </a:solidFill>
              </a:rPr>
              <a:t>? </a:t>
            </a:r>
            <a:r>
              <a:rPr lang="es-MX" sz="1050" b="1" dirty="0" smtClean="0">
                <a:solidFill>
                  <a:srgbClr val="7F7F7F"/>
                </a:solidFill>
              </a:rPr>
              <a:t>Vs</a:t>
            </a:r>
            <a:r>
              <a:rPr lang="es-MX" sz="1050" dirty="0" smtClean="0">
                <a:solidFill>
                  <a:srgbClr val="7F7F7F"/>
                </a:solidFill>
              </a:rPr>
              <a:t> Intención de voto</a:t>
            </a:r>
            <a:endParaRPr lang="es-MX" sz="1050" dirty="0">
              <a:solidFill>
                <a:srgbClr val="7F7F7F"/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6097135" y="1380483"/>
            <a:ext cx="2036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>
                <a:solidFill>
                  <a:schemeClr val="bg1">
                    <a:lumMod val="65000"/>
                  </a:schemeClr>
                </a:solidFill>
              </a:rPr>
              <a:t>I</a:t>
            </a:r>
            <a:r>
              <a:rPr lang="es-MX" b="1" dirty="0" smtClean="0">
                <a:solidFill>
                  <a:schemeClr val="bg1">
                    <a:lumMod val="65000"/>
                  </a:schemeClr>
                </a:solidFill>
              </a:rPr>
              <a:t>ntención de voto</a:t>
            </a:r>
          </a:p>
          <a:p>
            <a:pPr algn="ctr"/>
            <a:r>
              <a:rPr lang="es-MX" b="1" dirty="0" smtClean="0">
                <a:solidFill>
                  <a:schemeClr val="bg1">
                    <a:lumMod val="65000"/>
                  </a:schemeClr>
                </a:solidFill>
              </a:rPr>
              <a:t>después del debate</a:t>
            </a:r>
            <a:endParaRPr lang="es-MX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3016662" y="6487179"/>
            <a:ext cx="70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solidFill>
                  <a:schemeClr val="bg1">
                    <a:lumMod val="65000"/>
                  </a:schemeClr>
                </a:solidFill>
              </a:rPr>
              <a:t>19.0%</a:t>
            </a:r>
            <a:endParaRPr lang="es-MX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5364088" y="6475297"/>
            <a:ext cx="596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solidFill>
                  <a:schemeClr val="bg1">
                    <a:lumMod val="65000"/>
                  </a:schemeClr>
                </a:solidFill>
              </a:rPr>
              <a:t>7.5%</a:t>
            </a:r>
            <a:endParaRPr lang="es-MX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2327" y="6525344"/>
            <a:ext cx="20714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dirty="0" smtClean="0">
                <a:solidFill>
                  <a:schemeClr val="bg1">
                    <a:lumMod val="65000"/>
                  </a:schemeClr>
                </a:solidFill>
              </a:rPr>
              <a:t>*Fuente </a:t>
            </a:r>
            <a:r>
              <a:rPr lang="es-MX" sz="1100" b="1" dirty="0">
                <a:solidFill>
                  <a:schemeClr val="bg1">
                    <a:lumMod val="65000"/>
                  </a:schemeClr>
                </a:solidFill>
              </a:rPr>
              <a:t>consultada </a:t>
            </a:r>
            <a:r>
              <a:rPr lang="es-MX" sz="1100" b="1" dirty="0" err="1">
                <a:solidFill>
                  <a:schemeClr val="bg1">
                    <a:lumMod val="65000"/>
                  </a:schemeClr>
                </a:solidFill>
              </a:rPr>
              <a:t>ADNPolítico</a:t>
            </a:r>
            <a:endParaRPr lang="es-MX" sz="11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83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4572000" y="6453336"/>
            <a:ext cx="4352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dirty="0" smtClean="0"/>
              <a:t>“El uso de imágenes o logotipos incluidos en este contenido tienen exclusivamente fines ilustrativos e informativos</a:t>
            </a:r>
          </a:p>
          <a:p>
            <a:r>
              <a:rPr lang="es-ES" sz="700" dirty="0" smtClean="0"/>
              <a:t>y no pretenden</a:t>
            </a:r>
            <a:r>
              <a:rPr lang="es-MX" sz="700" dirty="0" smtClean="0"/>
              <a:t> ser una transgresión a los derechos de autor ni a la legislación de la propiedad intelectual vigente”</a:t>
            </a:r>
            <a:endParaRPr lang="es-MX" sz="700" dirty="0"/>
          </a:p>
        </p:txBody>
      </p:sp>
      <p:sp>
        <p:nvSpPr>
          <p:cNvPr id="10" name="10 Rectángulo"/>
          <p:cNvSpPr/>
          <p:nvPr/>
        </p:nvSpPr>
        <p:spPr>
          <a:xfrm>
            <a:off x="-3922" y="214290"/>
            <a:ext cx="5214942" cy="4784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rtlCol="0" anchor="ctr"/>
          <a:lstStyle/>
          <a:p>
            <a:pPr algn="r"/>
            <a:r>
              <a:rPr lang="es-MX" sz="1050" dirty="0" smtClean="0">
                <a:solidFill>
                  <a:srgbClr val="7F7F7F"/>
                </a:solidFill>
              </a:rPr>
              <a:t>Nota Metodólogica</a:t>
            </a:r>
            <a:endParaRPr lang="es-MX" sz="1050" dirty="0">
              <a:solidFill>
                <a:srgbClr val="7F7F7F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691680" y="1124744"/>
            <a:ext cx="6264696" cy="41549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just"/>
            <a:r>
              <a:rPr lang="es-ES" sz="1100" b="1" dirty="0">
                <a:solidFill>
                  <a:srgbClr val="595959"/>
                </a:solidFill>
                <a:latin typeface="+mn-lt"/>
                <a:cs typeface="Myriad Pro"/>
              </a:rPr>
              <a:t>Universo</a:t>
            </a:r>
          </a:p>
          <a:p>
            <a:pPr algn="just"/>
            <a:endParaRPr lang="es-ES" sz="1100" b="1" dirty="0">
              <a:solidFill>
                <a:srgbClr val="595959"/>
              </a:solidFill>
              <a:latin typeface="+mn-lt"/>
              <a:cs typeface="Myriad Pro"/>
            </a:endParaRPr>
          </a:p>
          <a:p>
            <a:pPr marL="271463" indent="-95250" algn="just">
              <a:buFont typeface="Arial" pitchFamily="34" charset="0"/>
              <a:buChar char="•"/>
              <a:defRPr/>
            </a:pPr>
            <a:r>
              <a:rPr lang="es-ES" sz="1100" dirty="0" smtClean="0">
                <a:solidFill>
                  <a:srgbClr val="595959"/>
                </a:solidFill>
                <a:latin typeface="+mn-lt"/>
                <a:cs typeface="Myriad Pro"/>
              </a:rPr>
              <a:t>Ciudadanos mayores de 18 años que residen en la República Mexicana, que cuentan con credencial de </a:t>
            </a:r>
            <a:r>
              <a:rPr lang="es-ES" sz="1100" dirty="0">
                <a:solidFill>
                  <a:srgbClr val="595959"/>
                </a:solidFill>
                <a:latin typeface="+mn-lt"/>
                <a:cs typeface="Myriad Pro"/>
              </a:rPr>
              <a:t>elector y teléfono fijo o móvil para ser contactados.</a:t>
            </a:r>
          </a:p>
          <a:p>
            <a:pPr marL="173038" indent="-173038" algn="just">
              <a:buFont typeface="Arial" pitchFamily="34" charset="0"/>
              <a:buChar char="•"/>
              <a:defRPr/>
            </a:pPr>
            <a:endParaRPr lang="es-MX" sz="1100" b="1" dirty="0">
              <a:solidFill>
                <a:srgbClr val="595959"/>
              </a:solidFill>
              <a:latin typeface="+mn-lt"/>
              <a:cs typeface="Myriad Pro"/>
            </a:endParaRPr>
          </a:p>
          <a:p>
            <a:pPr algn="just"/>
            <a:r>
              <a:rPr lang="es-MX" sz="1100" b="1" dirty="0">
                <a:solidFill>
                  <a:srgbClr val="595959"/>
                </a:solidFill>
                <a:latin typeface="+mn-lt"/>
                <a:cs typeface="Myriad Pro"/>
              </a:rPr>
              <a:t>Técnica de </a:t>
            </a:r>
            <a:r>
              <a:rPr lang="es-MX" sz="1100" b="1" dirty="0" smtClean="0">
                <a:solidFill>
                  <a:srgbClr val="595959"/>
                </a:solidFill>
                <a:latin typeface="+mn-lt"/>
                <a:cs typeface="Myriad Pro"/>
              </a:rPr>
              <a:t>levantamiento</a:t>
            </a:r>
          </a:p>
          <a:p>
            <a:pPr algn="just"/>
            <a:endParaRPr lang="es-MX" sz="1100" dirty="0" smtClean="0">
              <a:solidFill>
                <a:srgbClr val="595959"/>
              </a:solidFill>
              <a:latin typeface="+mn-lt"/>
              <a:cs typeface="Myriad Pro"/>
            </a:endParaRPr>
          </a:p>
          <a:p>
            <a:pPr marL="173038" indent="-173038" algn="just">
              <a:buFont typeface="Arial" pitchFamily="34" charset="0"/>
              <a:buChar char="•"/>
              <a:defRPr/>
            </a:pPr>
            <a:r>
              <a:rPr lang="es-MX" sz="1100" dirty="0">
                <a:solidFill>
                  <a:srgbClr val="595959"/>
                </a:solidFill>
                <a:latin typeface="+mn-lt"/>
                <a:cs typeface="Myriad Pro"/>
              </a:rPr>
              <a:t>Encuestas cara a cara, cuyos levantamientos se realizaron los días 7 y 8 de Junio de 2012</a:t>
            </a:r>
            <a:r>
              <a:rPr lang="es-ES" sz="1100" dirty="0">
                <a:solidFill>
                  <a:srgbClr val="595959"/>
                </a:solidFill>
                <a:latin typeface="+mn-lt"/>
                <a:cs typeface="Myriad Pro"/>
              </a:rPr>
              <a:t>, posteriormente fueron contactados vía telefónica al término del debate para emitir su evaluación. A las personas seleccionadas se les consultó sobre su deseo de participar como jueces del debate, asimismo, se les preguntó su intención de voto por candidatos presidenciales y la seguridad del mismo.</a:t>
            </a:r>
          </a:p>
          <a:p>
            <a:pPr algn="just">
              <a:defRPr/>
            </a:pPr>
            <a:endParaRPr lang="es-ES" sz="1100" dirty="0">
              <a:solidFill>
                <a:srgbClr val="595959"/>
              </a:solidFill>
              <a:latin typeface="+mn-lt"/>
              <a:cs typeface="Myriad Pro"/>
            </a:endParaRPr>
          </a:p>
          <a:p>
            <a:pPr algn="just"/>
            <a:r>
              <a:rPr lang="es-MX" sz="1100" b="1" dirty="0" smtClean="0">
                <a:solidFill>
                  <a:srgbClr val="595959"/>
                </a:solidFill>
                <a:latin typeface="+mn-lt"/>
                <a:cs typeface="Myriad Pro"/>
              </a:rPr>
              <a:t>Tamaño </a:t>
            </a:r>
            <a:r>
              <a:rPr lang="es-MX" sz="1100" b="1" dirty="0">
                <a:solidFill>
                  <a:srgbClr val="595959"/>
                </a:solidFill>
                <a:latin typeface="+mn-lt"/>
                <a:cs typeface="Myriad Pro"/>
              </a:rPr>
              <a:t>de la Muestra y su Precisión </a:t>
            </a:r>
            <a:r>
              <a:rPr lang="es-MX" sz="1100" b="1" dirty="0" smtClean="0">
                <a:solidFill>
                  <a:srgbClr val="595959"/>
                </a:solidFill>
                <a:latin typeface="+mn-lt"/>
                <a:cs typeface="Myriad Pro"/>
              </a:rPr>
              <a:t>Estadística.</a:t>
            </a:r>
            <a:endParaRPr lang="es-MX" sz="1100" b="1" dirty="0">
              <a:solidFill>
                <a:srgbClr val="595959"/>
              </a:solidFill>
              <a:latin typeface="+mn-lt"/>
              <a:cs typeface="Myriad Pro"/>
            </a:endParaRPr>
          </a:p>
          <a:p>
            <a:pPr algn="just"/>
            <a:endParaRPr lang="es-MX" sz="1100" dirty="0">
              <a:solidFill>
                <a:srgbClr val="595959"/>
              </a:solidFill>
              <a:latin typeface="+mn-lt"/>
              <a:cs typeface="Myriad Pro"/>
            </a:endParaRPr>
          </a:p>
          <a:p>
            <a:pPr marL="271463" indent="-95250" algn="just">
              <a:buFont typeface="Arial" pitchFamily="34" charset="0"/>
              <a:buChar char="•"/>
              <a:defRPr/>
            </a:pPr>
            <a:r>
              <a:rPr lang="es-ES" sz="1100" dirty="0" smtClean="0">
                <a:solidFill>
                  <a:srgbClr val="595959"/>
                </a:solidFill>
                <a:latin typeface="+mn-lt"/>
                <a:cs typeface="Myriad Pro"/>
              </a:rPr>
              <a:t>Se diseñó una muestra de 2100 encuestas que se distribuyeron de manera proporcional a la lista nominal de cada estado. Posteriormente, dentro de cada estado las encuestas fueron distribuidas en proporción a la listas nominal de cada municipio. El margen de error, a nivel nacional </a:t>
            </a:r>
            <a:r>
              <a:rPr lang="es-ES" sz="1100" dirty="0">
                <a:solidFill>
                  <a:srgbClr val="595959"/>
                </a:solidFill>
                <a:latin typeface="+mn-lt"/>
                <a:cs typeface="Myriad Pro"/>
              </a:rPr>
              <a:t>es de </a:t>
            </a:r>
            <a:r>
              <a:rPr lang="es-ES" sz="1100" dirty="0" smtClean="0">
                <a:solidFill>
                  <a:srgbClr val="595959"/>
                </a:solidFill>
                <a:latin typeface="+mn-lt"/>
                <a:cs typeface="Myriad Pro"/>
              </a:rPr>
              <a:t>2.14 </a:t>
            </a:r>
            <a:r>
              <a:rPr lang="es-ES" sz="1100" dirty="0">
                <a:solidFill>
                  <a:srgbClr val="595959"/>
                </a:solidFill>
                <a:latin typeface="+mn-lt"/>
                <a:cs typeface="Myriad Pro"/>
              </a:rPr>
              <a:t>% con un nivel de confianza al 95</a:t>
            </a:r>
            <a:r>
              <a:rPr lang="es-ES" sz="1100" dirty="0" smtClean="0">
                <a:solidFill>
                  <a:srgbClr val="595959"/>
                </a:solidFill>
                <a:latin typeface="+mn-lt"/>
                <a:cs typeface="Myriad Pro"/>
              </a:rPr>
              <a:t>%. </a:t>
            </a:r>
          </a:p>
          <a:p>
            <a:pPr marL="176213" algn="just">
              <a:defRPr/>
            </a:pPr>
            <a:endParaRPr lang="es-MX" sz="1100" dirty="0" smtClean="0">
              <a:solidFill>
                <a:srgbClr val="595959"/>
              </a:solidFill>
              <a:latin typeface="+mn-lt"/>
              <a:cs typeface="Myriad Pro"/>
            </a:endParaRPr>
          </a:p>
          <a:p>
            <a:pPr algn="just"/>
            <a:r>
              <a:rPr lang="es-MX" sz="1100" b="1" dirty="0" smtClean="0">
                <a:solidFill>
                  <a:srgbClr val="595959"/>
                </a:solidFill>
                <a:latin typeface="+mn-lt"/>
                <a:cs typeface="Myriad Pro"/>
              </a:rPr>
              <a:t>Marco </a:t>
            </a:r>
            <a:r>
              <a:rPr lang="es-MX" sz="1100" b="1" dirty="0" err="1" smtClean="0">
                <a:solidFill>
                  <a:srgbClr val="595959"/>
                </a:solidFill>
                <a:latin typeface="+mn-lt"/>
                <a:cs typeface="Myriad Pro"/>
              </a:rPr>
              <a:t>muestral</a:t>
            </a:r>
            <a:r>
              <a:rPr lang="es-MX" sz="1100" b="1" dirty="0" smtClean="0">
                <a:solidFill>
                  <a:srgbClr val="595959"/>
                </a:solidFill>
                <a:latin typeface="+mn-lt"/>
                <a:cs typeface="Myriad Pro"/>
              </a:rPr>
              <a:t> y selección de la muestra</a:t>
            </a:r>
          </a:p>
          <a:p>
            <a:pPr algn="just"/>
            <a:endParaRPr lang="es-MX" sz="1100" dirty="0">
              <a:solidFill>
                <a:srgbClr val="595959"/>
              </a:solidFill>
              <a:latin typeface="+mn-lt"/>
              <a:cs typeface="Myriad Pro"/>
            </a:endParaRPr>
          </a:p>
          <a:p>
            <a:pPr marL="271463" indent="-95250" algn="just">
              <a:buFont typeface="Arial" pitchFamily="34" charset="0"/>
              <a:buChar char="•"/>
              <a:defRPr/>
            </a:pPr>
            <a:r>
              <a:rPr lang="es-ES" sz="1100" dirty="0" smtClean="0">
                <a:solidFill>
                  <a:srgbClr val="595959"/>
                </a:solidFill>
                <a:latin typeface="+mn-lt"/>
                <a:cs typeface="Myriad Pro"/>
              </a:rPr>
              <a:t>Se utilizó como marco de muestreo la lista nominal del IFE actualizada el 24 de mayo de 2012</a:t>
            </a:r>
          </a:p>
          <a:p>
            <a:pPr marL="271463" indent="-95250" algn="just">
              <a:defRPr/>
            </a:pPr>
            <a:endParaRPr lang="es-ES" sz="1100" dirty="0" smtClean="0">
              <a:solidFill>
                <a:srgbClr val="595959"/>
              </a:solidFill>
              <a:latin typeface="+mn-lt"/>
              <a:cs typeface="Myriad Pro"/>
            </a:endParaRPr>
          </a:p>
          <a:p>
            <a:pPr marL="271463" indent="-95250" algn="just">
              <a:buFont typeface="Arial" pitchFamily="34" charset="0"/>
              <a:buChar char="•"/>
              <a:defRPr/>
            </a:pPr>
            <a:r>
              <a:rPr lang="es-ES" sz="1100" dirty="0">
                <a:solidFill>
                  <a:srgbClr val="595959"/>
                </a:solidFill>
                <a:latin typeface="+mn-lt"/>
                <a:cs typeface="Myriad Pro"/>
              </a:rPr>
              <a:t>Muestreo </a:t>
            </a:r>
            <a:r>
              <a:rPr lang="es-ES" sz="1100" dirty="0" err="1" smtClean="0">
                <a:solidFill>
                  <a:srgbClr val="595959"/>
                </a:solidFill>
                <a:latin typeface="+mn-lt"/>
                <a:cs typeface="Myriad Pro"/>
              </a:rPr>
              <a:t>bietápico</a:t>
            </a:r>
            <a:r>
              <a:rPr lang="es-ES" sz="1100" dirty="0" smtClean="0">
                <a:solidFill>
                  <a:srgbClr val="595959"/>
                </a:solidFill>
                <a:latin typeface="+mn-lt"/>
                <a:cs typeface="Myriad Pro"/>
              </a:rPr>
              <a:t>.</a:t>
            </a:r>
            <a:endParaRPr lang="es-ES" sz="1100" dirty="0">
              <a:solidFill>
                <a:srgbClr val="595959"/>
              </a:solidFill>
              <a:latin typeface="+mn-lt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32368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362</Words>
  <Application>Microsoft Office PowerPoint</Application>
  <PresentationFormat>Presentación en pantalla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Investigador2</dc:creator>
  <cp:lastModifiedBy>Llhernandez</cp:lastModifiedBy>
  <cp:revision>81</cp:revision>
  <dcterms:created xsi:type="dcterms:W3CDTF">2012-04-18T16:53:00Z</dcterms:created>
  <dcterms:modified xsi:type="dcterms:W3CDTF">2012-06-11T04:29:34Z</dcterms:modified>
</cp:coreProperties>
</file>