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334" r:id="rId3"/>
    <p:sldId id="317" r:id="rId4"/>
    <p:sldId id="320" r:id="rId5"/>
    <p:sldId id="330" r:id="rId6"/>
    <p:sldId id="274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600"/>
    <a:srgbClr val="CC9900"/>
    <a:srgbClr val="996600"/>
    <a:srgbClr val="0033CC"/>
    <a:srgbClr val="FFE0A3"/>
    <a:srgbClr val="C75F09"/>
    <a:srgbClr val="F57B17"/>
    <a:srgbClr val="740000"/>
    <a:srgbClr val="3A3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7" autoAdjust="0"/>
    <p:restoredTop sz="98028" autoAdjust="0"/>
  </p:normalViewPr>
  <p:slideViewPr>
    <p:cSldViewPr>
      <p:cViewPr>
        <p:scale>
          <a:sx n="85" d="100"/>
          <a:sy n="85" d="100"/>
        </p:scale>
        <p:origin x="-25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ana%20Camacho\AppData\Local\Microsoft\Windows\Temporary%20Internet%20Files\Content.Outlook\FIZ7KOZ3\Copia%20de%20Tracking%20BRM%209201206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ana%20Camacho\AppData\Local\Microsoft\Windows\Temporary%20Internet%20Files\Content.Outlook\FIZ7KOZ3\Copia%20de%20Tracking%20BRM%209201206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ana%20Camacho\Documents\Comercial\CLIENTES%202012-ISO%209000%20C1\Proyecto%20OSEN12%20BRM%20C1\C2\C2%20Tracking\Resultados%20Tracking\ResultadoTracking%208%20BRM%20080612%20C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ana%20Camacho\Documents\Comercial\CLIENTES%202012-ISO%209000%20C1\Proyecto%20OSEN12%20BRM%20C1\C2\C2%20Tracking\Resultados%20Tracking\ResultadoTracking%208%20BRM%20080612%20C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ana%20Camacho\AppData\Local\Microsoft\Windows\Temporary%20Internet%20Files\Content.Outlook\FIZ7KOZ3\Copia%20de%20Tracking%20BRM%209201206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942228851748752E-3"/>
          <c:y val="1.8393550141938251E-2"/>
          <c:w val="0.99441292184675445"/>
          <c:h val="0.775689195453378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'[Copia de Tracking BRM 920120613.xlsx]Estadisticas'!$N$8</c:f>
              <c:strCache>
                <c:ptCount val="1"/>
                <c:pt idx="0">
                  <c:v>Promedio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'[Copia de Tracking BRM 920120613.xlsx]Estadisticas'!$B$9:$B$14</c:f>
              <c:strCache>
                <c:ptCount val="6"/>
                <c:pt idx="0">
                  <c:v>Andrés Manuel López Obrador (PRD, PT y Movimiento Ciudadano)</c:v>
                </c:pt>
                <c:pt idx="1">
                  <c:v>Enrique Peña Nieto (PRI y PVEM)</c:v>
                </c:pt>
                <c:pt idx="2">
                  <c:v>Josefina Vázquez Mota (PAN)</c:v>
                </c:pt>
                <c:pt idx="3">
                  <c:v>Gabriel Quadri (PANAL)</c:v>
                </c:pt>
                <c:pt idx="4">
                  <c:v>No votaría</c:v>
                </c:pt>
                <c:pt idx="5">
                  <c:v>Ns/Nc</c:v>
                </c:pt>
              </c:strCache>
            </c:strRef>
          </c:cat>
          <c:val>
            <c:numRef>
              <c:f>'[Copia de Tracking BRM 920120613.xlsx]Estadisticas'!$N$9:$N$14</c:f>
              <c:numCache>
                <c:formatCode>0.00%</c:formatCode>
                <c:ptCount val="6"/>
                <c:pt idx="0">
                  <c:v>0.33329999999999999</c:v>
                </c:pt>
                <c:pt idx="1">
                  <c:v>0.21920000000000001</c:v>
                </c:pt>
                <c:pt idx="2">
                  <c:v>0.1144</c:v>
                </c:pt>
                <c:pt idx="3">
                  <c:v>3.44E-2</c:v>
                </c:pt>
                <c:pt idx="4">
                  <c:v>2.7900000000000001E-2</c:v>
                </c:pt>
                <c:pt idx="5">
                  <c:v>0.27079999999999999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67040"/>
        <c:axId val="22968576"/>
      </c:barChart>
      <c:catAx>
        <c:axId val="22967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22968576"/>
        <c:crosses val="autoZero"/>
        <c:auto val="1"/>
        <c:lblAlgn val="ctr"/>
        <c:lblOffset val="100"/>
        <c:noMultiLvlLbl val="0"/>
      </c:catAx>
      <c:valAx>
        <c:axId val="22968576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22967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 b="1"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9745185007933589E-2"/>
          <c:w val="1"/>
          <c:h val="0.830585443425306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'[Copia de Tracking BRM 920120613.xlsx]Estadisticas'!$N$19</c:f>
              <c:strCache>
                <c:ptCount val="1"/>
                <c:pt idx="0">
                  <c:v>Promedio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invertIfNegative val="0"/>
            <c:bubble3D val="0"/>
            <c:spPr>
              <a:solidFill>
                <a:srgbClr val="0066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6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'[Copia de Tracking BRM 920120613.xlsx]Estadisticas'!$B$20:$B$26</c:f>
              <c:strCache>
                <c:ptCount val="7"/>
                <c:pt idx="0">
                  <c:v>PRD </c:v>
                </c:pt>
                <c:pt idx="1">
                  <c:v>PRI </c:v>
                </c:pt>
                <c:pt idx="2">
                  <c:v>PAN </c:v>
                </c:pt>
                <c:pt idx="3">
                  <c:v>Partido Nueva Alianza </c:v>
                </c:pt>
                <c:pt idx="4">
                  <c:v>Partido Verde</c:v>
                </c:pt>
                <c:pt idx="5">
                  <c:v>No votaría </c:v>
                </c:pt>
                <c:pt idx="6">
                  <c:v>Ns/Nc </c:v>
                </c:pt>
              </c:strCache>
            </c:strRef>
          </c:cat>
          <c:val>
            <c:numRef>
              <c:f>'[Copia de Tracking BRM 920120613.xlsx]Estadisticas'!$N$20:$N$26</c:f>
              <c:numCache>
                <c:formatCode>0.00%</c:formatCode>
                <c:ptCount val="7"/>
                <c:pt idx="0">
                  <c:v>0.3286</c:v>
                </c:pt>
                <c:pt idx="1">
                  <c:v>0.2127</c:v>
                </c:pt>
                <c:pt idx="2">
                  <c:v>0.1459</c:v>
                </c:pt>
                <c:pt idx="3">
                  <c:v>4.6300000000000001E-2</c:v>
                </c:pt>
                <c:pt idx="4">
                  <c:v>3.1199999999999999E-2</c:v>
                </c:pt>
                <c:pt idx="5">
                  <c:v>3.0700000000000002E-2</c:v>
                </c:pt>
                <c:pt idx="6">
                  <c:v>0.2046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14016"/>
        <c:axId val="23024000"/>
      </c:barChart>
      <c:catAx>
        <c:axId val="23014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s-MX"/>
          </a:p>
        </c:txPr>
        <c:crossAx val="23024000"/>
        <c:crosses val="autoZero"/>
        <c:auto val="1"/>
        <c:lblAlgn val="ctr"/>
        <c:lblOffset val="100"/>
        <c:noMultiLvlLbl val="0"/>
      </c:catAx>
      <c:valAx>
        <c:axId val="23024000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23014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Estadisticas!$N$66</c:f>
              <c:strCache>
                <c:ptCount val="1"/>
                <c:pt idx="0">
                  <c:v>Promedio</c:v>
                </c:pt>
              </c:strCache>
            </c:strRef>
          </c:tx>
          <c:invertIfNegative val="0"/>
          <c:cat>
            <c:strRef>
              <c:f>Estadisticas!$B$115:$B$121</c:f>
              <c:strCache>
                <c:ptCount val="7"/>
                <c:pt idx="0">
                  <c:v>Benjamín Robles Montoya del PRD-PT y Movimiento Ciudadano</c:v>
                </c:pt>
                <c:pt idx="1">
                  <c:v>Diódoro Carrasco Altamirano del PAN</c:v>
                </c:pt>
                <c:pt idx="2">
                  <c:v>Eviel Pérez Magaña del PRI</c:v>
                </c:pt>
                <c:pt idx="3">
                  <c:v>Irma Antonia Piñero Arias del Partido Nueva Alianza </c:v>
                </c:pt>
                <c:pt idx="4">
                  <c:v>Joaquín Ruíz Salazar del Partido Verde</c:v>
                </c:pt>
                <c:pt idx="5">
                  <c:v>No votaría </c:v>
                </c:pt>
                <c:pt idx="6">
                  <c:v>Ns/Nc</c:v>
                </c:pt>
              </c:strCache>
            </c:strRef>
          </c:cat>
          <c:val>
            <c:numRef>
              <c:f>Estadisticas!$N$115:$N$121</c:f>
              <c:numCache>
                <c:formatCode>0.00%</c:formatCode>
                <c:ptCount val="7"/>
                <c:pt idx="0">
                  <c:v>0.27978181818181819</c:v>
                </c:pt>
                <c:pt idx="1">
                  <c:v>0.21875454545454545</c:v>
                </c:pt>
                <c:pt idx="2">
                  <c:v>0.21055454545454541</c:v>
                </c:pt>
                <c:pt idx="3">
                  <c:v>4.8918181818181819E-2</c:v>
                </c:pt>
                <c:pt idx="4">
                  <c:v>3.7027272727272735E-2</c:v>
                </c:pt>
                <c:pt idx="5">
                  <c:v>3.388181818181818E-2</c:v>
                </c:pt>
                <c:pt idx="6">
                  <c:v>0.17108181818181817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3062400"/>
        <c:axId val="23063936"/>
      </c:barChart>
      <c:catAx>
        <c:axId val="23062400"/>
        <c:scaling>
          <c:orientation val="minMax"/>
        </c:scaling>
        <c:delete val="0"/>
        <c:axPos val="b"/>
        <c:majorTickMark val="none"/>
        <c:minorTickMark val="none"/>
        <c:tickLblPos val="nextTo"/>
        <c:crossAx val="23063936"/>
        <c:crosses val="autoZero"/>
        <c:auto val="1"/>
        <c:lblAlgn val="ctr"/>
        <c:lblOffset val="100"/>
        <c:noMultiLvlLbl val="0"/>
      </c:catAx>
      <c:valAx>
        <c:axId val="2306393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3062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Estadisticas!$N$66</c:f>
              <c:strCache>
                <c:ptCount val="1"/>
                <c:pt idx="0">
                  <c:v>Promedio</c:v>
                </c:pt>
              </c:strCache>
            </c:strRef>
          </c:tx>
          <c:invertIfNegative val="0"/>
          <c:cat>
            <c:strRef>
              <c:f>Estadisticas!$B$115:$B$121</c:f>
              <c:strCache>
                <c:ptCount val="7"/>
                <c:pt idx="0">
                  <c:v>Benjamín Robles Montoya del PRD-PT y Movimiento Ciudadano</c:v>
                </c:pt>
                <c:pt idx="1">
                  <c:v>Diódoro Carrasco Altamirano del PAN</c:v>
                </c:pt>
                <c:pt idx="2">
                  <c:v>Eviel Pérez Magaña del PRI</c:v>
                </c:pt>
                <c:pt idx="3">
                  <c:v>Irma Antonia Piñero Arias del Partido Nueva Alianza </c:v>
                </c:pt>
                <c:pt idx="4">
                  <c:v>Joaquín Ruíz Salazar del Partido Verde</c:v>
                </c:pt>
                <c:pt idx="5">
                  <c:v>No votaría </c:v>
                </c:pt>
                <c:pt idx="6">
                  <c:v>Ns/Nc</c:v>
                </c:pt>
              </c:strCache>
            </c:strRef>
          </c:cat>
          <c:val>
            <c:numRef>
              <c:f>Estadisticas!$N$115:$N$121</c:f>
              <c:numCache>
                <c:formatCode>0.00%</c:formatCode>
                <c:ptCount val="7"/>
                <c:pt idx="0">
                  <c:v>0.27978181818181819</c:v>
                </c:pt>
                <c:pt idx="1">
                  <c:v>0.21875454545454545</c:v>
                </c:pt>
                <c:pt idx="2">
                  <c:v>0.21055454545454541</c:v>
                </c:pt>
                <c:pt idx="3">
                  <c:v>4.8918181818181819E-2</c:v>
                </c:pt>
                <c:pt idx="4">
                  <c:v>3.7027272727272735E-2</c:v>
                </c:pt>
                <c:pt idx="5">
                  <c:v>3.388181818181818E-2</c:v>
                </c:pt>
                <c:pt idx="6">
                  <c:v>0.17108181818181817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600576"/>
        <c:axId val="24602112"/>
      </c:barChart>
      <c:catAx>
        <c:axId val="24600576"/>
        <c:scaling>
          <c:orientation val="minMax"/>
        </c:scaling>
        <c:delete val="0"/>
        <c:axPos val="b"/>
        <c:majorTickMark val="none"/>
        <c:minorTickMark val="none"/>
        <c:tickLblPos val="nextTo"/>
        <c:crossAx val="24602112"/>
        <c:crosses val="autoZero"/>
        <c:auto val="1"/>
        <c:lblAlgn val="ctr"/>
        <c:lblOffset val="100"/>
        <c:noMultiLvlLbl val="0"/>
      </c:catAx>
      <c:valAx>
        <c:axId val="2460211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46005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41843149503305E-3"/>
          <c:y val="5.0925925925925923E-2"/>
          <c:w val="0.99168069375939349"/>
          <c:h val="0.73560000546084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'[Copia de Tracking BRM 920120613.xlsx]Estadisticas'!$N$47</c:f>
              <c:strCache>
                <c:ptCount val="1"/>
                <c:pt idx="0">
                  <c:v>Promedio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invertIfNegative val="0"/>
            <c:bubble3D val="0"/>
            <c:spPr>
              <a:solidFill>
                <a:srgbClr val="0066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6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'[Copia de Tracking BRM 920120613.xlsx]Estadisticas'!$B$108:$B$114</c:f>
              <c:strCache>
                <c:ptCount val="7"/>
                <c:pt idx="0">
                  <c:v>Benjamín Robles Montoya del PRD-PT y Movimiento Ciudadano</c:v>
                </c:pt>
                <c:pt idx="1">
                  <c:v>Diódoro Carrasco Altamirano del PAN</c:v>
                </c:pt>
                <c:pt idx="2">
                  <c:v>Eviel Pérez Magaña del PRI</c:v>
                </c:pt>
                <c:pt idx="3">
                  <c:v>Irma Antonia Piñero Arias del Partido Nueva Alianza </c:v>
                </c:pt>
                <c:pt idx="4">
                  <c:v>Joaquín Ruíz Salazar del Partido Verde</c:v>
                </c:pt>
                <c:pt idx="5">
                  <c:v>No votaría </c:v>
                </c:pt>
                <c:pt idx="6">
                  <c:v>Ns/Nc</c:v>
                </c:pt>
              </c:strCache>
            </c:strRef>
          </c:cat>
          <c:val>
            <c:numRef>
              <c:f>'[Copia de Tracking BRM 920120613.xlsx]Estadisticas'!$N$108:$N$114</c:f>
              <c:numCache>
                <c:formatCode>0.00%</c:formatCode>
                <c:ptCount val="7"/>
                <c:pt idx="0">
                  <c:v>0.29389999999999999</c:v>
                </c:pt>
                <c:pt idx="1">
                  <c:v>0.19889999999999999</c:v>
                </c:pt>
                <c:pt idx="2">
                  <c:v>0.1966</c:v>
                </c:pt>
                <c:pt idx="3">
                  <c:v>6.3E-2</c:v>
                </c:pt>
                <c:pt idx="4">
                  <c:v>2.53E-2</c:v>
                </c:pt>
                <c:pt idx="5">
                  <c:v>3.7400000000000003E-2</c:v>
                </c:pt>
                <c:pt idx="6">
                  <c:v>0.18490000000000001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625920"/>
        <c:axId val="24635648"/>
      </c:barChart>
      <c:catAx>
        <c:axId val="246259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s-MX"/>
          </a:p>
        </c:txPr>
        <c:crossAx val="24635648"/>
        <c:crosses val="autoZero"/>
        <c:auto val="1"/>
        <c:lblAlgn val="ctr"/>
        <c:lblOffset val="100"/>
        <c:noMultiLvlLbl val="0"/>
      </c:catAx>
      <c:valAx>
        <c:axId val="2463564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4625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99B99-DBF9-4488-B905-36EBFBF5FB16}" type="datetimeFigureOut">
              <a:rPr lang="es-MX" smtClean="0"/>
              <a:pPr/>
              <a:t>22/06/2012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FB942-D562-40A0-9D9D-85C8B860C74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117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4DF8-C63E-4D14-9FAD-104AFA8CE80F}" type="datetime1">
              <a:rPr lang="es-MX" smtClean="0"/>
              <a:t>22/06/2012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A97E-95E6-4239-955C-31466D3C8E9D}" type="datetime1">
              <a:rPr lang="es-MX" smtClean="0"/>
              <a:t>22/06/2012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423C2-E0C4-4D09-B64E-B4ACFE617823}" type="datetime1">
              <a:rPr lang="es-MX" smtClean="0"/>
              <a:t>22/06/2012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168B7-B42A-4B2A-9C64-AB830D32FB52}" type="datetime1">
              <a:rPr lang="es-MX" smtClean="0"/>
              <a:t>22/06/2012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6708-E80B-491C-8A29-69A24E5A6F84}" type="datetime1">
              <a:rPr lang="es-MX" smtClean="0"/>
              <a:t>22/06/2012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208-022E-4D69-B125-985E6AE571D5}" type="datetime1">
              <a:rPr lang="es-MX" smtClean="0"/>
              <a:t>22/06/2012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C257-3763-483C-B0EB-AA9C35EE1F3E}" type="datetime1">
              <a:rPr lang="es-MX" smtClean="0"/>
              <a:t>22/06/2012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B5D36-F647-4A52-989A-95C168019BFB}" type="datetime1">
              <a:rPr lang="es-MX" smtClean="0"/>
              <a:t>22/06/2012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6E61F-B243-4221-AECB-6972E008CE21}" type="datetime1">
              <a:rPr lang="es-MX" smtClean="0"/>
              <a:t>22/06/2012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958DB-83CC-4023-8E7C-51E00BBF7C6B}" type="datetime1">
              <a:rPr lang="es-MX" smtClean="0"/>
              <a:t>22/06/2012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1528-21E6-4F97-85C3-2C2F23734C0C}" type="datetime1">
              <a:rPr lang="es-MX" smtClean="0"/>
              <a:t>22/06/2012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09807-5E8C-4DAE-AF85-25E0466E08FC}" type="datetime1">
              <a:rPr lang="es-MX" smtClean="0"/>
              <a:t>22/06/2012</a:t>
            </a:fld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166E-71F0-4510-8486-B17C425CB5D3}" type="datetime1">
              <a:rPr lang="es-MX" smtClean="0"/>
              <a:t>22/06/2012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D857B-63D7-40D5-B6FA-FE13652601B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gii360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www.gii360.com.mx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hyperlink" Target="http://www.gii360.blogspot.com/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17 Imagen" descr="presentaci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7108" y="3068960"/>
            <a:ext cx="8783364" cy="1944216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182880" tIns="45720" rIns="18288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" sz="2400" b="1" dirty="0" smtClean="0">
              <a:solidFill>
                <a:srgbClr val="926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s-ES" sz="3600" b="1" dirty="0" smtClean="0">
                <a:solidFill>
                  <a:srgbClr val="926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Tendencia electoral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s-ES" sz="2800" b="1" dirty="0" smtClean="0">
                <a:solidFill>
                  <a:srgbClr val="926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Oaxaca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s-ES" b="1" dirty="0" smtClean="0">
                <a:solidFill>
                  <a:srgbClr val="926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13 de junio de 2012</a:t>
            </a:r>
          </a:p>
          <a:p>
            <a:pPr algn="ctr" fontAlgn="base">
              <a:spcBef>
                <a:spcPct val="0"/>
              </a:spcBef>
            </a:pPr>
            <a:endParaRPr lang="es-ES" sz="1400" b="1" dirty="0">
              <a:solidFill>
                <a:srgbClr val="926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</a:pPr>
            <a:endParaRPr lang="es-ES" sz="1050" b="1" dirty="0" smtClean="0">
              <a:solidFill>
                <a:srgbClr val="926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171450" indent="-171450" fontAlgn="base">
              <a:spcBef>
                <a:spcPct val="0"/>
              </a:spcBef>
              <a:buFont typeface="Wingdings" pitchFamily="2" charset="2"/>
              <a:buChar char="§"/>
            </a:pPr>
            <a:endParaRPr lang="es-ES" sz="1200" b="1" dirty="0" smtClean="0">
              <a:solidFill>
                <a:srgbClr val="926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" sz="1050" b="1" i="0" u="none" strike="noStrike" cap="none" normalizeH="0" baseline="0" dirty="0" smtClean="0">
              <a:ln>
                <a:noFill/>
              </a:ln>
              <a:solidFill>
                <a:srgbClr val="926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1</a:t>
            </a:fld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179512" y="188640"/>
            <a:ext cx="4680520" cy="273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5" name="4 Imagen" descr="logo gii360 degradado marca registra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0648"/>
            <a:ext cx="4032448" cy="2574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resentacion 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148064" y="476672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Metodología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747423"/>
              </p:ext>
            </p:extLst>
          </p:nvPr>
        </p:nvGraphicFramePr>
        <p:xfrm>
          <a:off x="251520" y="1700808"/>
          <a:ext cx="8640960" cy="4395919"/>
        </p:xfrm>
        <a:graphic>
          <a:graphicData uri="http://schemas.openxmlformats.org/drawingml/2006/table">
            <a:tbl>
              <a:tblPr firstRow="1" firstCol="1" bandRow="1"/>
              <a:tblGrid>
                <a:gridCol w="3024336"/>
                <a:gridCol w="1849145"/>
                <a:gridCol w="193943"/>
                <a:gridCol w="193943"/>
                <a:gridCol w="3379593"/>
              </a:tblGrid>
              <a:tr h="300129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100" b="1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Objetivo:</a:t>
                      </a:r>
                      <a:r>
                        <a:rPr lang="es-MX" sz="1100" b="1" baseline="0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Conocer la tendencia electoral y principales necesidades del electorado en el  Estado de Oaxaca</a:t>
                      </a: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rgbClr val="AC7F00">
                            <a:shade val="30000"/>
                            <a:satMod val="115000"/>
                          </a:srgbClr>
                        </a:gs>
                        <a:gs pos="50000">
                          <a:srgbClr val="AC7F00">
                            <a:shade val="67500"/>
                            <a:satMod val="115000"/>
                          </a:srgbClr>
                        </a:gs>
                        <a:gs pos="100000">
                          <a:srgbClr val="AC7F0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56566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Target: </a:t>
                      </a:r>
                      <a:r>
                        <a:rPr lang="es-ES" sz="1100" dirty="0" smtClean="0">
                          <a:latin typeface="Arial" pitchFamily="34" charset="0"/>
                          <a:cs typeface="Arial" pitchFamily="34" charset="0"/>
                        </a:rPr>
                        <a:t>Ciudadanos mayores de 18 años que habitan en vivienda con servicio telefónico</a:t>
                      </a:r>
                      <a:r>
                        <a:rPr lang="es-ES" sz="1100" baseline="0" dirty="0" smtClean="0">
                          <a:latin typeface="Arial" pitchFamily="34" charset="0"/>
                          <a:cs typeface="Arial" pitchFamily="34" charset="0"/>
                        </a:rPr>
                        <a:t> y cuentan con credencial de elector vigente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43691">
                <a:tc gridSpan="4">
                  <a:txBody>
                    <a:bodyPr/>
                    <a:lstStyle/>
                    <a:p>
                      <a:pPr marR="81915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Nota metodológica: </a:t>
                      </a:r>
                      <a:r>
                        <a:rPr lang="es-MX" sz="11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788 entrevistas a personas mayores de 18 años seleccionadas mediante un muestreo aleatorio simple sobre el listado de teléfonos del Estado de Oaxaca.</a:t>
                      </a: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Muestra: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788 entrevistas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rgbClr val="AC7F00">
                            <a:shade val="30000"/>
                            <a:satMod val="115000"/>
                          </a:srgbClr>
                        </a:gs>
                        <a:gs pos="50000">
                          <a:srgbClr val="AC7F00">
                            <a:shade val="67500"/>
                            <a:satMod val="115000"/>
                          </a:srgbClr>
                        </a:gs>
                        <a:gs pos="100000">
                          <a:srgbClr val="AC7F00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2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Método de entrevista:  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Telefónica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rgbClr val="AC7F00">
                            <a:shade val="30000"/>
                            <a:satMod val="115000"/>
                          </a:srgbClr>
                        </a:gs>
                        <a:gs pos="50000">
                          <a:srgbClr val="AC7F00">
                            <a:shade val="67500"/>
                            <a:satMod val="115000"/>
                          </a:srgbClr>
                        </a:gs>
                        <a:gs pos="100000">
                          <a:srgbClr val="AC7F00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Método de selección: 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Aleatorio Simple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Tiempo de duración </a:t>
                      </a:r>
                      <a:r>
                        <a:rPr lang="es-MX" sz="1100" b="1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</a:t>
                      </a:r>
                      <a:r>
                        <a:rPr lang="es-MX" sz="1100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min. Aproximadamente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>
                      <a:noFill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7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57320" algn="l"/>
                        </a:tabLst>
                      </a:pPr>
                      <a:endParaRPr lang="es-MX" sz="10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85175">
                <a:tc gridSpan="5">
                  <a:txBody>
                    <a:bodyPr/>
                    <a:lstStyle/>
                    <a:p>
                      <a:pPr marL="0" marR="8191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957320" algn="l"/>
                        </a:tabLst>
                        <a:defRPr/>
                      </a:pPr>
                      <a:r>
                        <a:rPr lang="es-MX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Lugar de aplicación: </a:t>
                      </a:r>
                      <a:r>
                        <a:rPr lang="es-ES" sz="1100" b="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Distritos Federales del Estado de Oaxaca. (todos los municipios que integran a cada Distrito, no sólo cabeceras)</a:t>
                      </a: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039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Fecha de </a:t>
                      </a:r>
                      <a:r>
                        <a:rPr lang="es-MX" sz="11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levantamiento:</a:t>
                      </a:r>
                      <a:r>
                        <a:rPr lang="es-MX" sz="1100" b="1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s-MX" sz="1100" b="0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13</a:t>
                      </a:r>
                      <a:r>
                        <a:rPr lang="es-MX" sz="11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</a:t>
                      </a:r>
                      <a:r>
                        <a:rPr lang="es-MX" sz="11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 junio de </a:t>
                      </a:r>
                      <a:r>
                        <a:rPr lang="es-MX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2012</a:t>
                      </a: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Fecha de cierre: </a:t>
                      </a:r>
                      <a:r>
                        <a:rPr lang="es-MX" sz="1100" b="0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  <a:r>
                        <a:rPr lang="es-MX" sz="1100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de junio de 2012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>
                      <a:noFill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7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0025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Nivel de confianza: </a:t>
                      </a:r>
                      <a:r>
                        <a:rPr lang="es-MX" sz="1100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95%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7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Margen de error: </a:t>
                      </a:r>
                      <a:r>
                        <a:rPr lang="es-MX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-/+ </a:t>
                      </a:r>
                      <a:r>
                        <a:rPr lang="es-MX" sz="11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>
                      <a:noFill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092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MX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9128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957320" algn="l"/>
                        </a:tabLst>
                      </a:pPr>
                      <a:r>
                        <a:rPr lang="es-MX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r>
                        <a:rPr lang="es-MX" sz="1100" b="1" dirty="0" smtClean="0">
                          <a:solidFill>
                            <a:srgbClr val="F2F2F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El </a:t>
                      </a:r>
                      <a:r>
                        <a:rPr lang="es-MX" sz="1100" b="1" dirty="0">
                          <a:solidFill>
                            <a:srgbClr val="F2F2F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presente estudio cumple con los requisitos solicitados por el Instituto Federal Electoral (artículo 237 del Código Federal de Instituciones y Procedimientos Electorales) por lo que pedimos a los medios de comunicación y personas en general que deseen publicar el presente estudio incluir esta metodología.</a:t>
                      </a:r>
                      <a:endParaRPr lang="es-MX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6177" marR="56177" marT="13004" marB="0">
                    <a:lnL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dbl" algn="ctr">
                      <a:solidFill>
                        <a:srgbClr val="9A6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AC7F00">
                            <a:shade val="30000"/>
                            <a:satMod val="115000"/>
                          </a:srgbClr>
                        </a:gs>
                        <a:gs pos="50000">
                          <a:srgbClr val="AC7F00">
                            <a:shade val="67500"/>
                            <a:satMod val="115000"/>
                          </a:srgbClr>
                        </a:gs>
                        <a:gs pos="100000">
                          <a:srgbClr val="AC7F00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05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esentacion 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773196" y="528935"/>
            <a:ext cx="435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Presidente de la República | Oaxaca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0" y="0"/>
            <a:ext cx="2411760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13 Imagen" descr="logo gii360 degradado marca registra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87214" cy="126876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3</a:t>
            </a:fld>
            <a:endParaRPr lang="es-MX"/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65397"/>
              </p:ext>
            </p:extLst>
          </p:nvPr>
        </p:nvGraphicFramePr>
        <p:xfrm>
          <a:off x="236256" y="2132856"/>
          <a:ext cx="86562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7 Rectángulo"/>
          <p:cNvSpPr/>
          <p:nvPr/>
        </p:nvSpPr>
        <p:spPr>
          <a:xfrm>
            <a:off x="236256" y="1453524"/>
            <a:ext cx="880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MX" dirty="0">
                <a:solidFill>
                  <a:srgbClr val="000000"/>
                </a:solidFill>
                <a:latin typeface="Arial Black"/>
              </a:rPr>
              <a:t>Si hoy se eligiera Presidente de la República, ¿por quién votaría?</a:t>
            </a:r>
          </a:p>
        </p:txBody>
      </p:sp>
    </p:spTree>
    <p:extLst>
      <p:ext uri="{BB962C8B-B14F-4D97-AF65-F5344CB8AC3E}">
        <p14:creationId xmlns:p14="http://schemas.microsoft.com/office/powerpoint/2010/main" val="425338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esentacion 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788024" y="480491"/>
            <a:ext cx="435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Senador por Oaxaca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0" y="0"/>
            <a:ext cx="2411760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13 Imagen" descr="logo gii360 degradado marca registra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87214" cy="126876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4</a:t>
            </a:fld>
            <a:endParaRPr lang="es-MX"/>
          </a:p>
        </p:txBody>
      </p:sp>
      <p:graphicFrame>
        <p:nvGraphicFramePr>
          <p:cNvPr id="1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202617"/>
              </p:ext>
            </p:extLst>
          </p:nvPr>
        </p:nvGraphicFramePr>
        <p:xfrm>
          <a:off x="125760" y="2132856"/>
          <a:ext cx="891073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9 Rectángulo"/>
          <p:cNvSpPr/>
          <p:nvPr/>
        </p:nvSpPr>
        <p:spPr>
          <a:xfrm>
            <a:off x="125760" y="1268760"/>
            <a:ext cx="8910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/>
            <a:r>
              <a:rPr lang="es-MX" dirty="0">
                <a:solidFill>
                  <a:srgbClr val="000000"/>
                </a:solidFill>
                <a:latin typeface="Arial Black"/>
              </a:rPr>
              <a:t>S</a:t>
            </a:r>
            <a:r>
              <a:rPr lang="es-MX" dirty="0" smtClean="0">
                <a:solidFill>
                  <a:srgbClr val="000000"/>
                </a:solidFill>
                <a:latin typeface="Arial Black"/>
              </a:rPr>
              <a:t>i </a:t>
            </a:r>
            <a:r>
              <a:rPr lang="es-MX" dirty="0">
                <a:solidFill>
                  <a:srgbClr val="000000"/>
                </a:solidFill>
                <a:latin typeface="Arial Black"/>
              </a:rPr>
              <a:t>en este momento se llevaran a cabo las elecciones para elegir Senador del Estado de Oaxaca ¿por cuál partido votaría?</a:t>
            </a:r>
          </a:p>
        </p:txBody>
      </p:sp>
    </p:spTree>
    <p:extLst>
      <p:ext uri="{BB962C8B-B14F-4D97-AF65-F5344CB8AC3E}">
        <p14:creationId xmlns:p14="http://schemas.microsoft.com/office/powerpoint/2010/main" val="110571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resentacion 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12 Rectángulo"/>
          <p:cNvSpPr/>
          <p:nvPr/>
        </p:nvSpPr>
        <p:spPr>
          <a:xfrm>
            <a:off x="0" y="0"/>
            <a:ext cx="2411760" cy="1484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13 Imagen" descr="logo gii360 degradado marca registra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87214" cy="126876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788024" y="404664"/>
            <a:ext cx="4355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Preferencia electoral | Senador por Oaxaca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857B-63D7-40D5-B6FA-FE13652601B7}" type="slidenum">
              <a:rPr lang="es-MX" smtClean="0"/>
              <a:pPr/>
              <a:t>5</a:t>
            </a:fld>
            <a:endParaRPr lang="es-MX"/>
          </a:p>
        </p:txBody>
      </p:sp>
      <p:graphicFrame>
        <p:nvGraphicFramePr>
          <p:cNvPr id="15" name="4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173981"/>
              </p:ext>
            </p:extLst>
          </p:nvPr>
        </p:nvGraphicFramePr>
        <p:xfrm>
          <a:off x="7162800" y="25584150"/>
          <a:ext cx="3257550" cy="1966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49 Gráfico"/>
          <p:cNvGraphicFramePr>
            <a:graphicFrameLocks/>
          </p:cNvGraphicFramePr>
          <p:nvPr/>
        </p:nvGraphicFramePr>
        <p:xfrm>
          <a:off x="7162800" y="25584150"/>
          <a:ext cx="3257550" cy="1966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1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200245"/>
              </p:ext>
            </p:extLst>
          </p:nvPr>
        </p:nvGraphicFramePr>
        <p:xfrm>
          <a:off x="226288" y="1915091"/>
          <a:ext cx="8810208" cy="476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5 Rectángulo"/>
          <p:cNvSpPr/>
          <p:nvPr/>
        </p:nvSpPr>
        <p:spPr>
          <a:xfrm>
            <a:off x="226288" y="1268760"/>
            <a:ext cx="8810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MX" dirty="0">
                <a:solidFill>
                  <a:srgbClr val="000000"/>
                </a:solidFill>
                <a:latin typeface="Arial Black"/>
              </a:rPr>
              <a:t>Si hoy fueran las elecciones para elegir Senador del Estado, ¿por quién votaría?</a:t>
            </a:r>
          </a:p>
        </p:txBody>
      </p:sp>
    </p:spTree>
    <p:extLst>
      <p:ext uri="{BB962C8B-B14F-4D97-AF65-F5344CB8AC3E}">
        <p14:creationId xmlns:p14="http://schemas.microsoft.com/office/powerpoint/2010/main" val="9487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3 CuadroTexto"/>
          <p:cNvSpPr txBox="1">
            <a:spLocks noChangeArrowheads="1"/>
          </p:cNvSpPr>
          <p:nvPr/>
        </p:nvSpPr>
        <p:spPr bwMode="auto">
          <a:xfrm>
            <a:off x="1691680" y="4581128"/>
            <a:ext cx="5688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/>
            <a:r>
              <a:rPr lang="es-ES" sz="2400" dirty="0">
                <a:solidFill>
                  <a:schemeClr val="bg1"/>
                </a:solidFill>
                <a:latin typeface="Arial Black" pitchFamily="34" charset="0"/>
                <a:hlinkClick r:id="rId2"/>
              </a:rPr>
              <a:t>http://www.gii360.com.mx/</a:t>
            </a:r>
            <a:endParaRPr lang="es-ES" sz="2400" dirty="0">
              <a:solidFill>
                <a:srgbClr val="3366FF"/>
              </a:solidFill>
            </a:endParaRPr>
          </a:p>
        </p:txBody>
      </p:sp>
      <p:pic>
        <p:nvPicPr>
          <p:cNvPr id="21507" name="Picture 2" descr="http://www.gii360.com.mx/images/twitter.png">
            <a:hlinkClick r:id="rId3" tooltip="Twitter gii360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5640388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4 Imagen" descr="http://www.gii360.com.mx/images/blog.png">
            <a:hlinkClick r:id="rId5" tooltip="&quot;Blog gii360&quot;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6963" y="5661025"/>
            <a:ext cx="3603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8 Rectángulo"/>
          <p:cNvSpPr>
            <a:spLocks noChangeArrowheads="1"/>
          </p:cNvSpPr>
          <p:nvPr/>
        </p:nvSpPr>
        <p:spPr bwMode="auto">
          <a:xfrm>
            <a:off x="1547664" y="5589240"/>
            <a:ext cx="13922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s-ES" sz="2000" u="sng">
                <a:solidFill>
                  <a:schemeClr val="bg1"/>
                </a:solidFill>
                <a:latin typeface="Arial Black" pitchFamily="34" charset="0"/>
                <a:hlinkClick r:id="rId2"/>
              </a:rPr>
              <a:t>@ gii360</a:t>
            </a:r>
          </a:p>
        </p:txBody>
      </p:sp>
      <p:sp>
        <p:nvSpPr>
          <p:cNvPr id="21512" name="9 Rectángulo"/>
          <p:cNvSpPr>
            <a:spLocks noChangeArrowheads="1"/>
          </p:cNvSpPr>
          <p:nvPr/>
        </p:nvSpPr>
        <p:spPr bwMode="auto">
          <a:xfrm>
            <a:off x="4140200" y="5589588"/>
            <a:ext cx="4610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u="sng">
                <a:solidFill>
                  <a:schemeClr val="bg1"/>
                </a:solidFill>
                <a:latin typeface="Arial Black" pitchFamily="34" charset="0"/>
                <a:hlinkClick r:id="rId2"/>
              </a:rPr>
              <a:t>http://www.gii360.blogspot.com</a:t>
            </a:r>
          </a:p>
        </p:txBody>
      </p:sp>
      <p:pic>
        <p:nvPicPr>
          <p:cNvPr id="8" name="7 Imagen" descr="logo gii360 degradado marca registrad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03648" y="476672"/>
            <a:ext cx="6048672" cy="3861846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3606</TotalTime>
  <Words>235</Words>
  <Application>Microsoft Office PowerPoint</Application>
  <PresentationFormat>Presentación en pantalla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Aldo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Berenice Ortiz</dc:creator>
  <cp:lastModifiedBy>Adriana</cp:lastModifiedBy>
  <cp:revision>328</cp:revision>
  <cp:lastPrinted>2012-05-16T20:08:41Z</cp:lastPrinted>
  <dcterms:created xsi:type="dcterms:W3CDTF">2011-12-02T16:42:29Z</dcterms:created>
  <dcterms:modified xsi:type="dcterms:W3CDTF">2012-06-22T22:58:08Z</dcterms:modified>
</cp:coreProperties>
</file>