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heme/themeOverride6.xml" ContentType="application/vnd.openxmlformats-officedocument.themeOverride+xml"/>
  <Override PartName="/ppt/charts/chart8.xml" ContentType="application/vnd.openxmlformats-officedocument.drawingml.chart+xml"/>
  <Override PartName="/ppt/theme/themeOverride7.xml" ContentType="application/vnd.openxmlformats-officedocument.themeOverride+xml"/>
  <Override PartName="/ppt/charts/chart9.xml" ContentType="application/vnd.openxmlformats-officedocument.drawingml.chart+xml"/>
  <Override PartName="/ppt/theme/themeOverride8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0.xml" ContentType="application/vnd.openxmlformats-officedocument.drawingml.chart+xml"/>
  <Override PartName="/ppt/theme/themeOverride9.xml" ContentType="application/vnd.openxmlformats-officedocument.themeOverride+xml"/>
  <Override PartName="/ppt/notesSlides/notesSlide4.xml" ContentType="application/vnd.openxmlformats-officedocument.presentationml.notesSlide+xml"/>
  <Override PartName="/ppt/charts/chart11.xml" ContentType="application/vnd.openxmlformats-officedocument.drawingml.chart+xml"/>
  <Override PartName="/ppt/theme/themeOverride10.xml" ContentType="application/vnd.openxmlformats-officedocument.themeOverride+xml"/>
  <Override PartName="/ppt/notesSlides/notesSlide5.xml" ContentType="application/vnd.openxmlformats-officedocument.presentationml.notesSlide+xml"/>
  <Override PartName="/ppt/charts/chart12.xml" ContentType="application/vnd.openxmlformats-officedocument.drawingml.chart+xml"/>
  <Override PartName="/ppt/theme/themeOverride11.xml" ContentType="application/vnd.openxmlformats-officedocument.themeOverride+xml"/>
  <Override PartName="/ppt/notesSlides/notesSlide6.xml" ContentType="application/vnd.openxmlformats-officedocument.presentationml.notesSlide+xml"/>
  <Override PartName="/ppt/charts/chart13.xml" ContentType="application/vnd.openxmlformats-officedocument.drawingml.chart+xml"/>
  <Override PartName="/ppt/theme/themeOverride12.xml" ContentType="application/vnd.openxmlformats-officedocument.themeOverr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theme/themeOverride13.xml" ContentType="application/vnd.openxmlformats-officedocument.themeOverride+xml"/>
  <Override PartName="/ppt/charts/chart16.xml" ContentType="application/vnd.openxmlformats-officedocument.drawingml.chart+xml"/>
  <Override PartName="/ppt/drawings/drawing1.xml" ContentType="application/vnd.openxmlformats-officedocument.drawingml.chartshapes+xml"/>
  <Override PartName="/ppt/charts/chart17.xml" ContentType="application/vnd.openxmlformats-officedocument.drawingml.chart+xml"/>
  <Override PartName="/ppt/drawings/drawing2.xml" ContentType="application/vnd.openxmlformats-officedocument.drawingml.chartshapes+xml"/>
  <Override PartName="/ppt/charts/chart18.xml" ContentType="application/vnd.openxmlformats-officedocument.drawingml.chart+xml"/>
  <Override PartName="/ppt/theme/themeOverride14.xml" ContentType="application/vnd.openxmlformats-officedocument.themeOverride+xml"/>
  <Override PartName="/ppt/notesSlides/notesSlide7.xml" ContentType="application/vnd.openxmlformats-officedocument.presentationml.notesSlide+xml"/>
  <Override PartName="/ppt/charts/chart19.xml" ContentType="application/vnd.openxmlformats-officedocument.drawingml.chart+xml"/>
  <Override PartName="/ppt/theme/themeOverride15.xml" ContentType="application/vnd.openxmlformats-officedocument.themeOverride+xml"/>
  <Override PartName="/ppt/notesSlides/notesSlide8.xml" ContentType="application/vnd.openxmlformats-officedocument.presentationml.notesSlide+xml"/>
  <Override PartName="/ppt/charts/chart20.xml" ContentType="application/vnd.openxmlformats-officedocument.drawingml.chart+xml"/>
  <Override PartName="/ppt/theme/themeOverride16.xml" ContentType="application/vnd.openxmlformats-officedocument.themeOverride+xml"/>
  <Override PartName="/ppt/charts/chart21.xml" ContentType="application/vnd.openxmlformats-officedocument.drawingml.chart+xml"/>
  <Override PartName="/ppt/theme/themeOverride17.xml" ContentType="application/vnd.openxmlformats-officedocument.themeOverride+xml"/>
  <Override PartName="/ppt/charts/chart22.xml" ContentType="application/vnd.openxmlformats-officedocument.drawingml.chart+xml"/>
  <Override PartName="/ppt/theme/themeOverride18.xml" ContentType="application/vnd.openxmlformats-officedocument.themeOverride+xml"/>
  <Override PartName="/ppt/charts/chart23.xml" ContentType="application/vnd.openxmlformats-officedocument.drawingml.chart+xml"/>
  <Override PartName="/ppt/theme/themeOverride19.xml" ContentType="application/vnd.openxmlformats-officedocument.themeOverride+xml"/>
  <Override PartName="/ppt/notesSlides/notesSlide9.xml" ContentType="application/vnd.openxmlformats-officedocument.presentationml.notesSlide+xml"/>
  <Override PartName="/ppt/charts/chart24.xml" ContentType="application/vnd.openxmlformats-officedocument.drawingml.chart+xml"/>
  <Override PartName="/ppt/theme/themeOverride20.xml" ContentType="application/vnd.openxmlformats-officedocument.themeOverride+xml"/>
  <Override PartName="/ppt/charts/chart25.xml" ContentType="application/vnd.openxmlformats-officedocument.drawingml.chart+xml"/>
  <Override PartName="/ppt/theme/themeOverride21.xml" ContentType="application/vnd.openxmlformats-officedocument.themeOverride+xml"/>
  <Override PartName="/ppt/charts/chart26.xml" ContentType="application/vnd.openxmlformats-officedocument.drawingml.chart+xml"/>
  <Override PartName="/ppt/theme/themeOverride22.xml" ContentType="application/vnd.openxmlformats-officedocument.themeOverride+xml"/>
  <Override PartName="/ppt/charts/chart27.xml" ContentType="application/vnd.openxmlformats-officedocument.drawingml.chart+xml"/>
  <Override PartName="/ppt/theme/themeOverride23.xml" ContentType="application/vnd.openxmlformats-officedocument.themeOverride+xml"/>
  <Override PartName="/ppt/notesSlides/notesSlide10.xml" ContentType="application/vnd.openxmlformats-officedocument.presentationml.notesSlide+xml"/>
  <Override PartName="/ppt/charts/chart28.xml" ContentType="application/vnd.openxmlformats-officedocument.drawingml.chart+xml"/>
  <Override PartName="/ppt/theme/themeOverride24.xml" ContentType="application/vnd.openxmlformats-officedocument.themeOverride+xml"/>
  <Override PartName="/ppt/charts/chart29.xml" ContentType="application/vnd.openxmlformats-officedocument.drawingml.chart+xml"/>
  <Override PartName="/ppt/theme/themeOverride25.xml" ContentType="application/vnd.openxmlformats-officedocument.themeOverride+xml"/>
  <Override PartName="/ppt/charts/chart30.xml" ContentType="application/vnd.openxmlformats-officedocument.drawingml.chart+xml"/>
  <Override PartName="/ppt/theme/themeOverride26.xml" ContentType="application/vnd.openxmlformats-officedocument.themeOverride+xml"/>
  <Override PartName="/ppt/charts/chart31.xml" ContentType="application/vnd.openxmlformats-officedocument.drawingml.chart+xml"/>
  <Override PartName="/ppt/theme/themeOverride27.xml" ContentType="application/vnd.openxmlformats-officedocument.themeOverride+xml"/>
  <Override PartName="/ppt/charts/chart32.xml" ContentType="application/vnd.openxmlformats-officedocument.drawingml.chart+xml"/>
  <Override PartName="/ppt/theme/themeOverride28.xml" ContentType="application/vnd.openxmlformats-officedocument.themeOverride+xml"/>
  <Override PartName="/ppt/charts/chart33.xml" ContentType="application/vnd.openxmlformats-officedocument.drawingml.chart+xml"/>
  <Override PartName="/ppt/theme/themeOverride29.xml" ContentType="application/vnd.openxmlformats-officedocument.themeOverride+xml"/>
  <Override PartName="/ppt/charts/chart34.xml" ContentType="application/vnd.openxmlformats-officedocument.drawingml.chart+xml"/>
  <Override PartName="/ppt/theme/themeOverride30.xml" ContentType="application/vnd.openxmlformats-officedocument.themeOverride+xml"/>
  <Override PartName="/ppt/charts/chart35.xml" ContentType="application/vnd.openxmlformats-officedocument.drawingml.chart+xml"/>
  <Override PartName="/ppt/theme/themeOverride31.xml" ContentType="application/vnd.openxmlformats-officedocument.themeOverride+xml"/>
  <Override PartName="/ppt/charts/chart36.xml" ContentType="application/vnd.openxmlformats-officedocument.drawingml.chart+xml"/>
  <Override PartName="/ppt/theme/themeOverride32.xml" ContentType="application/vnd.openxmlformats-officedocument.themeOverride+xml"/>
  <Override PartName="/ppt/charts/chart37.xml" ContentType="application/vnd.openxmlformats-officedocument.drawingml.chart+xml"/>
  <Override PartName="/ppt/theme/themeOverride33.xml" ContentType="application/vnd.openxmlformats-officedocument.themeOverride+xml"/>
  <Override PartName="/ppt/charts/chart38.xml" ContentType="application/vnd.openxmlformats-officedocument.drawingml.chart+xml"/>
  <Override PartName="/ppt/theme/themeOverride34.xml" ContentType="application/vnd.openxmlformats-officedocument.themeOverride+xml"/>
  <Override PartName="/ppt/charts/chart39.xml" ContentType="application/vnd.openxmlformats-officedocument.drawingml.chart+xml"/>
  <Override PartName="/ppt/theme/themeOverride35.xml" ContentType="application/vnd.openxmlformats-officedocument.themeOverride+xml"/>
  <Override PartName="/ppt/charts/chart40.xml" ContentType="application/vnd.openxmlformats-officedocument.drawingml.chart+xml"/>
  <Override PartName="/ppt/theme/themeOverride36.xml" ContentType="application/vnd.openxmlformats-officedocument.themeOverride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theme/themeOverride37.xml" ContentType="application/vnd.openxmlformats-officedocument.themeOverride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notesSlides/notesSlide11.xml" ContentType="application/vnd.openxmlformats-officedocument.presentationml.notesSlide+xml"/>
  <Override PartName="/ppt/charts/chart45.xml" ContentType="application/vnd.openxmlformats-officedocument.drawingml.chart+xml"/>
  <Override PartName="/ppt/charts/chart46.xml" ContentType="application/vnd.openxmlformats-officedocument.drawingml.chart+xml"/>
  <Override PartName="/ppt/theme/themeOverride38.xml" ContentType="application/vnd.openxmlformats-officedocument.themeOverride+xml"/>
  <Override PartName="/ppt/charts/chart47.xml" ContentType="application/vnd.openxmlformats-officedocument.drawingml.chart+xml"/>
  <Override PartName="/ppt/charts/chart48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49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77" r:id="rId2"/>
    <p:sldId id="282" r:id="rId3"/>
    <p:sldId id="283" r:id="rId4"/>
    <p:sldId id="296" r:id="rId5"/>
    <p:sldId id="297" r:id="rId6"/>
    <p:sldId id="298" r:id="rId7"/>
    <p:sldId id="286" r:id="rId8"/>
    <p:sldId id="331" r:id="rId9"/>
    <p:sldId id="287" r:id="rId10"/>
    <p:sldId id="288" r:id="rId11"/>
    <p:sldId id="289" r:id="rId12"/>
    <p:sldId id="290" r:id="rId13"/>
    <p:sldId id="332" r:id="rId14"/>
    <p:sldId id="333" r:id="rId15"/>
    <p:sldId id="334" r:id="rId16"/>
    <p:sldId id="335" r:id="rId17"/>
    <p:sldId id="336" r:id="rId18"/>
    <p:sldId id="337" r:id="rId19"/>
    <p:sldId id="338" r:id="rId20"/>
    <p:sldId id="339" r:id="rId21"/>
    <p:sldId id="340" r:id="rId22"/>
    <p:sldId id="341" r:id="rId23"/>
    <p:sldId id="342" r:id="rId24"/>
    <p:sldId id="343" r:id="rId25"/>
    <p:sldId id="344" r:id="rId26"/>
    <p:sldId id="345" r:id="rId27"/>
    <p:sldId id="346" r:id="rId28"/>
    <p:sldId id="347" r:id="rId29"/>
    <p:sldId id="348" r:id="rId30"/>
    <p:sldId id="349" r:id="rId31"/>
    <p:sldId id="350" r:id="rId32"/>
    <p:sldId id="351" r:id="rId33"/>
    <p:sldId id="352" r:id="rId34"/>
    <p:sldId id="353" r:id="rId35"/>
    <p:sldId id="354" r:id="rId36"/>
    <p:sldId id="355" r:id="rId37"/>
    <p:sldId id="356" r:id="rId38"/>
    <p:sldId id="357" r:id="rId39"/>
    <p:sldId id="358" r:id="rId40"/>
    <p:sldId id="359" r:id="rId41"/>
    <p:sldId id="360" r:id="rId42"/>
    <p:sldId id="361" r:id="rId43"/>
    <p:sldId id="362" r:id="rId44"/>
    <p:sldId id="363" r:id="rId45"/>
    <p:sldId id="379" r:id="rId46"/>
    <p:sldId id="364" r:id="rId47"/>
    <p:sldId id="365" r:id="rId48"/>
    <p:sldId id="367" r:id="rId49"/>
    <p:sldId id="368" r:id="rId50"/>
    <p:sldId id="369" r:id="rId51"/>
    <p:sldId id="370" r:id="rId52"/>
    <p:sldId id="371" r:id="rId53"/>
    <p:sldId id="372" r:id="rId54"/>
    <p:sldId id="373" r:id="rId55"/>
    <p:sldId id="374" r:id="rId56"/>
    <p:sldId id="375" r:id="rId57"/>
    <p:sldId id="376" r:id="rId58"/>
    <p:sldId id="377" r:id="rId59"/>
    <p:sldId id="378" r:id="rId60"/>
    <p:sldId id="380" r:id="rId61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316" autoAdjust="0"/>
  </p:normalViewPr>
  <p:slideViewPr>
    <p:cSldViewPr>
      <p:cViewPr>
        <p:scale>
          <a:sx n="70" d="100"/>
          <a:sy n="70" d="100"/>
        </p:scale>
        <p:origin x="-137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7.xlsx"/><Relationship Id="rId1" Type="http://schemas.openxmlformats.org/officeDocument/2006/relationships/themeOverride" Target="../theme/themeOverride6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8.xlsx"/><Relationship Id="rId1" Type="http://schemas.openxmlformats.org/officeDocument/2006/relationships/themeOverride" Target="../theme/themeOverride7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9.xlsx"/><Relationship Id="rId1" Type="http://schemas.openxmlformats.org/officeDocument/2006/relationships/themeOverride" Target="../theme/themeOverride8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10.xlsx"/><Relationship Id="rId1" Type="http://schemas.openxmlformats.org/officeDocument/2006/relationships/themeOverride" Target="../theme/themeOverride9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11.xlsx"/><Relationship Id="rId1" Type="http://schemas.openxmlformats.org/officeDocument/2006/relationships/themeOverride" Target="../theme/themeOverride10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12.xlsx"/><Relationship Id="rId1" Type="http://schemas.openxmlformats.org/officeDocument/2006/relationships/themeOverride" Target="../theme/themeOverride11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13.xlsx"/><Relationship Id="rId1" Type="http://schemas.openxmlformats.org/officeDocument/2006/relationships/themeOverride" Target="../theme/themeOverride12.xm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4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15.xlsx"/><Relationship Id="rId1" Type="http://schemas.openxmlformats.org/officeDocument/2006/relationships/themeOverride" Target="../theme/themeOverride13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Hoja_de_c_lculo_de_Microsoft_Excel16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Hoja_de_c_lculo_de_Microsoft_Excel17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18.xlsx"/><Relationship Id="rId1" Type="http://schemas.openxmlformats.org/officeDocument/2006/relationships/themeOverride" Target="../theme/themeOverride14.xm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19.xlsx"/><Relationship Id="rId1" Type="http://schemas.openxmlformats.org/officeDocument/2006/relationships/themeOverride" Target="../theme/themeOverride15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20.xlsx"/><Relationship Id="rId1" Type="http://schemas.openxmlformats.org/officeDocument/2006/relationships/themeOverride" Target="../theme/themeOverride16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21.xlsx"/><Relationship Id="rId1" Type="http://schemas.openxmlformats.org/officeDocument/2006/relationships/themeOverride" Target="../theme/themeOverride17.xm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22.xlsx"/><Relationship Id="rId1" Type="http://schemas.openxmlformats.org/officeDocument/2006/relationships/themeOverride" Target="../theme/themeOverride18.xm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23.xlsx"/><Relationship Id="rId1" Type="http://schemas.openxmlformats.org/officeDocument/2006/relationships/themeOverride" Target="../theme/themeOverride19.xml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24.xlsx"/><Relationship Id="rId1" Type="http://schemas.openxmlformats.org/officeDocument/2006/relationships/themeOverride" Target="../theme/themeOverride20.xml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25.xlsx"/><Relationship Id="rId1" Type="http://schemas.openxmlformats.org/officeDocument/2006/relationships/themeOverride" Target="../theme/themeOverride21.xml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26.xlsx"/><Relationship Id="rId1" Type="http://schemas.openxmlformats.org/officeDocument/2006/relationships/themeOverride" Target="../theme/themeOverride22.xml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27.xlsx"/><Relationship Id="rId1" Type="http://schemas.openxmlformats.org/officeDocument/2006/relationships/themeOverride" Target="../theme/themeOverride23.xml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28.xlsx"/><Relationship Id="rId1" Type="http://schemas.openxmlformats.org/officeDocument/2006/relationships/themeOverride" Target="../theme/themeOverride24.xml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29.xlsx"/><Relationship Id="rId1" Type="http://schemas.openxmlformats.org/officeDocument/2006/relationships/themeOverride" Target="../theme/themeOverride25.xml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30.xlsx"/><Relationship Id="rId1" Type="http://schemas.openxmlformats.org/officeDocument/2006/relationships/themeOverride" Target="../theme/themeOverride26.xml"/></Relationships>
</file>

<file path=ppt/charts/_rels/chart3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31.xlsx"/><Relationship Id="rId1" Type="http://schemas.openxmlformats.org/officeDocument/2006/relationships/themeOverride" Target="../theme/themeOverride27.xml"/></Relationships>
</file>

<file path=ppt/charts/_rels/chart3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32.xlsx"/><Relationship Id="rId1" Type="http://schemas.openxmlformats.org/officeDocument/2006/relationships/themeOverride" Target="../theme/themeOverride28.xml"/></Relationships>
</file>

<file path=ppt/charts/_rels/chart3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33.xlsx"/><Relationship Id="rId1" Type="http://schemas.openxmlformats.org/officeDocument/2006/relationships/themeOverride" Target="../theme/themeOverride29.xml"/></Relationships>
</file>

<file path=ppt/charts/_rels/chart3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34.xlsx"/><Relationship Id="rId1" Type="http://schemas.openxmlformats.org/officeDocument/2006/relationships/themeOverride" Target="../theme/themeOverride30.xml"/></Relationships>
</file>

<file path=ppt/charts/_rels/chart3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35.xlsx"/><Relationship Id="rId1" Type="http://schemas.openxmlformats.org/officeDocument/2006/relationships/themeOverride" Target="../theme/themeOverride31.xml"/></Relationships>
</file>

<file path=ppt/charts/_rels/chart3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36.xlsx"/><Relationship Id="rId1" Type="http://schemas.openxmlformats.org/officeDocument/2006/relationships/themeOverride" Target="../theme/themeOverride32.xml"/></Relationships>
</file>

<file path=ppt/charts/_rels/chart3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37.xlsx"/><Relationship Id="rId1" Type="http://schemas.openxmlformats.org/officeDocument/2006/relationships/themeOverride" Target="../theme/themeOverride33.xml"/></Relationships>
</file>

<file path=ppt/charts/_rels/chart3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38.xlsx"/><Relationship Id="rId1" Type="http://schemas.openxmlformats.org/officeDocument/2006/relationships/themeOverride" Target="../theme/themeOverride34.xml"/></Relationships>
</file>

<file path=ppt/charts/_rels/chart3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39.xlsx"/><Relationship Id="rId1" Type="http://schemas.openxmlformats.org/officeDocument/2006/relationships/themeOverride" Target="../theme/themeOverride35.xml"/></Relationships>
</file>

<file path=ppt/charts/_rels/chart4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40.xlsx"/><Relationship Id="rId1" Type="http://schemas.openxmlformats.org/officeDocument/2006/relationships/themeOverride" Target="../theme/themeOverride36.xml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1.xlsx"/></Relationships>
</file>

<file path=ppt/charts/_rels/chart4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42.xlsx"/><Relationship Id="rId1" Type="http://schemas.openxmlformats.org/officeDocument/2006/relationships/themeOverride" Target="../theme/themeOverride37.xml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3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4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5.xlsx"/></Relationships>
</file>

<file path=ppt/charts/_rels/chart4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46.xlsx"/><Relationship Id="rId1" Type="http://schemas.openxmlformats.org/officeDocument/2006/relationships/themeOverride" Target="../theme/themeOverride38.xml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7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8.xlsx"/></Relationships>
</file>

<file path=ppt/charts/_rels/chart4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Hoja_de_c_lculo_de_Microsoft_Excel4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6840763600840605E-2"/>
          <c:y val="9.6773709729319923E-2"/>
          <c:w val="0.9541666666666605"/>
          <c:h val="0.716749930462004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rgbClr val="8064A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Hoja1!$A$2:$A$4</c:f>
              <c:strCache>
                <c:ptCount val="3"/>
                <c:pt idx="0">
                  <c:v>Que siga el PAN</c:v>
                </c:pt>
                <c:pt idx="1">
                  <c:v>Que gobierne otro partido</c:v>
                </c:pt>
                <c:pt idx="2">
                  <c:v>Ns/ Nc</c:v>
                </c:pt>
              </c:strCache>
            </c:strRef>
          </c:cat>
          <c:val>
            <c:numRef>
              <c:f>Hoja1!$B$2:$B$4</c:f>
              <c:numCache>
                <c:formatCode>0%</c:formatCode>
                <c:ptCount val="3"/>
                <c:pt idx="0">
                  <c:v>0.26900000000000002</c:v>
                </c:pt>
                <c:pt idx="1">
                  <c:v>0.65200000000000002</c:v>
                </c:pt>
                <c:pt idx="2">
                  <c:v>7.8999999999999959E-2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73872384"/>
        <c:axId val="678092800"/>
      </c:barChart>
      <c:catAx>
        <c:axId val="5738723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s-MX"/>
          </a:p>
        </c:txPr>
        <c:crossAx val="678092800"/>
        <c:crosses val="autoZero"/>
        <c:auto val="1"/>
        <c:lblAlgn val="ctr"/>
        <c:lblOffset val="100"/>
        <c:noMultiLvlLbl val="0"/>
      </c:catAx>
      <c:valAx>
        <c:axId val="678092800"/>
        <c:scaling>
          <c:orientation val="minMax"/>
          <c:max val="0.70000000000000007"/>
        </c:scaling>
        <c:delete val="1"/>
        <c:axPos val="l"/>
        <c:numFmt formatCode="0%" sourceLinked="1"/>
        <c:majorTickMark val="out"/>
        <c:minorTickMark val="none"/>
        <c:tickLblPos val="none"/>
        <c:crossAx val="5738723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6840763600840605E-2"/>
          <c:y val="0.19201351005523917"/>
          <c:w val="0.9541666666666605"/>
          <c:h val="0.62151020080524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1A7501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  <c:spPr>
              <a:solidFill>
                <a:srgbClr val="9BBB59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rgbClr val="F79646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rgbClr val="4BACC6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6"/>
            <c:invertIfNegative val="0"/>
            <c:bubble3D val="0"/>
            <c:spPr>
              <a:solidFill>
                <a:sysClr val="window" lastClr="FFFFFF">
                  <a:lumMod val="7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7"/>
                <c:pt idx="0">
                  <c:v>PRI</c:v>
                </c:pt>
                <c:pt idx="1">
                  <c:v>PRD</c:v>
                </c:pt>
                <c:pt idx="2">
                  <c:v>PVEM</c:v>
                </c:pt>
                <c:pt idx="3">
                  <c:v>PT</c:v>
                </c:pt>
                <c:pt idx="4">
                  <c:v>Convergencia/Movimiento ciudadano</c:v>
                </c:pt>
                <c:pt idx="5">
                  <c:v>Nueva Alianza</c:v>
                </c:pt>
                <c:pt idx="6">
                  <c:v>No quiere contestar</c:v>
                </c:pt>
              </c:strCache>
            </c:strRef>
          </c:cat>
          <c:val>
            <c:numRef>
              <c:f>Hoja1!$B$2:$B$8</c:f>
              <c:numCache>
                <c:formatCode>0%</c:formatCode>
                <c:ptCount val="7"/>
                <c:pt idx="0">
                  <c:v>0.50800000000000001</c:v>
                </c:pt>
                <c:pt idx="1">
                  <c:v>0.32400000000000001</c:v>
                </c:pt>
                <c:pt idx="2">
                  <c:v>2.8000000000000001E-2</c:v>
                </c:pt>
                <c:pt idx="3">
                  <c:v>2.1000000000000001E-2</c:v>
                </c:pt>
                <c:pt idx="4">
                  <c:v>5.0000000000000001E-3</c:v>
                </c:pt>
                <c:pt idx="5">
                  <c:v>8.0000000000000002E-3</c:v>
                </c:pt>
                <c:pt idx="6">
                  <c:v>0.10599999999999987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4092032"/>
        <c:axId val="194093824"/>
      </c:barChart>
      <c:catAx>
        <c:axId val="1940920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es-MX"/>
          </a:p>
        </c:txPr>
        <c:crossAx val="194093824"/>
        <c:crosses val="autoZero"/>
        <c:auto val="1"/>
        <c:lblAlgn val="ctr"/>
        <c:lblOffset val="100"/>
        <c:noMultiLvlLbl val="0"/>
      </c:catAx>
      <c:valAx>
        <c:axId val="194093824"/>
        <c:scaling>
          <c:orientation val="minMax"/>
          <c:max val="0.70000000000000007"/>
        </c:scaling>
        <c:delete val="1"/>
        <c:axPos val="l"/>
        <c:numFmt formatCode="0%" sourceLinked="1"/>
        <c:majorTickMark val="out"/>
        <c:minorTickMark val="none"/>
        <c:tickLblPos val="none"/>
        <c:crossAx val="1940920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3643982417259771E-2"/>
          <c:y val="0.17523168652355695"/>
          <c:w val="0.9541666666666605"/>
          <c:h val="0.62151020080524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6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7"/>
                <c:pt idx="0">
                  <c:v>5 
Reprobado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 
Excelente</c:v>
                </c:pt>
                <c:pt idx="6">
                  <c:v>Ns/Nc</c:v>
                </c:pt>
              </c:strCache>
            </c:strRef>
          </c:cat>
          <c:val>
            <c:numRef>
              <c:f>Hoja1!$B$2:$B$8</c:f>
              <c:numCache>
                <c:formatCode>0%</c:formatCode>
                <c:ptCount val="7"/>
                <c:pt idx="0">
                  <c:v>0.23300000000000001</c:v>
                </c:pt>
                <c:pt idx="1">
                  <c:v>0.16200000000000001</c:v>
                </c:pt>
                <c:pt idx="2">
                  <c:v>0.191</c:v>
                </c:pt>
                <c:pt idx="3">
                  <c:v>0.20899999999999999</c:v>
                </c:pt>
                <c:pt idx="4">
                  <c:v>0.10100000000000001</c:v>
                </c:pt>
                <c:pt idx="5">
                  <c:v>9.7000000000000003E-2</c:v>
                </c:pt>
                <c:pt idx="6">
                  <c:v>7.0000000000000062E-3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7642496"/>
        <c:axId val="237644032"/>
      </c:barChart>
      <c:catAx>
        <c:axId val="2376424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s-MX"/>
          </a:p>
        </c:txPr>
        <c:crossAx val="237644032"/>
        <c:crosses val="autoZero"/>
        <c:auto val="1"/>
        <c:lblAlgn val="ctr"/>
        <c:lblOffset val="100"/>
        <c:noMultiLvlLbl val="0"/>
      </c:catAx>
      <c:valAx>
        <c:axId val="237644032"/>
        <c:scaling>
          <c:orientation val="minMax"/>
          <c:max val="0.5"/>
        </c:scaling>
        <c:delete val="1"/>
        <c:axPos val="l"/>
        <c:numFmt formatCode="0%" sourceLinked="1"/>
        <c:majorTickMark val="out"/>
        <c:minorTickMark val="none"/>
        <c:tickLblPos val="none"/>
        <c:crossAx val="2376424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3643982417259771E-2"/>
          <c:y val="0.17523168652355695"/>
          <c:w val="0.9541666666666605"/>
          <c:h val="0.62151020080524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6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dLbl>
              <c:idx val="3"/>
              <c:layout>
                <c:manualLayout>
                  <c:x val="9.335153320705148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7"/>
                <c:pt idx="0">
                  <c:v>5 
Reprobado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 
Excelente</c:v>
                </c:pt>
                <c:pt idx="6">
                  <c:v>Ns/Nc</c:v>
                </c:pt>
              </c:strCache>
            </c:strRef>
          </c:cat>
          <c:val>
            <c:numRef>
              <c:f>Hoja1!$B$2:$B$8</c:f>
              <c:numCache>
                <c:formatCode>0%</c:formatCode>
                <c:ptCount val="7"/>
                <c:pt idx="0">
                  <c:v>0.24</c:v>
                </c:pt>
                <c:pt idx="1">
                  <c:v>0.15</c:v>
                </c:pt>
                <c:pt idx="2">
                  <c:v>0.22600000000000001</c:v>
                </c:pt>
                <c:pt idx="3">
                  <c:v>0.23499999999999999</c:v>
                </c:pt>
                <c:pt idx="4">
                  <c:v>7.6999999999999999E-2</c:v>
                </c:pt>
                <c:pt idx="5">
                  <c:v>5.3999999999999999E-2</c:v>
                </c:pt>
                <c:pt idx="6">
                  <c:v>1.8000000000000016E-2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1434496"/>
        <c:axId val="251436032"/>
      </c:barChart>
      <c:catAx>
        <c:axId val="2514344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s-MX"/>
          </a:p>
        </c:txPr>
        <c:crossAx val="251436032"/>
        <c:crosses val="autoZero"/>
        <c:auto val="1"/>
        <c:lblAlgn val="ctr"/>
        <c:lblOffset val="100"/>
        <c:noMultiLvlLbl val="0"/>
      </c:catAx>
      <c:valAx>
        <c:axId val="251436032"/>
        <c:scaling>
          <c:orientation val="minMax"/>
          <c:max val="0.5"/>
        </c:scaling>
        <c:delete val="1"/>
        <c:axPos val="l"/>
        <c:numFmt formatCode="0%" sourceLinked="1"/>
        <c:majorTickMark val="out"/>
        <c:minorTickMark val="none"/>
        <c:tickLblPos val="none"/>
        <c:crossAx val="2514344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3643982417259771E-2"/>
          <c:y val="0.17523168652355695"/>
          <c:w val="0.9541666666666605"/>
          <c:h val="0.62151020080524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6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dLbl>
              <c:idx val="3"/>
              <c:layout>
                <c:manualLayout>
                  <c:x val="5.6010919924230898E-3"/>
                  <c:y val="5.127730270502156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7"/>
                <c:pt idx="0">
                  <c:v>5 
Reprobado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 
Excelente</c:v>
                </c:pt>
                <c:pt idx="6">
                  <c:v>Ns/Nc</c:v>
                </c:pt>
              </c:strCache>
            </c:strRef>
          </c:cat>
          <c:val>
            <c:numRef>
              <c:f>Hoja1!$B$2:$B$8</c:f>
              <c:numCache>
                <c:formatCode>0%</c:formatCode>
                <c:ptCount val="7"/>
                <c:pt idx="0">
                  <c:v>0.32800000000000001</c:v>
                </c:pt>
                <c:pt idx="1">
                  <c:v>0.16700000000000001</c:v>
                </c:pt>
                <c:pt idx="2">
                  <c:v>0.17699999999999999</c:v>
                </c:pt>
                <c:pt idx="3">
                  <c:v>0.158</c:v>
                </c:pt>
                <c:pt idx="4">
                  <c:v>0.10299999999999999</c:v>
                </c:pt>
                <c:pt idx="5">
                  <c:v>5.2999999999999999E-2</c:v>
                </c:pt>
                <c:pt idx="6">
                  <c:v>1.4000000000000012E-2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1987840"/>
        <c:axId val="251989376"/>
      </c:barChart>
      <c:catAx>
        <c:axId val="2519878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s-MX"/>
          </a:p>
        </c:txPr>
        <c:crossAx val="251989376"/>
        <c:crosses val="autoZero"/>
        <c:auto val="1"/>
        <c:lblAlgn val="ctr"/>
        <c:lblOffset val="100"/>
        <c:noMultiLvlLbl val="0"/>
      </c:catAx>
      <c:valAx>
        <c:axId val="251989376"/>
        <c:scaling>
          <c:orientation val="minMax"/>
          <c:max val="0.5"/>
        </c:scaling>
        <c:delete val="1"/>
        <c:axPos val="l"/>
        <c:numFmt formatCode="0%" sourceLinked="1"/>
        <c:majorTickMark val="out"/>
        <c:minorTickMark val="none"/>
        <c:tickLblPos val="none"/>
        <c:crossAx val="2519878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83145398904254E-3"/>
          <c:y val="0.1044760157618934"/>
          <c:w val="0.95416666666666161"/>
          <c:h val="0.78784104330709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rgbClr val="1A7501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6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7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8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9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MX" sz="1000">
                    <a:latin typeface="Myriad Pro"/>
                    <a:cs typeface="Myriad Pro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Hoja1!$A$2:$A$11</c:f>
              <c:strCache>
                <c:ptCount val="10"/>
                <c:pt idx="0">
                  <c:v>PAN</c:v>
                </c:pt>
                <c:pt idx="1">
                  <c:v>PRI</c:v>
                </c:pt>
                <c:pt idx="2">
                  <c:v>PRD</c:v>
                </c:pt>
                <c:pt idx="3">
                  <c:v>PVEM</c:v>
                </c:pt>
                <c:pt idx="4">
                  <c:v> PT</c:v>
                </c:pt>
                <c:pt idx="5">
                  <c:v>Nueva alianza</c:v>
                </c:pt>
                <c:pt idx="6">
                  <c:v>Anulare mi voto</c:v>
                </c:pt>
                <c:pt idx="7">
                  <c:v>Ninguno/No ire a votar</c:v>
                </c:pt>
                <c:pt idx="8">
                  <c:v>No quiere contestar</c:v>
                </c:pt>
                <c:pt idx="9">
                  <c:v>Ns/ Nc</c:v>
                </c:pt>
              </c:strCache>
            </c:strRef>
          </c:cat>
          <c:val>
            <c:numRef>
              <c:f>Hoja1!$B$2:$B$11</c:f>
              <c:numCache>
                <c:formatCode>0%</c:formatCode>
                <c:ptCount val="10"/>
                <c:pt idx="0">
                  <c:v>0.20799999999999999</c:v>
                </c:pt>
                <c:pt idx="1">
                  <c:v>0.36599999999999999</c:v>
                </c:pt>
                <c:pt idx="2">
                  <c:v>0.214</c:v>
                </c:pt>
                <c:pt idx="3">
                  <c:v>1.7000000000000001E-2</c:v>
                </c:pt>
                <c:pt idx="4">
                  <c:v>1.0999999999999999E-2</c:v>
                </c:pt>
                <c:pt idx="5">
                  <c:v>5.0000000000000001E-3</c:v>
                </c:pt>
                <c:pt idx="6">
                  <c:v>2.9000000000000001E-2</c:v>
                </c:pt>
                <c:pt idx="7">
                  <c:v>5.0999999999999997E-2</c:v>
                </c:pt>
                <c:pt idx="8">
                  <c:v>4.4999999999999998E-2</c:v>
                </c:pt>
                <c:pt idx="9">
                  <c:v>4.7999999999999932E-2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252207104"/>
        <c:axId val="252208640"/>
      </c:barChart>
      <c:catAx>
        <c:axId val="252207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MX" sz="700">
                <a:latin typeface="Myriad Pro"/>
                <a:cs typeface="Myriad Pro"/>
              </a:defRPr>
            </a:pPr>
            <a:endParaRPr lang="es-MX"/>
          </a:p>
        </c:txPr>
        <c:crossAx val="252208640"/>
        <c:crosses val="autoZero"/>
        <c:auto val="1"/>
        <c:lblAlgn val="ctr"/>
        <c:lblOffset val="100"/>
        <c:noMultiLvlLbl val="0"/>
      </c:catAx>
      <c:valAx>
        <c:axId val="252208640"/>
        <c:scaling>
          <c:orientation val="minMax"/>
          <c:max val="0.70000000000000506"/>
        </c:scaling>
        <c:delete val="1"/>
        <c:axPos val="l"/>
        <c:numFmt formatCode="0%" sourceLinked="1"/>
        <c:majorTickMark val="out"/>
        <c:minorTickMark val="none"/>
        <c:tickLblPos val="none"/>
        <c:crossAx val="2522071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1101170057746133E-2"/>
          <c:y val="5.0399298089660961E-2"/>
          <c:w val="0.9541666666666605"/>
          <c:h val="0.621510200805246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rgbClr val="4BACC6">
                  <a:lumMod val="60000"/>
                  <a:lumOff val="40000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  <c:spPr>
              <a:solidFill>
                <a:srgbClr val="F79646">
                  <a:lumMod val="60000"/>
                  <a:lumOff val="40000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rgbClr val="F79646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dLbl>
              <c:idx val="1"/>
              <c:layout>
                <c:manualLayout>
                  <c:x val="3.50763227640363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Hoja1!$A$2:$A$5</c:f>
              <c:strCache>
                <c:ptCount val="4"/>
                <c:pt idx="0">
                  <c:v>Muy seguro</c:v>
                </c:pt>
                <c:pt idx="1">
                  <c:v>Algo seguro</c:v>
                </c:pt>
                <c:pt idx="2">
                  <c:v>Poco seguro</c:v>
                </c:pt>
                <c:pt idx="3">
                  <c:v>Nada seguro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4"/>
                <c:pt idx="0">
                  <c:v>0.64300000000000002</c:v>
                </c:pt>
                <c:pt idx="1">
                  <c:v>0.27400000000000002</c:v>
                </c:pt>
                <c:pt idx="2">
                  <c:v>6.6000000000000003E-2</c:v>
                </c:pt>
                <c:pt idx="3">
                  <c:v>1.4999999999999999E-2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2326272"/>
        <c:axId val="252327808"/>
      </c:barChart>
      <c:catAx>
        <c:axId val="252326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52327808"/>
        <c:crosses val="autoZero"/>
        <c:auto val="1"/>
        <c:lblAlgn val="ctr"/>
        <c:lblOffset val="100"/>
        <c:noMultiLvlLbl val="0"/>
      </c:catAx>
      <c:valAx>
        <c:axId val="252327808"/>
        <c:scaling>
          <c:orientation val="minMax"/>
          <c:max val="0.70000000000000007"/>
        </c:scaling>
        <c:delete val="1"/>
        <c:axPos val="l"/>
        <c:numFmt formatCode="0%" sourceLinked="1"/>
        <c:majorTickMark val="out"/>
        <c:minorTickMark val="none"/>
        <c:tickLblPos val="none"/>
        <c:crossAx val="2523262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683145398904254E-3"/>
          <c:y val="0.1044760157618934"/>
          <c:w val="0.95416666666666161"/>
          <c:h val="0.78784104330709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rgbClr val="1A7501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6"/>
            <c:invertIfNegative val="0"/>
            <c:bubble3D val="0"/>
            <c:spPr>
              <a:solidFill>
                <a:srgbClr val="4BACC6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7"/>
            <c:invertIfNegative val="0"/>
            <c:bubble3D val="0"/>
            <c:spPr>
              <a:solidFill>
                <a:srgbClr val="EEECE1">
                  <a:lumMod val="50000"/>
                </a:srgb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8"/>
            <c:invertIfNegative val="0"/>
            <c:bubble3D val="0"/>
            <c:spPr>
              <a:solidFill>
                <a:sysClr val="windowText" lastClr="000000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9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MX" sz="1000">
                    <a:latin typeface="Myriad Pro"/>
                    <a:cs typeface="Myriad Pro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Hoja1!$A$2:$A$11</c:f>
              <c:strCache>
                <c:ptCount val="10"/>
                <c:pt idx="0">
                  <c:v>PAN</c:v>
                </c:pt>
                <c:pt idx="1">
                  <c:v>PRI</c:v>
                </c:pt>
                <c:pt idx="2">
                  <c:v>PRD</c:v>
                </c:pt>
                <c:pt idx="3">
                  <c:v>PVEM</c:v>
                </c:pt>
                <c:pt idx="4">
                  <c:v> PT</c:v>
                </c:pt>
                <c:pt idx="5">
                  <c:v>Convergencia Moviento ciudadano    </c:v>
                </c:pt>
                <c:pt idx="6">
                  <c:v>Nueva alianza</c:v>
                </c:pt>
                <c:pt idx="7">
                  <c:v>Anulare mi voto</c:v>
                </c:pt>
                <c:pt idx="8">
                  <c:v>Ninguno/No ire a votar</c:v>
                </c:pt>
                <c:pt idx="9">
                  <c:v>Ns/ Nc</c:v>
                </c:pt>
              </c:strCache>
            </c:strRef>
          </c:cat>
          <c:val>
            <c:numRef>
              <c:f>Hoja1!$B$2:$B$11</c:f>
              <c:numCache>
                <c:formatCode>0%</c:formatCode>
                <c:ptCount val="10"/>
                <c:pt idx="0">
                  <c:v>0.13</c:v>
                </c:pt>
                <c:pt idx="1">
                  <c:v>0.16400000000000001</c:v>
                </c:pt>
                <c:pt idx="2">
                  <c:v>0.16400000000000001</c:v>
                </c:pt>
                <c:pt idx="3">
                  <c:v>7.1999999999999995E-2</c:v>
                </c:pt>
                <c:pt idx="4">
                  <c:v>5.0999999999999997E-2</c:v>
                </c:pt>
                <c:pt idx="5">
                  <c:v>0.02</c:v>
                </c:pt>
                <c:pt idx="6">
                  <c:v>8.0000000000000002E-3</c:v>
                </c:pt>
                <c:pt idx="7">
                  <c:v>8.2000000000000003E-2</c:v>
                </c:pt>
                <c:pt idx="8">
                  <c:v>0.24399999999999999</c:v>
                </c:pt>
                <c:pt idx="9">
                  <c:v>6.4999999999999947E-2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252788096"/>
        <c:axId val="252789888"/>
      </c:barChart>
      <c:catAx>
        <c:axId val="252788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MX" sz="700">
                <a:latin typeface="Myriad Pro"/>
                <a:cs typeface="Myriad Pro"/>
              </a:defRPr>
            </a:pPr>
            <a:endParaRPr lang="es-MX"/>
          </a:p>
        </c:txPr>
        <c:crossAx val="252789888"/>
        <c:crosses val="autoZero"/>
        <c:auto val="1"/>
        <c:lblAlgn val="ctr"/>
        <c:lblOffset val="100"/>
        <c:noMultiLvlLbl val="0"/>
      </c:catAx>
      <c:valAx>
        <c:axId val="252789888"/>
        <c:scaling>
          <c:orientation val="minMax"/>
          <c:max val="0.70000000000000506"/>
        </c:scaling>
        <c:delete val="1"/>
        <c:axPos val="l"/>
        <c:numFmt formatCode="0%" sourceLinked="1"/>
        <c:majorTickMark val="out"/>
        <c:minorTickMark val="none"/>
        <c:tickLblPos val="none"/>
        <c:crossAx val="2527880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683145398904254E-3"/>
          <c:y val="0.1044760157618934"/>
          <c:w val="0.95416666666666161"/>
          <c:h val="0.78784104330709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rgbClr val="1A7501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6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7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8"/>
            <c:invertIfNegative val="0"/>
            <c:bubble3D val="0"/>
            <c:spPr>
              <a:solidFill>
                <a:sysClr val="windowText" lastClr="000000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9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MX" sz="1000">
                    <a:latin typeface="Myriad Pro"/>
                    <a:cs typeface="Myriad Pro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Hoja1!$A$2:$A$11</c:f>
              <c:strCache>
                <c:ptCount val="10"/>
                <c:pt idx="0">
                  <c:v>PAN</c:v>
                </c:pt>
                <c:pt idx="1">
                  <c:v>PRI</c:v>
                </c:pt>
                <c:pt idx="2">
                  <c:v>PRD</c:v>
                </c:pt>
                <c:pt idx="3">
                  <c:v>PVEM</c:v>
                </c:pt>
                <c:pt idx="4">
                  <c:v> PT</c:v>
                </c:pt>
                <c:pt idx="5">
                  <c:v>Convergencia Moviento ciudadano    </c:v>
                </c:pt>
                <c:pt idx="6">
                  <c:v>Nueva alianza</c:v>
                </c:pt>
                <c:pt idx="7">
                  <c:v>Otro</c:v>
                </c:pt>
                <c:pt idx="8">
                  <c:v>Ninguno/No ire a votar</c:v>
                </c:pt>
                <c:pt idx="9">
                  <c:v>Ns/ Nc</c:v>
                </c:pt>
              </c:strCache>
            </c:strRef>
          </c:cat>
          <c:val>
            <c:numRef>
              <c:f>Hoja1!$B$2:$B$11</c:f>
              <c:numCache>
                <c:formatCode>0%</c:formatCode>
                <c:ptCount val="10"/>
                <c:pt idx="0">
                  <c:v>0.30199999999999999</c:v>
                </c:pt>
                <c:pt idx="1">
                  <c:v>0.16800000000000001</c:v>
                </c:pt>
                <c:pt idx="2">
                  <c:v>0.26400000000000001</c:v>
                </c:pt>
                <c:pt idx="3">
                  <c:v>1.2E-2</c:v>
                </c:pt>
                <c:pt idx="4">
                  <c:v>3.5999999999999997E-2</c:v>
                </c:pt>
                <c:pt idx="5">
                  <c:v>8.9999999999999993E-3</c:v>
                </c:pt>
                <c:pt idx="6">
                  <c:v>1.0999999999999999E-2</c:v>
                </c:pt>
                <c:pt idx="7">
                  <c:v>6.0000000000000001E-3</c:v>
                </c:pt>
                <c:pt idx="8">
                  <c:v>8.7999999999999995E-2</c:v>
                </c:pt>
                <c:pt idx="9">
                  <c:v>0.10399999999999998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253094144"/>
        <c:axId val="253169664"/>
      </c:barChart>
      <c:catAx>
        <c:axId val="253094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MX" sz="700">
                <a:latin typeface="Myriad Pro"/>
                <a:cs typeface="Myriad Pro"/>
              </a:defRPr>
            </a:pPr>
            <a:endParaRPr lang="es-MX"/>
          </a:p>
        </c:txPr>
        <c:crossAx val="253169664"/>
        <c:crosses val="autoZero"/>
        <c:auto val="1"/>
        <c:lblAlgn val="ctr"/>
        <c:lblOffset val="100"/>
        <c:noMultiLvlLbl val="0"/>
      </c:catAx>
      <c:valAx>
        <c:axId val="253169664"/>
        <c:scaling>
          <c:orientation val="minMax"/>
          <c:max val="0.70000000000000506"/>
        </c:scaling>
        <c:delete val="1"/>
        <c:axPos val="l"/>
        <c:numFmt formatCode="0%" sourceLinked="1"/>
        <c:majorTickMark val="out"/>
        <c:minorTickMark val="none"/>
        <c:tickLblPos val="none"/>
        <c:crossAx val="2530941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854986195947939E-2"/>
          <c:y val="4.1235789346086245E-2"/>
          <c:w val="0.9541666666666605"/>
          <c:h val="0.621510200805246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rgbClr val="F79646">
                  <a:lumMod val="60000"/>
                  <a:lumOff val="40000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rgbClr val="F79646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dLbl>
              <c:idx val="1"/>
              <c:layout>
                <c:manualLayout>
                  <c:x val="3.50763227640363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Hoja1!$A$2:$A$7</c:f>
              <c:strCache>
                <c:ptCount val="6"/>
                <c:pt idx="0">
                  <c:v>Muy buena</c:v>
                </c:pt>
                <c:pt idx="1">
                  <c:v>Buena</c:v>
                </c:pt>
                <c:pt idx="2">
                  <c:v>Regular</c:v>
                </c:pt>
                <c:pt idx="3">
                  <c:v>Mala </c:v>
                </c:pt>
                <c:pt idx="4">
                  <c:v>Muy mala</c:v>
                </c:pt>
                <c:pt idx="5">
                  <c:v>Ns/Nc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>
                  <c:v>1.9E-2</c:v>
                </c:pt>
                <c:pt idx="1">
                  <c:v>0.18099999999999999</c:v>
                </c:pt>
                <c:pt idx="2">
                  <c:v>0.19800000000000001</c:v>
                </c:pt>
                <c:pt idx="3">
                  <c:v>0.14599999999999999</c:v>
                </c:pt>
                <c:pt idx="4">
                  <c:v>3.3000000000000002E-2</c:v>
                </c:pt>
                <c:pt idx="5">
                  <c:v>2.399999999999991E-2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4773504"/>
        <c:axId val="254795776"/>
      </c:barChart>
      <c:catAx>
        <c:axId val="254773504"/>
        <c:scaling>
          <c:orientation val="minMax"/>
        </c:scaling>
        <c:delete val="0"/>
        <c:axPos val="b"/>
        <c:majorTickMark val="out"/>
        <c:minorTickMark val="none"/>
        <c:tickLblPos val="nextTo"/>
        <c:crossAx val="254795776"/>
        <c:crosses val="autoZero"/>
        <c:auto val="1"/>
        <c:lblAlgn val="ctr"/>
        <c:lblOffset val="100"/>
        <c:noMultiLvlLbl val="0"/>
      </c:catAx>
      <c:valAx>
        <c:axId val="254795776"/>
        <c:scaling>
          <c:orientation val="minMax"/>
          <c:max val="0.5"/>
        </c:scaling>
        <c:delete val="1"/>
        <c:axPos val="l"/>
        <c:numFmt formatCode="0%" sourceLinked="1"/>
        <c:majorTickMark val="out"/>
        <c:minorTickMark val="none"/>
        <c:tickLblPos val="none"/>
        <c:crossAx val="2547735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1101170057746133E-2"/>
          <c:y val="5.0399298089660961E-2"/>
          <c:w val="0.9541666666666605"/>
          <c:h val="0.621510200805246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rgbClr val="F79646">
                  <a:lumMod val="60000"/>
                  <a:lumOff val="40000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rgbClr val="F79646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dLbl>
              <c:idx val="1"/>
              <c:layout>
                <c:manualLayout>
                  <c:x val="3.50763227640363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Hoja1!$A$2:$A$7</c:f>
              <c:strCache>
                <c:ptCount val="6"/>
                <c:pt idx="0">
                  <c:v>Muy buena</c:v>
                </c:pt>
                <c:pt idx="1">
                  <c:v>Buena</c:v>
                </c:pt>
                <c:pt idx="2">
                  <c:v>Regular</c:v>
                </c:pt>
                <c:pt idx="3">
                  <c:v>Mala </c:v>
                </c:pt>
                <c:pt idx="4">
                  <c:v>Muy mala</c:v>
                </c:pt>
                <c:pt idx="5">
                  <c:v>Ns/Nc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>
                  <c:v>0.04</c:v>
                </c:pt>
                <c:pt idx="1">
                  <c:v>0.26</c:v>
                </c:pt>
                <c:pt idx="2">
                  <c:v>0.19</c:v>
                </c:pt>
                <c:pt idx="3">
                  <c:v>0.14000000000000001</c:v>
                </c:pt>
                <c:pt idx="4">
                  <c:v>0.04</c:v>
                </c:pt>
                <c:pt idx="5">
                  <c:v>0.03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1454208"/>
        <c:axId val="361456000"/>
      </c:barChart>
      <c:catAx>
        <c:axId val="361454208"/>
        <c:scaling>
          <c:orientation val="minMax"/>
        </c:scaling>
        <c:delete val="0"/>
        <c:axPos val="b"/>
        <c:majorTickMark val="out"/>
        <c:minorTickMark val="none"/>
        <c:tickLblPos val="nextTo"/>
        <c:crossAx val="361456000"/>
        <c:crosses val="autoZero"/>
        <c:auto val="1"/>
        <c:lblAlgn val="ctr"/>
        <c:lblOffset val="100"/>
        <c:noMultiLvlLbl val="0"/>
      </c:catAx>
      <c:valAx>
        <c:axId val="361456000"/>
        <c:scaling>
          <c:orientation val="minMax"/>
          <c:max val="0.5"/>
        </c:scaling>
        <c:delete val="1"/>
        <c:axPos val="l"/>
        <c:numFmt formatCode="0%" sourceLinked="1"/>
        <c:majorTickMark val="out"/>
        <c:minorTickMark val="none"/>
        <c:tickLblPos val="none"/>
        <c:crossAx val="3614542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1101170057746133E-2"/>
          <c:y val="5.0399298089660961E-2"/>
          <c:w val="0.9541666666666605"/>
          <c:h val="0.621510200805246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rgbClr val="F79646">
                  <a:lumMod val="60000"/>
                  <a:lumOff val="40000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rgbClr val="F79646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dLbl>
              <c:idx val="1"/>
              <c:layout>
                <c:manualLayout>
                  <c:x val="3.50763227640363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Hoja1!$A$2:$A$7</c:f>
              <c:strCache>
                <c:ptCount val="6"/>
                <c:pt idx="0">
                  <c:v>Muy buena</c:v>
                </c:pt>
                <c:pt idx="1">
                  <c:v>Buena</c:v>
                </c:pt>
                <c:pt idx="2">
                  <c:v>Regular</c:v>
                </c:pt>
                <c:pt idx="3">
                  <c:v>Mala </c:v>
                </c:pt>
                <c:pt idx="4">
                  <c:v>Muy mala</c:v>
                </c:pt>
                <c:pt idx="5">
                  <c:v>Ns/Nc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>
                  <c:v>0.03</c:v>
                </c:pt>
                <c:pt idx="1">
                  <c:v>0.22</c:v>
                </c:pt>
                <c:pt idx="2">
                  <c:v>0.22</c:v>
                </c:pt>
                <c:pt idx="3">
                  <c:v>0.17</c:v>
                </c:pt>
                <c:pt idx="4">
                  <c:v>7.0000000000000007E-2</c:v>
                </c:pt>
                <c:pt idx="5">
                  <c:v>0.02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1944192"/>
        <c:axId val="361945728"/>
      </c:barChart>
      <c:catAx>
        <c:axId val="361944192"/>
        <c:scaling>
          <c:orientation val="minMax"/>
        </c:scaling>
        <c:delete val="0"/>
        <c:axPos val="b"/>
        <c:majorTickMark val="out"/>
        <c:minorTickMark val="none"/>
        <c:tickLblPos val="nextTo"/>
        <c:crossAx val="361945728"/>
        <c:crosses val="autoZero"/>
        <c:auto val="1"/>
        <c:lblAlgn val="ctr"/>
        <c:lblOffset val="100"/>
        <c:noMultiLvlLbl val="0"/>
      </c:catAx>
      <c:valAx>
        <c:axId val="361945728"/>
        <c:scaling>
          <c:orientation val="minMax"/>
          <c:max val="0.5"/>
        </c:scaling>
        <c:delete val="1"/>
        <c:axPos val="l"/>
        <c:numFmt formatCode="0%" sourceLinked="1"/>
        <c:majorTickMark val="out"/>
        <c:minorTickMark val="none"/>
        <c:tickLblPos val="none"/>
        <c:crossAx val="3619441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1101170057746133E-2"/>
          <c:y val="5.0399298089660961E-2"/>
          <c:w val="0.9541666666666605"/>
          <c:h val="0.621510200805246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  <c:spPr>
              <a:solidFill>
                <a:srgbClr val="EEECE1">
                  <a:lumMod val="75000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rgbClr val="F79646">
                  <a:lumMod val="60000"/>
                  <a:lumOff val="40000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rgbClr val="F79646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dLbl>
              <c:idx val="1"/>
              <c:layout>
                <c:manualLayout>
                  <c:x val="3.50763227640363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Hoja1!$A$2:$A$7</c:f>
              <c:strCache>
                <c:ptCount val="6"/>
                <c:pt idx="0">
                  <c:v>Muy buena</c:v>
                </c:pt>
                <c:pt idx="1">
                  <c:v>Buena</c:v>
                </c:pt>
                <c:pt idx="2">
                  <c:v>Regular</c:v>
                </c:pt>
                <c:pt idx="3">
                  <c:v>Mala </c:v>
                </c:pt>
                <c:pt idx="4">
                  <c:v>Muy mala</c:v>
                </c:pt>
                <c:pt idx="5">
                  <c:v>Ns/Nc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>
                  <c:v>0.02</c:v>
                </c:pt>
                <c:pt idx="1">
                  <c:v>0.13</c:v>
                </c:pt>
                <c:pt idx="2">
                  <c:v>0.19</c:v>
                </c:pt>
                <c:pt idx="3">
                  <c:v>0.12</c:v>
                </c:pt>
                <c:pt idx="4">
                  <c:v>0.05</c:v>
                </c:pt>
                <c:pt idx="5">
                  <c:v>0.02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2721280"/>
        <c:axId val="362722816"/>
      </c:barChart>
      <c:catAx>
        <c:axId val="362721280"/>
        <c:scaling>
          <c:orientation val="minMax"/>
        </c:scaling>
        <c:delete val="0"/>
        <c:axPos val="b"/>
        <c:majorTickMark val="out"/>
        <c:minorTickMark val="none"/>
        <c:tickLblPos val="nextTo"/>
        <c:crossAx val="362722816"/>
        <c:crosses val="autoZero"/>
        <c:auto val="1"/>
        <c:lblAlgn val="ctr"/>
        <c:lblOffset val="100"/>
        <c:noMultiLvlLbl val="0"/>
      </c:catAx>
      <c:valAx>
        <c:axId val="362722816"/>
        <c:scaling>
          <c:orientation val="minMax"/>
          <c:max val="0.5"/>
        </c:scaling>
        <c:delete val="1"/>
        <c:axPos val="l"/>
        <c:numFmt formatCode="0%" sourceLinked="1"/>
        <c:majorTickMark val="out"/>
        <c:minorTickMark val="none"/>
        <c:tickLblPos val="none"/>
        <c:crossAx val="3627212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83145398904254E-3"/>
          <c:y val="0.1044760157618934"/>
          <c:w val="0.95416666666666161"/>
          <c:h val="0.78784104330709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rgbClr val="1A7501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6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9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10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1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MX" sz="1000">
                    <a:latin typeface="Myriad Pro"/>
                    <a:cs typeface="Myriad Pro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Hoja1!$A$2:$A$13</c:f>
              <c:strCache>
                <c:ptCount val="12"/>
                <c:pt idx="0">
                  <c:v>PAN</c:v>
                </c:pt>
                <c:pt idx="1">
                  <c:v>PRI</c:v>
                </c:pt>
                <c:pt idx="2">
                  <c:v>PRD</c:v>
                </c:pt>
                <c:pt idx="3">
                  <c:v> PT</c:v>
                </c:pt>
                <c:pt idx="4">
                  <c:v>PVEM</c:v>
                </c:pt>
                <c:pt idx="5">
                  <c:v>Convergencia Moviento ciudadano    </c:v>
                </c:pt>
                <c:pt idx="6">
                  <c:v>Nueva alianza</c:v>
                </c:pt>
                <c:pt idx="7">
                  <c:v>No registrado</c:v>
                </c:pt>
                <c:pt idx="8">
                  <c:v>Anulare mi voto</c:v>
                </c:pt>
                <c:pt idx="9">
                  <c:v> Ninguno/No ire a votar</c:v>
                </c:pt>
                <c:pt idx="10">
                  <c:v>Todavia no decido/ Indeciso</c:v>
                </c:pt>
                <c:pt idx="11">
                  <c:v>El voto es secreto/No quiere contestar</c:v>
                </c:pt>
              </c:strCache>
            </c:strRef>
          </c:cat>
          <c:val>
            <c:numRef>
              <c:f>Hoja1!$B$2:$B$13</c:f>
              <c:numCache>
                <c:formatCode>0%</c:formatCode>
                <c:ptCount val="12"/>
                <c:pt idx="0">
                  <c:v>0.20899999999999999</c:v>
                </c:pt>
                <c:pt idx="1">
                  <c:v>0.35899999999999999</c:v>
                </c:pt>
                <c:pt idx="2">
                  <c:v>0.222</c:v>
                </c:pt>
                <c:pt idx="3">
                  <c:v>1.4999999999999999E-2</c:v>
                </c:pt>
                <c:pt idx="4">
                  <c:v>2.7E-2</c:v>
                </c:pt>
                <c:pt idx="5">
                  <c:v>6.0000000000000001E-3</c:v>
                </c:pt>
                <c:pt idx="6">
                  <c:v>8.0000000000000002E-3</c:v>
                </c:pt>
                <c:pt idx="7">
                  <c:v>8.9999999999999993E-3</c:v>
                </c:pt>
                <c:pt idx="8">
                  <c:v>0.04</c:v>
                </c:pt>
                <c:pt idx="9">
                  <c:v>0.04</c:v>
                </c:pt>
                <c:pt idx="10">
                  <c:v>0.03</c:v>
                </c:pt>
                <c:pt idx="11">
                  <c:v>3.3000000000000002E-2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363046016"/>
        <c:axId val="363047552"/>
      </c:barChart>
      <c:catAx>
        <c:axId val="363046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MX" sz="700">
                <a:latin typeface="Myriad Pro"/>
                <a:cs typeface="Myriad Pro"/>
              </a:defRPr>
            </a:pPr>
            <a:endParaRPr lang="es-MX"/>
          </a:p>
        </c:txPr>
        <c:crossAx val="363047552"/>
        <c:crosses val="autoZero"/>
        <c:auto val="1"/>
        <c:lblAlgn val="ctr"/>
        <c:lblOffset val="100"/>
        <c:noMultiLvlLbl val="0"/>
      </c:catAx>
      <c:valAx>
        <c:axId val="363047552"/>
        <c:scaling>
          <c:orientation val="minMax"/>
          <c:max val="0.70000000000000506"/>
        </c:scaling>
        <c:delete val="1"/>
        <c:axPos val="l"/>
        <c:numFmt formatCode="0%" sourceLinked="1"/>
        <c:majorTickMark val="out"/>
        <c:minorTickMark val="none"/>
        <c:tickLblPos val="none"/>
        <c:crossAx val="3630460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854986195947939E-2"/>
          <c:y val="0.12828912241004609"/>
          <c:w val="0.9541666666666605"/>
          <c:h val="0.621510200805246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  <c:spPr>
              <a:solidFill>
                <a:srgbClr val="F79646">
                  <a:lumMod val="60000"/>
                  <a:lumOff val="40000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rgbClr val="F79646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dLbl>
              <c:idx val="1"/>
              <c:layout>
                <c:manualLayout>
                  <c:x val="3.50763227640363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5"/>
                <c:pt idx="0">
                  <c:v>Muy seguro</c:v>
                </c:pt>
                <c:pt idx="1">
                  <c:v>Algo seguro</c:v>
                </c:pt>
                <c:pt idx="2">
                  <c:v>Poco seguro</c:v>
                </c:pt>
                <c:pt idx="3">
                  <c:v>Nada seguro</c:v>
                </c:pt>
                <c:pt idx="4">
                  <c:v>Ns/Nc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0.65900000000000003</c:v>
                </c:pt>
                <c:pt idx="1">
                  <c:v>0.249</c:v>
                </c:pt>
                <c:pt idx="2">
                  <c:v>6.7000000000000004E-2</c:v>
                </c:pt>
                <c:pt idx="3">
                  <c:v>1.6E-2</c:v>
                </c:pt>
                <c:pt idx="4">
                  <c:v>8.999999999999897E-3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2895616"/>
        <c:axId val="362901504"/>
      </c:barChart>
      <c:catAx>
        <c:axId val="362895616"/>
        <c:scaling>
          <c:orientation val="minMax"/>
        </c:scaling>
        <c:delete val="0"/>
        <c:axPos val="b"/>
        <c:majorTickMark val="out"/>
        <c:minorTickMark val="none"/>
        <c:tickLblPos val="nextTo"/>
        <c:crossAx val="362901504"/>
        <c:crosses val="autoZero"/>
        <c:auto val="1"/>
        <c:lblAlgn val="ctr"/>
        <c:lblOffset val="100"/>
        <c:noMultiLvlLbl val="0"/>
      </c:catAx>
      <c:valAx>
        <c:axId val="362901504"/>
        <c:scaling>
          <c:orientation val="minMax"/>
          <c:max val="0.70000000000000007"/>
        </c:scaling>
        <c:delete val="1"/>
        <c:axPos val="l"/>
        <c:numFmt formatCode="0%" sourceLinked="1"/>
        <c:majorTickMark val="out"/>
        <c:minorTickMark val="none"/>
        <c:tickLblPos val="none"/>
        <c:crossAx val="3628956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8592928107520882E-2"/>
          <c:y val="0.33153332946016534"/>
          <c:w val="0.78844707362990163"/>
          <c:h val="0.612537444871059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Inconsistente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txPr>
              <a:bodyPr/>
              <a:lstStyle/>
              <a:p>
                <a:pPr algn="ctr">
                  <a:defRPr lang="es-MX" sz="1000" b="0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Hoja1!$A$2:$A$4</c:f>
              <c:strCache>
                <c:ptCount val="3"/>
                <c:pt idx="0">
                  <c:v>PAN</c:v>
                </c:pt>
                <c:pt idx="1">
                  <c:v>PRI</c:v>
                </c:pt>
                <c:pt idx="2">
                  <c:v>PRD</c:v>
                </c:pt>
              </c:strCache>
            </c:strRef>
          </c:cat>
          <c:val>
            <c:numRef>
              <c:f>Hoja1!$B$2:$B$4</c:f>
              <c:numCache>
                <c:formatCode>0%</c:formatCode>
                <c:ptCount val="3"/>
                <c:pt idx="0">
                  <c:v>0.01</c:v>
                </c:pt>
                <c:pt idx="1">
                  <c:v>0.02</c:v>
                </c:pt>
                <c:pt idx="2">
                  <c:v>0.02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Improbable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5.5546478396182207E-3"/>
                  <c:y val="-2.15742253579028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9752948166397607E-2"/>
                  <c:y val="-6.47226760737090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431132082018180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s-MX" sz="1000" b="0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Hoja1!$A$2:$A$4</c:f>
              <c:strCache>
                <c:ptCount val="3"/>
                <c:pt idx="0">
                  <c:v>PAN</c:v>
                </c:pt>
                <c:pt idx="1">
                  <c:v>PRI</c:v>
                </c:pt>
                <c:pt idx="2">
                  <c:v>PRD</c:v>
                </c:pt>
              </c:strCache>
            </c:strRef>
          </c:cat>
          <c:val>
            <c:numRef>
              <c:f>Hoja1!$C$2:$C$4</c:f>
              <c:numCache>
                <c:formatCode>0%</c:formatCode>
                <c:ptCount val="3"/>
                <c:pt idx="0">
                  <c:v>0.01</c:v>
                </c:pt>
                <c:pt idx="1">
                  <c:v>0.01</c:v>
                </c:pt>
                <c:pt idx="2">
                  <c:v>0.01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Posible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4.2720911159138467E-3"/>
                  <c:y val="-4.31484507158056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038915102522720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5830778371443215E-2"/>
                  <c:y val="0"/>
                </c:manualLayout>
              </c:layout>
              <c:spPr/>
              <c:txPr>
                <a:bodyPr/>
                <a:lstStyle/>
                <a:p>
                  <a:pPr algn="ctr">
                    <a:defRPr lang="es-MX" sz="700" b="0" i="0" u="none" strike="noStrike" kern="1200" baseline="0">
                      <a:solidFill>
                        <a:prstClr val="black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s-MX" sz="900" b="0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Hoja1!$A$2:$A$4</c:f>
              <c:strCache>
                <c:ptCount val="3"/>
                <c:pt idx="0">
                  <c:v>PAN</c:v>
                </c:pt>
                <c:pt idx="1">
                  <c:v>PRI</c:v>
                </c:pt>
                <c:pt idx="2">
                  <c:v>PRD</c:v>
                </c:pt>
              </c:strCache>
            </c:strRef>
          </c:cat>
          <c:val>
            <c:numRef>
              <c:f>Hoja1!$D$2:$D$4</c:f>
              <c:numCache>
                <c:formatCode>0%</c:formatCode>
                <c:ptCount val="3"/>
                <c:pt idx="0">
                  <c:v>0.01</c:v>
                </c:pt>
                <c:pt idx="1">
                  <c:v>0.01</c:v>
                </c:pt>
                <c:pt idx="2">
                  <c:v>0.01</c:v>
                </c:pt>
              </c:numCache>
            </c:numRef>
          </c:val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Probable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Lbls>
            <c:dLbl>
              <c:idx val="2"/>
              <c:layout>
                <c:manualLayout>
                  <c:x val="-1.8559093760885897E-3"/>
                  <c:y val="-8.39763981372100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</c:dLbl>
            <c:txPr>
              <a:bodyPr/>
              <a:lstStyle/>
              <a:p>
                <a:pPr>
                  <a:defRPr lang="es-ES" sz="10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Hoja1!$A$2:$A$4</c:f>
              <c:strCache>
                <c:ptCount val="3"/>
                <c:pt idx="0">
                  <c:v>PAN</c:v>
                </c:pt>
                <c:pt idx="1">
                  <c:v>PRI</c:v>
                </c:pt>
                <c:pt idx="2">
                  <c:v>PRD</c:v>
                </c:pt>
              </c:strCache>
            </c:strRef>
          </c:cat>
          <c:val>
            <c:numRef>
              <c:f>Hoja1!$E$2:$E$4</c:f>
              <c:numCache>
                <c:formatCode>0%</c:formatCode>
                <c:ptCount val="3"/>
                <c:pt idx="0">
                  <c:v>0.11</c:v>
                </c:pt>
                <c:pt idx="1">
                  <c:v>0.18</c:v>
                </c:pt>
                <c:pt idx="2">
                  <c:v>0.1</c:v>
                </c:pt>
              </c:numCache>
            </c:numRef>
          </c:val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Muy probable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-1.3950013103236523E-3"/>
                  <c:y val="-2.15742253579028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s-MX" sz="1000" b="0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Hoja1!$A$2:$A$4</c:f>
              <c:strCache>
                <c:ptCount val="3"/>
                <c:pt idx="0">
                  <c:v>PAN</c:v>
                </c:pt>
                <c:pt idx="1">
                  <c:v>PRI</c:v>
                </c:pt>
                <c:pt idx="2">
                  <c:v>PRD</c:v>
                </c:pt>
              </c:strCache>
            </c:strRef>
          </c:cat>
          <c:val>
            <c:numRef>
              <c:f>Hoja1!$F$2:$F$4</c:f>
              <c:numCache>
                <c:formatCode>0%</c:formatCode>
                <c:ptCount val="3"/>
                <c:pt idx="0">
                  <c:v>7.0000000000000007E-2</c:v>
                </c:pt>
                <c:pt idx="1">
                  <c:v>0.14000000000000001</c:v>
                </c:pt>
                <c:pt idx="2">
                  <c:v>0.08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3237376"/>
        <c:axId val="363238912"/>
      </c:barChart>
      <c:catAx>
        <c:axId val="363237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MX" sz="1100"/>
            </a:pPr>
            <a:endParaRPr lang="es-MX"/>
          </a:p>
        </c:txPr>
        <c:crossAx val="363238912"/>
        <c:crosses val="autoZero"/>
        <c:auto val="1"/>
        <c:lblAlgn val="ctr"/>
        <c:lblOffset val="100"/>
        <c:noMultiLvlLbl val="0"/>
      </c:catAx>
      <c:valAx>
        <c:axId val="363238912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3632373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420642347732821"/>
          <c:y val="0.12795010544190299"/>
          <c:w val="0.15122164785923844"/>
          <c:h val="0.48018495751902301"/>
        </c:manualLayout>
      </c:layout>
      <c:overlay val="0"/>
      <c:txPr>
        <a:bodyPr/>
        <a:lstStyle/>
        <a:p>
          <a:pPr>
            <a:defRPr lang="es-MX" sz="1100">
              <a:latin typeface="Myriad Pro"/>
            </a:defRPr>
          </a:pPr>
          <a:endParaRPr lang="es-MX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626093524997751E-2"/>
          <c:y val="0"/>
          <c:w val="0.66458594461025555"/>
          <c:h val="0.9320820592987877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Inconsistente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txPr>
              <a:bodyPr/>
              <a:lstStyle/>
              <a:p>
                <a:pPr algn="ctr">
                  <a:defRPr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Hoja1!$A$2:$A$4</c:f>
              <c:strCache>
                <c:ptCount val="3"/>
                <c:pt idx="0">
                  <c:v>PAN</c:v>
                </c:pt>
                <c:pt idx="1">
                  <c:v>PRI</c:v>
                </c:pt>
                <c:pt idx="2">
                  <c:v>PRD</c:v>
                </c:pt>
              </c:strCache>
            </c:strRef>
          </c:cat>
          <c:val>
            <c:numRef>
              <c:f>Hoja1!$B$2:$B$4</c:f>
              <c:numCache>
                <c:formatCode>####%</c:formatCode>
                <c:ptCount val="3"/>
                <c:pt idx="0">
                  <c:v>0.05</c:v>
                </c:pt>
                <c:pt idx="1">
                  <c:v>7.0000000000000007E-2</c:v>
                </c:pt>
                <c:pt idx="2">
                  <c:v>7.0000000000000007E-2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Improbable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delete val="1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Hoja1!$A$2:$A$4</c:f>
              <c:strCache>
                <c:ptCount val="3"/>
                <c:pt idx="0">
                  <c:v>PAN</c:v>
                </c:pt>
                <c:pt idx="1">
                  <c:v>PRI</c:v>
                </c:pt>
                <c:pt idx="2">
                  <c:v>PRD</c:v>
                </c:pt>
              </c:strCache>
            </c:strRef>
          </c:cat>
          <c:val>
            <c:numRef>
              <c:f>Hoja1!$C$2:$C$4</c:f>
              <c:numCache>
                <c:formatCode>####%</c:formatCode>
                <c:ptCount val="3"/>
                <c:pt idx="0">
                  <c:v>0.04</c:v>
                </c:pt>
                <c:pt idx="1">
                  <c:v>0.02</c:v>
                </c:pt>
                <c:pt idx="2">
                  <c:v>0.03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Posible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Lbls>
            <c:dLbl>
              <c:idx val="1"/>
              <c:delete val="1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Hoja1!$A$2:$A$4</c:f>
              <c:strCache>
                <c:ptCount val="3"/>
                <c:pt idx="0">
                  <c:v>PAN</c:v>
                </c:pt>
                <c:pt idx="1">
                  <c:v>PRI</c:v>
                </c:pt>
                <c:pt idx="2">
                  <c:v>PRD</c:v>
                </c:pt>
              </c:strCache>
            </c:strRef>
          </c:cat>
          <c:val>
            <c:numRef>
              <c:f>Hoja1!$D$2:$D$4</c:f>
              <c:numCache>
                <c:formatCode>####%</c:formatCode>
                <c:ptCount val="3"/>
                <c:pt idx="0">
                  <c:v>7.0000000000000007E-2</c:v>
                </c:pt>
                <c:pt idx="1">
                  <c:v>0.02</c:v>
                </c:pt>
                <c:pt idx="2">
                  <c:v>0.03</c:v>
                </c:pt>
              </c:numCache>
            </c:numRef>
          </c:val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Probable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Lbls>
            <c:dLbl>
              <c:idx val="2"/>
              <c:layout>
                <c:manualLayout>
                  <c:x val="-1.2094749021833477E-3"/>
                  <c:y val="2.385626141788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Hoja1!$A$2:$A$4</c:f>
              <c:strCache>
                <c:ptCount val="3"/>
                <c:pt idx="0">
                  <c:v>PAN</c:v>
                </c:pt>
                <c:pt idx="1">
                  <c:v>PRI</c:v>
                </c:pt>
                <c:pt idx="2">
                  <c:v>PRD</c:v>
                </c:pt>
              </c:strCache>
            </c:strRef>
          </c:cat>
          <c:val>
            <c:numRef>
              <c:f>Hoja1!$E$2:$E$4</c:f>
              <c:numCache>
                <c:formatCode>####%</c:formatCode>
                <c:ptCount val="3"/>
                <c:pt idx="0">
                  <c:v>0.53</c:v>
                </c:pt>
                <c:pt idx="1">
                  <c:v>0.51</c:v>
                </c:pt>
                <c:pt idx="2">
                  <c:v>0.43</c:v>
                </c:pt>
              </c:numCache>
            </c:numRef>
          </c:val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Muy probable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1.5193843636718924E-3"/>
                  <c:y val="-7.2862429398570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Hoja1!$A$2:$A$4</c:f>
              <c:strCache>
                <c:ptCount val="3"/>
                <c:pt idx="0">
                  <c:v>PAN</c:v>
                </c:pt>
                <c:pt idx="1">
                  <c:v>PRI</c:v>
                </c:pt>
                <c:pt idx="2">
                  <c:v>PRD</c:v>
                </c:pt>
              </c:strCache>
            </c:strRef>
          </c:cat>
          <c:val>
            <c:numRef>
              <c:f>Hoja1!$F$2:$F$4</c:f>
              <c:numCache>
                <c:formatCode>####%</c:formatCode>
                <c:ptCount val="3"/>
                <c:pt idx="0">
                  <c:v>0.31</c:v>
                </c:pt>
                <c:pt idx="1">
                  <c:v>0.38</c:v>
                </c:pt>
                <c:pt idx="2">
                  <c:v>0.44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3281408"/>
        <c:axId val="363315968"/>
      </c:barChart>
      <c:catAx>
        <c:axId val="363281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63315968"/>
        <c:crosses val="autoZero"/>
        <c:auto val="1"/>
        <c:lblAlgn val="ctr"/>
        <c:lblOffset val="100"/>
        <c:noMultiLvlLbl val="0"/>
      </c:catAx>
      <c:valAx>
        <c:axId val="363315968"/>
        <c:scaling>
          <c:orientation val="minMax"/>
        </c:scaling>
        <c:delete val="1"/>
        <c:axPos val="l"/>
        <c:numFmt formatCode="####%" sourceLinked="1"/>
        <c:majorTickMark val="out"/>
        <c:minorTickMark val="none"/>
        <c:tickLblPos val="nextTo"/>
        <c:crossAx val="3632814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877832398819431"/>
          <c:y val="0.11932041529874185"/>
          <c:w val="0.15122164785923844"/>
          <c:h val="0.4801849575190230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100">
          <a:latin typeface="Myriad Pro"/>
        </a:defRPr>
      </a:pPr>
      <a:endParaRPr lang="es-MX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683145398904254E-3"/>
          <c:y val="0.1044760157618934"/>
          <c:w val="0.95416666666666161"/>
          <c:h val="0.78784104330709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rgbClr val="1A7501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6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7"/>
            <c:invertIfNegative val="0"/>
            <c:bubble3D val="0"/>
            <c:spPr>
              <a:solidFill>
                <a:srgbClr val="EEECE1">
                  <a:lumMod val="50000"/>
                </a:srgb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8"/>
            <c:invertIfNegative val="0"/>
            <c:bubble3D val="0"/>
            <c:spPr>
              <a:solidFill>
                <a:sysClr val="windowText" lastClr="000000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9"/>
            <c:invertIfNegative val="0"/>
            <c:bubble3D val="0"/>
            <c:spPr>
              <a:solidFill>
                <a:srgbClr val="C0504D">
                  <a:lumMod val="60000"/>
                  <a:lumOff val="40000"/>
                </a:srgb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MX" sz="1000">
                    <a:latin typeface="Myriad Pro"/>
                    <a:cs typeface="Myriad Pro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Hoja1!$A$2:$A$12</c:f>
              <c:strCache>
                <c:ptCount val="11"/>
                <c:pt idx="0">
                  <c:v>PAN</c:v>
                </c:pt>
                <c:pt idx="1">
                  <c:v>PRI</c:v>
                </c:pt>
                <c:pt idx="2">
                  <c:v>PRD</c:v>
                </c:pt>
                <c:pt idx="3">
                  <c:v> PT</c:v>
                </c:pt>
                <c:pt idx="4">
                  <c:v>PVEM</c:v>
                </c:pt>
                <c:pt idx="5">
                  <c:v>Convergencia Moviento ciudadano    </c:v>
                </c:pt>
                <c:pt idx="6">
                  <c:v>Nueva alianza</c:v>
                </c:pt>
                <c:pt idx="7">
                  <c:v>Anulare mi voto</c:v>
                </c:pt>
                <c:pt idx="8">
                  <c:v> Ninguno/No ire a votar</c:v>
                </c:pt>
                <c:pt idx="9">
                  <c:v>Todavía no decido</c:v>
                </c:pt>
                <c:pt idx="10">
                  <c:v>El voto es secreto/No quiere contestar</c:v>
                </c:pt>
              </c:strCache>
            </c:strRef>
          </c:cat>
          <c:val>
            <c:numRef>
              <c:f>Hoja1!$B$2:$B$12</c:f>
              <c:numCache>
                <c:formatCode>0%</c:formatCode>
                <c:ptCount val="11"/>
                <c:pt idx="0">
                  <c:v>0.114</c:v>
                </c:pt>
                <c:pt idx="1">
                  <c:v>0.16</c:v>
                </c:pt>
                <c:pt idx="2">
                  <c:v>0.16300000000000001</c:v>
                </c:pt>
                <c:pt idx="3">
                  <c:v>4.9000000000000002E-2</c:v>
                </c:pt>
                <c:pt idx="4">
                  <c:v>6.7000000000000004E-2</c:v>
                </c:pt>
                <c:pt idx="5">
                  <c:v>2.3E-2</c:v>
                </c:pt>
                <c:pt idx="6">
                  <c:v>0.01</c:v>
                </c:pt>
                <c:pt idx="7">
                  <c:v>4.5999999999999999E-2</c:v>
                </c:pt>
                <c:pt idx="8">
                  <c:v>0.30499999999999999</c:v>
                </c:pt>
                <c:pt idx="9">
                  <c:v>4.9000000000000002E-2</c:v>
                </c:pt>
                <c:pt idx="10">
                  <c:v>1.19999999999999E-2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363448192"/>
        <c:axId val="363449728"/>
      </c:barChart>
      <c:catAx>
        <c:axId val="363448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MX" sz="700">
                <a:latin typeface="Myriad Pro"/>
                <a:cs typeface="Myriad Pro"/>
              </a:defRPr>
            </a:pPr>
            <a:endParaRPr lang="es-MX"/>
          </a:p>
        </c:txPr>
        <c:crossAx val="363449728"/>
        <c:crosses val="autoZero"/>
        <c:auto val="1"/>
        <c:lblAlgn val="ctr"/>
        <c:lblOffset val="100"/>
        <c:noMultiLvlLbl val="0"/>
      </c:catAx>
      <c:valAx>
        <c:axId val="363449728"/>
        <c:scaling>
          <c:orientation val="minMax"/>
          <c:max val="0.70000000000000506"/>
        </c:scaling>
        <c:delete val="1"/>
        <c:axPos val="l"/>
        <c:numFmt formatCode="0%" sourceLinked="1"/>
        <c:majorTickMark val="out"/>
        <c:minorTickMark val="none"/>
        <c:tickLblPos val="none"/>
        <c:crossAx val="3634481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083333333333371E-2"/>
          <c:y val="2.8125000000000004E-2"/>
          <c:w val="0.95416666666666083"/>
          <c:h val="0.674105745447668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rgbClr val="1A750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rgbClr val="9BBB59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6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7"/>
            <c:invertIfNegative val="0"/>
            <c:bubble3D val="0"/>
            <c:spPr>
              <a:solidFill>
                <a:sysClr val="window" lastClr="FFFFFF">
                  <a:lumMod val="8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8"/>
            <c:invertIfNegative val="0"/>
            <c:bubble3D val="0"/>
            <c:spPr>
              <a:solidFill>
                <a:sysClr val="windowText" lastClr="0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9"/>
            <c:invertIfNegative val="0"/>
            <c:bubble3D val="0"/>
            <c:spPr>
              <a:solidFill>
                <a:sysClr val="window" lastClr="FFFFFF">
                  <a:lumMod val="50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ES_tradnl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Hoja1!$A$2:$A$11</c:f>
              <c:strCache>
                <c:ptCount val="10"/>
                <c:pt idx="0">
                  <c:v>PAN</c:v>
                </c:pt>
                <c:pt idx="1">
                  <c:v>PRI</c:v>
                </c:pt>
                <c:pt idx="2">
                  <c:v>PRD</c:v>
                </c:pt>
                <c:pt idx="3">
                  <c:v>PT</c:v>
                </c:pt>
                <c:pt idx="4">
                  <c:v>PVEM</c:v>
                </c:pt>
                <c:pt idx="5">
                  <c:v>Convergencia/ Movimiento ciudadano</c:v>
                </c:pt>
                <c:pt idx="6">
                  <c:v>Nueva Alianza</c:v>
                </c:pt>
                <c:pt idx="7">
                  <c:v>No registrado</c:v>
                </c:pt>
                <c:pt idx="8">
                  <c:v>Ninguno/ No iré a votar</c:v>
                </c:pt>
                <c:pt idx="9">
                  <c:v>Ns/Nc</c:v>
                </c:pt>
              </c:strCache>
            </c:strRef>
          </c:cat>
          <c:val>
            <c:numRef>
              <c:f>Hoja1!$B$2:$B$11</c:f>
              <c:numCache>
                <c:formatCode>0%</c:formatCode>
                <c:ptCount val="10"/>
                <c:pt idx="0">
                  <c:v>0.29299999999999998</c:v>
                </c:pt>
                <c:pt idx="1">
                  <c:v>0.17</c:v>
                </c:pt>
                <c:pt idx="2">
                  <c:v>0.25</c:v>
                </c:pt>
                <c:pt idx="3">
                  <c:v>3.6999999999999998E-2</c:v>
                </c:pt>
                <c:pt idx="4">
                  <c:v>1.2E-2</c:v>
                </c:pt>
                <c:pt idx="5">
                  <c:v>7.0000000000000001E-3</c:v>
                </c:pt>
                <c:pt idx="6">
                  <c:v>2.1999999999999999E-2</c:v>
                </c:pt>
                <c:pt idx="7">
                  <c:v>5.0000000000000001E-3</c:v>
                </c:pt>
                <c:pt idx="8">
                  <c:v>9.0999999999999998E-2</c:v>
                </c:pt>
                <c:pt idx="9">
                  <c:v>0.11299999999999999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3410176"/>
        <c:axId val="363411712"/>
      </c:barChart>
      <c:catAx>
        <c:axId val="3634101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s-ES_tradnl"/>
            </a:pPr>
            <a:endParaRPr lang="es-MX"/>
          </a:p>
        </c:txPr>
        <c:crossAx val="363411712"/>
        <c:crosses val="autoZero"/>
        <c:auto val="1"/>
        <c:lblAlgn val="ctr"/>
        <c:lblOffset val="100"/>
        <c:noMultiLvlLbl val="0"/>
      </c:catAx>
      <c:valAx>
        <c:axId val="363411712"/>
        <c:scaling>
          <c:orientation val="minMax"/>
          <c:max val="0.5"/>
        </c:scaling>
        <c:delete val="1"/>
        <c:axPos val="l"/>
        <c:numFmt formatCode="0%" sourceLinked="1"/>
        <c:majorTickMark val="out"/>
        <c:minorTickMark val="none"/>
        <c:tickLblPos val="nextTo"/>
        <c:crossAx val="3634101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262816610716499E-2"/>
          <c:y val="6.7571536395358733E-2"/>
          <c:w val="0.95416666666666083"/>
          <c:h val="0.682871678134278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rgbClr val="1A750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rgbClr val="8064A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rgbClr val="EEECE1">
                  <a:lumMod val="50000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ysClr val="windowText" lastClr="0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6"/>
            <c:invertIfNegative val="0"/>
            <c:bubble3D val="0"/>
            <c:spPr>
              <a:solidFill>
                <a:srgbClr val="C0504D">
                  <a:lumMod val="40000"/>
                  <a:lumOff val="60000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7"/>
            <c:invertIfNegative val="0"/>
            <c:bubble3D val="0"/>
            <c:spPr>
              <a:solidFill>
                <a:sysClr val="window" lastClr="FFFFFF">
                  <a:lumMod val="7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ES_tradnl" sz="10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Hoja1!$A$2:$A$9</c:f>
              <c:strCache>
                <c:ptCount val="8"/>
                <c:pt idx="0">
                  <c:v>Adrián Rivera Pérez 
PAN</c:v>
                </c:pt>
                <c:pt idx="1">
                  <c:v>José Amado Orihuela 
Trejo 
PRI-PVEM</c:v>
                </c:pt>
                <c:pt idx="2">
                  <c:v>Graco Ramírez
 Garrido Abreú 
PRD-PT-Movimiento ciudadano</c:v>
                </c:pt>
                <c:pt idx="3">
                  <c:v>Otro</c:v>
                </c:pt>
                <c:pt idx="4">
                  <c:v> Anularé mi voto</c:v>
                </c:pt>
                <c:pt idx="5">
                  <c:v>Ninguno/ No iré a votar</c:v>
                </c:pt>
                <c:pt idx="6">
                  <c:v>Todavía no decido/
Indeciso</c:v>
                </c:pt>
                <c:pt idx="7">
                  <c:v>El voto es secreto/
No quiere contestar/ 
No lo conoce</c:v>
                </c:pt>
              </c:strCache>
            </c:strRef>
          </c:cat>
          <c:val>
            <c:numRef>
              <c:f>Hoja1!$B$2:$B$9</c:f>
              <c:numCache>
                <c:formatCode>0%</c:formatCode>
                <c:ptCount val="8"/>
                <c:pt idx="0">
                  <c:v>0.20699999999999999</c:v>
                </c:pt>
                <c:pt idx="1">
                  <c:v>0.38100000000000001</c:v>
                </c:pt>
                <c:pt idx="2">
                  <c:v>0.245</c:v>
                </c:pt>
                <c:pt idx="3">
                  <c:v>1.2999999999999999E-2</c:v>
                </c:pt>
                <c:pt idx="4">
                  <c:v>3.5999999999999997E-2</c:v>
                </c:pt>
                <c:pt idx="5">
                  <c:v>3.2000000000000001E-2</c:v>
                </c:pt>
                <c:pt idx="6">
                  <c:v>4.2000000000000003E-2</c:v>
                </c:pt>
                <c:pt idx="7">
                  <c:v>4.2999999999999997E-2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3553152"/>
        <c:axId val="363554688"/>
      </c:barChart>
      <c:catAx>
        <c:axId val="3635531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s-ES_tradnl" sz="800"/>
            </a:pPr>
            <a:endParaRPr lang="es-MX"/>
          </a:p>
        </c:txPr>
        <c:crossAx val="363554688"/>
        <c:crosses val="autoZero"/>
        <c:auto val="1"/>
        <c:lblAlgn val="ctr"/>
        <c:lblOffset val="100"/>
        <c:noMultiLvlLbl val="0"/>
      </c:catAx>
      <c:valAx>
        <c:axId val="36355468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3635531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854986195947939E-2"/>
          <c:y val="5.0399298089660961E-2"/>
          <c:w val="0.9541666666666605"/>
          <c:h val="0.621510200805246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rgbClr val="4BACC6">
                  <a:lumMod val="60000"/>
                  <a:lumOff val="40000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  <c:spPr>
              <a:solidFill>
                <a:srgbClr val="F79646">
                  <a:lumMod val="60000"/>
                  <a:lumOff val="40000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rgbClr val="F79646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dLbl>
              <c:idx val="1"/>
              <c:layout>
                <c:manualLayout>
                  <c:x val="3.50763227640363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5"/>
                <c:pt idx="0">
                  <c:v>Muy seguro</c:v>
                </c:pt>
                <c:pt idx="1">
                  <c:v>Algo seguro</c:v>
                </c:pt>
                <c:pt idx="2">
                  <c:v>Poco seguro</c:v>
                </c:pt>
                <c:pt idx="3">
                  <c:v>Nada seguro</c:v>
                </c:pt>
                <c:pt idx="4">
                  <c:v>Ns/Nc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0.63900000000000001</c:v>
                </c:pt>
                <c:pt idx="1">
                  <c:v>0.27800000000000002</c:v>
                </c:pt>
                <c:pt idx="2">
                  <c:v>5.8999999999999997E-2</c:v>
                </c:pt>
                <c:pt idx="3">
                  <c:v>1.2E-2</c:v>
                </c:pt>
                <c:pt idx="4">
                  <c:v>1.2000000000000011E-2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3828352"/>
        <c:axId val="363829888"/>
      </c:barChart>
      <c:catAx>
        <c:axId val="363828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63829888"/>
        <c:crosses val="autoZero"/>
        <c:auto val="1"/>
        <c:lblAlgn val="ctr"/>
        <c:lblOffset val="100"/>
        <c:noMultiLvlLbl val="0"/>
      </c:catAx>
      <c:valAx>
        <c:axId val="363829888"/>
        <c:scaling>
          <c:orientation val="minMax"/>
          <c:max val="0.70000000000000007"/>
        </c:scaling>
        <c:delete val="1"/>
        <c:axPos val="l"/>
        <c:numFmt formatCode="0%" sourceLinked="1"/>
        <c:majorTickMark val="out"/>
        <c:minorTickMark val="none"/>
        <c:tickLblPos val="none"/>
        <c:crossAx val="3638283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262816610716499E-2"/>
          <c:y val="6.7571536395358733E-2"/>
          <c:w val="0.95416666666666083"/>
          <c:h val="0.682871678134278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rgbClr val="1A750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rgbClr val="8064A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rgbClr val="EEECE1">
                  <a:lumMod val="50000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ysClr val="windowText" lastClr="0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6"/>
            <c:invertIfNegative val="0"/>
            <c:bubble3D val="0"/>
            <c:spPr>
              <a:solidFill>
                <a:sysClr val="window" lastClr="FFFFFF">
                  <a:lumMod val="7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ES_tradnl" sz="10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7"/>
                <c:pt idx="0">
                  <c:v>Adrián Rivera Pérez por el PAN</c:v>
                </c:pt>
                <c:pt idx="1">
                  <c:v>José Amado Orihuela Trejo por el PRI-PVEM</c:v>
                </c:pt>
                <c:pt idx="2">
                  <c:v>Graco Ramírez Garrido Abreú por el PRD-PT-Movimiento ciudadano</c:v>
                </c:pt>
                <c:pt idx="3">
                  <c:v>Otro</c:v>
                </c:pt>
                <c:pt idx="4">
                  <c:v> Anularé mi voto</c:v>
                </c:pt>
                <c:pt idx="5">
                  <c:v>Ninguno/ No iré a votar</c:v>
                </c:pt>
                <c:pt idx="6">
                  <c:v>No quiere contestar</c:v>
                </c:pt>
              </c:strCache>
            </c:strRef>
          </c:cat>
          <c:val>
            <c:numRef>
              <c:f>Hoja1!$B$2:$B$8</c:f>
              <c:numCache>
                <c:formatCode>0%</c:formatCode>
                <c:ptCount val="7"/>
                <c:pt idx="0">
                  <c:v>0.121</c:v>
                </c:pt>
                <c:pt idx="1">
                  <c:v>0.189</c:v>
                </c:pt>
                <c:pt idx="2">
                  <c:v>0.16600000000000001</c:v>
                </c:pt>
                <c:pt idx="3">
                  <c:v>2.7E-2</c:v>
                </c:pt>
                <c:pt idx="4">
                  <c:v>8.5999999999999993E-2</c:v>
                </c:pt>
                <c:pt idx="5">
                  <c:v>0.318</c:v>
                </c:pt>
                <c:pt idx="6">
                  <c:v>9.2999999999999972E-2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3797120"/>
        <c:axId val="363843968"/>
      </c:barChart>
      <c:catAx>
        <c:axId val="3637971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s-ES_tradnl" sz="1000"/>
            </a:pPr>
            <a:endParaRPr lang="es-MX"/>
          </a:p>
        </c:txPr>
        <c:crossAx val="363843968"/>
        <c:crosses val="autoZero"/>
        <c:auto val="1"/>
        <c:lblAlgn val="ctr"/>
        <c:lblOffset val="100"/>
        <c:noMultiLvlLbl val="0"/>
      </c:catAx>
      <c:valAx>
        <c:axId val="36384396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3637971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262816610716499E-2"/>
          <c:y val="6.7571536395358733E-2"/>
          <c:w val="0.95416666666666083"/>
          <c:h val="0.575017185486720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rgbClr val="1A750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rgbClr val="8064A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ES_tradnl" sz="10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5"/>
                <c:pt idx="0">
                  <c:v>Adrián Rivera Pérez por el PAN</c:v>
                </c:pt>
                <c:pt idx="1">
                  <c:v>José Amado Orihuela Trejo por el PRI-PVEM</c:v>
                </c:pt>
                <c:pt idx="2">
                  <c:v>Graco Ramírez Garrido Abreú por el PRD-PT-Movimiento ciudadano</c:v>
                </c:pt>
                <c:pt idx="3">
                  <c:v>Otro</c:v>
                </c:pt>
                <c:pt idx="4">
                  <c:v>Ns/Nc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0.28299999999999997</c:v>
                </c:pt>
                <c:pt idx="1">
                  <c:v>0.16300000000000001</c:v>
                </c:pt>
                <c:pt idx="2">
                  <c:v>0.27300000000000002</c:v>
                </c:pt>
                <c:pt idx="3">
                  <c:v>4.3999999999999997E-2</c:v>
                </c:pt>
                <c:pt idx="4">
                  <c:v>0.23699999999999999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4034688"/>
        <c:axId val="364048768"/>
      </c:barChart>
      <c:catAx>
        <c:axId val="3640346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s-ES_tradnl" sz="1000"/>
            </a:pPr>
            <a:endParaRPr lang="es-MX"/>
          </a:p>
        </c:txPr>
        <c:crossAx val="364048768"/>
        <c:crosses val="autoZero"/>
        <c:auto val="1"/>
        <c:lblAlgn val="ctr"/>
        <c:lblOffset val="100"/>
        <c:noMultiLvlLbl val="0"/>
      </c:catAx>
      <c:valAx>
        <c:axId val="36404876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3640346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262816610716499E-2"/>
          <c:y val="6.7571536395358733E-2"/>
          <c:w val="0.95416666666666083"/>
          <c:h val="0.682871678134278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rgbClr val="1A750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rgbClr val="8064A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rgbClr val="EEECE1">
                  <a:lumMod val="50000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ysClr val="windowText" lastClr="0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6"/>
            <c:invertIfNegative val="0"/>
            <c:bubble3D val="0"/>
            <c:spPr>
              <a:solidFill>
                <a:srgbClr val="C0504D">
                  <a:lumMod val="40000"/>
                  <a:lumOff val="60000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7"/>
            <c:invertIfNegative val="0"/>
            <c:bubble3D val="0"/>
            <c:spPr>
              <a:solidFill>
                <a:sysClr val="window" lastClr="FFFFFF">
                  <a:lumMod val="7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8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ES_tradnl" sz="10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Hoja1!$A$2:$A$10</c:f>
              <c:strCache>
                <c:ptCount val="9"/>
                <c:pt idx="0">
                  <c:v>Alejandro Villareal Gasca por el PAN</c:v>
                </c:pt>
                <c:pt idx="1">
                  <c:v>José Amado Orihuela 
Trejo por el PRI-PVEM</c:v>
                </c:pt>
                <c:pt idx="2">
                  <c:v>Graco Ramírez Garrido Abreú 
por el PRD-PT-Movimiento ciudadano</c:v>
                </c:pt>
                <c:pt idx="3">
                  <c:v>Otro</c:v>
                </c:pt>
                <c:pt idx="4">
                  <c:v> Anularé mi voto</c:v>
                </c:pt>
                <c:pt idx="5">
                  <c:v>Ninguno/ No iré a votar</c:v>
                </c:pt>
                <c:pt idx="6">
                  <c:v>Todavía no decido/
Indeciso/Aun no me decido </c:v>
                </c:pt>
                <c:pt idx="7">
                  <c:v>El voto es secreto/
No quiere contestar/ 
No lo conoce</c:v>
                </c:pt>
                <c:pt idx="8">
                  <c:v>Escogió más de dos partidos/
Escogió más de dos candidatos. </c:v>
                </c:pt>
              </c:strCache>
            </c:strRef>
          </c:cat>
          <c:val>
            <c:numRef>
              <c:f>Hoja1!$B$2:$B$10</c:f>
              <c:numCache>
                <c:formatCode>0%</c:formatCode>
                <c:ptCount val="9"/>
                <c:pt idx="0">
                  <c:v>0.19600000000000001</c:v>
                </c:pt>
                <c:pt idx="1">
                  <c:v>0.38900000000000001</c:v>
                </c:pt>
                <c:pt idx="2">
                  <c:v>0.23899999999999999</c:v>
                </c:pt>
                <c:pt idx="3">
                  <c:v>1.4999999999999999E-2</c:v>
                </c:pt>
                <c:pt idx="4">
                  <c:v>3.5000000000000003E-2</c:v>
                </c:pt>
                <c:pt idx="5">
                  <c:v>3.5999999999999997E-2</c:v>
                </c:pt>
                <c:pt idx="6">
                  <c:v>4.1000000000000002E-2</c:v>
                </c:pt>
                <c:pt idx="7">
                  <c:v>4.2000000000000003E-2</c:v>
                </c:pt>
                <c:pt idx="8">
                  <c:v>6.9999999999998952E-3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3874176"/>
        <c:axId val="363875712"/>
      </c:barChart>
      <c:catAx>
        <c:axId val="3638741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s-ES_tradnl" sz="800"/>
            </a:pPr>
            <a:endParaRPr lang="es-MX"/>
          </a:p>
        </c:txPr>
        <c:crossAx val="363875712"/>
        <c:crosses val="autoZero"/>
        <c:auto val="1"/>
        <c:lblAlgn val="ctr"/>
        <c:lblOffset val="100"/>
        <c:noMultiLvlLbl val="0"/>
      </c:catAx>
      <c:valAx>
        <c:axId val="363875712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3638741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1101170057746133E-2"/>
          <c:y val="5.0399298089660961E-2"/>
          <c:w val="0.9541666666666605"/>
          <c:h val="0.621510200805246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rgbClr val="4BACC6">
                  <a:lumMod val="60000"/>
                  <a:lumOff val="40000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  <c:spPr>
              <a:solidFill>
                <a:srgbClr val="F79646">
                  <a:lumMod val="60000"/>
                  <a:lumOff val="40000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rgbClr val="F79646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dLbl>
              <c:idx val="1"/>
              <c:layout>
                <c:manualLayout>
                  <c:x val="3.50763227640363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5"/>
                <c:pt idx="0">
                  <c:v>Muy seguro</c:v>
                </c:pt>
                <c:pt idx="1">
                  <c:v>Algo seguro</c:v>
                </c:pt>
                <c:pt idx="2">
                  <c:v>Poco seguro</c:v>
                </c:pt>
                <c:pt idx="3">
                  <c:v>Nada seguro</c:v>
                </c:pt>
                <c:pt idx="4">
                  <c:v>Ns/Nc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0.65600000000000003</c:v>
                </c:pt>
                <c:pt idx="1">
                  <c:v>0.26600000000000001</c:v>
                </c:pt>
                <c:pt idx="2">
                  <c:v>5.5E-2</c:v>
                </c:pt>
                <c:pt idx="3">
                  <c:v>1.4999999999999999E-2</c:v>
                </c:pt>
                <c:pt idx="4">
                  <c:v>7.9999999999998961E-3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7808512"/>
        <c:axId val="367942656"/>
      </c:barChart>
      <c:catAx>
        <c:axId val="367808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67942656"/>
        <c:crosses val="autoZero"/>
        <c:auto val="1"/>
        <c:lblAlgn val="ctr"/>
        <c:lblOffset val="100"/>
        <c:noMultiLvlLbl val="0"/>
      </c:catAx>
      <c:valAx>
        <c:axId val="367942656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3678085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262816610716499E-2"/>
          <c:y val="6.7571536395358733E-2"/>
          <c:w val="0.95416666666666083"/>
          <c:h val="0.682871678134278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rgbClr val="1A750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rgbClr val="8064A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rgbClr val="EEECE1">
                  <a:lumMod val="50000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ysClr val="windowText" lastClr="0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6"/>
            <c:invertIfNegative val="0"/>
            <c:bubble3D val="0"/>
            <c:spPr>
              <a:solidFill>
                <a:sysClr val="window" lastClr="FFFFFF">
                  <a:lumMod val="7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ES_tradnl" sz="10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7"/>
                <c:pt idx="0">
                  <c:v>Alejandro Villarreal Gasca por el PAN</c:v>
                </c:pt>
                <c:pt idx="1">
                  <c:v>José Amado Orihuela Trejo por el PRI-PVEM</c:v>
                </c:pt>
                <c:pt idx="2">
                  <c:v>Graco Ramírez Garrido Abreú por el PRD-PT-Movimiento ciudadano</c:v>
                </c:pt>
                <c:pt idx="3">
                  <c:v>Otro</c:v>
                </c:pt>
                <c:pt idx="4">
                  <c:v> Anularé mi voto</c:v>
                </c:pt>
                <c:pt idx="5">
                  <c:v>Ninguno/ No iré a votar</c:v>
                </c:pt>
                <c:pt idx="6">
                  <c:v>No quiere contestar</c:v>
                </c:pt>
              </c:strCache>
            </c:strRef>
          </c:cat>
          <c:val>
            <c:numRef>
              <c:f>Hoja1!$B$2:$B$8</c:f>
              <c:numCache>
                <c:formatCode>0%</c:formatCode>
                <c:ptCount val="7"/>
                <c:pt idx="0">
                  <c:v>0.124</c:v>
                </c:pt>
                <c:pt idx="1">
                  <c:v>0.17799999999999999</c:v>
                </c:pt>
                <c:pt idx="2">
                  <c:v>0.15</c:v>
                </c:pt>
                <c:pt idx="3">
                  <c:v>2.1999999999999999E-2</c:v>
                </c:pt>
                <c:pt idx="4">
                  <c:v>8.8999999999999996E-2</c:v>
                </c:pt>
                <c:pt idx="5">
                  <c:v>0.33100000000000002</c:v>
                </c:pt>
                <c:pt idx="6">
                  <c:v>0.10600000000000009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1121536"/>
        <c:axId val="382418304"/>
      </c:barChart>
      <c:catAx>
        <c:axId val="3711215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s-ES_tradnl" sz="1000"/>
            </a:pPr>
            <a:endParaRPr lang="es-MX"/>
          </a:p>
        </c:txPr>
        <c:crossAx val="382418304"/>
        <c:crosses val="autoZero"/>
        <c:auto val="1"/>
        <c:lblAlgn val="ctr"/>
        <c:lblOffset val="100"/>
        <c:noMultiLvlLbl val="0"/>
      </c:catAx>
      <c:valAx>
        <c:axId val="38241830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3711215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262816610716499E-2"/>
          <c:y val="6.7571536395358733E-2"/>
          <c:w val="0.95416666666666083"/>
          <c:h val="0.682871678134278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rgbClr val="1A750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rgbClr val="8064A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ES_tradnl" sz="10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5"/>
                <c:pt idx="0">
                  <c:v>Alejandro Villarreal Gasca por el PAN</c:v>
                </c:pt>
                <c:pt idx="1">
                  <c:v>José Amado Orihuela Trejo por el PRI-PVEM</c:v>
                </c:pt>
                <c:pt idx="2">
                  <c:v>Graco Ramírez Garrido Abreú por el PRD-PT-Movimiento ciudadano</c:v>
                </c:pt>
                <c:pt idx="3">
                  <c:v>Otro</c:v>
                </c:pt>
                <c:pt idx="4">
                  <c:v>Ns/Nc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0.28299999999999997</c:v>
                </c:pt>
                <c:pt idx="1">
                  <c:v>0.17599999999999999</c:v>
                </c:pt>
                <c:pt idx="2">
                  <c:v>0.27600000000000002</c:v>
                </c:pt>
                <c:pt idx="3">
                  <c:v>0.04</c:v>
                </c:pt>
                <c:pt idx="4">
                  <c:v>0.22499999999999998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5515520"/>
        <c:axId val="385517440"/>
      </c:barChart>
      <c:catAx>
        <c:axId val="3855155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s-ES_tradnl" sz="1000"/>
            </a:pPr>
            <a:endParaRPr lang="es-MX"/>
          </a:p>
        </c:txPr>
        <c:crossAx val="385517440"/>
        <c:crosses val="autoZero"/>
        <c:auto val="1"/>
        <c:lblAlgn val="ctr"/>
        <c:lblOffset val="100"/>
        <c:noMultiLvlLbl val="0"/>
      </c:catAx>
      <c:valAx>
        <c:axId val="38551744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3855155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262816610716499E-2"/>
          <c:y val="6.7571536395358733E-2"/>
          <c:w val="0.95416666666666083"/>
          <c:h val="0.682871678134278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rgbClr val="1A750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ysClr val="windowText" lastClr="0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ES_tradnl" sz="10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Hoja1!$A$2:$A$7</c:f>
              <c:strCache>
                <c:ptCount val="6"/>
                <c:pt idx="0">
                  <c:v>Adrián Rivera Pérez por el PAN</c:v>
                </c:pt>
                <c:pt idx="1">
                  <c:v>Alejandro Villarreal Gasca por el PAN</c:v>
                </c:pt>
                <c:pt idx="2">
                  <c:v>José Amado Orihuela Trejo por el PRI-PVEM</c:v>
                </c:pt>
                <c:pt idx="3">
                  <c:v>Graco Ramírez Garrido Abreú por el PRD-PT-Movimiento ciudadano</c:v>
                </c:pt>
                <c:pt idx="4">
                  <c:v>Ninguno/ No iré a votar</c:v>
                </c:pt>
                <c:pt idx="5">
                  <c:v>Ns/Nc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>
                  <c:v>0.11899999999999999</c:v>
                </c:pt>
                <c:pt idx="1">
                  <c:v>8.8999999999999996E-2</c:v>
                </c:pt>
                <c:pt idx="2">
                  <c:v>0.311</c:v>
                </c:pt>
                <c:pt idx="3">
                  <c:v>0.219</c:v>
                </c:pt>
                <c:pt idx="4">
                  <c:v>0.20799999999999999</c:v>
                </c:pt>
                <c:pt idx="5">
                  <c:v>0.05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8370432"/>
        <c:axId val="388372352"/>
      </c:barChart>
      <c:catAx>
        <c:axId val="3883704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s-ES_tradnl" sz="1000"/>
            </a:pPr>
            <a:endParaRPr lang="es-MX"/>
          </a:p>
        </c:txPr>
        <c:crossAx val="388372352"/>
        <c:crosses val="autoZero"/>
        <c:auto val="1"/>
        <c:lblAlgn val="ctr"/>
        <c:lblOffset val="100"/>
        <c:noMultiLvlLbl val="0"/>
      </c:catAx>
      <c:valAx>
        <c:axId val="388372352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3883704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262816610716499E-2"/>
          <c:y val="6.7571536395358733E-2"/>
          <c:w val="0.95416666666666083"/>
          <c:h val="0.682871678134278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rgbClr val="1A750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ysClr val="windowText" lastClr="0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ES_tradnl" sz="10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Hoja1!$A$2:$A$7</c:f>
              <c:strCache>
                <c:ptCount val="6"/>
                <c:pt idx="0">
                  <c:v>Adrián Rivera Pérez por el PAN</c:v>
                </c:pt>
                <c:pt idx="1">
                  <c:v>Alejandro Villarreal Gasca por el PAN</c:v>
                </c:pt>
                <c:pt idx="2">
                  <c:v>José Amado Orihuela Trejo por el PRI-PVEM</c:v>
                </c:pt>
                <c:pt idx="3">
                  <c:v>Graco Ramírez Garrido Abreú por el PRD-PT-Movimiento ciudadano</c:v>
                </c:pt>
                <c:pt idx="4">
                  <c:v>Ninguno/ No iré a votar</c:v>
                </c:pt>
                <c:pt idx="5">
                  <c:v>Ns/Nc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>
                  <c:v>0.11899999999999999</c:v>
                </c:pt>
                <c:pt idx="1">
                  <c:v>8.1000000000000003E-2</c:v>
                </c:pt>
                <c:pt idx="2">
                  <c:v>0.32800000000000001</c:v>
                </c:pt>
                <c:pt idx="3">
                  <c:v>0.216</c:v>
                </c:pt>
                <c:pt idx="4">
                  <c:v>0.217</c:v>
                </c:pt>
                <c:pt idx="5">
                  <c:v>3.9000000000000035E-2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7326976"/>
        <c:axId val="401822464"/>
      </c:barChart>
      <c:catAx>
        <c:axId val="3973269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s-ES_tradnl" sz="1000"/>
            </a:pPr>
            <a:endParaRPr lang="es-MX"/>
          </a:p>
        </c:txPr>
        <c:crossAx val="401822464"/>
        <c:crosses val="autoZero"/>
        <c:auto val="1"/>
        <c:lblAlgn val="ctr"/>
        <c:lblOffset val="100"/>
        <c:noMultiLvlLbl val="0"/>
      </c:catAx>
      <c:valAx>
        <c:axId val="40182246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3973269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262816610716499E-2"/>
          <c:y val="6.7571536395358733E-2"/>
          <c:w val="0.95416666666666083"/>
          <c:h val="0.682871678134278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rgbClr val="1A750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ysClr val="windowText" lastClr="0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ES_tradnl" sz="10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Hoja1!$A$2:$A$7</c:f>
              <c:strCache>
                <c:ptCount val="6"/>
                <c:pt idx="0">
                  <c:v>Adrián Rivera Pérez por el PAN</c:v>
                </c:pt>
                <c:pt idx="1">
                  <c:v>Alejandro Villarreal Gasca por el PAN</c:v>
                </c:pt>
                <c:pt idx="2">
                  <c:v>José Amado Orihuela Trejo por el PRI-PVEM</c:v>
                </c:pt>
                <c:pt idx="3">
                  <c:v>Graco Ramírez Garrido Abreú por el PRD-PT-Movimiento ciudadano</c:v>
                </c:pt>
                <c:pt idx="4">
                  <c:v>Ninguno/ No iré a votar</c:v>
                </c:pt>
                <c:pt idx="5">
                  <c:v>Ns/Nc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>
                  <c:v>0.10299999999999999</c:v>
                </c:pt>
                <c:pt idx="1">
                  <c:v>8.5999999999999993E-2</c:v>
                </c:pt>
                <c:pt idx="2">
                  <c:v>0.252</c:v>
                </c:pt>
                <c:pt idx="3">
                  <c:v>0.19600000000000001</c:v>
                </c:pt>
                <c:pt idx="4">
                  <c:v>0.308</c:v>
                </c:pt>
                <c:pt idx="5">
                  <c:v>5.4999999999999938E-2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1910400"/>
        <c:axId val="402211200"/>
      </c:barChart>
      <c:catAx>
        <c:axId val="4019104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s-ES_tradnl" sz="1000"/>
            </a:pPr>
            <a:endParaRPr lang="es-MX"/>
          </a:p>
        </c:txPr>
        <c:crossAx val="402211200"/>
        <c:crosses val="autoZero"/>
        <c:auto val="1"/>
        <c:lblAlgn val="ctr"/>
        <c:lblOffset val="100"/>
        <c:noMultiLvlLbl val="0"/>
      </c:catAx>
      <c:valAx>
        <c:axId val="40221120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401910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262816610716499E-2"/>
          <c:y val="6.7571536395358733E-2"/>
          <c:w val="0.95416666666666083"/>
          <c:h val="0.682871678134278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rgbClr val="1A750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ysClr val="windowText" lastClr="0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ES_tradnl" sz="10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Hoja1!$A$2:$A$7</c:f>
              <c:strCache>
                <c:ptCount val="6"/>
                <c:pt idx="0">
                  <c:v>Adrián Rivera Pérez por el PAN</c:v>
                </c:pt>
                <c:pt idx="1">
                  <c:v>Alejandro Villarreal Gasca por el PAN</c:v>
                </c:pt>
                <c:pt idx="2">
                  <c:v>José Amado Orihuela Trejo por el PRI-PVEM</c:v>
                </c:pt>
                <c:pt idx="3">
                  <c:v>Graco Ramírez Garrido Abreú por el PRD-PT-Movimiento ciudadano</c:v>
                </c:pt>
                <c:pt idx="4">
                  <c:v>Ninguno/ No iré a votar</c:v>
                </c:pt>
                <c:pt idx="5">
                  <c:v>Ns/Nc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>
                  <c:v>7.0000000000000007E-2</c:v>
                </c:pt>
                <c:pt idx="1">
                  <c:v>6.5000000000000002E-2</c:v>
                </c:pt>
                <c:pt idx="2">
                  <c:v>0.161</c:v>
                </c:pt>
                <c:pt idx="3">
                  <c:v>0.13200000000000001</c:v>
                </c:pt>
                <c:pt idx="4">
                  <c:v>0.48199999999999998</c:v>
                </c:pt>
                <c:pt idx="5">
                  <c:v>8.9999999999999969E-2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8915584"/>
        <c:axId val="309097600"/>
      </c:barChart>
      <c:catAx>
        <c:axId val="3089155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s-ES_tradnl" sz="1000"/>
            </a:pPr>
            <a:endParaRPr lang="es-MX"/>
          </a:p>
        </c:txPr>
        <c:crossAx val="309097600"/>
        <c:crosses val="autoZero"/>
        <c:auto val="1"/>
        <c:lblAlgn val="ctr"/>
        <c:lblOffset val="100"/>
        <c:noMultiLvlLbl val="0"/>
      </c:catAx>
      <c:valAx>
        <c:axId val="30909760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3089155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262816610716499E-2"/>
          <c:y val="6.7571536395358733E-2"/>
          <c:w val="0.95416666666666083"/>
          <c:h val="0.682871678134278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rgbClr val="1A750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ysClr val="windowText" lastClr="0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ES_tradnl" sz="10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Hoja1!$A$2:$A$7</c:f>
              <c:strCache>
                <c:ptCount val="6"/>
                <c:pt idx="0">
                  <c:v>Adrián Rivera Pérez por el PAN</c:v>
                </c:pt>
                <c:pt idx="1">
                  <c:v>Alejandro Villarreal Gasca por el PAN</c:v>
                </c:pt>
                <c:pt idx="2">
                  <c:v>José Amado Orihuela Trejo por el PRI-PVEM</c:v>
                </c:pt>
                <c:pt idx="3">
                  <c:v>Graco Ramírez Garrido Abreú por el PRD-PT-Movimiento ciudadano</c:v>
                </c:pt>
                <c:pt idx="4">
                  <c:v>Ninguno/ No iré a votar</c:v>
                </c:pt>
                <c:pt idx="5">
                  <c:v>Ns/Nc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>
                  <c:v>9.5000000000000001E-2</c:v>
                </c:pt>
                <c:pt idx="1">
                  <c:v>9.1999999999999998E-2</c:v>
                </c:pt>
                <c:pt idx="2">
                  <c:v>0.23699999999999999</c:v>
                </c:pt>
                <c:pt idx="3">
                  <c:v>0.16500000000000001</c:v>
                </c:pt>
                <c:pt idx="4">
                  <c:v>0.34</c:v>
                </c:pt>
                <c:pt idx="5">
                  <c:v>7.0999999999999952E-2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9113216"/>
        <c:axId val="309114752"/>
      </c:barChart>
      <c:catAx>
        <c:axId val="3091132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s-ES_tradnl" sz="1000"/>
            </a:pPr>
            <a:endParaRPr lang="es-MX"/>
          </a:p>
        </c:txPr>
        <c:crossAx val="309114752"/>
        <c:crosses val="autoZero"/>
        <c:auto val="1"/>
        <c:lblAlgn val="ctr"/>
        <c:lblOffset val="100"/>
        <c:noMultiLvlLbl val="0"/>
      </c:catAx>
      <c:valAx>
        <c:axId val="309114752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3091132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262816610716499E-2"/>
          <c:y val="6.7571536395358733E-2"/>
          <c:w val="0.95416666666666083"/>
          <c:h val="0.682871678134278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rgbClr val="1A750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ysClr val="windowText" lastClr="0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ES_tradnl" sz="10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Hoja1!$A$2:$A$7</c:f>
              <c:strCache>
                <c:ptCount val="6"/>
                <c:pt idx="0">
                  <c:v>Adrián Rivera Pérez por el PAN</c:v>
                </c:pt>
                <c:pt idx="1">
                  <c:v>Alejandro Villarreal Gasca por el PAN</c:v>
                </c:pt>
                <c:pt idx="2">
                  <c:v>José Amado Orihuela Trejo por el PRI-PVEM</c:v>
                </c:pt>
                <c:pt idx="3">
                  <c:v>Graco Ramírez Garrido Abreú por el PRD-PT-Movimiento ciudadano</c:v>
                </c:pt>
                <c:pt idx="4">
                  <c:v>Ninguno/ No iré a votar</c:v>
                </c:pt>
                <c:pt idx="5">
                  <c:v>Ns/Nc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>
                  <c:v>5.3999999999999999E-2</c:v>
                </c:pt>
                <c:pt idx="1">
                  <c:v>5.7000000000000002E-2</c:v>
                </c:pt>
                <c:pt idx="2">
                  <c:v>0.185</c:v>
                </c:pt>
                <c:pt idx="3">
                  <c:v>0.121</c:v>
                </c:pt>
                <c:pt idx="4">
                  <c:v>0.48399999999999999</c:v>
                </c:pt>
                <c:pt idx="5">
                  <c:v>9.8999999999999977E-2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0441088"/>
        <c:axId val="310442624"/>
      </c:barChart>
      <c:catAx>
        <c:axId val="3104410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s-ES_tradnl" sz="1000"/>
            </a:pPr>
            <a:endParaRPr lang="es-MX"/>
          </a:p>
        </c:txPr>
        <c:crossAx val="310442624"/>
        <c:crosses val="autoZero"/>
        <c:auto val="1"/>
        <c:lblAlgn val="ctr"/>
        <c:lblOffset val="100"/>
        <c:noMultiLvlLbl val="0"/>
      </c:catAx>
      <c:valAx>
        <c:axId val="31044262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3104410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262816610716499E-2"/>
          <c:y val="6.7571536395358733E-2"/>
          <c:w val="0.95416666666666083"/>
          <c:h val="0.682871678134278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rgbClr val="1A750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ysClr val="windowText" lastClr="0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ES_tradnl" sz="10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Hoja1!$A$2:$A$7</c:f>
              <c:strCache>
                <c:ptCount val="6"/>
                <c:pt idx="0">
                  <c:v>Adrián Rivera Pérez por el PAN</c:v>
                </c:pt>
                <c:pt idx="1">
                  <c:v>Alejandro Villarreal Gasca por el PAN</c:v>
                </c:pt>
                <c:pt idx="2">
                  <c:v>José Amado Orihuela Trejo por el PRI-PVEM</c:v>
                </c:pt>
                <c:pt idx="3">
                  <c:v>Graco Ramírez Garrido Abreú por el PRD-PT-Movimiento ciudadano</c:v>
                </c:pt>
                <c:pt idx="4">
                  <c:v>Ninguno/ No iré a votar</c:v>
                </c:pt>
                <c:pt idx="5">
                  <c:v>Ns/Nc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>
                  <c:v>0.128</c:v>
                </c:pt>
                <c:pt idx="1">
                  <c:v>8.2000000000000003E-2</c:v>
                </c:pt>
                <c:pt idx="2">
                  <c:v>0.34200000000000003</c:v>
                </c:pt>
                <c:pt idx="3">
                  <c:v>0.23599999999999999</c:v>
                </c:pt>
                <c:pt idx="4">
                  <c:v>0.17299999999999999</c:v>
                </c:pt>
                <c:pt idx="5">
                  <c:v>3.8999999999999924E-2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0466432"/>
        <c:axId val="310467968"/>
      </c:barChart>
      <c:catAx>
        <c:axId val="3104664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s-ES_tradnl" sz="1000"/>
            </a:pPr>
            <a:endParaRPr lang="es-MX"/>
          </a:p>
        </c:txPr>
        <c:crossAx val="310467968"/>
        <c:crosses val="autoZero"/>
        <c:auto val="1"/>
        <c:lblAlgn val="ctr"/>
        <c:lblOffset val="100"/>
        <c:noMultiLvlLbl val="0"/>
      </c:catAx>
      <c:valAx>
        <c:axId val="31046796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3104664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262816610716499E-2"/>
          <c:y val="6.7571536395358733E-2"/>
          <c:w val="0.95416666666666083"/>
          <c:h val="0.682871678134278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rgbClr val="1A750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ysClr val="windowText" lastClr="0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ES_tradnl" sz="10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Hoja1!$A$2:$A$7</c:f>
              <c:strCache>
                <c:ptCount val="6"/>
                <c:pt idx="0">
                  <c:v>Adrián Rivera Pérez por el PAN</c:v>
                </c:pt>
                <c:pt idx="1">
                  <c:v>Alejandro Villarreal Gasca por el PAN</c:v>
                </c:pt>
                <c:pt idx="2">
                  <c:v>José Amado Orihuela Trejo por el PRI-PVEM</c:v>
                </c:pt>
                <c:pt idx="3">
                  <c:v>Graco Ramírez Garrido Abreú por el PRD-PT-Movimiento ciudadano</c:v>
                </c:pt>
                <c:pt idx="4">
                  <c:v>Ninguno/ No iré a votar</c:v>
                </c:pt>
                <c:pt idx="5">
                  <c:v>Ns/Nc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>
                  <c:v>0.122</c:v>
                </c:pt>
                <c:pt idx="1">
                  <c:v>9.4E-2</c:v>
                </c:pt>
                <c:pt idx="2">
                  <c:v>0.32100000000000001</c:v>
                </c:pt>
                <c:pt idx="3">
                  <c:v>0.23100000000000001</c:v>
                </c:pt>
                <c:pt idx="4">
                  <c:v>0.189</c:v>
                </c:pt>
                <c:pt idx="5">
                  <c:v>4.2999999999999927E-2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0835840"/>
        <c:axId val="310968704"/>
      </c:barChart>
      <c:catAx>
        <c:axId val="3108358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s-ES_tradnl" sz="1000"/>
            </a:pPr>
            <a:endParaRPr lang="es-MX"/>
          </a:p>
        </c:txPr>
        <c:crossAx val="310968704"/>
        <c:crosses val="autoZero"/>
        <c:auto val="1"/>
        <c:lblAlgn val="ctr"/>
        <c:lblOffset val="100"/>
        <c:noMultiLvlLbl val="0"/>
      </c:catAx>
      <c:valAx>
        <c:axId val="31096870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3108358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262816610716499E-2"/>
          <c:y val="6.7571536395358733E-2"/>
          <c:w val="0.95416666666666083"/>
          <c:h val="0.682871678134278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rgbClr val="1A750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ysClr val="windowText" lastClr="0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ES_tradnl" sz="10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Hoja1!$A$2:$A$7</c:f>
              <c:strCache>
                <c:ptCount val="6"/>
                <c:pt idx="0">
                  <c:v>Adrián Rivera Pérez por el PAN</c:v>
                </c:pt>
                <c:pt idx="1">
                  <c:v>Alejandro Villarreal Gasca por el PAN</c:v>
                </c:pt>
                <c:pt idx="2">
                  <c:v>José Amado Orihuela Trejo por el PRI-PVEM</c:v>
                </c:pt>
                <c:pt idx="3">
                  <c:v>Graco Ramírez Garrido Abreú por el PRD-PT-Movimiento ciudadano</c:v>
                </c:pt>
                <c:pt idx="4">
                  <c:v>Ninguno/ No iré a votar</c:v>
                </c:pt>
                <c:pt idx="5">
                  <c:v>Ns/Nc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>
                  <c:v>0.129</c:v>
                </c:pt>
                <c:pt idx="1">
                  <c:v>7.6999999999999999E-2</c:v>
                </c:pt>
                <c:pt idx="2">
                  <c:v>0.313</c:v>
                </c:pt>
                <c:pt idx="3">
                  <c:v>0.21199999999999999</c:v>
                </c:pt>
                <c:pt idx="4">
                  <c:v>0.219</c:v>
                </c:pt>
                <c:pt idx="5">
                  <c:v>5.0000000000000044E-2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0988800"/>
        <c:axId val="310990336"/>
      </c:barChart>
      <c:catAx>
        <c:axId val="3109888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s-ES_tradnl" sz="1000"/>
            </a:pPr>
            <a:endParaRPr lang="es-MX"/>
          </a:p>
        </c:txPr>
        <c:crossAx val="310990336"/>
        <c:crosses val="autoZero"/>
        <c:auto val="1"/>
        <c:lblAlgn val="ctr"/>
        <c:lblOffset val="100"/>
        <c:noMultiLvlLbl val="0"/>
      </c:catAx>
      <c:valAx>
        <c:axId val="310990336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3109888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262816610716499E-2"/>
          <c:y val="6.7571536395358733E-2"/>
          <c:w val="0.95416666666666083"/>
          <c:h val="0.682871678134278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rgbClr val="1A750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ysClr val="windowText" lastClr="0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ES_tradnl" sz="10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Hoja1!$A$2:$A$7</c:f>
              <c:strCache>
                <c:ptCount val="6"/>
                <c:pt idx="0">
                  <c:v>Adrián Rivera Pérez por el PAN</c:v>
                </c:pt>
                <c:pt idx="1">
                  <c:v>Alejandro Villarreal Gasca por el PAN</c:v>
                </c:pt>
                <c:pt idx="2">
                  <c:v>José Amado Orihuela Trejo por el PRI-PVEM</c:v>
                </c:pt>
                <c:pt idx="3">
                  <c:v>Graco Ramírez Garrido Abreú por el PRD-PT-Movimiento ciudadano</c:v>
                </c:pt>
                <c:pt idx="4">
                  <c:v>Ninguno/ No iré a votar</c:v>
                </c:pt>
                <c:pt idx="5">
                  <c:v>Ns/Nc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>
                  <c:v>0.129</c:v>
                </c:pt>
                <c:pt idx="1">
                  <c:v>7.6999999999999999E-2</c:v>
                </c:pt>
                <c:pt idx="2">
                  <c:v>0.309</c:v>
                </c:pt>
                <c:pt idx="3">
                  <c:v>0.221</c:v>
                </c:pt>
                <c:pt idx="4">
                  <c:v>0.21199999999999999</c:v>
                </c:pt>
                <c:pt idx="5">
                  <c:v>5.2000000000000046E-2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1567104"/>
        <c:axId val="311568640"/>
      </c:barChart>
      <c:catAx>
        <c:axId val="3115671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s-ES_tradnl" sz="1000"/>
            </a:pPr>
            <a:endParaRPr lang="es-MX"/>
          </a:p>
        </c:txPr>
        <c:crossAx val="311568640"/>
        <c:crosses val="autoZero"/>
        <c:auto val="1"/>
        <c:lblAlgn val="ctr"/>
        <c:lblOffset val="100"/>
        <c:noMultiLvlLbl val="0"/>
      </c:catAx>
      <c:valAx>
        <c:axId val="31156864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3115671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262816610716499E-2"/>
          <c:y val="6.7571536395358733E-2"/>
          <c:w val="0.95416666666666083"/>
          <c:h val="0.682871678134278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rgbClr val="1A750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ysClr val="windowText" lastClr="0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ES_tradnl" sz="10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Hoja1!$A$2:$A$7</c:f>
              <c:strCache>
                <c:ptCount val="6"/>
                <c:pt idx="0">
                  <c:v>Adrián Rivera Pérez por el PAN</c:v>
                </c:pt>
                <c:pt idx="1">
                  <c:v>Alejandro Villarreal Gasca por el PAN</c:v>
                </c:pt>
                <c:pt idx="2">
                  <c:v>José Amado Orihuela Trejo por el PRI-PVEM</c:v>
                </c:pt>
                <c:pt idx="3">
                  <c:v>Graco Ramírez Garrido Abreú por el PRD-PT-Movimiento ciudadano</c:v>
                </c:pt>
                <c:pt idx="4">
                  <c:v>Ninguno/ No iré a votar</c:v>
                </c:pt>
                <c:pt idx="5">
                  <c:v>Ns/Nc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>
                  <c:v>0.11700000000000001</c:v>
                </c:pt>
                <c:pt idx="1">
                  <c:v>8.4000000000000005E-2</c:v>
                </c:pt>
                <c:pt idx="2">
                  <c:v>0.318</c:v>
                </c:pt>
                <c:pt idx="3">
                  <c:v>0.23100000000000001</c:v>
                </c:pt>
                <c:pt idx="4">
                  <c:v>0.20699999999999999</c:v>
                </c:pt>
                <c:pt idx="5">
                  <c:v>4.3000000000000038E-2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5642240"/>
        <c:axId val="295643776"/>
      </c:barChart>
      <c:catAx>
        <c:axId val="2956422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s-ES_tradnl" sz="1000"/>
            </a:pPr>
            <a:endParaRPr lang="es-MX"/>
          </a:p>
        </c:txPr>
        <c:crossAx val="295643776"/>
        <c:crosses val="autoZero"/>
        <c:auto val="1"/>
        <c:lblAlgn val="ctr"/>
        <c:lblOffset val="100"/>
        <c:noMultiLvlLbl val="0"/>
      </c:catAx>
      <c:valAx>
        <c:axId val="295643776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2956422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262816610716499E-2"/>
          <c:y val="6.7571536395358733E-2"/>
          <c:w val="0.95416666666666083"/>
          <c:h val="0.682871678134278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rgbClr val="1A750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ysClr val="windowText" lastClr="0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ES_tradnl" sz="10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Hoja1!$A$2:$A$7</c:f>
              <c:strCache>
                <c:ptCount val="6"/>
                <c:pt idx="0">
                  <c:v>Adrián Rivera Pérez por el PAN</c:v>
                </c:pt>
                <c:pt idx="1">
                  <c:v>Alejandro Villarreal Gasca por el PAN</c:v>
                </c:pt>
                <c:pt idx="2">
                  <c:v>José Amado Orihuela Trejo por el PRI-PVEM</c:v>
                </c:pt>
                <c:pt idx="3">
                  <c:v>Graco Ramírez Garrido Abreú por el PRD-PT-Movimiento ciudadano</c:v>
                </c:pt>
                <c:pt idx="4">
                  <c:v>Ninguno/ No iré a votar</c:v>
                </c:pt>
                <c:pt idx="5">
                  <c:v>Ns/Nc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>
                  <c:v>0.125</c:v>
                </c:pt>
                <c:pt idx="1">
                  <c:v>7.5999999999999998E-2</c:v>
                </c:pt>
                <c:pt idx="2">
                  <c:v>0.311</c:v>
                </c:pt>
                <c:pt idx="3">
                  <c:v>0.23</c:v>
                </c:pt>
                <c:pt idx="4">
                  <c:v>0.21199999999999999</c:v>
                </c:pt>
                <c:pt idx="5">
                  <c:v>4.6000000000000041E-2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3878016"/>
        <c:axId val="313879552"/>
      </c:barChart>
      <c:catAx>
        <c:axId val="3138780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s-ES_tradnl" sz="1000"/>
            </a:pPr>
            <a:endParaRPr lang="es-MX"/>
          </a:p>
        </c:txPr>
        <c:crossAx val="313879552"/>
        <c:crosses val="autoZero"/>
        <c:auto val="1"/>
        <c:lblAlgn val="ctr"/>
        <c:lblOffset val="100"/>
        <c:noMultiLvlLbl val="0"/>
      </c:catAx>
      <c:valAx>
        <c:axId val="313879552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3138780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262816610716499E-2"/>
          <c:y val="6.7571536395358733E-2"/>
          <c:w val="0.95416666666666083"/>
          <c:h val="0.682871678134278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rgbClr val="1A750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ysClr val="windowText" lastClr="0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ES_tradnl" sz="10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Hoja1!$A$2:$A$7</c:f>
              <c:strCache>
                <c:ptCount val="6"/>
                <c:pt idx="0">
                  <c:v>Adrián Rivera Pérez por el PAN</c:v>
                </c:pt>
                <c:pt idx="1">
                  <c:v>Alejandro Villarreal Gasca por el PAN</c:v>
                </c:pt>
                <c:pt idx="2">
                  <c:v>José Amado Orihuela Trejo por el PRI-PVEM</c:v>
                </c:pt>
                <c:pt idx="3">
                  <c:v>Graco Ramírez Garrido Abreú por el PRD-PT-Movimiento ciudadano</c:v>
                </c:pt>
                <c:pt idx="4">
                  <c:v>Ninguno/ No iré a votar</c:v>
                </c:pt>
                <c:pt idx="5">
                  <c:v>Ns/Nc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>
                  <c:v>0.121</c:v>
                </c:pt>
                <c:pt idx="1">
                  <c:v>7.3999999999999996E-2</c:v>
                </c:pt>
                <c:pt idx="2">
                  <c:v>0.31900000000000001</c:v>
                </c:pt>
                <c:pt idx="3">
                  <c:v>0.221</c:v>
                </c:pt>
                <c:pt idx="4">
                  <c:v>0.214</c:v>
                </c:pt>
                <c:pt idx="5">
                  <c:v>5.1000000000000045E-2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4435840"/>
        <c:axId val="314454016"/>
      </c:barChart>
      <c:catAx>
        <c:axId val="3144358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s-ES_tradnl" sz="1000"/>
            </a:pPr>
            <a:endParaRPr lang="es-MX"/>
          </a:p>
        </c:txPr>
        <c:crossAx val="314454016"/>
        <c:crosses val="autoZero"/>
        <c:auto val="1"/>
        <c:lblAlgn val="ctr"/>
        <c:lblOffset val="100"/>
        <c:noMultiLvlLbl val="0"/>
      </c:catAx>
      <c:valAx>
        <c:axId val="314454016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3144358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83145398904254E-3"/>
          <c:y val="0.1044760157618934"/>
          <c:w val="0.95416666666666161"/>
          <c:h val="0.78784104330709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rgbClr val="1A7501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6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7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8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9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MX" sz="1000">
                    <a:latin typeface="Myriad Pro"/>
                    <a:cs typeface="Myriad Pro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Hoja1!$A$2:$A$11</c:f>
              <c:strCache>
                <c:ptCount val="10"/>
                <c:pt idx="0">
                  <c:v>PAN</c:v>
                </c:pt>
                <c:pt idx="1">
                  <c:v>PRI</c:v>
                </c:pt>
                <c:pt idx="2">
                  <c:v>PRD</c:v>
                </c:pt>
                <c:pt idx="3">
                  <c:v> PT</c:v>
                </c:pt>
                <c:pt idx="4">
                  <c:v>PVEM</c:v>
                </c:pt>
                <c:pt idx="5">
                  <c:v> Convergencia/
Movimiento Ciudadano</c:v>
                </c:pt>
                <c:pt idx="6">
                  <c:v> Anularé
/Anuló</c:v>
                </c:pt>
                <c:pt idx="7">
                  <c:v>Ninguno
/No Votaré/No Iré a votar </c:v>
                </c:pt>
                <c:pt idx="8">
                  <c:v>Todavía no decido
/Indeciso/Aun no me decido </c:v>
                </c:pt>
                <c:pt idx="9">
                  <c:v> El voto es secreto/
No quiere contestar </c:v>
                </c:pt>
              </c:strCache>
            </c:strRef>
          </c:cat>
          <c:val>
            <c:numRef>
              <c:f>Hoja1!$B$2:$B$11</c:f>
              <c:numCache>
                <c:formatCode>0%</c:formatCode>
                <c:ptCount val="10"/>
                <c:pt idx="0">
                  <c:v>0.20200000000000001</c:v>
                </c:pt>
                <c:pt idx="1">
                  <c:v>0.375</c:v>
                </c:pt>
                <c:pt idx="2">
                  <c:v>0.23100000000000001</c:v>
                </c:pt>
                <c:pt idx="3">
                  <c:v>1.4E-2</c:v>
                </c:pt>
                <c:pt idx="4">
                  <c:v>2.1999999999999999E-2</c:v>
                </c:pt>
                <c:pt idx="5">
                  <c:v>0.01</c:v>
                </c:pt>
                <c:pt idx="6">
                  <c:v>3.3000000000000002E-2</c:v>
                </c:pt>
                <c:pt idx="7">
                  <c:v>2.9000000000000001E-2</c:v>
                </c:pt>
                <c:pt idx="8">
                  <c:v>3.6999999999999998E-2</c:v>
                </c:pt>
                <c:pt idx="9">
                  <c:v>0.04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315438592"/>
        <c:axId val="315440128"/>
      </c:barChart>
      <c:catAx>
        <c:axId val="315438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MX" sz="700">
                <a:latin typeface="Myriad Pro"/>
                <a:cs typeface="Myriad Pro"/>
              </a:defRPr>
            </a:pPr>
            <a:endParaRPr lang="es-MX"/>
          </a:p>
        </c:txPr>
        <c:crossAx val="315440128"/>
        <c:crosses val="autoZero"/>
        <c:auto val="1"/>
        <c:lblAlgn val="ctr"/>
        <c:lblOffset val="100"/>
        <c:noMultiLvlLbl val="0"/>
      </c:catAx>
      <c:valAx>
        <c:axId val="315440128"/>
        <c:scaling>
          <c:orientation val="minMax"/>
          <c:max val="0.70000000000000506"/>
        </c:scaling>
        <c:delete val="1"/>
        <c:axPos val="l"/>
        <c:numFmt formatCode="0%" sourceLinked="1"/>
        <c:majorTickMark val="out"/>
        <c:minorTickMark val="none"/>
        <c:tickLblPos val="none"/>
        <c:crossAx val="3154385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854986195947939E-2"/>
          <c:y val="0.12828912241004609"/>
          <c:w val="0.9541666666666605"/>
          <c:h val="0.621510200805246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  <c:spPr>
              <a:solidFill>
                <a:srgbClr val="F79646">
                  <a:lumMod val="60000"/>
                  <a:lumOff val="40000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rgbClr val="F79646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dLbl>
              <c:idx val="1"/>
              <c:layout>
                <c:manualLayout>
                  <c:x val="3.50763227640363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5"/>
                <c:pt idx="0">
                  <c:v>Muy seguro</c:v>
                </c:pt>
                <c:pt idx="1">
                  <c:v>Algo seguro</c:v>
                </c:pt>
                <c:pt idx="2">
                  <c:v>Poco seguro</c:v>
                </c:pt>
                <c:pt idx="3">
                  <c:v>Nada seguro</c:v>
                </c:pt>
                <c:pt idx="4">
                  <c:v>Ns/Nc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0.69599999999999995</c:v>
                </c:pt>
                <c:pt idx="1">
                  <c:v>0.22500000000000001</c:v>
                </c:pt>
                <c:pt idx="2">
                  <c:v>5.8000000000000003E-2</c:v>
                </c:pt>
                <c:pt idx="3">
                  <c:v>1.4E-2</c:v>
                </c:pt>
                <c:pt idx="4">
                  <c:v>7.0000000000000062E-3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5681408"/>
        <c:axId val="316285312"/>
      </c:barChart>
      <c:catAx>
        <c:axId val="315681408"/>
        <c:scaling>
          <c:orientation val="minMax"/>
        </c:scaling>
        <c:delete val="0"/>
        <c:axPos val="b"/>
        <c:majorTickMark val="out"/>
        <c:minorTickMark val="none"/>
        <c:tickLblPos val="nextTo"/>
        <c:crossAx val="316285312"/>
        <c:crosses val="autoZero"/>
        <c:auto val="1"/>
        <c:lblAlgn val="ctr"/>
        <c:lblOffset val="100"/>
        <c:noMultiLvlLbl val="0"/>
      </c:catAx>
      <c:valAx>
        <c:axId val="316285312"/>
        <c:scaling>
          <c:orientation val="minMax"/>
          <c:max val="0.70000000000000007"/>
        </c:scaling>
        <c:delete val="1"/>
        <c:axPos val="l"/>
        <c:numFmt formatCode="0%" sourceLinked="1"/>
        <c:majorTickMark val="out"/>
        <c:minorTickMark val="none"/>
        <c:tickLblPos val="none"/>
        <c:crossAx val="3156814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83145398904254E-3"/>
          <c:y val="0.1044760157618934"/>
          <c:w val="0.95416666666666161"/>
          <c:h val="0.78784104330709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rgbClr val="1A7501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6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7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8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9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1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MX" sz="1000">
                    <a:latin typeface="Myriad Pro"/>
                    <a:cs typeface="Myriad Pro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Hoja1!$A$2:$A$12</c:f>
              <c:strCache>
                <c:ptCount val="11"/>
                <c:pt idx="0">
                  <c:v>PAN</c:v>
                </c:pt>
                <c:pt idx="1">
                  <c:v>PRI</c:v>
                </c:pt>
                <c:pt idx="2">
                  <c:v>PRD</c:v>
                </c:pt>
                <c:pt idx="3">
                  <c:v>PT</c:v>
                </c:pt>
                <c:pt idx="4">
                  <c:v>PVEM</c:v>
                </c:pt>
                <c:pt idx="5">
                  <c:v> Convergencia/
Movimiento Ciudadano</c:v>
                </c:pt>
                <c:pt idx="6">
                  <c:v>Nueva Alianza</c:v>
                </c:pt>
                <c:pt idx="7">
                  <c:v> Anularé
/Anuló</c:v>
                </c:pt>
                <c:pt idx="8">
                  <c:v>Ninguno
/No Votaré/No Iré a votar </c:v>
                </c:pt>
                <c:pt idx="9">
                  <c:v>Todavía no decido
/Indeciso/Aun no me decido </c:v>
                </c:pt>
                <c:pt idx="10">
                  <c:v> El voto es secreto/
No quiere contestar </c:v>
                </c:pt>
              </c:strCache>
            </c:strRef>
          </c:cat>
          <c:val>
            <c:numRef>
              <c:f>Hoja1!$B$2:$B$12</c:f>
              <c:numCache>
                <c:formatCode>0%</c:formatCode>
                <c:ptCount val="11"/>
                <c:pt idx="0">
                  <c:v>0.121</c:v>
                </c:pt>
                <c:pt idx="1">
                  <c:v>0.159</c:v>
                </c:pt>
                <c:pt idx="2">
                  <c:v>0.14099999999999999</c:v>
                </c:pt>
                <c:pt idx="3">
                  <c:v>3.6999999999999998E-2</c:v>
                </c:pt>
                <c:pt idx="4">
                  <c:v>6.8000000000000005E-2</c:v>
                </c:pt>
                <c:pt idx="5">
                  <c:v>1.7999999999999999E-2</c:v>
                </c:pt>
                <c:pt idx="6">
                  <c:v>1.2E-2</c:v>
                </c:pt>
                <c:pt idx="7">
                  <c:v>4.5999999999999999E-2</c:v>
                </c:pt>
                <c:pt idx="8">
                  <c:v>0.33</c:v>
                </c:pt>
                <c:pt idx="9">
                  <c:v>5.2999999999999999E-2</c:v>
                </c:pt>
                <c:pt idx="10">
                  <c:v>1.299999999999979E-2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316527744"/>
        <c:axId val="316529280"/>
      </c:barChart>
      <c:catAx>
        <c:axId val="316527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MX" sz="700">
                <a:latin typeface="Myriad Pro"/>
                <a:cs typeface="Myriad Pro"/>
              </a:defRPr>
            </a:pPr>
            <a:endParaRPr lang="es-MX"/>
          </a:p>
        </c:txPr>
        <c:crossAx val="316529280"/>
        <c:crosses val="autoZero"/>
        <c:auto val="1"/>
        <c:lblAlgn val="ctr"/>
        <c:lblOffset val="100"/>
        <c:noMultiLvlLbl val="0"/>
      </c:catAx>
      <c:valAx>
        <c:axId val="316529280"/>
        <c:scaling>
          <c:orientation val="minMax"/>
          <c:max val="0.70000000000000506"/>
        </c:scaling>
        <c:delete val="1"/>
        <c:axPos val="l"/>
        <c:numFmt formatCode="0%" sourceLinked="1"/>
        <c:majorTickMark val="out"/>
        <c:minorTickMark val="none"/>
        <c:tickLblPos val="none"/>
        <c:crossAx val="3165277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83145398904254E-3"/>
          <c:y val="0.1044760157618934"/>
          <c:w val="0.95416666666666161"/>
          <c:h val="0.78784104330709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rgbClr val="1A7501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6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7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8"/>
            <c:invertIfNegative val="0"/>
            <c:bubble3D val="0"/>
          </c:dPt>
          <c:dLbls>
            <c:txPr>
              <a:bodyPr/>
              <a:lstStyle/>
              <a:p>
                <a:pPr>
                  <a:defRPr lang="es-MX" sz="1000">
                    <a:latin typeface="Myriad Pro"/>
                    <a:cs typeface="Myriad Pro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Hoja1!$A$2:$A$10</c:f>
              <c:strCache>
                <c:ptCount val="9"/>
                <c:pt idx="0">
                  <c:v>PAN</c:v>
                </c:pt>
                <c:pt idx="1">
                  <c:v>PRI</c:v>
                </c:pt>
                <c:pt idx="2">
                  <c:v>PRD</c:v>
                </c:pt>
                <c:pt idx="3">
                  <c:v>PT</c:v>
                </c:pt>
                <c:pt idx="4">
                  <c:v>PVEM</c:v>
                </c:pt>
                <c:pt idx="5">
                  <c:v> Convergencia/
Movimiento Ciudadano</c:v>
                </c:pt>
                <c:pt idx="6">
                  <c:v>Nueva Alianza</c:v>
                </c:pt>
                <c:pt idx="7">
                  <c:v>Todavía no decido/Indeciso/Aun no me decido (NS). </c:v>
                </c:pt>
                <c:pt idx="8">
                  <c:v>El voto es secreto/No quiere contestar/ No lo conoce</c:v>
                </c:pt>
              </c:strCache>
            </c:strRef>
          </c:cat>
          <c:val>
            <c:numRef>
              <c:f>Hoja1!$B$2:$B$10</c:f>
              <c:numCache>
                <c:formatCode>0%</c:formatCode>
                <c:ptCount val="9"/>
                <c:pt idx="0">
                  <c:v>0.318</c:v>
                </c:pt>
                <c:pt idx="1">
                  <c:v>0.17799999999999999</c:v>
                </c:pt>
                <c:pt idx="2">
                  <c:v>0.24299999999999999</c:v>
                </c:pt>
                <c:pt idx="3">
                  <c:v>2.7E-2</c:v>
                </c:pt>
                <c:pt idx="4">
                  <c:v>8.9999999999999993E-3</c:v>
                </c:pt>
                <c:pt idx="5">
                  <c:v>8.9999999999999993E-3</c:v>
                </c:pt>
                <c:pt idx="6">
                  <c:v>1.2999999999999999E-2</c:v>
                </c:pt>
                <c:pt idx="7">
                  <c:v>0.14799999999999999</c:v>
                </c:pt>
                <c:pt idx="8">
                  <c:v>5.4999999999999938E-2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316827904"/>
        <c:axId val="316833792"/>
      </c:barChart>
      <c:catAx>
        <c:axId val="316827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MX" sz="700">
                <a:latin typeface="Myriad Pro"/>
                <a:cs typeface="Myriad Pro"/>
              </a:defRPr>
            </a:pPr>
            <a:endParaRPr lang="es-MX"/>
          </a:p>
        </c:txPr>
        <c:crossAx val="316833792"/>
        <c:crosses val="autoZero"/>
        <c:auto val="1"/>
        <c:lblAlgn val="ctr"/>
        <c:lblOffset val="100"/>
        <c:noMultiLvlLbl val="0"/>
      </c:catAx>
      <c:valAx>
        <c:axId val="316833792"/>
        <c:scaling>
          <c:orientation val="minMax"/>
          <c:max val="0.70000000000000506"/>
        </c:scaling>
        <c:delete val="1"/>
        <c:axPos val="l"/>
        <c:numFmt formatCode="0%" sourceLinked="1"/>
        <c:majorTickMark val="out"/>
        <c:minorTickMark val="none"/>
        <c:tickLblPos val="none"/>
        <c:crossAx val="3168279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83145398904254E-3"/>
          <c:y val="0.1044760157618934"/>
          <c:w val="0.95416666666666161"/>
          <c:h val="0.78784104330709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rgbClr val="1A7501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6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9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10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11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MX" sz="1000">
                    <a:latin typeface="Myriad Pro"/>
                    <a:cs typeface="Myriad Pro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Hoja1!$A$2:$A$13</c:f>
              <c:strCache>
                <c:ptCount val="12"/>
                <c:pt idx="0">
                  <c:v>Josefina Vázquez Mota (PAN)</c:v>
                </c:pt>
                <c:pt idx="1">
                  <c:v>Enrique Peña Nieto (PRI)</c:v>
                </c:pt>
                <c:pt idx="2">
                  <c:v>Andrés Manuel López Obrador (PRD)</c:v>
                </c:pt>
                <c:pt idx="3">
                  <c:v>Andrés Manuel López Obrador (PT)</c:v>
                </c:pt>
                <c:pt idx="4">
                  <c:v>Enrique Peña Nieto (PVEM)</c:v>
                </c:pt>
                <c:pt idx="5">
                  <c:v>Andrés Manuel López Obrador (Movimiento Ciudadano)</c:v>
                </c:pt>
                <c:pt idx="6">
                  <c:v>Gabriel Quadri de la Torre (PANAL)</c:v>
                </c:pt>
                <c:pt idx="7">
                  <c:v>No registrado</c:v>
                </c:pt>
                <c:pt idx="8">
                  <c:v>Anularé/Anuló/Anuló Cédula</c:v>
                </c:pt>
                <c:pt idx="9">
                  <c:v>Ninguno/No Votaré/No Iré a votar</c:v>
                </c:pt>
                <c:pt idx="10">
                  <c:v>Todavía no decido/Indeciso/Aun no me decido</c:v>
                </c:pt>
                <c:pt idx="11">
                  <c:v>El voto es secreto/No quiere contestar/ No lo conoce </c:v>
                </c:pt>
              </c:strCache>
            </c:strRef>
          </c:cat>
          <c:val>
            <c:numRef>
              <c:f>Hoja1!$B$2:$B$13</c:f>
              <c:numCache>
                <c:formatCode>0%</c:formatCode>
                <c:ptCount val="12"/>
                <c:pt idx="0">
                  <c:v>0.20799999999999999</c:v>
                </c:pt>
                <c:pt idx="1">
                  <c:v>0.375</c:v>
                </c:pt>
                <c:pt idx="2">
                  <c:v>0.218</c:v>
                </c:pt>
                <c:pt idx="3">
                  <c:v>2.5000000000000001E-2</c:v>
                </c:pt>
                <c:pt idx="4">
                  <c:v>1.9E-2</c:v>
                </c:pt>
                <c:pt idx="5">
                  <c:v>0.01</c:v>
                </c:pt>
                <c:pt idx="6">
                  <c:v>5.0000000000000001E-3</c:v>
                </c:pt>
                <c:pt idx="7">
                  <c:v>7.0000000000000001E-3</c:v>
                </c:pt>
                <c:pt idx="8">
                  <c:v>3.2000000000000001E-2</c:v>
                </c:pt>
                <c:pt idx="9">
                  <c:v>2.7E-2</c:v>
                </c:pt>
                <c:pt idx="10">
                  <c:v>0.04</c:v>
                </c:pt>
                <c:pt idx="11">
                  <c:v>3.3999999999999919E-2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318200832"/>
        <c:axId val="318206720"/>
      </c:barChart>
      <c:catAx>
        <c:axId val="318200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MX" sz="500">
                <a:latin typeface="Myriad Pro"/>
                <a:cs typeface="Myriad Pro"/>
              </a:defRPr>
            </a:pPr>
            <a:endParaRPr lang="es-MX"/>
          </a:p>
        </c:txPr>
        <c:crossAx val="318206720"/>
        <c:crosses val="autoZero"/>
        <c:auto val="1"/>
        <c:lblAlgn val="ctr"/>
        <c:lblOffset val="100"/>
        <c:noMultiLvlLbl val="0"/>
      </c:catAx>
      <c:valAx>
        <c:axId val="318206720"/>
        <c:scaling>
          <c:orientation val="minMax"/>
          <c:max val="0.70000000000000506"/>
        </c:scaling>
        <c:delete val="1"/>
        <c:axPos val="l"/>
        <c:numFmt formatCode="0%" sourceLinked="1"/>
        <c:majorTickMark val="out"/>
        <c:minorTickMark val="none"/>
        <c:tickLblPos val="none"/>
        <c:crossAx val="3182008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854986195947939E-2"/>
          <c:y val="0.13287087678183346"/>
          <c:w val="0.9541666666666605"/>
          <c:h val="0.621510200805246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  <c:spPr>
              <a:solidFill>
                <a:srgbClr val="F79646">
                  <a:lumMod val="60000"/>
                  <a:lumOff val="40000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rgbClr val="F79646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0" h="0"/>
              </a:sp3d>
            </c:spPr>
          </c:dPt>
          <c:dLbls>
            <c:dLbl>
              <c:idx val="1"/>
              <c:layout>
                <c:manualLayout>
                  <c:x val="3.50763227640363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5"/>
                <c:pt idx="0">
                  <c:v>Muy seguro</c:v>
                </c:pt>
                <c:pt idx="1">
                  <c:v>Algo seguro</c:v>
                </c:pt>
                <c:pt idx="2">
                  <c:v>Poco seguro</c:v>
                </c:pt>
                <c:pt idx="3">
                  <c:v>Nada seguro</c:v>
                </c:pt>
                <c:pt idx="4">
                  <c:v>Ns/Nc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0.75900000000000001</c:v>
                </c:pt>
                <c:pt idx="1">
                  <c:v>0.186</c:v>
                </c:pt>
                <c:pt idx="2">
                  <c:v>3.9E-2</c:v>
                </c:pt>
                <c:pt idx="3">
                  <c:v>8.0000000000000002E-3</c:v>
                </c:pt>
                <c:pt idx="4">
                  <c:v>7.9999999999998961E-3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8565760"/>
        <c:axId val="318645376"/>
      </c:barChart>
      <c:catAx>
        <c:axId val="318565760"/>
        <c:scaling>
          <c:orientation val="minMax"/>
        </c:scaling>
        <c:delete val="0"/>
        <c:axPos val="b"/>
        <c:majorTickMark val="out"/>
        <c:minorTickMark val="none"/>
        <c:tickLblPos val="nextTo"/>
        <c:crossAx val="318645376"/>
        <c:crosses val="autoZero"/>
        <c:auto val="1"/>
        <c:lblAlgn val="ctr"/>
        <c:lblOffset val="100"/>
        <c:noMultiLvlLbl val="0"/>
      </c:catAx>
      <c:valAx>
        <c:axId val="318645376"/>
        <c:scaling>
          <c:orientation val="minMax"/>
          <c:max val="0.8"/>
        </c:scaling>
        <c:delete val="1"/>
        <c:axPos val="l"/>
        <c:numFmt formatCode="0%" sourceLinked="1"/>
        <c:majorTickMark val="out"/>
        <c:minorTickMark val="none"/>
        <c:tickLblPos val="none"/>
        <c:crossAx val="3185657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Myriad Pro"/>
          <a:cs typeface="Myriad Pro"/>
        </a:defRPr>
      </a:pPr>
      <a:endParaRPr lang="es-MX"/>
    </a:p>
  </c:txPr>
  <c:externalData r:id="rId2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83145398904254E-3"/>
          <c:y val="0.1044760157618934"/>
          <c:w val="0.95416666666666161"/>
          <c:h val="0.78784104330709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rgbClr val="1A7501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6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9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10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11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MX" sz="1000">
                    <a:latin typeface="Myriad Pro"/>
                    <a:cs typeface="Myriad Pro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Hoja1!$A$2:$A$13</c:f>
              <c:strCache>
                <c:ptCount val="12"/>
                <c:pt idx="0">
                  <c:v>Josefina Vázquez Mota (PAN)</c:v>
                </c:pt>
                <c:pt idx="1">
                  <c:v>Enrique Peña Nieto (PRI)</c:v>
                </c:pt>
                <c:pt idx="2">
                  <c:v>Andrés Manuel López Obrador (PRD)</c:v>
                </c:pt>
                <c:pt idx="3">
                  <c:v>Andrés Manuel López Obrador (PT)</c:v>
                </c:pt>
                <c:pt idx="4">
                  <c:v>Enrique Peña Nieto (PVEM)</c:v>
                </c:pt>
                <c:pt idx="5">
                  <c:v>Andrés Manuel López Obrador (Movimiento Ciudadano)</c:v>
                </c:pt>
                <c:pt idx="6">
                  <c:v>Gabriel Quadri de la Torre (PANAL)</c:v>
                </c:pt>
                <c:pt idx="7">
                  <c:v>No registrado</c:v>
                </c:pt>
                <c:pt idx="8">
                  <c:v>Anularé/Anuló/Anuló Cédula</c:v>
                </c:pt>
                <c:pt idx="9">
                  <c:v>Ninguno/No Votaré/No Iré a votar</c:v>
                </c:pt>
                <c:pt idx="10">
                  <c:v>Todavía no decido/Indeciso/Aun no me decido</c:v>
                </c:pt>
                <c:pt idx="11">
                  <c:v>El voto es secreto/No quiere contestar/ No lo conoce </c:v>
                </c:pt>
              </c:strCache>
            </c:strRef>
          </c:cat>
          <c:val>
            <c:numRef>
              <c:f>Hoja1!$B$2:$B$13</c:f>
              <c:numCache>
                <c:formatCode>0%</c:formatCode>
                <c:ptCount val="12"/>
                <c:pt idx="0">
                  <c:v>0.13</c:v>
                </c:pt>
                <c:pt idx="1">
                  <c:v>0.183</c:v>
                </c:pt>
                <c:pt idx="2">
                  <c:v>0.126</c:v>
                </c:pt>
                <c:pt idx="3">
                  <c:v>2.9000000000000001E-2</c:v>
                </c:pt>
                <c:pt idx="4">
                  <c:v>2.9000000000000001E-2</c:v>
                </c:pt>
                <c:pt idx="5">
                  <c:v>1.7999999999999999E-2</c:v>
                </c:pt>
                <c:pt idx="6">
                  <c:v>1.4999999999999999E-2</c:v>
                </c:pt>
                <c:pt idx="7">
                  <c:v>6.0000000000000001E-3</c:v>
                </c:pt>
                <c:pt idx="8">
                  <c:v>5.7000000000000002E-2</c:v>
                </c:pt>
                <c:pt idx="9">
                  <c:v>0.34799999999999998</c:v>
                </c:pt>
                <c:pt idx="10">
                  <c:v>5.1999999999999998E-2</c:v>
                </c:pt>
                <c:pt idx="11">
                  <c:v>6.0000000000000001E-3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318729216"/>
        <c:axId val="318735104"/>
      </c:barChart>
      <c:catAx>
        <c:axId val="318729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MX" sz="500">
                <a:latin typeface="Myriad Pro"/>
                <a:cs typeface="Myriad Pro"/>
              </a:defRPr>
            </a:pPr>
            <a:endParaRPr lang="es-MX"/>
          </a:p>
        </c:txPr>
        <c:crossAx val="318735104"/>
        <c:crosses val="autoZero"/>
        <c:auto val="1"/>
        <c:lblAlgn val="ctr"/>
        <c:lblOffset val="100"/>
        <c:noMultiLvlLbl val="0"/>
      </c:catAx>
      <c:valAx>
        <c:axId val="318735104"/>
        <c:scaling>
          <c:orientation val="minMax"/>
          <c:max val="0.70000000000000506"/>
        </c:scaling>
        <c:delete val="1"/>
        <c:axPos val="l"/>
        <c:numFmt formatCode="0%" sourceLinked="1"/>
        <c:majorTickMark val="out"/>
        <c:minorTickMark val="none"/>
        <c:tickLblPos val="none"/>
        <c:crossAx val="3187292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83145398904254E-3"/>
          <c:y val="0.1044760157618934"/>
          <c:w val="0.95416666666666161"/>
          <c:h val="0.78784104330709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rgbClr val="1A7501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5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6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7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8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Pt>
            <c:idx val="9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0" h="0"/>
              </a:sp3d>
            </c:spPr>
          </c:dPt>
          <c:dLbls>
            <c:txPr>
              <a:bodyPr/>
              <a:lstStyle/>
              <a:p>
                <a:pPr>
                  <a:defRPr lang="es-MX" sz="1000">
                    <a:latin typeface="Myriad Pro"/>
                    <a:cs typeface="Myriad Pro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Hoja1!$A$2:$A$11</c:f>
              <c:strCache>
                <c:ptCount val="10"/>
                <c:pt idx="0">
                  <c:v>Josefina Vázquez Mota (PAN)</c:v>
                </c:pt>
                <c:pt idx="1">
                  <c:v>Enrique Peña Nieto (PRI)</c:v>
                </c:pt>
                <c:pt idx="2">
                  <c:v>Andrés Manuel López Obrador (PRD)</c:v>
                </c:pt>
                <c:pt idx="3">
                  <c:v>Andrés Manuel López Obrador (PT)</c:v>
                </c:pt>
                <c:pt idx="4">
                  <c:v>Enrique Peña Nieto (PVEM)</c:v>
                </c:pt>
                <c:pt idx="5">
                  <c:v>Andrés Manuel López Obrador (Movimiento Ciudadano)</c:v>
                </c:pt>
                <c:pt idx="6">
                  <c:v>Gabriel Quadri de la Torre (PANAL)</c:v>
                </c:pt>
                <c:pt idx="7">
                  <c:v>No registrado</c:v>
                </c:pt>
                <c:pt idx="8">
                  <c:v>Todavía no decido/Indeciso/Aun no me decido </c:v>
                </c:pt>
                <c:pt idx="9">
                  <c:v>El voto es secreto/No quiere contestar/ No lo conoce </c:v>
                </c:pt>
              </c:strCache>
            </c:strRef>
          </c:cat>
          <c:val>
            <c:numRef>
              <c:f>Hoja1!$B$2:$B$11</c:f>
              <c:numCache>
                <c:formatCode>0%</c:formatCode>
                <c:ptCount val="10"/>
                <c:pt idx="0">
                  <c:v>0.30599999999999999</c:v>
                </c:pt>
                <c:pt idx="1">
                  <c:v>0.16200000000000001</c:v>
                </c:pt>
                <c:pt idx="2">
                  <c:v>0.253</c:v>
                </c:pt>
                <c:pt idx="3">
                  <c:v>3.7999999999999999E-2</c:v>
                </c:pt>
                <c:pt idx="4">
                  <c:v>0.01</c:v>
                </c:pt>
                <c:pt idx="5">
                  <c:v>1.4E-2</c:v>
                </c:pt>
                <c:pt idx="6">
                  <c:v>2.1000000000000001E-2</c:v>
                </c:pt>
                <c:pt idx="7">
                  <c:v>1.2999999999999999E-2</c:v>
                </c:pt>
                <c:pt idx="8">
                  <c:v>0.13900000000000001</c:v>
                </c:pt>
                <c:pt idx="9">
                  <c:v>4.3999999999999928E-2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319112704"/>
        <c:axId val="319114240"/>
      </c:barChart>
      <c:catAx>
        <c:axId val="3191127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MX" sz="600">
                <a:latin typeface="Myriad Pro"/>
                <a:cs typeface="Myriad Pro"/>
              </a:defRPr>
            </a:pPr>
            <a:endParaRPr lang="es-MX"/>
          </a:p>
        </c:txPr>
        <c:crossAx val="319114240"/>
        <c:crosses val="autoZero"/>
        <c:auto val="1"/>
        <c:lblAlgn val="ctr"/>
        <c:lblOffset val="100"/>
        <c:noMultiLvlLbl val="0"/>
      </c:catAx>
      <c:valAx>
        <c:axId val="319114240"/>
        <c:scaling>
          <c:orientation val="minMax"/>
          <c:max val="0.70000000000000506"/>
        </c:scaling>
        <c:delete val="1"/>
        <c:axPos val="l"/>
        <c:numFmt formatCode="0%" sourceLinked="1"/>
        <c:majorTickMark val="out"/>
        <c:minorTickMark val="none"/>
        <c:tickLblPos val="none"/>
        <c:crossAx val="3191127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2587202125683044E-3"/>
          <c:y val="4.740313245618212E-2"/>
          <c:w val="0.98829067675183868"/>
          <c:h val="0.8103183640971108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mucho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0"/>
              <a:bevelB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0"/>
                <a:bevelB w="0" h="0"/>
              </a:sp3d>
            </c:spPr>
          </c:dPt>
          <c:dPt>
            <c:idx val="1"/>
            <c:invertIfNegative val="0"/>
            <c:bubble3D val="0"/>
            <c:spPr>
              <a:solidFill>
                <a:srgbClr val="18721C"/>
              </a:solidFill>
              <a:scene3d>
                <a:camera prst="orthographicFront"/>
                <a:lightRig rig="threePt" dir="t"/>
              </a:scene3d>
              <a:sp3d>
                <a:bevelT w="0"/>
                <a:bevelB w="0" h="0"/>
              </a:sp3d>
            </c:spPr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 w="0"/>
                <a:bevelB w="0" h="0"/>
              </a:sp3d>
            </c:spPr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scene3d>
                <a:camera prst="orthographicFront"/>
                <a:lightRig rig="threePt" dir="t"/>
              </a:scene3d>
              <a:sp3d>
                <a:bevelT w="0"/>
                <a:bevelB w="0" h="0"/>
              </a:sp3d>
            </c:spPr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scene3d>
                <a:camera prst="orthographicFront"/>
                <a:lightRig rig="threePt" dir="t"/>
              </a:scene3d>
              <a:sp3d>
                <a:bevelT w="0"/>
                <a:bevelB w="0" h="0"/>
              </a:sp3d>
            </c:spPr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scene3d>
                <a:camera prst="orthographicFront"/>
                <a:lightRig rig="threePt" dir="t"/>
              </a:scene3d>
              <a:sp3d>
                <a:bevelT w="0"/>
                <a:bevelB w="0" h="0"/>
              </a:sp3d>
            </c:spPr>
          </c:dPt>
          <c:dPt>
            <c:idx val="6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scene3d>
                <a:camera prst="orthographicFront"/>
                <a:lightRig rig="threePt" dir="t"/>
              </a:scene3d>
              <a:sp3d>
                <a:bevelT w="0"/>
                <a:bevelB w="0" h="0"/>
              </a:sp3d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000">
                      <a:solidFill>
                        <a:schemeClr val="bg1"/>
                      </a:solidFill>
                      <a:latin typeface="Myriad Pro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1000">
                      <a:solidFill>
                        <a:schemeClr val="bg1"/>
                      </a:solidFill>
                      <a:latin typeface="Myriad Pro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-3.7793419778754743E-2"/>
                </c:manualLayout>
              </c:layout>
              <c:spPr/>
              <c:txPr>
                <a:bodyPr/>
                <a:lstStyle/>
                <a:p>
                  <a:pPr>
                    <a:defRPr sz="1000">
                      <a:solidFill>
                        <a:schemeClr val="tx1"/>
                      </a:solidFill>
                      <a:latin typeface="Myriad Pro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4.3016895704350864E-3"/>
                  <c:y val="-3.7793419778754743E-2"/>
                </c:manualLayout>
              </c:layout>
              <c:spPr/>
              <c:txPr>
                <a:bodyPr/>
                <a:lstStyle/>
                <a:p>
                  <a:pPr>
                    <a:defRPr sz="1000">
                      <a:solidFill>
                        <a:schemeClr val="tx1"/>
                      </a:solidFill>
                      <a:latin typeface="Myriad Pro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433896523478362E-3"/>
                  <c:y val="-6.2989032964591241E-2"/>
                </c:manualLayout>
              </c:layout>
              <c:spPr/>
              <c:txPr>
                <a:bodyPr/>
                <a:lstStyle/>
                <a:p>
                  <a:pPr>
                    <a:defRPr sz="1000">
                      <a:solidFill>
                        <a:schemeClr val="tx1"/>
                      </a:solidFill>
                      <a:latin typeface="Myriad Pro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tx>
                <c:rich>
                  <a:bodyPr/>
                  <a:lstStyle/>
                  <a:p>
                    <a:pPr>
                      <a:defRPr sz="1000">
                        <a:solidFill>
                          <a:schemeClr val="bg1"/>
                        </a:solidFill>
                        <a:latin typeface="Myriad Pro"/>
                      </a:defRPr>
                    </a:pPr>
                    <a:r>
                      <a:rPr lang="en-US" dirty="0">
                        <a:solidFill>
                          <a:schemeClr val="tx1"/>
                        </a:solidFill>
                        <a:latin typeface="Myriad Pro"/>
                      </a:rPr>
                      <a:t>10.0%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>
                    <a:latin typeface="Myriad Pro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7"/>
                <c:pt idx="0">
                  <c:v>PAN</c:v>
                </c:pt>
                <c:pt idx="1">
                  <c:v>PRI</c:v>
                </c:pt>
                <c:pt idx="2">
                  <c:v>PRD</c:v>
                </c:pt>
                <c:pt idx="3">
                  <c:v>PT</c:v>
                </c:pt>
                <c:pt idx="4">
                  <c:v>PVEM</c:v>
                </c:pt>
                <c:pt idx="5">
                  <c:v>Convegencia
/Movimiento ciudadano</c:v>
                </c:pt>
                <c:pt idx="6">
                  <c:v>Ns/Nc</c:v>
                </c:pt>
              </c:strCache>
            </c:strRef>
          </c:cat>
          <c:val>
            <c:numRef>
              <c:f>Hoja1!$B$2:$B$8</c:f>
              <c:numCache>
                <c:formatCode>0%</c:formatCode>
                <c:ptCount val="7"/>
                <c:pt idx="0">
                  <c:v>0.11899999999999999</c:v>
                </c:pt>
                <c:pt idx="1">
                  <c:v>0.24199999999999999</c:v>
                </c:pt>
                <c:pt idx="2">
                  <c:v>0.13</c:v>
                </c:pt>
                <c:pt idx="3">
                  <c:v>6.0000000000000001E-3</c:v>
                </c:pt>
                <c:pt idx="4">
                  <c:v>7.0000000000000001E-3</c:v>
                </c:pt>
                <c:pt idx="5">
                  <c:v>6.0000000000000001E-3</c:v>
                </c:pt>
                <c:pt idx="6">
                  <c:v>1.7999999999999905E-2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algo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0"/>
              <a:bevelB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 w="0"/>
                <a:bevelB w="0" h="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 w="0"/>
                <a:bevelB w="0" h="0"/>
              </a:sp3d>
            </c:spPr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>
                <a:bevelT w="0"/>
                <a:bevelB w="0" h="0"/>
              </a:sp3d>
            </c:spPr>
          </c:dPt>
          <c:dPt>
            <c:idx val="3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0"/>
                <a:bevelB w="0" h="0"/>
              </a:sp3d>
            </c:spPr>
          </c:dPt>
          <c:dLbls>
            <c:dLbl>
              <c:idx val="2"/>
              <c:layout>
                <c:manualLayout>
                  <c:x val="1.6732501244026106E-3"/>
                  <c:y val="5.88691203622877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cene3d>
                <a:camera prst="orthographicFront"/>
                <a:lightRig rig="threePt" dir="t"/>
              </a:scene3d>
              <a:sp3d>
                <a:bevelT w="6350"/>
              </a:sp3d>
            </c:spPr>
            <c:txPr>
              <a:bodyPr/>
              <a:lstStyle/>
              <a:p>
                <a:pPr>
                  <a:defRPr lang="es-MX" sz="1000">
                    <a:solidFill>
                      <a:schemeClr val="tx1"/>
                    </a:solidFill>
                    <a:latin typeface="Myriad Pro"/>
                    <a:cs typeface="Myriad Pro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7"/>
                <c:pt idx="0">
                  <c:v>PAN</c:v>
                </c:pt>
                <c:pt idx="1">
                  <c:v>PRI</c:v>
                </c:pt>
                <c:pt idx="2">
                  <c:v>PRD</c:v>
                </c:pt>
                <c:pt idx="3">
                  <c:v>PT</c:v>
                </c:pt>
                <c:pt idx="4">
                  <c:v>PVEM</c:v>
                </c:pt>
                <c:pt idx="5">
                  <c:v>Convegencia
/Movimiento ciudadano</c:v>
                </c:pt>
                <c:pt idx="6">
                  <c:v>Ns/Nc</c:v>
                </c:pt>
              </c:strCache>
            </c:strRef>
          </c:cat>
          <c:val>
            <c:numRef>
              <c:f>Hoja1!$C$2:$C$8</c:f>
              <c:numCache>
                <c:formatCode>0%</c:formatCode>
                <c:ptCount val="7"/>
                <c:pt idx="0">
                  <c:v>6.6000000000000003E-2</c:v>
                </c:pt>
                <c:pt idx="1">
                  <c:v>7.4999999999999997E-2</c:v>
                </c:pt>
                <c:pt idx="2">
                  <c:v>6.3E-2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321452672"/>
        <c:axId val="322003328"/>
      </c:barChart>
      <c:catAx>
        <c:axId val="3214526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s-ES" sz="800">
                <a:latin typeface="Myriad Pro"/>
                <a:cs typeface="Myriad Pro"/>
              </a:defRPr>
            </a:pPr>
            <a:endParaRPr lang="es-MX"/>
          </a:p>
        </c:txPr>
        <c:crossAx val="322003328"/>
        <c:crosses val="autoZero"/>
        <c:auto val="1"/>
        <c:lblAlgn val="ctr"/>
        <c:lblOffset val="100"/>
        <c:noMultiLvlLbl val="0"/>
      </c:catAx>
      <c:valAx>
        <c:axId val="322003328"/>
        <c:scaling>
          <c:orientation val="minMax"/>
          <c:max val="0.5"/>
        </c:scaling>
        <c:delete val="1"/>
        <c:axPos val="l"/>
        <c:numFmt formatCode="0%" sourceLinked="1"/>
        <c:majorTickMark val="out"/>
        <c:minorTickMark val="none"/>
        <c:tickLblPos val="nextTo"/>
        <c:crossAx val="3214526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  <c:userShapes r:id="rId2"/>
</c:chartSpace>
</file>

<file path=ppt/drawing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0.36349</cdr:x>
      <cdr:y>0.34155</cdr:y>
    </cdr:from>
    <cdr:to>
      <cdr:x>0.51565</cdr:x>
      <cdr:y>0.39907</cdr:y>
    </cdr:to>
    <cdr:sp macro="" textlink="">
      <cdr:nvSpPr>
        <cdr:cNvPr id="3" name="5 CuadroTexto"/>
        <cdr:cNvSpPr txBox="1"/>
      </cdr:nvSpPr>
      <cdr:spPr>
        <a:xfrm xmlns:a="http://schemas.openxmlformats.org/drawingml/2006/main">
          <a:off x="3167975" y="2010569"/>
          <a:ext cx="1326136" cy="33860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Myriad Pro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Myriad Pro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Myriad Pro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Myriad Pro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Myriad Pro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Myriad Pro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Myriad Pro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Myriad Pro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Myriad Pro"/>
            </a:defRPr>
          </a:lvl9pPr>
        </a:lstStyle>
        <a:p xmlns:a="http://schemas.openxmlformats.org/drawingml/2006/main">
          <a:pPr algn="ctr"/>
          <a:r>
            <a:rPr lang="es-ES" sz="1600" b="1" dirty="0" smtClean="0">
              <a:latin typeface="Myriad Pro"/>
            </a:rPr>
            <a:t>36%</a:t>
          </a:r>
          <a:endParaRPr lang="es-ES" sz="1600" b="1" dirty="0">
            <a:latin typeface="Myriad Pro"/>
          </a:endParaRPr>
        </a:p>
      </cdr:txBody>
    </cdr:sp>
  </cdr:relSizeAnchor>
  <cdr:relSizeAnchor xmlns:cdr="http://schemas.openxmlformats.org/drawingml/2006/chartDrawing">
    <cdr:from>
      <cdr:x>0.23635</cdr:x>
      <cdr:y>0.73716</cdr:y>
    </cdr:from>
    <cdr:to>
      <cdr:x>0.38922</cdr:x>
      <cdr:y>0.78422</cdr:y>
    </cdr:to>
    <cdr:sp macro="" textlink="">
      <cdr:nvSpPr>
        <cdr:cNvPr id="6" name="5 CuadroTexto"/>
        <cdr:cNvSpPr txBox="1"/>
      </cdr:nvSpPr>
      <cdr:spPr>
        <a:xfrm xmlns:a="http://schemas.openxmlformats.org/drawingml/2006/main">
          <a:off x="2059906" y="4339409"/>
          <a:ext cx="1332324" cy="27702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Myriad Pro"/>
            </a:defRPr>
          </a:lvl1pPr>
          <a:lvl2pPr marL="457200" indent="0">
            <a:defRPr sz="1100">
              <a:latin typeface="Myriad Pro"/>
            </a:defRPr>
          </a:lvl2pPr>
          <a:lvl3pPr marL="914400" indent="0">
            <a:defRPr sz="1100">
              <a:latin typeface="Myriad Pro"/>
            </a:defRPr>
          </a:lvl3pPr>
          <a:lvl4pPr marL="1371600" indent="0">
            <a:defRPr sz="1100">
              <a:latin typeface="Myriad Pro"/>
            </a:defRPr>
          </a:lvl4pPr>
          <a:lvl5pPr marL="1828800" indent="0">
            <a:defRPr sz="1100">
              <a:latin typeface="Myriad Pro"/>
            </a:defRPr>
          </a:lvl5pPr>
          <a:lvl6pPr marL="2286000" indent="0">
            <a:defRPr sz="1100">
              <a:latin typeface="Myriad Pro"/>
            </a:defRPr>
          </a:lvl6pPr>
          <a:lvl7pPr marL="2743200" indent="0">
            <a:defRPr sz="1100">
              <a:latin typeface="Myriad Pro"/>
            </a:defRPr>
          </a:lvl7pPr>
          <a:lvl8pPr marL="3200400" indent="0">
            <a:defRPr sz="1100">
              <a:latin typeface="Myriad Pro"/>
            </a:defRPr>
          </a:lvl8pPr>
          <a:lvl9pPr marL="3657600" indent="0">
            <a:defRPr sz="1100">
              <a:latin typeface="Myriad Pro"/>
            </a:defRPr>
          </a:lvl9pPr>
        </a:lstStyle>
        <a:p xmlns:a="http://schemas.openxmlformats.org/drawingml/2006/main">
          <a:pPr algn="ctr"/>
          <a:r>
            <a:rPr lang="es-ES" sz="1200" b="1" dirty="0" smtClean="0"/>
            <a:t>18%</a:t>
          </a:r>
          <a:endParaRPr lang="es-ES" sz="1200" b="1" dirty="0">
            <a:latin typeface="Myriad Pro"/>
          </a:endParaRPr>
        </a:p>
      </cdr:txBody>
    </cdr:sp>
  </cdr:relSizeAnchor>
  <cdr:relSizeAnchor xmlns:cdr="http://schemas.openxmlformats.org/drawingml/2006/chartDrawing">
    <cdr:from>
      <cdr:x>0.10245</cdr:x>
      <cdr:y>0.53727</cdr:y>
    </cdr:from>
    <cdr:to>
      <cdr:x>0.25461</cdr:x>
      <cdr:y>0.59478</cdr:y>
    </cdr:to>
    <cdr:sp macro="" textlink="">
      <cdr:nvSpPr>
        <cdr:cNvPr id="7" name="5 CuadroTexto"/>
        <cdr:cNvSpPr txBox="1"/>
      </cdr:nvSpPr>
      <cdr:spPr>
        <a:xfrm xmlns:a="http://schemas.openxmlformats.org/drawingml/2006/main">
          <a:off x="892892" y="3162697"/>
          <a:ext cx="1326136" cy="33854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Myriad Pro"/>
            </a:defRPr>
          </a:lvl1pPr>
          <a:lvl2pPr marL="457200" indent="0">
            <a:defRPr sz="1100">
              <a:latin typeface="Myriad Pro"/>
            </a:defRPr>
          </a:lvl2pPr>
          <a:lvl3pPr marL="914400" indent="0">
            <a:defRPr sz="1100">
              <a:latin typeface="Myriad Pro"/>
            </a:defRPr>
          </a:lvl3pPr>
          <a:lvl4pPr marL="1371600" indent="0">
            <a:defRPr sz="1100">
              <a:latin typeface="Myriad Pro"/>
            </a:defRPr>
          </a:lvl4pPr>
          <a:lvl5pPr marL="1828800" indent="0">
            <a:defRPr sz="1100">
              <a:latin typeface="Myriad Pro"/>
            </a:defRPr>
          </a:lvl5pPr>
          <a:lvl6pPr marL="2286000" indent="0">
            <a:defRPr sz="1100">
              <a:latin typeface="Myriad Pro"/>
            </a:defRPr>
          </a:lvl6pPr>
          <a:lvl7pPr marL="2743200" indent="0">
            <a:defRPr sz="1100">
              <a:latin typeface="Myriad Pro"/>
            </a:defRPr>
          </a:lvl7pPr>
          <a:lvl8pPr marL="3200400" indent="0">
            <a:defRPr sz="1100">
              <a:latin typeface="Myriad Pro"/>
            </a:defRPr>
          </a:lvl8pPr>
          <a:lvl9pPr marL="3657600" indent="0">
            <a:defRPr sz="1100">
              <a:latin typeface="Myriad Pro"/>
            </a:defRPr>
          </a:lvl9pPr>
        </a:lstStyle>
        <a:p xmlns:a="http://schemas.openxmlformats.org/drawingml/2006/main">
          <a:pPr algn="ctr"/>
          <a:r>
            <a:rPr lang="es-MX" sz="1600" b="1" dirty="0" smtClean="0"/>
            <a:t>21</a:t>
          </a:r>
          <a:r>
            <a:rPr lang="es-MX" sz="1600" b="1" dirty="0" smtClean="0">
              <a:latin typeface="Myriad Pro"/>
            </a:rPr>
            <a:t>%</a:t>
          </a:r>
          <a:endParaRPr lang="es-ES" sz="1600" b="1" dirty="0">
            <a:latin typeface="Myriad Pro"/>
          </a:endParaRPr>
        </a:p>
      </cdr:txBody>
    </cdr:sp>
  </cdr:relSizeAnchor>
  <cdr:relSizeAnchor xmlns:cdr="http://schemas.openxmlformats.org/drawingml/2006/chartDrawing">
    <cdr:from>
      <cdr:x>0.64133</cdr:x>
      <cdr:y>0.50057</cdr:y>
    </cdr:from>
    <cdr:to>
      <cdr:x>0.76099</cdr:x>
      <cdr:y>0.57339</cdr:y>
    </cdr:to>
    <cdr:sp macro="" textlink="">
      <cdr:nvSpPr>
        <cdr:cNvPr id="8" name="7 CuadroTexto"/>
        <cdr:cNvSpPr txBox="1"/>
      </cdr:nvSpPr>
      <cdr:spPr>
        <a:xfrm xmlns:a="http://schemas.openxmlformats.org/drawingml/2006/main">
          <a:off x="5589461" y="2946673"/>
          <a:ext cx="1042885" cy="4286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s-MX" sz="1600" b="1" dirty="0" smtClean="0">
              <a:latin typeface="Myriad Pro"/>
            </a:rPr>
            <a:t>22%</a:t>
          </a:r>
          <a:endParaRPr lang="es-MX" sz="1600" b="1" dirty="0">
            <a:latin typeface="Myriad Pro"/>
          </a:endParaRPr>
        </a:p>
      </cdr:txBody>
    </cdr:sp>
  </cdr:relSizeAnchor>
  <cdr:relSizeAnchor xmlns:cdr="http://schemas.openxmlformats.org/drawingml/2006/chartDrawing">
    <cdr:from>
      <cdr:x>0.14164</cdr:x>
      <cdr:y>0.41494</cdr:y>
    </cdr:from>
    <cdr:to>
      <cdr:x>0.21541</cdr:x>
      <cdr:y>0.52445</cdr:y>
    </cdr:to>
    <cdr:pic>
      <cdr:nvPicPr>
        <cdr:cNvPr id="10" name="34 Imagen" descr="LOGO_PAN.png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 cstate="print"/>
        <a:stretch xmlns:a="http://schemas.openxmlformats.org/drawingml/2006/main">
          <a:fillRect/>
        </a:stretch>
      </cdr:blipFill>
      <cdr:spPr>
        <a:xfrm xmlns:a="http://schemas.openxmlformats.org/drawingml/2006/main">
          <a:off x="1234492" y="2442617"/>
          <a:ext cx="642935" cy="644648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0.40384</cdr:x>
      <cdr:y>0.20699</cdr:y>
    </cdr:from>
    <cdr:to>
      <cdr:x>0.47761</cdr:x>
      <cdr:y>0.3165</cdr:y>
    </cdr:to>
    <cdr:pic>
      <cdr:nvPicPr>
        <cdr:cNvPr id="11" name="35 Imagen" descr="LOGO_PAN.png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 cstate="print"/>
        <a:stretch xmlns:a="http://schemas.openxmlformats.org/drawingml/2006/main">
          <a:fillRect/>
        </a:stretch>
      </cdr:blipFill>
      <cdr:spPr>
        <a:xfrm xmlns:a="http://schemas.openxmlformats.org/drawingml/2006/main">
          <a:off x="3519648" y="1218481"/>
          <a:ext cx="642935" cy="644647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0.66875</cdr:x>
      <cdr:y>0.37824</cdr:y>
    </cdr:from>
    <cdr:to>
      <cdr:x>0.73433</cdr:x>
      <cdr:y>0.48551</cdr:y>
    </cdr:to>
    <cdr:pic>
      <cdr:nvPicPr>
        <cdr:cNvPr id="12" name="36 Imagen" descr="LOGO_PAN.png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3" cstate="print"/>
        <a:stretch xmlns:a="http://schemas.openxmlformats.org/drawingml/2006/main">
          <a:fillRect/>
        </a:stretch>
      </cdr:blipFill>
      <cdr:spPr>
        <a:xfrm xmlns:a="http://schemas.openxmlformats.org/drawingml/2006/main">
          <a:off x="5828412" y="2226593"/>
          <a:ext cx="571556" cy="631462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0.49473</cdr:x>
      <cdr:y>0.39983</cdr:y>
    </cdr:from>
    <cdr:to>
      <cdr:x>0.51511</cdr:x>
      <cdr:y>0.8769</cdr:y>
    </cdr:to>
    <cdr:sp macro="" textlink="">
      <cdr:nvSpPr>
        <cdr:cNvPr id="13" name="11 Cerrar llave"/>
        <cdr:cNvSpPr/>
      </cdr:nvSpPr>
      <cdr:spPr>
        <a:xfrm xmlns:a="http://schemas.openxmlformats.org/drawingml/2006/main">
          <a:off x="4311736" y="2353685"/>
          <a:ext cx="177665" cy="2808311"/>
        </a:xfrm>
        <a:prstGeom xmlns:a="http://schemas.openxmlformats.org/drawingml/2006/main" prst="rightBrace">
          <a:avLst/>
        </a:prstGeom>
        <a:noFill xmlns:a="http://schemas.openxmlformats.org/drawingml/2006/main"/>
        <a:ln xmlns:a="http://schemas.openxmlformats.org/drawingml/2006/main" w="31750" cap="flat" cmpd="sng" algn="ctr">
          <a:solidFill>
            <a:srgbClr val="C0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s-ES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s-ES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0.36548</cdr:x>
      <cdr:y>0.06567</cdr:y>
    </cdr:from>
    <cdr:to>
      <cdr:x>0.51764</cdr:x>
      <cdr:y>0.15429</cdr:y>
    </cdr:to>
    <cdr:sp macro="" textlink="">
      <cdr:nvSpPr>
        <cdr:cNvPr id="3" name="5 CuadroTexto"/>
        <cdr:cNvSpPr txBox="1"/>
      </cdr:nvSpPr>
      <cdr:spPr>
        <a:xfrm xmlns:a="http://schemas.openxmlformats.org/drawingml/2006/main">
          <a:off x="3089798" y="250873"/>
          <a:ext cx="1286373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Myriad Pro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Myriad Pro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Myriad Pro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Myriad Pro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Myriad Pro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Myriad Pro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Myriad Pro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Myriad Pro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Myriad Pro"/>
            </a:defRPr>
          </a:lvl9pPr>
        </a:lstStyle>
        <a:p xmlns:a="http://schemas.openxmlformats.org/drawingml/2006/main">
          <a:pPr algn="ctr"/>
          <a:r>
            <a:rPr lang="es-ES" sz="1600" b="1" dirty="0" smtClean="0"/>
            <a:t>100</a:t>
          </a:r>
          <a:r>
            <a:rPr lang="es-ES" sz="1600" b="1" dirty="0" smtClean="0">
              <a:latin typeface="Myriad Pro"/>
            </a:rPr>
            <a:t>%</a:t>
          </a:r>
          <a:endParaRPr lang="es-ES" sz="1600" b="1" dirty="0">
            <a:latin typeface="Myriad Pro"/>
          </a:endParaRPr>
        </a:p>
      </cdr:txBody>
    </cdr:sp>
  </cdr:relSizeAnchor>
  <cdr:relSizeAnchor xmlns:cdr="http://schemas.openxmlformats.org/drawingml/2006/chartDrawing">
    <cdr:from>
      <cdr:x>0.2509</cdr:x>
      <cdr:y>0.45401</cdr:y>
    </cdr:from>
    <cdr:to>
      <cdr:x>0.40377</cdr:x>
      <cdr:y>0.52249</cdr:y>
    </cdr:to>
    <cdr:sp macro="" textlink="">
      <cdr:nvSpPr>
        <cdr:cNvPr id="6" name="5 CuadroTexto"/>
        <cdr:cNvSpPr txBox="1"/>
      </cdr:nvSpPr>
      <cdr:spPr>
        <a:xfrm xmlns:a="http://schemas.openxmlformats.org/drawingml/2006/main">
          <a:off x="2121147" y="1734420"/>
          <a:ext cx="1292375" cy="26160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Myriad Pro"/>
            </a:defRPr>
          </a:lvl1pPr>
          <a:lvl2pPr marL="457200" indent="0">
            <a:defRPr sz="1100">
              <a:latin typeface="Myriad Pro"/>
            </a:defRPr>
          </a:lvl2pPr>
          <a:lvl3pPr marL="914400" indent="0">
            <a:defRPr sz="1100">
              <a:latin typeface="Myriad Pro"/>
            </a:defRPr>
          </a:lvl3pPr>
          <a:lvl4pPr marL="1371600" indent="0">
            <a:defRPr sz="1100">
              <a:latin typeface="Myriad Pro"/>
            </a:defRPr>
          </a:lvl4pPr>
          <a:lvl5pPr marL="1828800" indent="0">
            <a:defRPr sz="1100">
              <a:latin typeface="Myriad Pro"/>
            </a:defRPr>
          </a:lvl5pPr>
          <a:lvl6pPr marL="2286000" indent="0">
            <a:defRPr sz="1100">
              <a:latin typeface="Myriad Pro"/>
            </a:defRPr>
          </a:lvl6pPr>
          <a:lvl7pPr marL="2743200" indent="0">
            <a:defRPr sz="1100">
              <a:latin typeface="Myriad Pro"/>
            </a:defRPr>
          </a:lvl7pPr>
          <a:lvl8pPr marL="3200400" indent="0">
            <a:defRPr sz="1100">
              <a:latin typeface="Myriad Pro"/>
            </a:defRPr>
          </a:lvl8pPr>
          <a:lvl9pPr marL="3657600" indent="0">
            <a:defRPr sz="1100">
              <a:latin typeface="Myriad Pro"/>
            </a:defRPr>
          </a:lvl9pPr>
        </a:lstStyle>
        <a:p xmlns:a="http://schemas.openxmlformats.org/drawingml/2006/main">
          <a:pPr algn="ctr"/>
          <a:r>
            <a:rPr lang="es-ES" sz="1100" b="1" dirty="0" smtClean="0"/>
            <a:t>84%</a:t>
          </a:r>
          <a:endParaRPr lang="es-ES" sz="1100" b="1" dirty="0">
            <a:latin typeface="Myriad Pro"/>
          </a:endParaRPr>
        </a:p>
      </cdr:txBody>
    </cdr:sp>
  </cdr:relSizeAnchor>
  <cdr:relSizeAnchor xmlns:cdr="http://schemas.openxmlformats.org/drawingml/2006/chartDrawing">
    <cdr:from>
      <cdr:x>0.13305</cdr:x>
      <cdr:y>0.06567</cdr:y>
    </cdr:from>
    <cdr:to>
      <cdr:x>0.28521</cdr:x>
      <cdr:y>0.15429</cdr:y>
    </cdr:to>
    <cdr:sp macro="" textlink="">
      <cdr:nvSpPr>
        <cdr:cNvPr id="7" name="5 CuadroTexto"/>
        <cdr:cNvSpPr txBox="1"/>
      </cdr:nvSpPr>
      <cdr:spPr>
        <a:xfrm xmlns:a="http://schemas.openxmlformats.org/drawingml/2006/main">
          <a:off x="1124816" y="250873"/>
          <a:ext cx="1286373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Myriad Pro"/>
            </a:defRPr>
          </a:lvl1pPr>
          <a:lvl2pPr marL="457200" indent="0">
            <a:defRPr sz="1100">
              <a:latin typeface="Myriad Pro"/>
            </a:defRPr>
          </a:lvl2pPr>
          <a:lvl3pPr marL="914400" indent="0">
            <a:defRPr sz="1100">
              <a:latin typeface="Myriad Pro"/>
            </a:defRPr>
          </a:lvl3pPr>
          <a:lvl4pPr marL="1371600" indent="0">
            <a:defRPr sz="1100">
              <a:latin typeface="Myriad Pro"/>
            </a:defRPr>
          </a:lvl4pPr>
          <a:lvl5pPr marL="1828800" indent="0">
            <a:defRPr sz="1100">
              <a:latin typeface="Myriad Pro"/>
            </a:defRPr>
          </a:lvl5pPr>
          <a:lvl6pPr marL="2286000" indent="0">
            <a:defRPr sz="1100">
              <a:latin typeface="Myriad Pro"/>
            </a:defRPr>
          </a:lvl6pPr>
          <a:lvl7pPr marL="2743200" indent="0">
            <a:defRPr sz="1100">
              <a:latin typeface="Myriad Pro"/>
            </a:defRPr>
          </a:lvl7pPr>
          <a:lvl8pPr marL="3200400" indent="0">
            <a:defRPr sz="1100">
              <a:latin typeface="Myriad Pro"/>
            </a:defRPr>
          </a:lvl8pPr>
          <a:lvl9pPr marL="3657600" indent="0">
            <a:defRPr sz="1100">
              <a:latin typeface="Myriad Pro"/>
            </a:defRPr>
          </a:lvl9pPr>
        </a:lstStyle>
        <a:p xmlns:a="http://schemas.openxmlformats.org/drawingml/2006/main">
          <a:pPr algn="ctr"/>
          <a:r>
            <a:rPr lang="es-MX" sz="1600" b="1" dirty="0" smtClean="0"/>
            <a:t>100</a:t>
          </a:r>
          <a:r>
            <a:rPr lang="es-MX" sz="1600" b="1" dirty="0" smtClean="0">
              <a:latin typeface="Myriad Pro"/>
            </a:rPr>
            <a:t>%</a:t>
          </a:r>
          <a:endParaRPr lang="es-ES" sz="1600" b="1" dirty="0">
            <a:latin typeface="Myriad Pro"/>
          </a:endParaRPr>
        </a:p>
      </cdr:txBody>
    </cdr:sp>
  </cdr:relSizeAnchor>
  <cdr:relSizeAnchor xmlns:cdr="http://schemas.openxmlformats.org/drawingml/2006/chartDrawing">
    <cdr:from>
      <cdr:x>0.59838</cdr:x>
      <cdr:y>0.06567</cdr:y>
    </cdr:from>
    <cdr:to>
      <cdr:x>0.71804</cdr:x>
      <cdr:y>0.13849</cdr:y>
    </cdr:to>
    <cdr:sp macro="" textlink="">
      <cdr:nvSpPr>
        <cdr:cNvPr id="8" name="7 CuadroTexto"/>
        <cdr:cNvSpPr txBox="1"/>
      </cdr:nvSpPr>
      <cdr:spPr>
        <a:xfrm xmlns:a="http://schemas.openxmlformats.org/drawingml/2006/main">
          <a:off x="5058772" y="250864"/>
          <a:ext cx="1011616" cy="2781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s-MX" sz="1600" b="1" dirty="0" smtClean="0">
              <a:latin typeface="Myriad Pro"/>
            </a:rPr>
            <a:t>100</a:t>
          </a:r>
          <a:r>
            <a:rPr lang="es-MX" sz="1600" b="1" dirty="0" smtClean="0"/>
            <a:t>%</a:t>
          </a:r>
          <a:endParaRPr lang="es-MX" sz="1600" b="1" dirty="0"/>
        </a:p>
      </cdr:txBody>
    </cdr:sp>
  </cdr:relSizeAnchor>
  <cdr:relSizeAnchor xmlns:cdr="http://schemas.openxmlformats.org/drawingml/2006/chartDrawing">
    <cdr:from>
      <cdr:x>0.70706</cdr:x>
      <cdr:y>0.15991</cdr:y>
    </cdr:from>
    <cdr:to>
      <cdr:x>0.72744</cdr:x>
      <cdr:y>0.83849</cdr:y>
    </cdr:to>
    <cdr:sp macro="" textlink="">
      <cdr:nvSpPr>
        <cdr:cNvPr id="10" name="11 Cerrar llave"/>
        <cdr:cNvSpPr/>
      </cdr:nvSpPr>
      <cdr:spPr>
        <a:xfrm xmlns:a="http://schemas.openxmlformats.org/drawingml/2006/main">
          <a:off x="5977543" y="610890"/>
          <a:ext cx="172283" cy="2592302"/>
        </a:xfrm>
        <a:prstGeom xmlns:a="http://schemas.openxmlformats.org/drawingml/2006/main" prst="rightBrace">
          <a:avLst/>
        </a:prstGeom>
        <a:noFill xmlns:a="http://schemas.openxmlformats.org/drawingml/2006/main"/>
        <a:ln xmlns:a="http://schemas.openxmlformats.org/drawingml/2006/main" w="31750" cap="flat" cmpd="sng" algn="ctr">
          <a:solidFill>
            <a:srgbClr val="C0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s-ES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s-ES" dirty="0"/>
        </a:p>
      </cdr:txBody>
    </cdr:sp>
  </cdr:relSizeAnchor>
  <cdr:relSizeAnchor xmlns:cdr="http://schemas.openxmlformats.org/drawingml/2006/chartDrawing">
    <cdr:from>
      <cdr:x>0.4781</cdr:x>
      <cdr:y>0.19039</cdr:y>
    </cdr:from>
    <cdr:to>
      <cdr:x>0.49747</cdr:x>
      <cdr:y>0.83848</cdr:y>
    </cdr:to>
    <cdr:sp macro="" textlink="">
      <cdr:nvSpPr>
        <cdr:cNvPr id="11" name="11 Cerrar llave"/>
        <cdr:cNvSpPr/>
      </cdr:nvSpPr>
      <cdr:spPr>
        <a:xfrm xmlns:a="http://schemas.openxmlformats.org/drawingml/2006/main">
          <a:off x="4041935" y="727328"/>
          <a:ext cx="163675" cy="2475863"/>
        </a:xfrm>
        <a:prstGeom xmlns:a="http://schemas.openxmlformats.org/drawingml/2006/main" prst="rightBrace">
          <a:avLst/>
        </a:prstGeom>
        <a:noFill xmlns:a="http://schemas.openxmlformats.org/drawingml/2006/main"/>
        <a:ln xmlns:a="http://schemas.openxmlformats.org/drawingml/2006/main" w="31750" cap="flat" cmpd="sng" algn="ctr">
          <a:solidFill>
            <a:srgbClr val="C0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s-ES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s-ES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0.01663</cdr:x>
      <cdr:y>0.46384</cdr:y>
    </cdr:from>
    <cdr:to>
      <cdr:x>0.11346</cdr:x>
      <cdr:y>0.55033</cdr:y>
    </cdr:to>
    <cdr:sp macro="" textlink="">
      <cdr:nvSpPr>
        <cdr:cNvPr id="7" name="11 CuadroTexto"/>
        <cdr:cNvSpPr txBox="1"/>
      </cdr:nvSpPr>
      <cdr:spPr>
        <a:xfrm xmlns:a="http://schemas.openxmlformats.org/drawingml/2006/main">
          <a:off x="147254" y="1402813"/>
          <a:ext cx="857622" cy="2615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27" tIns="45714" rIns="91427" bIns="45714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_tradnl" sz="1100" b="1" dirty="0" smtClean="0">
              <a:latin typeface="Myriad Pro"/>
              <a:cs typeface="Myriad Pro"/>
            </a:rPr>
            <a:t>19%</a:t>
          </a:r>
          <a:endParaRPr lang="es-MX" sz="1100" b="1" dirty="0">
            <a:latin typeface="Myriad Pro"/>
            <a:cs typeface="Myriad Pro"/>
          </a:endParaRPr>
        </a:p>
      </cdr:txBody>
    </cdr:sp>
  </cdr:relSizeAnchor>
  <cdr:relSizeAnchor xmlns:cdr="http://schemas.openxmlformats.org/drawingml/2006/chartDrawing">
    <cdr:from>
      <cdr:x>0.16658</cdr:x>
      <cdr:y>0.23031</cdr:y>
    </cdr:from>
    <cdr:to>
      <cdr:x>0.26341</cdr:x>
      <cdr:y>0.3168</cdr:y>
    </cdr:to>
    <cdr:sp macro="" textlink="">
      <cdr:nvSpPr>
        <cdr:cNvPr id="8" name="11 CuadroTexto"/>
        <cdr:cNvSpPr txBox="1"/>
      </cdr:nvSpPr>
      <cdr:spPr>
        <a:xfrm xmlns:a="http://schemas.openxmlformats.org/drawingml/2006/main">
          <a:off x="1475432" y="696538"/>
          <a:ext cx="857622" cy="2615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27" tIns="45714" rIns="91427" bIns="45714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_tradnl" sz="1100" b="1" dirty="0" smtClean="0">
              <a:latin typeface="Myriad Pro"/>
              <a:cs typeface="Myriad Pro"/>
            </a:rPr>
            <a:t>32%</a:t>
          </a:r>
          <a:endParaRPr lang="es-MX" sz="1100" b="1" dirty="0">
            <a:latin typeface="Myriad Pro"/>
            <a:cs typeface="Myriad Pro"/>
          </a:endParaRPr>
        </a:p>
      </cdr:txBody>
    </cdr:sp>
  </cdr:relSizeAnchor>
  <cdr:relSizeAnchor xmlns:cdr="http://schemas.openxmlformats.org/drawingml/2006/chartDrawing">
    <cdr:from>
      <cdr:x>0.30861</cdr:x>
      <cdr:y>0.44864</cdr:y>
    </cdr:from>
    <cdr:to>
      <cdr:x>0.40545</cdr:x>
      <cdr:y>0.53513</cdr:y>
    </cdr:to>
    <cdr:sp macro="" textlink="">
      <cdr:nvSpPr>
        <cdr:cNvPr id="9" name="11 CuadroTexto"/>
        <cdr:cNvSpPr txBox="1"/>
      </cdr:nvSpPr>
      <cdr:spPr>
        <a:xfrm xmlns:a="http://schemas.openxmlformats.org/drawingml/2006/main">
          <a:off x="2733335" y="1356840"/>
          <a:ext cx="857710" cy="2615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27" tIns="45714" rIns="91427" bIns="45714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_tradnl" sz="1100" b="1" dirty="0" smtClean="0">
              <a:latin typeface="Myriad Pro"/>
              <a:cs typeface="Myriad Pro"/>
            </a:rPr>
            <a:t>19%</a:t>
          </a:r>
          <a:endParaRPr lang="es-MX" sz="1100" b="1" dirty="0">
            <a:latin typeface="Myriad Pro"/>
            <a:cs typeface="Myriad Pro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795589-C65D-48C9-9DE3-7F17BD171305}" type="datetimeFigureOut">
              <a:rPr lang="es-MX" smtClean="0"/>
              <a:t>06/03/2012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F0A624-DF89-4969-9199-BF1843CB0E1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9930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FB9801-B9D9-4055-ABC8-3F2425B17FEA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04F53223-030C-431C-85CB-0CFDB8CA042B}" type="slidenum">
              <a:rPr lang="es-ES">
                <a:solidFill>
                  <a:prstClr val="black"/>
                </a:solidFill>
                <a:latin typeface="Calibri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s-E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04F53223-030C-431C-85CB-0CFDB8CA042B}" type="slidenum">
              <a:rPr lang="es-ES">
                <a:solidFill>
                  <a:prstClr val="black"/>
                </a:solidFill>
                <a:latin typeface="Calibri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s-E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04F53223-030C-431C-85CB-0CFDB8CA042B}" type="slidenum">
              <a:rPr lang="es-ES">
                <a:solidFill>
                  <a:prstClr val="black"/>
                </a:solidFill>
                <a:latin typeface="Calibri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s-E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04F53223-030C-431C-85CB-0CFDB8CA042B}" type="slidenum">
              <a:rPr lang="es-ES">
                <a:solidFill>
                  <a:prstClr val="black"/>
                </a:solidFill>
                <a:latin typeface="Calibri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s-E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04F53223-030C-431C-85CB-0CFDB8CA042B}" type="slidenum">
              <a:rPr lang="es-ES">
                <a:solidFill>
                  <a:prstClr val="black"/>
                </a:solidFill>
                <a:latin typeface="Calibri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s-E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04F53223-030C-431C-85CB-0CFDB8CA042B}" type="slidenum">
              <a:rPr lang="es-ES">
                <a:solidFill>
                  <a:prstClr val="black"/>
                </a:solidFill>
                <a:latin typeface="Calibri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s-E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04F53223-030C-431C-85CB-0CFDB8CA042B}" type="slidenum">
              <a:rPr lang="es-ES">
                <a:solidFill>
                  <a:prstClr val="black"/>
                </a:solidFill>
                <a:latin typeface="Calibri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s-E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04F53223-030C-431C-85CB-0CFDB8CA042B}" type="slidenum">
              <a:rPr lang="es-ES">
                <a:solidFill>
                  <a:prstClr val="black"/>
                </a:solidFill>
                <a:latin typeface="Calibri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s-E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04F53223-030C-431C-85CB-0CFDB8CA042B}" type="slidenum">
              <a:rPr lang="es-ES">
                <a:solidFill>
                  <a:prstClr val="black"/>
                </a:solidFill>
                <a:latin typeface="Calibri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s-E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04F53223-030C-431C-85CB-0CFDB8CA042B}" type="slidenum">
              <a:rPr lang="es-ES">
                <a:solidFill>
                  <a:prstClr val="black"/>
                </a:solidFill>
                <a:latin typeface="Calibri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es-E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04F53223-030C-431C-85CB-0CFDB8CA042B}" type="slidenum">
              <a:rPr lang="es-ES">
                <a:solidFill>
                  <a:prstClr val="black"/>
                </a:solidFill>
                <a:latin typeface="Calibri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57</a:t>
            </a:fld>
            <a:endParaRPr lang="es-E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04F53223-030C-431C-85CB-0CFDB8CA042B}" type="slidenum">
              <a:rPr lang="es-ES">
                <a:solidFill>
                  <a:prstClr val="black"/>
                </a:solidFill>
                <a:latin typeface="Calibri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58</a:t>
            </a:fld>
            <a:endParaRPr lang="es-E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7FB3A-50FE-4777-8B3F-8CB01E29AEAC}" type="datetimeFigureOut">
              <a:rPr lang="es-MX" smtClean="0"/>
              <a:t>06/03/2012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6ED-19DF-45D8-8D94-3591B7BF3AD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0930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7FB3A-50FE-4777-8B3F-8CB01E29AEAC}" type="datetimeFigureOut">
              <a:rPr lang="es-MX" smtClean="0"/>
              <a:t>06/03/2012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6ED-19DF-45D8-8D94-3591B7BF3AD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76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7FB3A-50FE-4777-8B3F-8CB01E29AEAC}" type="datetimeFigureOut">
              <a:rPr lang="es-MX" smtClean="0"/>
              <a:t>06/03/2012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6ED-19DF-45D8-8D94-3591B7BF3AD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48105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7FB3A-50FE-4777-8B3F-8CB01E29AEAC}" type="datetimeFigureOut">
              <a:rPr lang="es-MX" smtClean="0"/>
              <a:t>06/03/2012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6ED-19DF-45D8-8D94-3591B7BF3AD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4377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7FB3A-50FE-4777-8B3F-8CB01E29AEAC}" type="datetimeFigureOut">
              <a:rPr lang="es-MX" smtClean="0"/>
              <a:t>06/03/2012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6ED-19DF-45D8-8D94-3591B7BF3AD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118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7FB3A-50FE-4777-8B3F-8CB01E29AEAC}" type="datetimeFigureOut">
              <a:rPr lang="es-MX" smtClean="0"/>
              <a:t>06/03/2012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6ED-19DF-45D8-8D94-3591B7BF3AD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48782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7FB3A-50FE-4777-8B3F-8CB01E29AEAC}" type="datetimeFigureOut">
              <a:rPr lang="es-MX" smtClean="0"/>
              <a:t>06/03/2012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6ED-19DF-45D8-8D94-3591B7BF3AD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107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7FB3A-50FE-4777-8B3F-8CB01E29AEAC}" type="datetimeFigureOut">
              <a:rPr lang="es-MX" smtClean="0"/>
              <a:t>06/03/2012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6ED-19DF-45D8-8D94-3591B7BF3AD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9867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7FB3A-50FE-4777-8B3F-8CB01E29AEAC}" type="datetimeFigureOut">
              <a:rPr lang="es-MX" smtClean="0"/>
              <a:t>06/03/2012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6ED-19DF-45D8-8D94-3591B7BF3AD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2537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7FB3A-50FE-4777-8B3F-8CB01E29AEAC}" type="datetimeFigureOut">
              <a:rPr lang="es-MX" smtClean="0"/>
              <a:t>06/03/2012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6ED-19DF-45D8-8D94-3591B7BF3AD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61427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7FB3A-50FE-4777-8B3F-8CB01E29AEAC}" type="datetimeFigureOut">
              <a:rPr lang="es-MX" smtClean="0"/>
              <a:t>06/03/2012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6ED-19DF-45D8-8D94-3591B7BF3AD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8779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42A6CF-4D90-514F-87CA-8D3E8EC37C0F}" type="datetime1">
              <a:rPr lang="en-US" smtClean="0"/>
              <a:pPr>
                <a:defRPr/>
              </a:pPr>
              <a:t>3/7/2012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4137B3-D171-45BA-B6CE-29215C575787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025225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D7FB3A-50FE-4777-8B3F-8CB01E29AEAC}" type="datetimeFigureOut">
              <a:rPr lang="es-MX" smtClean="0"/>
              <a:t>06/03/2012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B86ED-19DF-45D8-8D94-3591B7BF3AD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56287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9.png"/><Relationship Id="rId7" Type="http://schemas.openxmlformats.org/officeDocument/2006/relationships/image" Target="../media/image6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chart" Target="../charts/chart19.xm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5.png"/><Relationship Id="rId10" Type="http://schemas.openxmlformats.org/officeDocument/2006/relationships/image" Target="../media/image17.png"/><Relationship Id="rId4" Type="http://schemas.openxmlformats.org/officeDocument/2006/relationships/image" Target="../media/image5.png"/><Relationship Id="rId9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7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2" Type="http://schemas.openxmlformats.org/officeDocument/2006/relationships/chart" Target="../charts/chart4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7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6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chart" Target="../charts/chart4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chart" Target="../charts/chart4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2" Type="http://schemas.openxmlformats.org/officeDocument/2006/relationships/chart" Target="../charts/chart4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3059832" y="3006030"/>
            <a:ext cx="5832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solidFill>
                  <a:schemeClr val="tx2">
                    <a:lumMod val="50000"/>
                  </a:schemeClr>
                </a:solidFill>
                <a:latin typeface="Myriad Pro"/>
              </a:rPr>
              <a:t>Vivienda-Morelos</a:t>
            </a:r>
          </a:p>
          <a:p>
            <a:pPr algn="ctr"/>
            <a:r>
              <a:rPr lang="es-ES" sz="2400" b="1" dirty="0" smtClean="0">
                <a:solidFill>
                  <a:schemeClr val="tx2">
                    <a:lumMod val="50000"/>
                  </a:schemeClr>
                </a:solidFill>
                <a:latin typeface="Myriad Pro"/>
              </a:rPr>
              <a:t>____________________________</a:t>
            </a:r>
          </a:p>
          <a:p>
            <a:pPr algn="ctr"/>
            <a:endParaRPr lang="es-ES" sz="2400" b="1" dirty="0" smtClean="0">
              <a:solidFill>
                <a:schemeClr val="tx2">
                  <a:lumMod val="50000"/>
                </a:schemeClr>
              </a:solidFill>
              <a:latin typeface="Myriad Pro"/>
            </a:endParaRPr>
          </a:p>
        </p:txBody>
      </p:sp>
      <p:sp>
        <p:nvSpPr>
          <p:cNvPr id="5" name="TextBox 14"/>
          <p:cNvSpPr txBox="1"/>
          <p:nvPr/>
        </p:nvSpPr>
        <p:spPr>
          <a:xfrm>
            <a:off x="3540947" y="4005064"/>
            <a:ext cx="4870417" cy="594221"/>
          </a:xfrm>
          <a:prstGeom prst="rect">
            <a:avLst/>
          </a:prstGeom>
          <a:noFill/>
        </p:spPr>
        <p:txBody>
          <a:bodyPr wrap="square" lIns="100794" tIns="50397" rIns="100794" bIns="50397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Myriad Pro"/>
              </a:rPr>
              <a:t>Marzo  2012</a:t>
            </a:r>
            <a:endParaRPr lang="en-US" sz="3200" b="1" dirty="0">
              <a:solidFill>
                <a:schemeClr val="tx2">
                  <a:lumMod val="50000"/>
                </a:schemeClr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404378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360" y="620688"/>
            <a:ext cx="914164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100" i="1" dirty="0" smtClean="0">
                <a:latin typeface="Myriad Pro"/>
              </a:rPr>
              <a:t>¿El </a:t>
            </a:r>
            <a:r>
              <a:rPr lang="es-MX" sz="1100" i="1" dirty="0">
                <a:latin typeface="Myriad Pro"/>
              </a:rPr>
              <a:t>PAN tendría que seguir gobernando el país, o debería  gobernar otro partido? </a:t>
            </a:r>
            <a:endParaRPr lang="es-MX" sz="1100" dirty="0">
              <a:latin typeface="Myriad Pro"/>
            </a:endParaRPr>
          </a:p>
        </p:txBody>
      </p:sp>
      <p:graphicFrame>
        <p:nvGraphicFramePr>
          <p:cNvPr id="15" name="22 Gráfico"/>
          <p:cNvGraphicFramePr/>
          <p:nvPr>
            <p:extLst>
              <p:ext uri="{D42A27DB-BD31-4B8C-83A1-F6EECF244321}">
                <p14:modId xmlns:p14="http://schemas.microsoft.com/office/powerpoint/2010/main" val="3870186861"/>
              </p:ext>
            </p:extLst>
          </p:nvPr>
        </p:nvGraphicFramePr>
        <p:xfrm>
          <a:off x="1075487" y="1052736"/>
          <a:ext cx="6802245" cy="2933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2360" y="-1"/>
            <a:ext cx="10807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</a:rPr>
              <a:t>Alternancia</a:t>
            </a:r>
            <a:endParaRPr lang="es-MX" sz="1400" dirty="0">
              <a:solidFill>
                <a:schemeClr val="bg1"/>
              </a:solidFill>
              <a:latin typeface="Myriad Pro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797682"/>
              </p:ext>
            </p:extLst>
          </p:nvPr>
        </p:nvGraphicFramePr>
        <p:xfrm>
          <a:off x="971600" y="4221088"/>
          <a:ext cx="6939513" cy="180020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42835"/>
                <a:gridCol w="1559642"/>
                <a:gridCol w="1559642"/>
                <a:gridCol w="1777394"/>
              </a:tblGrid>
              <a:tr h="597179">
                <a:tc>
                  <a:txBody>
                    <a:bodyPr/>
                    <a:lstStyle/>
                    <a:p>
                      <a:pPr algn="ctr"/>
                      <a:endParaRPr lang="es-ES" sz="1100" b="0" dirty="0">
                        <a:solidFill>
                          <a:schemeClr val="tx1"/>
                        </a:solidFill>
                        <a:latin typeface="Myriad Pro"/>
                        <a:cs typeface="Myriad Pro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Que siga el PAN</a:t>
                      </a:r>
                      <a:endParaRPr lang="es-MX" sz="11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Que gobierne otro partido</a:t>
                      </a:r>
                      <a:endParaRPr lang="es-MX" sz="11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Ns/Nc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26623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Nunca votaría por el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38%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56%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6%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349776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Cercano</a:t>
                      </a:r>
                      <a:r>
                        <a:rPr lang="es-ES" sz="11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88%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26623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Segmento estratégico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35%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54%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12%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335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360" y="620688"/>
            <a:ext cx="914164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100" i="1" dirty="0" smtClean="0">
                <a:latin typeface="Myriad Pro"/>
              </a:rPr>
              <a:t>¿Cuál partido?</a:t>
            </a:r>
            <a:endParaRPr lang="es-MX" sz="1100" dirty="0">
              <a:latin typeface="Myriad Pro"/>
            </a:endParaRPr>
          </a:p>
        </p:txBody>
      </p:sp>
      <p:graphicFrame>
        <p:nvGraphicFramePr>
          <p:cNvPr id="15" name="22 Gráfico"/>
          <p:cNvGraphicFramePr/>
          <p:nvPr>
            <p:extLst>
              <p:ext uri="{D42A27DB-BD31-4B8C-83A1-F6EECF244321}">
                <p14:modId xmlns:p14="http://schemas.microsoft.com/office/powerpoint/2010/main" val="2420617296"/>
              </p:ext>
            </p:extLst>
          </p:nvPr>
        </p:nvGraphicFramePr>
        <p:xfrm>
          <a:off x="251520" y="1267599"/>
          <a:ext cx="8352927" cy="2270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25 Imagen" descr="PRI_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148" y="1484784"/>
            <a:ext cx="327468" cy="328325"/>
          </a:xfrm>
          <a:prstGeom prst="rect">
            <a:avLst/>
          </a:prstGeom>
        </p:spPr>
      </p:pic>
      <p:pic>
        <p:nvPicPr>
          <p:cNvPr id="7" name="24 Imagen" descr="PRD_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63368" y="1844824"/>
            <a:ext cx="312809" cy="345595"/>
          </a:xfrm>
          <a:prstGeom prst="rect">
            <a:avLst/>
          </a:prstGeom>
        </p:spPr>
      </p:pic>
      <p:pic>
        <p:nvPicPr>
          <p:cNvPr id="8" name="26 Imagen" descr="PVEM_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59832" y="2449126"/>
            <a:ext cx="329156" cy="331802"/>
          </a:xfrm>
          <a:prstGeom prst="rect">
            <a:avLst/>
          </a:prstGeom>
        </p:spPr>
      </p:pic>
      <p:pic>
        <p:nvPicPr>
          <p:cNvPr id="9" name="22 Imagen" descr="P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11960" y="2450864"/>
            <a:ext cx="329156" cy="330064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2360" y="-1"/>
            <a:ext cx="10807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</a:rPr>
              <a:t>Alternancia</a:t>
            </a:r>
            <a:endParaRPr lang="es-MX" sz="1400" dirty="0">
              <a:solidFill>
                <a:schemeClr val="bg1"/>
              </a:solidFill>
              <a:latin typeface="Myriad Pro"/>
            </a:endParaRPr>
          </a:p>
        </p:txBody>
      </p:sp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236761"/>
              </p:ext>
            </p:extLst>
          </p:nvPr>
        </p:nvGraphicFramePr>
        <p:xfrm>
          <a:off x="323524" y="3789041"/>
          <a:ext cx="8280926" cy="245208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83688"/>
                <a:gridCol w="980058"/>
                <a:gridCol w="980058"/>
                <a:gridCol w="980058"/>
                <a:gridCol w="980058"/>
                <a:gridCol w="980058"/>
                <a:gridCol w="980058"/>
                <a:gridCol w="1116890"/>
              </a:tblGrid>
              <a:tr h="864095">
                <a:tc>
                  <a:txBody>
                    <a:bodyPr/>
                    <a:lstStyle/>
                    <a:p>
                      <a:pPr algn="ctr"/>
                      <a:endParaRPr lang="es-ES" sz="1100" b="0" dirty="0">
                        <a:solidFill>
                          <a:schemeClr val="tx1"/>
                        </a:solidFill>
                        <a:latin typeface="Myriad Pro"/>
                        <a:cs typeface="Myriad Pro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PRI</a:t>
                      </a:r>
                      <a:endParaRPr lang="es-MX" sz="11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100" b="0" kern="1200" dirty="0" smtClean="0">
                          <a:solidFill>
                            <a:schemeClr val="tx1"/>
                          </a:solidFill>
                          <a:latin typeface="Myriad Pro"/>
                          <a:ea typeface="+mn-ea"/>
                          <a:cs typeface="Myriad Pro"/>
                        </a:rPr>
                        <a:t>PRD</a:t>
                      </a:r>
                      <a:endParaRPr lang="es-MX" sz="1100" b="0" kern="1200" dirty="0">
                        <a:solidFill>
                          <a:schemeClr val="tx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PVEM</a:t>
                      </a:r>
                      <a:endParaRPr lang="es-MX" sz="11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PT</a:t>
                      </a:r>
                      <a:endParaRPr lang="es-MX" sz="11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Convergencia/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es-MX" sz="1100" b="0" kern="1200" dirty="0" err="1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Movimeinto</a:t>
                      </a:r>
                      <a:r>
                        <a:rPr lang="es-MX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ciudadano</a:t>
                      </a:r>
                      <a:endParaRPr lang="es-MX" sz="11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Nueva Alianza</a:t>
                      </a:r>
                      <a:endParaRPr lang="es-MX" sz="11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No</a:t>
                      </a:r>
                      <a:r>
                        <a:rPr lang="es-ES" sz="11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quiere contestar</a:t>
                      </a:r>
                      <a:endParaRPr lang="es-ES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563142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Nunca votaría por el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70%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16%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61704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Cercano</a:t>
                      </a:r>
                      <a:r>
                        <a:rPr lang="es-ES" sz="11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91%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563142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Segmento estratégico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33%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43%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17%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pic>
        <p:nvPicPr>
          <p:cNvPr id="14" name="Picture 2" descr="C:\Users\HVera\AppData\Local\Temp\Rar$DR01.483\Logo NuevaAlianz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420888"/>
            <a:ext cx="344363" cy="336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HVera\AppData\Local\Temp\Rar$DR08.477\movimiento_ciudadadano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461" y="2491420"/>
            <a:ext cx="411406" cy="289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873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360" y="-1"/>
            <a:ext cx="20457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</a:rPr>
              <a:t>Evaluación autoridades</a:t>
            </a:r>
            <a:endParaRPr lang="es-MX" sz="1400" dirty="0">
              <a:solidFill>
                <a:schemeClr val="bg1"/>
              </a:solidFill>
              <a:latin typeface="Myriad Pro"/>
            </a:endParaRPr>
          </a:p>
        </p:txBody>
      </p:sp>
      <p:grpSp>
        <p:nvGrpSpPr>
          <p:cNvPr id="9" name="Group 15"/>
          <p:cNvGrpSpPr/>
          <p:nvPr/>
        </p:nvGrpSpPr>
        <p:grpSpPr>
          <a:xfrm>
            <a:off x="7557821" y="1340768"/>
            <a:ext cx="1190643" cy="2170318"/>
            <a:chOff x="7444851" y="1217598"/>
            <a:chExt cx="1807480" cy="2323313"/>
          </a:xfrm>
        </p:grpSpPr>
        <p:sp>
          <p:nvSpPr>
            <p:cNvPr id="10" name="9 CuadroTexto"/>
            <p:cNvSpPr txBox="1"/>
            <p:nvPr/>
          </p:nvSpPr>
          <p:spPr>
            <a:xfrm>
              <a:off x="7444851" y="1217598"/>
              <a:ext cx="1446936" cy="263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000" dirty="0" smtClean="0">
                  <a:solidFill>
                    <a:srgbClr val="595959"/>
                  </a:solidFill>
                  <a:latin typeface="Myriad Pro"/>
                  <a:cs typeface="Myriad Pro"/>
                </a:rPr>
                <a:t>Calificación Promedio</a:t>
              </a:r>
              <a:endParaRPr lang="es-MX" sz="1000" dirty="0">
                <a:solidFill>
                  <a:srgbClr val="595959"/>
                </a:solidFill>
                <a:latin typeface="Myriad Pro"/>
                <a:cs typeface="Myriad Pro"/>
              </a:endParaRPr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7944390" y="2805620"/>
              <a:ext cx="1307941" cy="263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000" dirty="0" smtClean="0">
                  <a:solidFill>
                    <a:srgbClr val="595959"/>
                  </a:solidFill>
                  <a:latin typeface="Myriad Pro"/>
                  <a:cs typeface="Myriad Pro"/>
                </a:rPr>
                <a:t>Calificación Modal</a:t>
              </a:r>
              <a:endParaRPr lang="es-MX" sz="1000" dirty="0">
                <a:solidFill>
                  <a:srgbClr val="595959"/>
                </a:solidFill>
                <a:latin typeface="Myriad Pro"/>
                <a:cs typeface="Myriad Pro"/>
              </a:endParaRPr>
            </a:p>
          </p:txBody>
        </p:sp>
        <p:sp>
          <p:nvSpPr>
            <p:cNvPr id="12" name="11 CuadroTexto"/>
            <p:cNvSpPr txBox="1"/>
            <p:nvPr/>
          </p:nvSpPr>
          <p:spPr>
            <a:xfrm>
              <a:off x="7721946" y="1324423"/>
              <a:ext cx="1363232" cy="757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4000" dirty="0" smtClean="0">
                  <a:ln w="1905"/>
                  <a:solidFill>
                    <a:srgbClr val="595959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Myriad Pro"/>
                  <a:cs typeface="Myriad Pro"/>
                </a:rPr>
                <a:t>7.1</a:t>
              </a:r>
              <a:endParaRPr lang="es-MX" sz="4000" dirty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yriad Pro"/>
                <a:cs typeface="Myriad Pro"/>
              </a:endParaRPr>
            </a:p>
          </p:txBody>
        </p:sp>
        <p:sp>
          <p:nvSpPr>
            <p:cNvPr id="13" name="12 CuadroTexto"/>
            <p:cNvSpPr txBox="1"/>
            <p:nvPr/>
          </p:nvSpPr>
          <p:spPr>
            <a:xfrm>
              <a:off x="8139772" y="2947859"/>
              <a:ext cx="603989" cy="593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3000" dirty="0">
                  <a:ln w="1905"/>
                  <a:solidFill>
                    <a:srgbClr val="595959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Myriad Pro"/>
                  <a:cs typeface="Myriad Pro"/>
                </a:rPr>
                <a:t>5</a:t>
              </a:r>
              <a:endParaRPr lang="es-MX" sz="3000" dirty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yriad Pro"/>
                <a:cs typeface="Myriad Pro"/>
              </a:endParaRPr>
            </a:p>
          </p:txBody>
        </p:sp>
        <p:sp>
          <p:nvSpPr>
            <p:cNvPr id="14" name="13 CuadroTexto"/>
            <p:cNvSpPr txBox="1"/>
            <p:nvPr/>
          </p:nvSpPr>
          <p:spPr>
            <a:xfrm>
              <a:off x="7721946" y="2131999"/>
              <a:ext cx="1517101" cy="2635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" dirty="0" smtClean="0">
                  <a:solidFill>
                    <a:srgbClr val="595959"/>
                  </a:solidFill>
                  <a:latin typeface="Myriad Pro"/>
                  <a:cs typeface="Myriad Pro"/>
                </a:rPr>
                <a:t>Media Teórica</a:t>
              </a:r>
              <a:endParaRPr lang="es-MX" sz="1000" dirty="0">
                <a:solidFill>
                  <a:srgbClr val="595959"/>
                </a:solidFill>
                <a:latin typeface="Myriad Pro"/>
                <a:cs typeface="Myriad Pro"/>
              </a:endParaRPr>
            </a:p>
          </p:txBody>
        </p:sp>
        <p:sp>
          <p:nvSpPr>
            <p:cNvPr id="15" name="14 CuadroTexto"/>
            <p:cNvSpPr txBox="1"/>
            <p:nvPr/>
          </p:nvSpPr>
          <p:spPr>
            <a:xfrm>
              <a:off x="7741490" y="2253249"/>
              <a:ext cx="1090682" cy="593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3000" dirty="0" smtClean="0">
                  <a:ln w="1905"/>
                  <a:solidFill>
                    <a:srgbClr val="595959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Myriad Pro"/>
                  <a:cs typeface="Myriad Pro"/>
                </a:rPr>
                <a:t>7.5</a:t>
              </a:r>
              <a:endParaRPr lang="es-MX" sz="3000" dirty="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yriad Pro"/>
                <a:cs typeface="Myriad Pro"/>
              </a:endParaRPr>
            </a:p>
          </p:txBody>
        </p:sp>
      </p:grpSp>
      <p:graphicFrame>
        <p:nvGraphicFramePr>
          <p:cNvPr id="20" name="22 Gráfico"/>
          <p:cNvGraphicFramePr/>
          <p:nvPr>
            <p:extLst>
              <p:ext uri="{D42A27DB-BD31-4B8C-83A1-F6EECF244321}">
                <p14:modId xmlns:p14="http://schemas.microsoft.com/office/powerpoint/2010/main" val="559542242"/>
              </p:ext>
            </p:extLst>
          </p:nvPr>
        </p:nvGraphicFramePr>
        <p:xfrm>
          <a:off x="755576" y="1689060"/>
          <a:ext cx="6802245" cy="2270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20 Rectángulo"/>
          <p:cNvSpPr/>
          <p:nvPr/>
        </p:nvSpPr>
        <p:spPr>
          <a:xfrm>
            <a:off x="0" y="692696"/>
            <a:ext cx="9144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100" i="1" dirty="0">
                <a:latin typeface="Myriad Pro"/>
              </a:rPr>
              <a:t>En una escala de 5 a 10, donde 5 es reprobado y 10 </a:t>
            </a:r>
            <a:r>
              <a:rPr lang="es-MX" sz="1100" i="1" dirty="0" smtClean="0">
                <a:latin typeface="Myriad Pro"/>
              </a:rPr>
              <a:t>es excelente. </a:t>
            </a:r>
          </a:p>
          <a:p>
            <a:pPr algn="ctr"/>
            <a:r>
              <a:rPr lang="es-ES" sz="1100" i="1" dirty="0" smtClean="0">
                <a:latin typeface="Myriad Pro"/>
                <a:cs typeface="Myriad Pro"/>
              </a:rPr>
              <a:t>¿</a:t>
            </a:r>
            <a:r>
              <a:rPr lang="es-MX" sz="1100" i="1" dirty="0" smtClean="0">
                <a:latin typeface="Myriad Pro"/>
              </a:rPr>
              <a:t>Qué </a:t>
            </a:r>
            <a:r>
              <a:rPr lang="es-MX" sz="1100" i="1" dirty="0">
                <a:latin typeface="Myriad Pro"/>
              </a:rPr>
              <a:t>calificación </a:t>
            </a:r>
            <a:r>
              <a:rPr lang="es-MX" sz="1100" i="1" dirty="0" smtClean="0">
                <a:latin typeface="Myriad Pro"/>
              </a:rPr>
              <a:t>daría </a:t>
            </a:r>
            <a:r>
              <a:rPr lang="es-MX" sz="1100" i="1" dirty="0">
                <a:latin typeface="Myriad Pro"/>
              </a:rPr>
              <a:t>al desempeño </a:t>
            </a:r>
            <a:r>
              <a:rPr lang="es-MX" sz="1100" i="1" dirty="0" smtClean="0">
                <a:latin typeface="Myriad Pro"/>
              </a:rPr>
              <a:t>del </a:t>
            </a:r>
            <a:r>
              <a:rPr lang="es-MX" sz="1100" i="1" dirty="0">
                <a:latin typeface="Myriad Pro"/>
              </a:rPr>
              <a:t>P</a:t>
            </a:r>
            <a:r>
              <a:rPr lang="es-MX" sz="1100" i="1" dirty="0" smtClean="0">
                <a:latin typeface="Myriad Pro"/>
              </a:rPr>
              <a:t>residente </a:t>
            </a:r>
            <a:r>
              <a:rPr lang="es-MX" sz="1100" i="1" dirty="0">
                <a:latin typeface="Myriad Pro"/>
              </a:rPr>
              <a:t>de México, </a:t>
            </a:r>
            <a:r>
              <a:rPr lang="es-MX" sz="1100" b="1" i="1" dirty="0">
                <a:latin typeface="Myriad Pro"/>
              </a:rPr>
              <a:t>Felipe </a:t>
            </a:r>
            <a:r>
              <a:rPr lang="es-MX" sz="1100" b="1" i="1" dirty="0" smtClean="0">
                <a:latin typeface="Myriad Pro"/>
              </a:rPr>
              <a:t>Calderón</a:t>
            </a:r>
            <a:r>
              <a:rPr lang="es-MX" sz="1100" i="1" dirty="0" smtClean="0">
                <a:latin typeface="Myriad Pro"/>
              </a:rPr>
              <a:t>?</a:t>
            </a:r>
            <a:endParaRPr lang="es-ES" sz="1100" i="1" dirty="0" smtClean="0">
              <a:latin typeface="Myriad Pro"/>
              <a:cs typeface="Myriad Pro"/>
            </a:endParaRPr>
          </a:p>
        </p:txBody>
      </p:sp>
      <p:pic>
        <p:nvPicPr>
          <p:cNvPr id="16" name="Picture 14" descr="felip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436" y="1214422"/>
            <a:ext cx="812800" cy="1065161"/>
          </a:xfrm>
          <a:prstGeom prst="rect">
            <a:avLst/>
          </a:prstGeom>
        </p:spPr>
      </p:pic>
      <p:graphicFrame>
        <p:nvGraphicFramePr>
          <p:cNvPr id="18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865366"/>
              </p:ext>
            </p:extLst>
          </p:nvPr>
        </p:nvGraphicFramePr>
        <p:xfrm>
          <a:off x="718221" y="4149080"/>
          <a:ext cx="7693410" cy="20421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64350"/>
                <a:gridCol w="736252"/>
                <a:gridCol w="736252"/>
                <a:gridCol w="736252"/>
                <a:gridCol w="736252"/>
                <a:gridCol w="736252"/>
                <a:gridCol w="839044"/>
                <a:gridCol w="736252"/>
                <a:gridCol w="736252"/>
                <a:gridCol w="736252"/>
              </a:tblGrid>
              <a:tr h="453163">
                <a:tc>
                  <a:txBody>
                    <a:bodyPr/>
                    <a:lstStyle/>
                    <a:p>
                      <a:pPr algn="ctr"/>
                      <a:endParaRPr lang="es-ES" sz="1100" b="0" dirty="0">
                        <a:solidFill>
                          <a:schemeClr val="tx1"/>
                        </a:solidFill>
                        <a:latin typeface="Myriad Pro"/>
                        <a:cs typeface="Myriad Pro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 smtClean="0">
                          <a:latin typeface="Myriad Pro"/>
                        </a:rPr>
                        <a:t>5 Reprobado</a:t>
                      </a:r>
                      <a:endParaRPr lang="es-ES" sz="1100" b="0" dirty="0">
                        <a:latin typeface="Myriad Pro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 smtClean="0">
                          <a:latin typeface="Myriad Pro"/>
                        </a:rPr>
                        <a:t>6</a:t>
                      </a:r>
                      <a:endParaRPr lang="es-ES" sz="1100" b="0" dirty="0">
                        <a:latin typeface="Myriad Pro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 smtClean="0">
                          <a:solidFill>
                            <a:srgbClr val="7F7F7F"/>
                          </a:solidFill>
                          <a:latin typeface="Myriad Pro"/>
                        </a:rPr>
                        <a:t>7</a:t>
                      </a:r>
                      <a:endParaRPr lang="es-ES" sz="1100" b="0" dirty="0">
                        <a:solidFill>
                          <a:srgbClr val="7F7F7F"/>
                        </a:solidFill>
                        <a:latin typeface="Myriad Pro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 smtClean="0">
                          <a:solidFill>
                            <a:srgbClr val="7F7F7F"/>
                          </a:solidFill>
                          <a:latin typeface="Myriad Pro"/>
                        </a:rPr>
                        <a:t>8</a:t>
                      </a:r>
                      <a:endParaRPr lang="es-ES" sz="1100" b="0" dirty="0">
                        <a:solidFill>
                          <a:srgbClr val="7F7F7F"/>
                        </a:solidFill>
                        <a:latin typeface="Myriad Pro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 smtClean="0">
                          <a:latin typeface="Myriad Pro"/>
                        </a:rPr>
                        <a:t>9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 smtClean="0">
                          <a:latin typeface="Myriad Pro"/>
                        </a:rPr>
                        <a:t>10 </a:t>
                      </a:r>
                    </a:p>
                    <a:p>
                      <a:pPr algn="ctr"/>
                      <a:r>
                        <a:rPr lang="es-ES" sz="1100" b="0" dirty="0" smtClean="0">
                          <a:latin typeface="Myriad Pro"/>
                        </a:rPr>
                        <a:t>Excelente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Ns/Nc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Promedio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Moda</a:t>
                      </a:r>
                    </a:p>
                  </a:txBody>
                  <a:tcPr marL="9525" marR="9525" marT="9525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426623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Nunca votaría por el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25%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14%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17%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7.2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5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349776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Cercano</a:t>
                      </a:r>
                      <a:r>
                        <a:rPr lang="es-ES" sz="11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6.8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5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26623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Segmento estratégico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7.3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8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458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360" y="-1"/>
            <a:ext cx="20457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</a:rPr>
              <a:t>Evaluación autoridades</a:t>
            </a:r>
            <a:endParaRPr lang="es-MX" sz="14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21" name="20 Rectángulo"/>
          <p:cNvSpPr/>
          <p:nvPr/>
        </p:nvSpPr>
        <p:spPr>
          <a:xfrm>
            <a:off x="2360" y="692696"/>
            <a:ext cx="91416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100" i="1" dirty="0">
                <a:latin typeface="Myriad Pro"/>
              </a:rPr>
              <a:t>En una escala de 5 a 10, donde 5 es reprobado y 10 </a:t>
            </a:r>
            <a:r>
              <a:rPr lang="es-MX" sz="1100" i="1" dirty="0" smtClean="0">
                <a:latin typeface="Myriad Pro"/>
              </a:rPr>
              <a:t>es excelente. </a:t>
            </a:r>
          </a:p>
          <a:p>
            <a:pPr algn="ctr"/>
            <a:r>
              <a:rPr lang="es-ES" sz="1100" i="1" dirty="0" smtClean="0">
                <a:latin typeface="Myriad Pro"/>
                <a:cs typeface="Myriad Pro"/>
              </a:rPr>
              <a:t>¿</a:t>
            </a:r>
            <a:r>
              <a:rPr lang="es-MX" sz="1100" i="1" dirty="0" smtClean="0">
                <a:latin typeface="Myriad Pro"/>
              </a:rPr>
              <a:t>Qué </a:t>
            </a:r>
            <a:r>
              <a:rPr lang="es-MX" sz="1100" i="1" dirty="0">
                <a:latin typeface="Myriad Pro"/>
              </a:rPr>
              <a:t>calificación </a:t>
            </a:r>
            <a:r>
              <a:rPr lang="es-MX" sz="1100" i="1" dirty="0" smtClean="0">
                <a:latin typeface="Myriad Pro"/>
              </a:rPr>
              <a:t>daría </a:t>
            </a:r>
            <a:r>
              <a:rPr lang="es-MX" sz="1100" i="1" dirty="0">
                <a:latin typeface="Myriad Pro"/>
              </a:rPr>
              <a:t>al desempeño </a:t>
            </a:r>
            <a:r>
              <a:rPr lang="es-MX" sz="1100" i="1" dirty="0" smtClean="0">
                <a:latin typeface="Myriad Pro"/>
              </a:rPr>
              <a:t>del </a:t>
            </a:r>
            <a:r>
              <a:rPr lang="es-MX" sz="1100" i="1" dirty="0">
                <a:latin typeface="Myriad Pro"/>
              </a:rPr>
              <a:t>gobernador de su </a:t>
            </a:r>
            <a:r>
              <a:rPr lang="es-MX" sz="1100" i="1" dirty="0" smtClean="0">
                <a:latin typeface="Myriad Pro"/>
              </a:rPr>
              <a:t>estado,</a:t>
            </a:r>
            <a:r>
              <a:rPr lang="es-MX" sz="1100" i="1" dirty="0">
                <a:latin typeface="Myriad Pro"/>
              </a:rPr>
              <a:t> </a:t>
            </a:r>
            <a:r>
              <a:rPr lang="en-US" sz="1100" b="1" i="1" dirty="0">
                <a:latin typeface="Myriad Pro"/>
              </a:rPr>
              <a:t>Marco Antonio Adame Castillo </a:t>
            </a:r>
            <a:r>
              <a:rPr lang="es-MX" sz="1100" i="1" dirty="0" smtClean="0">
                <a:latin typeface="Myriad Pro"/>
              </a:rPr>
              <a:t>?</a:t>
            </a:r>
            <a:endParaRPr lang="es-ES" sz="1100" i="1" dirty="0" smtClean="0">
              <a:latin typeface="Myriad Pro"/>
              <a:cs typeface="Myriad Pro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7557821" y="1340768"/>
            <a:ext cx="1190643" cy="2170318"/>
            <a:chOff x="7444851" y="1217598"/>
            <a:chExt cx="1807480" cy="2323313"/>
          </a:xfrm>
        </p:grpSpPr>
        <p:sp>
          <p:nvSpPr>
            <p:cNvPr id="19" name="18 CuadroTexto"/>
            <p:cNvSpPr txBox="1"/>
            <p:nvPr/>
          </p:nvSpPr>
          <p:spPr>
            <a:xfrm>
              <a:off x="7444851" y="1217598"/>
              <a:ext cx="1446936" cy="263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000" dirty="0" smtClean="0">
                  <a:solidFill>
                    <a:srgbClr val="595959"/>
                  </a:solidFill>
                  <a:latin typeface="Myriad Pro"/>
                  <a:cs typeface="Myriad Pro"/>
                </a:rPr>
                <a:t>Calificación Promedio</a:t>
              </a:r>
              <a:endParaRPr lang="es-MX" sz="1000" dirty="0">
                <a:solidFill>
                  <a:srgbClr val="595959"/>
                </a:solidFill>
                <a:latin typeface="Myriad Pro"/>
                <a:cs typeface="Myriad Pro"/>
              </a:endParaRPr>
            </a:p>
          </p:txBody>
        </p:sp>
        <p:sp>
          <p:nvSpPr>
            <p:cNvPr id="20" name="19 CuadroTexto"/>
            <p:cNvSpPr txBox="1"/>
            <p:nvPr/>
          </p:nvSpPr>
          <p:spPr>
            <a:xfrm>
              <a:off x="7944390" y="2805620"/>
              <a:ext cx="1307941" cy="263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000" dirty="0" smtClean="0">
                  <a:solidFill>
                    <a:srgbClr val="595959"/>
                  </a:solidFill>
                  <a:latin typeface="Myriad Pro"/>
                  <a:cs typeface="Myriad Pro"/>
                </a:rPr>
                <a:t>Calificación Modal</a:t>
              </a:r>
              <a:endParaRPr lang="es-MX" sz="1000" dirty="0">
                <a:solidFill>
                  <a:srgbClr val="595959"/>
                </a:solidFill>
                <a:latin typeface="Myriad Pro"/>
                <a:cs typeface="Myriad Pro"/>
              </a:endParaRPr>
            </a:p>
          </p:txBody>
        </p:sp>
        <p:sp>
          <p:nvSpPr>
            <p:cNvPr id="22" name="21 CuadroTexto"/>
            <p:cNvSpPr txBox="1"/>
            <p:nvPr/>
          </p:nvSpPr>
          <p:spPr>
            <a:xfrm>
              <a:off x="7721946" y="1324423"/>
              <a:ext cx="1363232" cy="757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4000" dirty="0" smtClean="0">
                  <a:ln w="1905"/>
                  <a:solidFill>
                    <a:srgbClr val="595959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Myriad Pro"/>
                  <a:cs typeface="Myriad Pro"/>
                </a:rPr>
                <a:t>6.9</a:t>
              </a:r>
              <a:endParaRPr lang="es-MX" sz="4000" dirty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yriad Pro"/>
                <a:cs typeface="Myriad Pro"/>
              </a:endParaRPr>
            </a:p>
          </p:txBody>
        </p:sp>
        <p:sp>
          <p:nvSpPr>
            <p:cNvPr id="23" name="22 CuadroTexto"/>
            <p:cNvSpPr txBox="1"/>
            <p:nvPr/>
          </p:nvSpPr>
          <p:spPr>
            <a:xfrm>
              <a:off x="7668897" y="2947859"/>
              <a:ext cx="1545740" cy="593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3000" dirty="0" smtClean="0">
                  <a:ln w="1905"/>
                  <a:solidFill>
                    <a:srgbClr val="595959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Myriad Pro"/>
                  <a:cs typeface="Myriad Pro"/>
                </a:rPr>
                <a:t>5 y 8</a:t>
              </a:r>
              <a:endParaRPr lang="es-MX" sz="3000" dirty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yriad Pro"/>
                <a:cs typeface="Myriad Pro"/>
              </a:endParaRPr>
            </a:p>
          </p:txBody>
        </p:sp>
        <p:sp>
          <p:nvSpPr>
            <p:cNvPr id="24" name="23 CuadroTexto"/>
            <p:cNvSpPr txBox="1"/>
            <p:nvPr/>
          </p:nvSpPr>
          <p:spPr>
            <a:xfrm>
              <a:off x="7721946" y="2131999"/>
              <a:ext cx="1517101" cy="2635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" dirty="0" smtClean="0">
                  <a:solidFill>
                    <a:srgbClr val="595959"/>
                  </a:solidFill>
                  <a:latin typeface="Myriad Pro"/>
                  <a:cs typeface="Myriad Pro"/>
                </a:rPr>
                <a:t>Media Teórica</a:t>
              </a:r>
              <a:endParaRPr lang="es-MX" sz="1000" dirty="0">
                <a:solidFill>
                  <a:srgbClr val="595959"/>
                </a:solidFill>
                <a:latin typeface="Myriad Pro"/>
                <a:cs typeface="Myriad Pro"/>
              </a:endParaRPr>
            </a:p>
          </p:txBody>
        </p:sp>
        <p:sp>
          <p:nvSpPr>
            <p:cNvPr id="25" name="24 CuadroTexto"/>
            <p:cNvSpPr txBox="1"/>
            <p:nvPr/>
          </p:nvSpPr>
          <p:spPr>
            <a:xfrm>
              <a:off x="7741490" y="2253249"/>
              <a:ext cx="1090682" cy="593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3000" dirty="0" smtClean="0">
                  <a:ln w="1905"/>
                  <a:solidFill>
                    <a:srgbClr val="595959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Myriad Pro"/>
                  <a:cs typeface="Myriad Pro"/>
                </a:rPr>
                <a:t>7.5</a:t>
              </a:r>
              <a:endParaRPr lang="es-MX" sz="3000" dirty="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yriad Pro"/>
                <a:cs typeface="Myriad Pro"/>
              </a:endParaRPr>
            </a:p>
          </p:txBody>
        </p:sp>
      </p:grpSp>
      <p:graphicFrame>
        <p:nvGraphicFramePr>
          <p:cNvPr id="13" name="22 Gráfico"/>
          <p:cNvGraphicFramePr/>
          <p:nvPr>
            <p:extLst>
              <p:ext uri="{D42A27DB-BD31-4B8C-83A1-F6EECF244321}">
                <p14:modId xmlns:p14="http://schemas.microsoft.com/office/powerpoint/2010/main" val="1723493915"/>
              </p:ext>
            </p:extLst>
          </p:nvPr>
        </p:nvGraphicFramePr>
        <p:xfrm>
          <a:off x="737356" y="1581236"/>
          <a:ext cx="6802245" cy="2270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460155"/>
              </p:ext>
            </p:extLst>
          </p:nvPr>
        </p:nvGraphicFramePr>
        <p:xfrm>
          <a:off x="718739" y="4149080"/>
          <a:ext cx="7693410" cy="204497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64350"/>
                <a:gridCol w="736252"/>
                <a:gridCol w="736252"/>
                <a:gridCol w="736252"/>
                <a:gridCol w="736252"/>
                <a:gridCol w="736252"/>
                <a:gridCol w="839044"/>
                <a:gridCol w="736252"/>
                <a:gridCol w="736252"/>
                <a:gridCol w="736252"/>
              </a:tblGrid>
              <a:tr h="597179">
                <a:tc>
                  <a:txBody>
                    <a:bodyPr/>
                    <a:lstStyle/>
                    <a:p>
                      <a:pPr algn="ctr"/>
                      <a:endParaRPr lang="es-ES" sz="1100" b="0" dirty="0">
                        <a:solidFill>
                          <a:schemeClr val="tx1"/>
                        </a:solidFill>
                        <a:latin typeface="Myriad Pro"/>
                        <a:cs typeface="Myriad Pro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 smtClean="0">
                          <a:latin typeface="Myriad Pro"/>
                        </a:rPr>
                        <a:t>5 Reprobado</a:t>
                      </a:r>
                      <a:endParaRPr lang="es-ES" sz="1100" b="0" dirty="0">
                        <a:latin typeface="Myriad Pro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 smtClean="0">
                          <a:latin typeface="Myriad Pro"/>
                        </a:rPr>
                        <a:t>6</a:t>
                      </a:r>
                      <a:endParaRPr lang="es-ES" sz="1100" b="0" dirty="0">
                        <a:latin typeface="Myriad Pro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 smtClean="0">
                          <a:solidFill>
                            <a:srgbClr val="7F7F7F"/>
                          </a:solidFill>
                          <a:latin typeface="Myriad Pro"/>
                        </a:rPr>
                        <a:t>7</a:t>
                      </a:r>
                      <a:endParaRPr lang="es-ES" sz="1100" b="0" dirty="0">
                        <a:solidFill>
                          <a:srgbClr val="7F7F7F"/>
                        </a:solidFill>
                        <a:latin typeface="Myriad Pro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 smtClean="0">
                          <a:solidFill>
                            <a:srgbClr val="7F7F7F"/>
                          </a:solidFill>
                          <a:latin typeface="Myriad Pro"/>
                        </a:rPr>
                        <a:t>8</a:t>
                      </a:r>
                      <a:endParaRPr lang="es-ES" sz="1100" b="0" dirty="0">
                        <a:solidFill>
                          <a:srgbClr val="7F7F7F"/>
                        </a:solidFill>
                        <a:latin typeface="Myriad Pro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 smtClean="0">
                          <a:latin typeface="Myriad Pro"/>
                        </a:rPr>
                        <a:t>9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 smtClean="0">
                          <a:latin typeface="Myriad Pro"/>
                        </a:rPr>
                        <a:t>10 </a:t>
                      </a:r>
                    </a:p>
                    <a:p>
                      <a:pPr algn="ctr"/>
                      <a:r>
                        <a:rPr lang="es-ES" sz="1100" b="0" dirty="0" smtClean="0">
                          <a:latin typeface="Myriad Pro"/>
                        </a:rPr>
                        <a:t>Excelente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Ns/Nc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Promedio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Moda</a:t>
                      </a:r>
                    </a:p>
                  </a:txBody>
                  <a:tcPr marL="9525" marR="9525" marT="9525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426623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Nunca votaría por el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29%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16%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20%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6.7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5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349776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Cercano</a:t>
                      </a:r>
                      <a:r>
                        <a:rPr lang="es-ES" sz="11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23%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9%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6.9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5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26623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Segmento estratégico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7.0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8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768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360" y="-1"/>
            <a:ext cx="20457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</a:rPr>
              <a:t>Evaluación autoridades</a:t>
            </a:r>
            <a:endParaRPr lang="es-MX" sz="14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21" name="20 Rectángulo"/>
          <p:cNvSpPr/>
          <p:nvPr/>
        </p:nvSpPr>
        <p:spPr>
          <a:xfrm>
            <a:off x="2360" y="692696"/>
            <a:ext cx="91416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100" i="1" dirty="0">
                <a:latin typeface="Myriad Pro"/>
              </a:rPr>
              <a:t>En una escala de 5 a 10, donde 5 es reprobado y 10 </a:t>
            </a:r>
            <a:r>
              <a:rPr lang="es-MX" sz="1100" i="1" dirty="0" smtClean="0">
                <a:latin typeface="Myriad Pro"/>
              </a:rPr>
              <a:t>es excelente.</a:t>
            </a:r>
          </a:p>
          <a:p>
            <a:pPr algn="ctr"/>
            <a:r>
              <a:rPr lang="es-ES" sz="1100" i="1" dirty="0" smtClean="0">
                <a:latin typeface="Myriad Pro"/>
                <a:cs typeface="Myriad Pro"/>
              </a:rPr>
              <a:t>¿</a:t>
            </a:r>
            <a:r>
              <a:rPr lang="es-MX" sz="1100" i="1" dirty="0" smtClean="0">
                <a:latin typeface="Myriad Pro"/>
              </a:rPr>
              <a:t>Qué </a:t>
            </a:r>
            <a:r>
              <a:rPr lang="es-MX" sz="1100" i="1" dirty="0">
                <a:latin typeface="Myriad Pro"/>
              </a:rPr>
              <a:t>calificación daría </a:t>
            </a:r>
            <a:r>
              <a:rPr lang="es-MX" sz="1100" i="1" dirty="0" smtClean="0">
                <a:latin typeface="Myriad Pro"/>
              </a:rPr>
              <a:t>al </a:t>
            </a:r>
            <a:r>
              <a:rPr lang="es-MX" sz="1100" i="1" dirty="0">
                <a:latin typeface="Myriad Pro"/>
              </a:rPr>
              <a:t>desempeño </a:t>
            </a:r>
            <a:r>
              <a:rPr lang="es-MX" sz="1100" i="1" dirty="0" smtClean="0">
                <a:latin typeface="Myriad Pro"/>
              </a:rPr>
              <a:t>de </a:t>
            </a:r>
            <a:r>
              <a:rPr lang="es-MX" sz="1100" i="1" dirty="0">
                <a:latin typeface="Myriad Pro"/>
              </a:rPr>
              <a:t>s</a:t>
            </a:r>
            <a:r>
              <a:rPr lang="es-MX" sz="1100" i="1" dirty="0" smtClean="0">
                <a:latin typeface="Myriad Pro"/>
              </a:rPr>
              <a:t>u Presidente  </a:t>
            </a:r>
            <a:r>
              <a:rPr lang="es-MX" sz="1100" i="1" dirty="0">
                <a:latin typeface="Myriad Pro"/>
              </a:rPr>
              <a:t>M</a:t>
            </a:r>
            <a:r>
              <a:rPr lang="es-MX" sz="1100" i="1" dirty="0" smtClean="0">
                <a:latin typeface="Myriad Pro"/>
              </a:rPr>
              <a:t>unicipal?</a:t>
            </a:r>
            <a:endParaRPr lang="es-ES" sz="1100" i="1" dirty="0" smtClean="0">
              <a:latin typeface="Myriad Pro"/>
              <a:cs typeface="Myriad Pro"/>
            </a:endParaRPr>
          </a:p>
        </p:txBody>
      </p:sp>
      <p:grpSp>
        <p:nvGrpSpPr>
          <p:cNvPr id="17" name="Group 15"/>
          <p:cNvGrpSpPr/>
          <p:nvPr/>
        </p:nvGrpSpPr>
        <p:grpSpPr>
          <a:xfrm>
            <a:off x="7557821" y="1340768"/>
            <a:ext cx="1190643" cy="2170318"/>
            <a:chOff x="7444851" y="1217598"/>
            <a:chExt cx="1807480" cy="2323313"/>
          </a:xfrm>
        </p:grpSpPr>
        <p:sp>
          <p:nvSpPr>
            <p:cNvPr id="19" name="18 CuadroTexto"/>
            <p:cNvSpPr txBox="1"/>
            <p:nvPr/>
          </p:nvSpPr>
          <p:spPr>
            <a:xfrm>
              <a:off x="7444851" y="1217598"/>
              <a:ext cx="1446936" cy="263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000" dirty="0" smtClean="0">
                  <a:solidFill>
                    <a:srgbClr val="595959"/>
                  </a:solidFill>
                  <a:latin typeface="Myriad Pro"/>
                  <a:cs typeface="Myriad Pro"/>
                </a:rPr>
                <a:t>Calificación Promedio</a:t>
              </a:r>
              <a:endParaRPr lang="es-MX" sz="1000" dirty="0">
                <a:solidFill>
                  <a:srgbClr val="595959"/>
                </a:solidFill>
                <a:latin typeface="Myriad Pro"/>
                <a:cs typeface="Myriad Pro"/>
              </a:endParaRPr>
            </a:p>
          </p:txBody>
        </p:sp>
        <p:sp>
          <p:nvSpPr>
            <p:cNvPr id="20" name="19 CuadroTexto"/>
            <p:cNvSpPr txBox="1"/>
            <p:nvPr/>
          </p:nvSpPr>
          <p:spPr>
            <a:xfrm>
              <a:off x="7944390" y="2805620"/>
              <a:ext cx="1307941" cy="263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000" dirty="0" smtClean="0">
                  <a:solidFill>
                    <a:srgbClr val="595959"/>
                  </a:solidFill>
                  <a:latin typeface="Myriad Pro"/>
                  <a:cs typeface="Myriad Pro"/>
                </a:rPr>
                <a:t>Calificación Modal</a:t>
              </a:r>
              <a:endParaRPr lang="es-MX" sz="1000" dirty="0">
                <a:solidFill>
                  <a:srgbClr val="595959"/>
                </a:solidFill>
                <a:latin typeface="Myriad Pro"/>
                <a:cs typeface="Myriad Pro"/>
              </a:endParaRPr>
            </a:p>
          </p:txBody>
        </p:sp>
        <p:sp>
          <p:nvSpPr>
            <p:cNvPr id="22" name="21 CuadroTexto"/>
            <p:cNvSpPr txBox="1"/>
            <p:nvPr/>
          </p:nvSpPr>
          <p:spPr>
            <a:xfrm>
              <a:off x="7721946" y="1324423"/>
              <a:ext cx="1363232" cy="757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4000" dirty="0" smtClean="0">
                  <a:ln w="1905"/>
                  <a:solidFill>
                    <a:srgbClr val="595959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Myriad Pro"/>
                  <a:cs typeface="Myriad Pro"/>
                </a:rPr>
                <a:t>6.7</a:t>
              </a:r>
              <a:endParaRPr lang="es-MX" sz="4000" dirty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yriad Pro"/>
                <a:cs typeface="Myriad Pro"/>
              </a:endParaRPr>
            </a:p>
          </p:txBody>
        </p:sp>
        <p:sp>
          <p:nvSpPr>
            <p:cNvPr id="23" name="22 CuadroTexto"/>
            <p:cNvSpPr txBox="1"/>
            <p:nvPr/>
          </p:nvSpPr>
          <p:spPr>
            <a:xfrm>
              <a:off x="8139772" y="2947859"/>
              <a:ext cx="603989" cy="593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3000" dirty="0">
                  <a:ln w="1905"/>
                  <a:solidFill>
                    <a:srgbClr val="595959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Myriad Pro"/>
                  <a:cs typeface="Myriad Pro"/>
                </a:rPr>
                <a:t>5</a:t>
              </a:r>
              <a:endParaRPr lang="es-MX" sz="3000" dirty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yriad Pro"/>
                <a:cs typeface="Myriad Pro"/>
              </a:endParaRPr>
            </a:p>
          </p:txBody>
        </p:sp>
        <p:sp>
          <p:nvSpPr>
            <p:cNvPr id="24" name="23 CuadroTexto"/>
            <p:cNvSpPr txBox="1"/>
            <p:nvPr/>
          </p:nvSpPr>
          <p:spPr>
            <a:xfrm>
              <a:off x="7721946" y="2131999"/>
              <a:ext cx="1517101" cy="2635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" dirty="0" smtClean="0">
                  <a:solidFill>
                    <a:srgbClr val="595959"/>
                  </a:solidFill>
                  <a:latin typeface="Myriad Pro"/>
                  <a:cs typeface="Myriad Pro"/>
                </a:rPr>
                <a:t>Media Teórica</a:t>
              </a:r>
              <a:endParaRPr lang="es-MX" sz="1000" dirty="0">
                <a:solidFill>
                  <a:srgbClr val="595959"/>
                </a:solidFill>
                <a:latin typeface="Myriad Pro"/>
                <a:cs typeface="Myriad Pro"/>
              </a:endParaRPr>
            </a:p>
          </p:txBody>
        </p:sp>
        <p:sp>
          <p:nvSpPr>
            <p:cNvPr id="25" name="24 CuadroTexto"/>
            <p:cNvSpPr txBox="1"/>
            <p:nvPr/>
          </p:nvSpPr>
          <p:spPr>
            <a:xfrm>
              <a:off x="7741490" y="2253249"/>
              <a:ext cx="1090682" cy="593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3000" dirty="0" smtClean="0">
                  <a:ln w="1905"/>
                  <a:solidFill>
                    <a:srgbClr val="595959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Myriad Pro"/>
                  <a:cs typeface="Myriad Pro"/>
                </a:rPr>
                <a:t>7.5</a:t>
              </a:r>
              <a:endParaRPr lang="es-MX" sz="3000" dirty="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yriad Pro"/>
                <a:cs typeface="Myriad Pro"/>
              </a:endParaRPr>
            </a:p>
          </p:txBody>
        </p:sp>
      </p:grpSp>
      <p:graphicFrame>
        <p:nvGraphicFramePr>
          <p:cNvPr id="13" name="22 Gráfico"/>
          <p:cNvGraphicFramePr/>
          <p:nvPr>
            <p:extLst>
              <p:ext uri="{D42A27DB-BD31-4B8C-83A1-F6EECF244321}">
                <p14:modId xmlns:p14="http://schemas.microsoft.com/office/powerpoint/2010/main" val="616688546"/>
              </p:ext>
            </p:extLst>
          </p:nvPr>
        </p:nvGraphicFramePr>
        <p:xfrm>
          <a:off x="903666" y="1586989"/>
          <a:ext cx="6802245" cy="2270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7492407"/>
              </p:ext>
            </p:extLst>
          </p:nvPr>
        </p:nvGraphicFramePr>
        <p:xfrm>
          <a:off x="778282" y="4293096"/>
          <a:ext cx="7693410" cy="204497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64350"/>
                <a:gridCol w="736252"/>
                <a:gridCol w="736252"/>
                <a:gridCol w="736252"/>
                <a:gridCol w="736252"/>
                <a:gridCol w="736252"/>
                <a:gridCol w="839044"/>
                <a:gridCol w="736252"/>
                <a:gridCol w="736252"/>
                <a:gridCol w="736252"/>
              </a:tblGrid>
              <a:tr h="597179">
                <a:tc>
                  <a:txBody>
                    <a:bodyPr/>
                    <a:lstStyle/>
                    <a:p>
                      <a:pPr algn="ctr"/>
                      <a:endParaRPr lang="es-ES" sz="1100" b="0" dirty="0">
                        <a:solidFill>
                          <a:schemeClr val="tx1"/>
                        </a:solidFill>
                        <a:latin typeface="Myriad Pro"/>
                        <a:cs typeface="Myriad Pro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 smtClean="0">
                          <a:latin typeface="Myriad Pro"/>
                        </a:rPr>
                        <a:t>5 Reprobado</a:t>
                      </a:r>
                      <a:endParaRPr lang="es-ES" sz="1100" b="0" dirty="0">
                        <a:latin typeface="Myriad Pro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 smtClean="0">
                          <a:latin typeface="Myriad Pro"/>
                        </a:rPr>
                        <a:t>6</a:t>
                      </a:r>
                      <a:endParaRPr lang="es-ES" sz="1100" b="0" dirty="0">
                        <a:latin typeface="Myriad Pro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 smtClean="0">
                          <a:solidFill>
                            <a:srgbClr val="7F7F7F"/>
                          </a:solidFill>
                          <a:latin typeface="Myriad Pro"/>
                        </a:rPr>
                        <a:t>7</a:t>
                      </a:r>
                      <a:endParaRPr lang="es-ES" sz="1100" b="0" dirty="0">
                        <a:solidFill>
                          <a:srgbClr val="7F7F7F"/>
                        </a:solidFill>
                        <a:latin typeface="Myriad Pro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 smtClean="0">
                          <a:solidFill>
                            <a:srgbClr val="7F7F7F"/>
                          </a:solidFill>
                          <a:latin typeface="Myriad Pro"/>
                        </a:rPr>
                        <a:t>8</a:t>
                      </a:r>
                      <a:endParaRPr lang="es-ES" sz="1100" b="0" dirty="0">
                        <a:solidFill>
                          <a:srgbClr val="7F7F7F"/>
                        </a:solidFill>
                        <a:latin typeface="Myriad Pro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 smtClean="0">
                          <a:latin typeface="Myriad Pro"/>
                        </a:rPr>
                        <a:t>9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 smtClean="0">
                          <a:latin typeface="Myriad Pro"/>
                        </a:rPr>
                        <a:t>10 </a:t>
                      </a:r>
                    </a:p>
                    <a:p>
                      <a:pPr algn="ctr"/>
                      <a:r>
                        <a:rPr lang="es-ES" sz="1100" b="0" dirty="0" smtClean="0">
                          <a:latin typeface="Myriad Pro"/>
                        </a:rPr>
                        <a:t>Excelente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Ns/Nc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Promedio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Moda</a:t>
                      </a:r>
                    </a:p>
                  </a:txBody>
                  <a:tcPr marL="9525" marR="9525" marT="9525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426623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Nunca votaría por el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40%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18%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16%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6.4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5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349776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Cercano</a:t>
                      </a:r>
                      <a:r>
                        <a:rPr lang="es-ES" sz="11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17%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18%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6.9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5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26623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Segmento estratégico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33%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19%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6.8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5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590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Gráfico"/>
          <p:cNvGraphicFramePr/>
          <p:nvPr>
            <p:extLst>
              <p:ext uri="{D42A27DB-BD31-4B8C-83A1-F6EECF244321}">
                <p14:modId xmlns:p14="http://schemas.microsoft.com/office/powerpoint/2010/main" val="3622883589"/>
              </p:ext>
            </p:extLst>
          </p:nvPr>
        </p:nvGraphicFramePr>
        <p:xfrm>
          <a:off x="179512" y="970727"/>
          <a:ext cx="8712968" cy="2674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4" name="12 Imagen" descr="LOGO_P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9255" y="1958543"/>
            <a:ext cx="318329" cy="318329"/>
          </a:xfrm>
          <a:prstGeom prst="rect">
            <a:avLst/>
          </a:prstGeom>
        </p:spPr>
      </p:pic>
      <p:pic>
        <p:nvPicPr>
          <p:cNvPr id="15" name="Picture 5" descr="C:\Documents and Settings\hilda2\Escritorio\Fondo, logos e imagenes\Logos_partidos\Logos_partidos\PRD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60562" y="1916832"/>
            <a:ext cx="323206" cy="357153"/>
          </a:xfrm>
          <a:prstGeom prst="rect">
            <a:avLst/>
          </a:prstGeom>
          <a:noFill/>
        </p:spPr>
      </p:pic>
      <p:pic>
        <p:nvPicPr>
          <p:cNvPr id="16" name="Picture 6" descr="C:\Documents and Settings\hilda2\Escritorio\Fondo, logos e imagenes\Logos_partidos\Logos_partidos\PRI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640" y="1505342"/>
            <a:ext cx="338553" cy="339482"/>
          </a:xfrm>
          <a:prstGeom prst="rect">
            <a:avLst/>
          </a:prstGeom>
          <a:noFill/>
        </p:spPr>
      </p:pic>
      <p:pic>
        <p:nvPicPr>
          <p:cNvPr id="18" name="10 Imagen" descr="PVEM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15816" y="2431378"/>
            <a:ext cx="346806" cy="349550"/>
          </a:xfrm>
          <a:prstGeom prst="rect">
            <a:avLst/>
          </a:prstGeom>
        </p:spPr>
      </p:pic>
      <p:sp>
        <p:nvSpPr>
          <p:cNvPr id="20" name="TextBox 5"/>
          <p:cNvSpPr txBox="1"/>
          <p:nvPr/>
        </p:nvSpPr>
        <p:spPr>
          <a:xfrm>
            <a:off x="0" y="0"/>
            <a:ext cx="4714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  <a:cs typeface="Myriad Pro"/>
              </a:rPr>
              <a:t>Intención de voto/Senador</a:t>
            </a:r>
            <a:endParaRPr lang="es-MX" sz="1400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-10070" y="464042"/>
            <a:ext cx="9144000" cy="43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 anchor="ctr">
            <a:spAutoFit/>
          </a:bodyPr>
          <a:lstStyle/>
          <a:p>
            <a:pPr algn="ctr"/>
            <a:r>
              <a:rPr lang="es-ES" sz="1100" i="1" dirty="0">
                <a:latin typeface="Myriad Pro"/>
              </a:rPr>
              <a:t>Si el día de hoy fueran las elecciones </a:t>
            </a:r>
            <a:r>
              <a:rPr lang="es-ES" sz="1100" i="1" dirty="0" smtClean="0">
                <a:latin typeface="Myriad Pro"/>
              </a:rPr>
              <a:t> Senador  para el 2012, </a:t>
            </a:r>
          </a:p>
          <a:p>
            <a:pPr algn="ctr"/>
            <a:r>
              <a:rPr lang="es-ES" sz="1100" i="1" dirty="0" smtClean="0">
                <a:latin typeface="Myriad Pro"/>
              </a:rPr>
              <a:t>¿por cuál partido votaría? </a:t>
            </a:r>
            <a:endParaRPr lang="es-MX" sz="1100" i="1" dirty="0">
              <a:latin typeface="Myriad Pro"/>
            </a:endParaRPr>
          </a:p>
        </p:txBody>
      </p:sp>
      <p:graphicFrame>
        <p:nvGraphicFramePr>
          <p:cNvPr id="21" name="2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8631583"/>
              </p:ext>
            </p:extLst>
          </p:nvPr>
        </p:nvGraphicFramePr>
        <p:xfrm>
          <a:off x="565486" y="4149080"/>
          <a:ext cx="7992887" cy="209915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89733"/>
                <a:gridCol w="541105"/>
                <a:gridCol w="536157"/>
                <a:gridCol w="594292"/>
                <a:gridCol w="594292"/>
                <a:gridCol w="594292"/>
                <a:gridCol w="594292"/>
                <a:gridCol w="594292"/>
                <a:gridCol w="594292"/>
                <a:gridCol w="594292"/>
                <a:gridCol w="594292"/>
                <a:gridCol w="594292"/>
                <a:gridCol w="677264"/>
              </a:tblGrid>
              <a:tr h="611971"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  <a:latin typeface="Myriad Pro"/>
                        <a:cs typeface="Myriad Pro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PAN</a:t>
                      </a:r>
                    </a:p>
                  </a:txBody>
                  <a:tcPr marL="9525" marR="9525" marT="9525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PRI</a:t>
                      </a:r>
                    </a:p>
                  </a:txBody>
                  <a:tcPr marL="9525" marR="9525" marT="9525" marB="0" anchor="ctr"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tx1"/>
                          </a:solidFill>
                          <a:latin typeface="Myriad Pro"/>
                          <a:ea typeface="+mn-ea"/>
                          <a:cs typeface="Myriad Pro"/>
                        </a:rPr>
                        <a:t>PRD</a:t>
                      </a: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PVEM</a:t>
                      </a: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PT</a:t>
                      </a: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Convergencia</a:t>
                      </a:r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/>
                      </a:r>
                      <a:b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</a:br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Movimiento Ciudadano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Nueva Alianza</a:t>
                      </a: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Otro</a:t>
                      </a:r>
                      <a:endParaRPr lang="es-MX" sz="9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Anularé voto</a:t>
                      </a:r>
                      <a:endParaRPr lang="es-MX" sz="8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Ninguno/No votaré/ No iré</a:t>
                      </a:r>
                      <a:r>
                        <a:rPr lang="es-MX" sz="8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 votar</a:t>
                      </a:r>
                      <a:endParaRPr lang="es-MX" sz="8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No quiere contestar</a:t>
                      </a:r>
                      <a:endParaRPr lang="es-MX" sz="8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err="1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Ns</a:t>
                      </a:r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/Nc</a:t>
                      </a:r>
                      <a:endParaRPr lang="es-MX" sz="8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542300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0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Nunca votaría por el PRI</a:t>
                      </a:r>
                      <a:endParaRPr lang="es-MX" sz="10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32%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42%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391661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0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Cercano</a:t>
                      </a:r>
                      <a:r>
                        <a:rPr lang="es-ES" sz="10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al PRI</a:t>
                      </a:r>
                      <a:endParaRPr lang="es-MX" sz="10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85%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542300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0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Segmento estratégico</a:t>
                      </a:r>
                      <a:endParaRPr lang="es-MX" sz="10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pic>
        <p:nvPicPr>
          <p:cNvPr id="19" name="Picture 2" descr="C:\Users\HVera\AppData\Local\Temp\Rar$DR01.483\Logo NuevaAlianz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677" y="2516510"/>
            <a:ext cx="344363" cy="336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11 Imagen" descr="PT_LOGO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779912" y="2529424"/>
            <a:ext cx="322660" cy="32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66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548680"/>
            <a:ext cx="9144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i="1" dirty="0">
                <a:latin typeface="Myriad Pro"/>
              </a:rPr>
              <a:t>¿</a:t>
            </a:r>
            <a:r>
              <a:rPr lang="en-US" sz="1100" i="1" dirty="0" smtClean="0">
                <a:latin typeface="Myriad Pro"/>
              </a:rPr>
              <a:t>Qué </a:t>
            </a:r>
            <a:r>
              <a:rPr lang="en-US" sz="1100" i="1" dirty="0">
                <a:latin typeface="Myriad Pro"/>
              </a:rPr>
              <a:t>tan seguro está de votar por el partido </a:t>
            </a:r>
            <a:r>
              <a:rPr lang="en-US" sz="1100" i="1" dirty="0" err="1">
                <a:latin typeface="Myriad Pro"/>
              </a:rPr>
              <a:t>que</a:t>
            </a:r>
            <a:r>
              <a:rPr lang="en-US" sz="1100" i="1" dirty="0">
                <a:latin typeface="Myriad Pro"/>
              </a:rPr>
              <a:t> </a:t>
            </a:r>
            <a:r>
              <a:rPr lang="en-US" sz="1100" i="1" dirty="0" err="1" smtClean="0">
                <a:latin typeface="Myriad Pro"/>
              </a:rPr>
              <a:t>escogió</a:t>
            </a:r>
            <a:r>
              <a:rPr lang="en-US" sz="1100" i="1" dirty="0" smtClean="0">
                <a:latin typeface="Myriad Pro"/>
              </a:rPr>
              <a:t> </a:t>
            </a:r>
            <a:r>
              <a:rPr lang="en-US" sz="1100" i="1" dirty="0" smtClean="0">
                <a:latin typeface="Myriad Pro"/>
              </a:rPr>
              <a:t>anteriormente ? </a:t>
            </a:r>
            <a:endParaRPr lang="es-MX" sz="1100" i="1" dirty="0">
              <a:latin typeface="Myriad Pro"/>
            </a:endParaRPr>
          </a:p>
        </p:txBody>
      </p:sp>
      <p:graphicFrame>
        <p:nvGraphicFramePr>
          <p:cNvPr id="5" name="4 Gráfico"/>
          <p:cNvGraphicFramePr/>
          <p:nvPr>
            <p:extLst>
              <p:ext uri="{D42A27DB-BD31-4B8C-83A1-F6EECF244321}">
                <p14:modId xmlns:p14="http://schemas.microsoft.com/office/powerpoint/2010/main" val="3689170536"/>
              </p:ext>
            </p:extLst>
          </p:nvPr>
        </p:nvGraphicFramePr>
        <p:xfrm>
          <a:off x="951324" y="1268760"/>
          <a:ext cx="7241352" cy="2771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10 CuadroTexto"/>
          <p:cNvSpPr txBox="1">
            <a:spLocks noChangeArrowheads="1"/>
          </p:cNvSpPr>
          <p:nvPr/>
        </p:nvSpPr>
        <p:spPr bwMode="auto">
          <a:xfrm>
            <a:off x="0" y="0"/>
            <a:ext cx="9144000" cy="30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>
            <a:spAutoFit/>
          </a:bodyPr>
          <a:lstStyle/>
          <a:p>
            <a:r>
              <a:rPr lang="es-MX" sz="1400" dirty="0" smtClean="0">
                <a:solidFill>
                  <a:prstClr val="white"/>
                </a:solidFill>
                <a:latin typeface="Myriad Pro"/>
                <a:cs typeface="Myriad Pro"/>
              </a:rPr>
              <a:t>Seguridad  de voto</a:t>
            </a:r>
            <a:endParaRPr lang="es-ES" sz="1400" dirty="0">
              <a:solidFill>
                <a:prstClr val="white"/>
              </a:solidFill>
              <a:latin typeface="Myriad Pro"/>
              <a:cs typeface="Myriad Pro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566399"/>
              </p:ext>
            </p:extLst>
          </p:nvPr>
        </p:nvGraphicFramePr>
        <p:xfrm>
          <a:off x="1171302" y="4293096"/>
          <a:ext cx="6801396" cy="183811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03384"/>
                <a:gridCol w="1299503"/>
                <a:gridCol w="1299503"/>
                <a:gridCol w="1299503"/>
                <a:gridCol w="1299503"/>
              </a:tblGrid>
              <a:tr h="481037">
                <a:tc>
                  <a:txBody>
                    <a:bodyPr/>
                    <a:lstStyle/>
                    <a:p>
                      <a:pPr algn="ctr"/>
                      <a:endParaRPr lang="es-ES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26016" marR="12601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Miryad pro "/>
                        </a:rPr>
                        <a:t>Muy seguro</a:t>
                      </a: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Miryad pro "/>
                        </a:rPr>
                        <a:t>Algo seguro</a:t>
                      </a:r>
                    </a:p>
                  </a:txBody>
                  <a:tcPr marL="171450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Miryad pro "/>
                        </a:rPr>
                        <a:t>Poco seguro</a:t>
                      </a:r>
                    </a:p>
                  </a:txBody>
                  <a:tcPr marL="171450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Miryad pro "/>
                        </a:rPr>
                        <a:t>Nada seguro</a:t>
                      </a:r>
                    </a:p>
                  </a:txBody>
                  <a:tcPr marL="171450" marR="9525" marT="9525" marB="0" anchor="ctr">
                    <a:solidFill>
                      <a:schemeClr val="accent6"/>
                    </a:solidFill>
                  </a:tcPr>
                </a:tc>
              </a:tr>
              <a:tr h="5415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Nunca votaría por el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126016" marR="126016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66%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27%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8880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Cercano</a:t>
                      </a:r>
                      <a:r>
                        <a:rPr lang="es-ES" sz="11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126016" marR="126016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71%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8880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Segmento estratégico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126016" marR="126016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57%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30%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480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Gráfico"/>
          <p:cNvGraphicFramePr/>
          <p:nvPr>
            <p:extLst>
              <p:ext uri="{D42A27DB-BD31-4B8C-83A1-F6EECF244321}">
                <p14:modId xmlns:p14="http://schemas.microsoft.com/office/powerpoint/2010/main" val="182818467"/>
              </p:ext>
            </p:extLst>
          </p:nvPr>
        </p:nvGraphicFramePr>
        <p:xfrm>
          <a:off x="179512" y="970727"/>
          <a:ext cx="8712968" cy="2674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4" name="12 Imagen" descr="LOGO_P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9255" y="2174567"/>
            <a:ext cx="318329" cy="318329"/>
          </a:xfrm>
          <a:prstGeom prst="rect">
            <a:avLst/>
          </a:prstGeom>
        </p:spPr>
      </p:pic>
      <p:pic>
        <p:nvPicPr>
          <p:cNvPr id="15" name="Picture 5" descr="C:\Documents and Settings\hilda2\Escritorio\Fondo, logos e imagenes\Logos_partidos\Logos_partidos\PRD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8794" y="1998073"/>
            <a:ext cx="323206" cy="357153"/>
          </a:xfrm>
          <a:prstGeom prst="rect">
            <a:avLst/>
          </a:prstGeom>
          <a:noFill/>
        </p:spPr>
      </p:pic>
      <p:pic>
        <p:nvPicPr>
          <p:cNvPr id="16" name="Picture 6" descr="C:\Documents and Settings\hilda2\Escritorio\Fondo, logos e imagenes\Logos_partidos\Logos_partidos\PRI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53127" y="2081406"/>
            <a:ext cx="338553" cy="339482"/>
          </a:xfrm>
          <a:prstGeom prst="rect">
            <a:avLst/>
          </a:prstGeom>
          <a:noFill/>
        </p:spPr>
      </p:pic>
      <p:pic>
        <p:nvPicPr>
          <p:cNvPr id="17" name="11 Imagen" descr="P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79912" y="2430706"/>
            <a:ext cx="271682" cy="272399"/>
          </a:xfrm>
          <a:prstGeom prst="rect">
            <a:avLst/>
          </a:prstGeom>
        </p:spPr>
      </p:pic>
      <p:pic>
        <p:nvPicPr>
          <p:cNvPr id="18" name="10 Imagen" descr="PVEM_LOGO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87824" y="2318121"/>
            <a:ext cx="346806" cy="349550"/>
          </a:xfrm>
          <a:prstGeom prst="rect">
            <a:avLst/>
          </a:prstGeom>
        </p:spPr>
      </p:pic>
      <p:sp>
        <p:nvSpPr>
          <p:cNvPr id="20" name="TextBox 5"/>
          <p:cNvSpPr txBox="1"/>
          <p:nvPr/>
        </p:nvSpPr>
        <p:spPr>
          <a:xfrm>
            <a:off x="0" y="0"/>
            <a:ext cx="4714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  <a:cs typeface="Myriad Pro"/>
              </a:rPr>
              <a:t>Intención de voto/Senador</a:t>
            </a:r>
            <a:endParaRPr lang="es-MX" sz="1400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21463" y="464042"/>
            <a:ext cx="9144000" cy="43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 anchor="ctr">
            <a:spAutoFit/>
          </a:bodyPr>
          <a:lstStyle/>
          <a:p>
            <a:pPr algn="ctr"/>
            <a:r>
              <a:rPr lang="es-ES" sz="1100" b="1" i="1" dirty="0" smtClean="0"/>
              <a:t> </a:t>
            </a:r>
            <a:r>
              <a:rPr lang="es-ES" sz="1100" i="1" dirty="0">
                <a:latin typeface="Myriad Pro"/>
              </a:rPr>
              <a:t>Si no pudiera votar por el partido que me dijo, </a:t>
            </a:r>
            <a:endParaRPr lang="es-ES" sz="1100" i="1" dirty="0" smtClean="0">
              <a:latin typeface="Myriad Pro"/>
            </a:endParaRPr>
          </a:p>
          <a:p>
            <a:pPr algn="ctr"/>
            <a:r>
              <a:rPr lang="es-ES" sz="1100" i="1" dirty="0" smtClean="0">
                <a:latin typeface="Myriad Pro"/>
              </a:rPr>
              <a:t>¿</a:t>
            </a:r>
            <a:r>
              <a:rPr lang="es-ES" sz="1100" i="1" dirty="0">
                <a:latin typeface="Myriad Pro"/>
              </a:rPr>
              <a:t>por cuál </a:t>
            </a:r>
            <a:r>
              <a:rPr lang="es-ES" sz="1100" i="1" dirty="0" smtClean="0">
                <a:latin typeface="Myriad Pro"/>
              </a:rPr>
              <a:t>otro </a:t>
            </a:r>
            <a:r>
              <a:rPr lang="es-ES" sz="1100" i="1" dirty="0">
                <a:latin typeface="Myriad Pro"/>
              </a:rPr>
              <a:t>partido votaría? </a:t>
            </a:r>
            <a:endParaRPr lang="es-MX" sz="1100" i="1" dirty="0">
              <a:latin typeface="Myriad Pro"/>
            </a:endParaRPr>
          </a:p>
        </p:txBody>
      </p:sp>
      <p:graphicFrame>
        <p:nvGraphicFramePr>
          <p:cNvPr id="21" name="2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425790"/>
              </p:ext>
            </p:extLst>
          </p:nvPr>
        </p:nvGraphicFramePr>
        <p:xfrm>
          <a:off x="668419" y="4149080"/>
          <a:ext cx="7408271" cy="191730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68708"/>
                <a:gridCol w="589135"/>
                <a:gridCol w="583747"/>
                <a:gridCol w="647043"/>
                <a:gridCol w="647043"/>
                <a:gridCol w="647043"/>
                <a:gridCol w="647043"/>
                <a:gridCol w="647043"/>
                <a:gridCol w="647043"/>
                <a:gridCol w="647043"/>
                <a:gridCol w="737380"/>
              </a:tblGrid>
              <a:tr h="548663"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  <a:latin typeface="Myriad Pro"/>
                        <a:cs typeface="Myriad Pro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PAN</a:t>
                      </a:r>
                    </a:p>
                  </a:txBody>
                  <a:tcPr marL="9525" marR="9525" marT="9525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PRI</a:t>
                      </a:r>
                    </a:p>
                  </a:txBody>
                  <a:tcPr marL="9525" marR="9525" marT="9525" marB="0" anchor="ctr"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tx1"/>
                          </a:solidFill>
                          <a:latin typeface="Myriad Pro"/>
                          <a:ea typeface="+mn-ea"/>
                          <a:cs typeface="Myriad Pro"/>
                        </a:rPr>
                        <a:t>PRD</a:t>
                      </a: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PVEM</a:t>
                      </a: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PT</a:t>
                      </a: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Convergencia</a:t>
                      </a:r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/>
                      </a:r>
                      <a:b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</a:br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Movimiento Ciudadano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Nueva Alianza</a:t>
                      </a: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Anularé voto</a:t>
                      </a:r>
                      <a:endParaRPr lang="es-MX" sz="8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Ninguno/No votaré/ No iré</a:t>
                      </a:r>
                      <a:r>
                        <a:rPr lang="es-MX" sz="8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 votar</a:t>
                      </a:r>
                      <a:endParaRPr lang="es-MX" sz="8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err="1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Ns</a:t>
                      </a:r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/Nc</a:t>
                      </a:r>
                      <a:endParaRPr lang="es-MX" sz="8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86200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0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Nunca votaría por el PRI</a:t>
                      </a:r>
                      <a:endParaRPr lang="es-MX" sz="10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10%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15%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33%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351145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0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Cercano</a:t>
                      </a:r>
                      <a:r>
                        <a:rPr lang="es-ES" sz="10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al PRI</a:t>
                      </a:r>
                      <a:endParaRPr lang="es-MX" sz="10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12%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86200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0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Segmento estratégico</a:t>
                      </a:r>
                      <a:endParaRPr lang="es-MX" sz="10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32%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pic>
        <p:nvPicPr>
          <p:cNvPr id="19" name="Picture 2" descr="C:\Users\HVera\AppData\Local\Temp\Rar$DR01.483\Logo NuevaAlianza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405255"/>
            <a:ext cx="344363" cy="336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HVera\AppData\Local\Temp\Rar$DR08.477\movimiento_ciudadadan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463" y="2422152"/>
            <a:ext cx="411406" cy="289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338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Gráfico"/>
          <p:cNvGraphicFramePr/>
          <p:nvPr>
            <p:extLst>
              <p:ext uri="{D42A27DB-BD31-4B8C-83A1-F6EECF244321}">
                <p14:modId xmlns:p14="http://schemas.microsoft.com/office/powerpoint/2010/main" val="998551828"/>
              </p:ext>
            </p:extLst>
          </p:nvPr>
        </p:nvGraphicFramePr>
        <p:xfrm>
          <a:off x="205446" y="977170"/>
          <a:ext cx="8712968" cy="2674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4" name="12 Imagen" descr="LOGO_P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9255" y="1714456"/>
            <a:ext cx="318329" cy="318329"/>
          </a:xfrm>
          <a:prstGeom prst="rect">
            <a:avLst/>
          </a:prstGeom>
        </p:spPr>
      </p:pic>
      <p:pic>
        <p:nvPicPr>
          <p:cNvPr id="15" name="Picture 5" descr="C:\Documents and Settings\hilda2\Escritorio\Fondo, logos e imagenes\Logos_partidos\Logos_partidos\PRD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1772816"/>
            <a:ext cx="323206" cy="357153"/>
          </a:xfrm>
          <a:prstGeom prst="rect">
            <a:avLst/>
          </a:prstGeom>
          <a:noFill/>
        </p:spPr>
      </p:pic>
      <p:pic>
        <p:nvPicPr>
          <p:cNvPr id="16" name="Picture 6" descr="C:\Documents and Settings\hilda2\Escritorio\Fondo, logos e imagenes\Logos_partidos\Logos_partidos\PRI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53127" y="2081406"/>
            <a:ext cx="338553" cy="339482"/>
          </a:xfrm>
          <a:prstGeom prst="rect">
            <a:avLst/>
          </a:prstGeom>
          <a:noFill/>
        </p:spPr>
      </p:pic>
      <p:pic>
        <p:nvPicPr>
          <p:cNvPr id="17" name="11 Imagen" descr="P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51920" y="2457416"/>
            <a:ext cx="322660" cy="323512"/>
          </a:xfrm>
          <a:prstGeom prst="rect">
            <a:avLst/>
          </a:prstGeom>
        </p:spPr>
      </p:pic>
      <p:pic>
        <p:nvPicPr>
          <p:cNvPr id="18" name="10 Imagen" descr="PVEM_LOGO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87824" y="2431378"/>
            <a:ext cx="346806" cy="349550"/>
          </a:xfrm>
          <a:prstGeom prst="rect">
            <a:avLst/>
          </a:prstGeom>
        </p:spPr>
      </p:pic>
      <p:sp>
        <p:nvSpPr>
          <p:cNvPr id="20" name="TextBox 5"/>
          <p:cNvSpPr txBox="1"/>
          <p:nvPr/>
        </p:nvSpPr>
        <p:spPr>
          <a:xfrm>
            <a:off x="0" y="0"/>
            <a:ext cx="4714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  <a:cs typeface="Myriad Pro"/>
              </a:rPr>
              <a:t>Voto negativo/Senador</a:t>
            </a:r>
            <a:endParaRPr lang="es-MX" sz="1400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-26451" y="464060"/>
            <a:ext cx="9144000" cy="43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 anchor="ctr">
            <a:spAutoFit/>
          </a:bodyPr>
          <a:lstStyle/>
          <a:p>
            <a:pPr algn="ctr"/>
            <a:r>
              <a:rPr lang="es-ES" sz="1100" b="1" i="1" dirty="0" smtClean="0"/>
              <a:t> </a:t>
            </a:r>
            <a:r>
              <a:rPr lang="es-ES" sz="1100" i="1" dirty="0">
                <a:latin typeface="Myriad Pro"/>
              </a:rPr>
              <a:t>¿Cuál sería el partido por el cual definitivamente no votaría?</a:t>
            </a:r>
            <a:endParaRPr lang="es-MX" sz="1100" i="1" dirty="0">
              <a:latin typeface="Myriad Pro"/>
            </a:endParaRPr>
          </a:p>
          <a:p>
            <a:pPr algn="ctr"/>
            <a:endParaRPr lang="es-MX" sz="1100" i="1" dirty="0">
              <a:latin typeface="Myriad Pro"/>
            </a:endParaRPr>
          </a:p>
        </p:txBody>
      </p:sp>
      <p:graphicFrame>
        <p:nvGraphicFramePr>
          <p:cNvPr id="21" name="2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114488"/>
              </p:ext>
            </p:extLst>
          </p:nvPr>
        </p:nvGraphicFramePr>
        <p:xfrm>
          <a:off x="681889" y="4005064"/>
          <a:ext cx="7704443" cy="203430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07435"/>
                <a:gridCol w="612687"/>
                <a:gridCol w="607085"/>
                <a:gridCol w="672911"/>
                <a:gridCol w="672911"/>
                <a:gridCol w="672911"/>
                <a:gridCol w="672911"/>
                <a:gridCol w="672911"/>
                <a:gridCol w="672911"/>
                <a:gridCol w="672911"/>
                <a:gridCol w="766859"/>
              </a:tblGrid>
              <a:tr h="590868"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  <a:latin typeface="Myriad Pro"/>
                        <a:cs typeface="Myriad Pro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PAN</a:t>
                      </a:r>
                    </a:p>
                  </a:txBody>
                  <a:tcPr marL="9525" marR="9525" marT="9525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PRI</a:t>
                      </a:r>
                    </a:p>
                  </a:txBody>
                  <a:tcPr marL="9525" marR="9525" marT="9525" marB="0" anchor="ctr"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tx1"/>
                          </a:solidFill>
                          <a:latin typeface="Myriad Pro"/>
                          <a:ea typeface="+mn-ea"/>
                          <a:cs typeface="Myriad Pro"/>
                        </a:rPr>
                        <a:t>PRD</a:t>
                      </a: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PVEM</a:t>
                      </a: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PT</a:t>
                      </a: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Convergencia</a:t>
                      </a:r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/>
                      </a:r>
                      <a:b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</a:br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Movimiento Ciudadano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Nueva Alianza</a:t>
                      </a: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Otro</a:t>
                      </a:r>
                      <a:endParaRPr lang="es-MX" sz="9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Ninguno/No votaré/ No iré</a:t>
                      </a:r>
                      <a:r>
                        <a:rPr lang="es-MX" sz="8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 votar</a:t>
                      </a:r>
                      <a:endParaRPr lang="es-MX" sz="8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err="1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Ns</a:t>
                      </a:r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/Nc</a:t>
                      </a:r>
                      <a:endParaRPr lang="es-MX" sz="8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523600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0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Nunca votaría por el PRI</a:t>
                      </a:r>
                      <a:endParaRPr lang="es-MX" sz="10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22%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43%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378156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0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Cercano</a:t>
                      </a:r>
                      <a:r>
                        <a:rPr lang="es-ES" sz="10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al PRI</a:t>
                      </a:r>
                      <a:endParaRPr lang="es-MX" sz="10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43%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35%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523600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0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Segmento estratégico</a:t>
                      </a:r>
                      <a:endParaRPr lang="es-MX" sz="10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30%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14%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pic>
        <p:nvPicPr>
          <p:cNvPr id="19" name="Picture 2" descr="C:\Users\HVera\AppData\Local\Temp\Rar$DR01.483\Logo NuevaAlianza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1773" y="2444502"/>
            <a:ext cx="344363" cy="336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HVera\AppData\Local\Temp\Rar$DR08.477\movimiento_ciudadadan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491420"/>
            <a:ext cx="411406" cy="289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742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CAFF5A38-1727-4806-984F-31068598AB92}" type="slidenum">
              <a:rPr lang="es-ES" sz="1200" kern="1200">
                <a:solidFill>
                  <a:prstClr val="black">
                    <a:tint val="75000"/>
                  </a:prstClr>
                </a:solidFill>
                <a:latin typeface="Myriad Pro"/>
                <a:ea typeface="+mn-ea"/>
                <a:cs typeface="+mn-cs"/>
              </a:rPr>
              <a:pPr algn="r" rtl="0">
                <a:defRPr/>
              </a:pPr>
              <a:t>11</a:t>
            </a:fld>
            <a:endParaRPr lang="es-ES" sz="1200" kern="1200">
              <a:solidFill>
                <a:prstClr val="black">
                  <a:tint val="75000"/>
                </a:prstClr>
              </a:solidFill>
              <a:latin typeface="Myriad Pro"/>
              <a:ea typeface="+mn-ea"/>
              <a:cs typeface="+mn-cs"/>
            </a:endParaRPr>
          </a:p>
        </p:txBody>
      </p:sp>
      <p:sp>
        <p:nvSpPr>
          <p:cNvPr id="17" name="10 CuadroTexto"/>
          <p:cNvSpPr txBox="1">
            <a:spLocks noChangeArrowheads="1"/>
          </p:cNvSpPr>
          <p:nvPr/>
        </p:nvSpPr>
        <p:spPr bwMode="auto">
          <a:xfrm>
            <a:off x="0" y="0"/>
            <a:ext cx="9144000" cy="30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>
            <a:spAutoFit/>
          </a:bodyPr>
          <a:lstStyle/>
          <a:p>
            <a:r>
              <a:rPr lang="es-MX" sz="1400" dirty="0" smtClean="0">
                <a:solidFill>
                  <a:prstClr val="white"/>
                </a:solidFill>
                <a:latin typeface="Myriad Pro"/>
                <a:cs typeface="Myriad Pro"/>
              </a:rPr>
              <a:t>Cruces estadísticos por Senador</a:t>
            </a:r>
            <a:endParaRPr lang="es-ES" sz="1400" dirty="0">
              <a:solidFill>
                <a:prstClr val="white"/>
              </a:solidFill>
              <a:latin typeface="Myriad Pro"/>
              <a:cs typeface="Myriad Pro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6952473"/>
              </p:ext>
            </p:extLst>
          </p:nvPr>
        </p:nvGraphicFramePr>
        <p:xfrm>
          <a:off x="644795" y="1547486"/>
          <a:ext cx="7124856" cy="1881513"/>
        </p:xfrm>
        <a:graphic>
          <a:graphicData uri="http://schemas.openxmlformats.org/drawingml/2006/table">
            <a:tbl>
              <a:tblPr firstRow="1" bandRow="1"/>
              <a:tblGrid>
                <a:gridCol w="937166"/>
                <a:gridCol w="618769"/>
                <a:gridCol w="618769"/>
                <a:gridCol w="618769"/>
                <a:gridCol w="618769"/>
                <a:gridCol w="618769"/>
                <a:gridCol w="618769"/>
                <a:gridCol w="618769"/>
                <a:gridCol w="618769"/>
                <a:gridCol w="618769"/>
                <a:gridCol w="618769"/>
              </a:tblGrid>
              <a:tr h="75289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PRI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>
                          <a:solidFill>
                            <a:schemeClr val="tx1"/>
                          </a:solidFill>
                          <a:latin typeface="Myriad Pro"/>
                          <a:ea typeface="+mn-ea"/>
                          <a:cs typeface="Myriad Pro"/>
                        </a:rPr>
                        <a:t>PRD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PVEM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PT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Convergencia</a:t>
                      </a:r>
                      <a:r>
                        <a:rPr lang="es-MX" sz="9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/>
                      </a:r>
                      <a:br>
                        <a:rPr lang="es-MX" sz="9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</a:br>
                      <a:r>
                        <a:rPr lang="es-MX" sz="9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Movimiento Ciudadano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Nueva Alianza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Anularé voto</a:t>
                      </a:r>
                      <a:endParaRPr lang="es-MX" sz="9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Ninguno/No votaré/ No iré</a:t>
                      </a:r>
                      <a:r>
                        <a:rPr lang="es-MX" sz="9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 votar</a:t>
                      </a:r>
                      <a:endParaRPr lang="es-MX" sz="9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 err="1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Ns</a:t>
                      </a:r>
                      <a:r>
                        <a:rPr lang="es-MX" sz="9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/Nc</a:t>
                      </a:r>
                      <a:endParaRPr lang="es-MX" sz="9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76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PAN</a:t>
                      </a:r>
                      <a:endParaRPr lang="es-MX" sz="11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11%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6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PRI</a:t>
                      </a:r>
                      <a:endParaRPr lang="es-MX" sz="11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6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PRD</a:t>
                      </a:r>
                      <a:endParaRPr lang="es-MX" sz="1100" b="0" i="0" u="none" strike="noStrike" dirty="0">
                        <a:solidFill>
                          <a:schemeClr val="tx1"/>
                        </a:solidFill>
                        <a:effectLst/>
                        <a:latin typeface="Myriad Pro"/>
                      </a:endParaRP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3" name="2 Conector recto de flecha"/>
          <p:cNvCxnSpPr/>
          <p:nvPr/>
        </p:nvCxnSpPr>
        <p:spPr>
          <a:xfrm>
            <a:off x="2195736" y="1340768"/>
            <a:ext cx="3600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>
            <a:off x="2771800" y="4176536"/>
            <a:ext cx="3600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 de flecha"/>
          <p:cNvCxnSpPr/>
          <p:nvPr/>
        </p:nvCxnSpPr>
        <p:spPr>
          <a:xfrm flipV="1">
            <a:off x="467544" y="1916832"/>
            <a:ext cx="0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 flipV="1">
            <a:off x="827584" y="4797152"/>
            <a:ext cx="0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2320388" y="1079158"/>
            <a:ext cx="18549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i="1" dirty="0" smtClean="0">
                <a:latin typeface="Myriad Pro"/>
              </a:rPr>
              <a:t>Segunda intención de voto</a:t>
            </a:r>
            <a:endParaRPr lang="es-MX" sz="1100" i="1" dirty="0">
              <a:latin typeface="Myriad Pro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2948854" y="3914926"/>
            <a:ext cx="10470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i="1" dirty="0" smtClean="0">
                <a:latin typeface="Myriad Pro"/>
              </a:rPr>
              <a:t>Voto negativo</a:t>
            </a:r>
            <a:endParaRPr lang="es-MX" sz="1100" i="1" dirty="0">
              <a:latin typeface="Myriad Pro"/>
            </a:endParaRPr>
          </a:p>
        </p:txBody>
      </p:sp>
      <p:sp>
        <p:nvSpPr>
          <p:cNvPr id="18" name="17 CuadroTexto"/>
          <p:cNvSpPr txBox="1"/>
          <p:nvPr/>
        </p:nvSpPr>
        <p:spPr>
          <a:xfrm rot="16200000">
            <a:off x="-564133" y="2509611"/>
            <a:ext cx="17828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i="1" dirty="0" smtClean="0">
                <a:latin typeface="Myriad Pro"/>
              </a:rPr>
              <a:t>Primera intención de voto</a:t>
            </a:r>
            <a:endParaRPr lang="es-MX" sz="1100" i="1" dirty="0">
              <a:latin typeface="Myriad Pro"/>
            </a:endParaRPr>
          </a:p>
        </p:txBody>
      </p:sp>
      <p:sp>
        <p:nvSpPr>
          <p:cNvPr id="19" name="18 CuadroTexto"/>
          <p:cNvSpPr txBox="1"/>
          <p:nvPr/>
        </p:nvSpPr>
        <p:spPr>
          <a:xfrm rot="16200000">
            <a:off x="-266660" y="5143069"/>
            <a:ext cx="17828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i="1" dirty="0" smtClean="0">
                <a:latin typeface="Myriad Pro"/>
              </a:rPr>
              <a:t>Primera intención de voto</a:t>
            </a:r>
            <a:endParaRPr lang="es-MX" sz="1100" i="1" dirty="0">
              <a:latin typeface="Myriad Pro"/>
            </a:endParaRPr>
          </a:p>
        </p:txBody>
      </p:sp>
      <p:graphicFrame>
        <p:nvGraphicFramePr>
          <p:cNvPr id="16" name="1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807941"/>
              </p:ext>
            </p:extLst>
          </p:nvPr>
        </p:nvGraphicFramePr>
        <p:xfrm>
          <a:off x="964169" y="4310251"/>
          <a:ext cx="7496260" cy="1711038"/>
        </p:xfrm>
        <a:graphic>
          <a:graphicData uri="http://schemas.openxmlformats.org/drawingml/2006/table">
            <a:tbl>
              <a:tblPr firstRow="1" bandRow="1"/>
              <a:tblGrid>
                <a:gridCol w="986020"/>
                <a:gridCol w="651024"/>
                <a:gridCol w="651024"/>
                <a:gridCol w="651024"/>
                <a:gridCol w="651024"/>
                <a:gridCol w="651024"/>
                <a:gridCol w="651024"/>
                <a:gridCol w="651024"/>
                <a:gridCol w="651024"/>
                <a:gridCol w="651024"/>
                <a:gridCol w="651024"/>
              </a:tblGrid>
              <a:tr h="469086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PRI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tx1"/>
                          </a:solidFill>
                          <a:latin typeface="Myriad Pro"/>
                          <a:ea typeface="+mn-ea"/>
                          <a:cs typeface="Myriad Pro"/>
                        </a:rPr>
                        <a:t>PRD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PVEM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PT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Convergencia</a:t>
                      </a:r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/>
                      </a:r>
                      <a:b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</a:br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Movimiento Ciudadano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Nueva Alianza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Otro</a:t>
                      </a:r>
                      <a:endParaRPr lang="es-MX" sz="9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Ninguno/No votaré/ No iré</a:t>
                      </a:r>
                      <a:r>
                        <a:rPr lang="es-MX" sz="8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 votar</a:t>
                      </a:r>
                      <a:endParaRPr lang="es-MX" sz="8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err="1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Ns</a:t>
                      </a:r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/Nc</a:t>
                      </a:r>
                      <a:endParaRPr lang="es-MX" sz="8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1398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PAN</a:t>
                      </a:r>
                      <a:endParaRPr lang="es-MX" sz="11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31%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38%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398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PRI</a:t>
                      </a:r>
                      <a:endParaRPr lang="es-MX" sz="11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43%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38%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398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PRD</a:t>
                      </a:r>
                      <a:endParaRPr lang="es-MX" sz="1100" b="0" i="0" u="none" strike="noStrike" dirty="0">
                        <a:solidFill>
                          <a:schemeClr val="tx1"/>
                        </a:solidFill>
                        <a:effectLst/>
                        <a:latin typeface="Myriad Pro"/>
                      </a:endParaRP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47%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35%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239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CAFF5A38-1727-4806-984F-31068598AB92}" type="slidenum">
              <a:rPr lang="es-ES" sz="1200" kern="1200">
                <a:solidFill>
                  <a:prstClr val="black">
                    <a:tint val="75000"/>
                  </a:prstClr>
                </a:solidFill>
                <a:latin typeface="Myriad Pro"/>
                <a:ea typeface="+mn-ea"/>
                <a:cs typeface="+mn-cs"/>
              </a:rPr>
              <a:pPr algn="r" rtl="0">
                <a:defRPr/>
              </a:pPr>
              <a:t>12</a:t>
            </a:fld>
            <a:endParaRPr lang="es-ES" sz="1200" kern="1200">
              <a:solidFill>
                <a:prstClr val="black">
                  <a:tint val="75000"/>
                </a:prstClr>
              </a:solidFill>
              <a:latin typeface="Myriad Pro"/>
              <a:ea typeface="+mn-ea"/>
              <a:cs typeface="+mn-cs"/>
            </a:endParaRPr>
          </a:p>
        </p:txBody>
      </p:sp>
      <p:sp>
        <p:nvSpPr>
          <p:cNvPr id="17" name="10 CuadroTexto"/>
          <p:cNvSpPr txBox="1">
            <a:spLocks noChangeArrowheads="1"/>
          </p:cNvSpPr>
          <p:nvPr/>
        </p:nvSpPr>
        <p:spPr bwMode="auto">
          <a:xfrm>
            <a:off x="0" y="0"/>
            <a:ext cx="9144000" cy="30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>
            <a:spAutoFit/>
          </a:bodyPr>
          <a:lstStyle/>
          <a:p>
            <a:r>
              <a:rPr lang="es-MX" sz="1400" dirty="0" smtClean="0">
                <a:solidFill>
                  <a:prstClr val="white"/>
                </a:solidFill>
                <a:latin typeface="Myriad Pro"/>
                <a:cs typeface="Myriad Pro"/>
              </a:rPr>
              <a:t>Opinión de políticos</a:t>
            </a:r>
            <a:endParaRPr lang="es-ES" sz="1400" dirty="0">
              <a:solidFill>
                <a:prstClr val="white"/>
              </a:solidFill>
              <a:latin typeface="Myriad Pro"/>
              <a:cs typeface="Myriad Pro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0" y="503804"/>
            <a:ext cx="9144000" cy="43088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s-ES_tradnl" sz="1100" i="1" dirty="0" smtClean="0">
                <a:latin typeface="+mn-lt"/>
              </a:rPr>
              <a:t>¿</a:t>
            </a:r>
            <a:r>
              <a:rPr lang="es-ES_tradnl" sz="1100" i="1" dirty="0" smtClean="0">
                <a:latin typeface="Myriad Pro"/>
              </a:rPr>
              <a:t>Qué opinión tiene </a:t>
            </a:r>
            <a:r>
              <a:rPr lang="es-ES_tradnl" sz="1100" dirty="0" smtClean="0">
                <a:latin typeface="Myriad Pro"/>
              </a:rPr>
              <a:t>de</a:t>
            </a:r>
            <a:r>
              <a:rPr lang="es-ES_tradnl" sz="1100" b="1" dirty="0" smtClean="0">
                <a:latin typeface="Myriad Pro"/>
              </a:rPr>
              <a:t>  </a:t>
            </a:r>
            <a:r>
              <a:rPr lang="es-MX" sz="1100" b="1" i="1" dirty="0" smtClean="0">
                <a:latin typeface="Myriad Pro"/>
              </a:rPr>
              <a:t>Adrián </a:t>
            </a:r>
            <a:r>
              <a:rPr lang="es-MX" sz="1100" b="1" i="1" dirty="0">
                <a:latin typeface="Myriad Pro"/>
              </a:rPr>
              <a:t>Rivera Pérez</a:t>
            </a:r>
            <a:r>
              <a:rPr lang="es-ES_tradnl" sz="1100" i="1" dirty="0" smtClean="0">
                <a:latin typeface="Myriad Pro"/>
              </a:rPr>
              <a:t>? </a:t>
            </a:r>
          </a:p>
          <a:p>
            <a:pPr algn="ctr"/>
            <a:r>
              <a:rPr lang="es-ES_tradnl" sz="1100" i="1" dirty="0" smtClean="0">
                <a:latin typeface="Myriad Pro"/>
              </a:rPr>
              <a:t>¿</a:t>
            </a:r>
            <a:r>
              <a:rPr lang="es-ES_tradnl" sz="1100" i="1" dirty="0">
                <a:latin typeface="Myriad Pro"/>
              </a:rPr>
              <a:t>Muy buena, buena, mala o muy mala? </a:t>
            </a:r>
            <a:endParaRPr lang="es-ES_tradnl" sz="1100" i="1" dirty="0" smtClean="0">
              <a:latin typeface="Myriad Pro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641095" y="1184058"/>
            <a:ext cx="17975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b="1" dirty="0" smtClean="0">
                <a:latin typeface="Myriad Pro"/>
              </a:rPr>
              <a:t>No lo conoce= 40%</a:t>
            </a:r>
            <a:endParaRPr lang="es-MX" sz="1100" b="1" dirty="0">
              <a:latin typeface="Myriad Pro"/>
            </a:endParaRPr>
          </a:p>
        </p:txBody>
      </p:sp>
      <p:graphicFrame>
        <p:nvGraphicFramePr>
          <p:cNvPr id="10" name="9 Gráfico"/>
          <p:cNvGraphicFramePr/>
          <p:nvPr>
            <p:extLst>
              <p:ext uri="{D42A27DB-BD31-4B8C-83A1-F6EECF244321}">
                <p14:modId xmlns:p14="http://schemas.microsoft.com/office/powerpoint/2010/main" val="189059045"/>
              </p:ext>
            </p:extLst>
          </p:nvPr>
        </p:nvGraphicFramePr>
        <p:xfrm>
          <a:off x="951324" y="1622782"/>
          <a:ext cx="7241352" cy="2771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415344"/>
              </p:ext>
            </p:extLst>
          </p:nvPr>
        </p:nvGraphicFramePr>
        <p:xfrm>
          <a:off x="1099960" y="4221088"/>
          <a:ext cx="6912765" cy="194421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69360"/>
                <a:gridCol w="791915"/>
                <a:gridCol w="791915"/>
                <a:gridCol w="791915"/>
                <a:gridCol w="791915"/>
                <a:gridCol w="791915"/>
                <a:gridCol w="791915"/>
                <a:gridCol w="791915"/>
              </a:tblGrid>
              <a:tr h="456138">
                <a:tc>
                  <a:txBody>
                    <a:bodyPr/>
                    <a:lstStyle/>
                    <a:p>
                      <a:pPr algn="ctr"/>
                      <a:endParaRPr lang="es-ES" sz="1100" b="0" dirty="0">
                        <a:solidFill>
                          <a:schemeClr val="tx1"/>
                        </a:solidFill>
                        <a:latin typeface="Myriad Pro"/>
                        <a:cs typeface="Myriad Pro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0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Muy buena</a:t>
                      </a:r>
                      <a:endParaRPr lang="es-MX" sz="1100" b="0" dirty="0">
                        <a:effectLst/>
                        <a:latin typeface="Myriad Pro"/>
                        <a:ea typeface="Calibri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0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Buena</a:t>
                      </a:r>
                      <a:endParaRPr lang="es-MX" sz="1100" b="0" dirty="0">
                        <a:effectLst/>
                        <a:latin typeface="Myriad Pro"/>
                        <a:ea typeface="Calibri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0" smtClean="0">
                          <a:effectLst/>
                          <a:latin typeface="Myriad Pro"/>
                          <a:ea typeface="Calibri"/>
                          <a:cs typeface="Myriad Pro"/>
                        </a:rPr>
                        <a:t>Regular</a:t>
                      </a:r>
                      <a:endParaRPr lang="es-MX" sz="1100" b="0" dirty="0">
                        <a:effectLst/>
                        <a:latin typeface="Myriad Pro"/>
                        <a:ea typeface="Calibri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0" kern="120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Mala </a:t>
                      </a:r>
                      <a:endParaRPr lang="es-MX" sz="1100" b="0" dirty="0">
                        <a:effectLst/>
                        <a:latin typeface="Myriad Pro"/>
                        <a:ea typeface="Calibri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0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Muy mala</a:t>
                      </a:r>
                      <a:endParaRPr lang="es-MX" sz="1100" b="0" dirty="0">
                        <a:effectLst/>
                        <a:latin typeface="Myriad Pro"/>
                        <a:ea typeface="Calibri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0" dirty="0" smtClean="0">
                          <a:effectLst/>
                          <a:latin typeface="Myriad Pro"/>
                          <a:ea typeface="Calibri"/>
                          <a:cs typeface="Myriad Pro"/>
                        </a:rPr>
                        <a:t>No lo conoce</a:t>
                      </a:r>
                      <a:endParaRPr lang="es-MX" sz="1100" b="0" dirty="0">
                        <a:effectLst/>
                        <a:latin typeface="Myriad Pro"/>
                        <a:ea typeface="Calibri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0" kern="1200" dirty="0" err="1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Ns</a:t>
                      </a:r>
                      <a:r>
                        <a:rPr lang="es-MX" sz="1100" b="0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/</a:t>
                      </a:r>
                      <a:r>
                        <a:rPr lang="es-MX" sz="1100" b="0" kern="1200" dirty="0" err="1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Nc</a:t>
                      </a:r>
                      <a:endParaRPr lang="es-MX" sz="1100" b="0" dirty="0">
                        <a:effectLst/>
                        <a:latin typeface="Myriad Pro"/>
                        <a:ea typeface="Calibri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554197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Nunca votaría por el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19%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42%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379683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Cercano</a:t>
                      </a:r>
                      <a:r>
                        <a:rPr lang="es-ES" sz="11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32%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554197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Segmento estratégico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11%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 "/>
                        </a:rPr>
                        <a:t>44%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 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138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CAFF5A38-1727-4806-984F-31068598AB92}" type="slidenum">
              <a:rPr lang="es-ES" sz="1200" kern="1200">
                <a:solidFill>
                  <a:prstClr val="black">
                    <a:tint val="75000"/>
                  </a:prstClr>
                </a:solidFill>
                <a:latin typeface="Myriad Pro"/>
                <a:ea typeface="+mn-ea"/>
                <a:cs typeface="+mn-cs"/>
              </a:rPr>
              <a:pPr algn="r" rtl="0">
                <a:defRPr/>
              </a:pPr>
              <a:t>13</a:t>
            </a:fld>
            <a:endParaRPr lang="es-ES" sz="1200" kern="1200">
              <a:solidFill>
                <a:prstClr val="black">
                  <a:tint val="75000"/>
                </a:prstClr>
              </a:solidFill>
              <a:latin typeface="Myriad Pro"/>
              <a:ea typeface="+mn-ea"/>
              <a:cs typeface="+mn-cs"/>
            </a:endParaRPr>
          </a:p>
        </p:txBody>
      </p:sp>
      <p:sp>
        <p:nvSpPr>
          <p:cNvPr id="17" name="10 CuadroTexto"/>
          <p:cNvSpPr txBox="1">
            <a:spLocks noChangeArrowheads="1"/>
          </p:cNvSpPr>
          <p:nvPr/>
        </p:nvSpPr>
        <p:spPr bwMode="auto">
          <a:xfrm>
            <a:off x="0" y="0"/>
            <a:ext cx="9144000" cy="30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>
            <a:spAutoFit/>
          </a:bodyPr>
          <a:lstStyle/>
          <a:p>
            <a:r>
              <a:rPr lang="es-MX" sz="1400" dirty="0" smtClean="0">
                <a:solidFill>
                  <a:prstClr val="white"/>
                </a:solidFill>
                <a:latin typeface="Myriad Pro"/>
                <a:cs typeface="Myriad Pro"/>
              </a:rPr>
              <a:t>Opinión de políticos</a:t>
            </a:r>
            <a:endParaRPr lang="es-ES" sz="1400" dirty="0">
              <a:solidFill>
                <a:prstClr val="white"/>
              </a:solidFill>
              <a:latin typeface="Myriad Pro"/>
              <a:cs typeface="Myriad Pro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0" y="897250"/>
            <a:ext cx="9144000" cy="43088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s-ES_tradnl" sz="1100" i="1" dirty="0" smtClean="0">
                <a:latin typeface="Myriad Pro"/>
              </a:rPr>
              <a:t>¿Qué opinión tiene </a:t>
            </a:r>
            <a:r>
              <a:rPr lang="es-ES_tradnl" sz="1100" dirty="0" smtClean="0">
                <a:latin typeface="Myriad Pro"/>
              </a:rPr>
              <a:t>de</a:t>
            </a:r>
            <a:r>
              <a:rPr lang="es-ES_tradnl" sz="1100" b="1" dirty="0" smtClean="0">
                <a:latin typeface="Myriad Pro"/>
              </a:rPr>
              <a:t>  </a:t>
            </a:r>
            <a:r>
              <a:rPr lang="es-MX" sz="1100" b="1" i="1" dirty="0">
                <a:latin typeface="Myriad Pro"/>
              </a:rPr>
              <a:t>José Amado Orihuela Trejo</a:t>
            </a:r>
            <a:r>
              <a:rPr lang="es-ES_tradnl" sz="1100" i="1" dirty="0" smtClean="0">
                <a:latin typeface="Myriad Pro"/>
              </a:rPr>
              <a:t>? </a:t>
            </a:r>
          </a:p>
          <a:p>
            <a:pPr algn="ctr"/>
            <a:r>
              <a:rPr lang="es-ES_tradnl" sz="1100" i="1" dirty="0" smtClean="0">
                <a:latin typeface="Myriad Pro"/>
              </a:rPr>
              <a:t>¿</a:t>
            </a:r>
            <a:r>
              <a:rPr lang="es-ES_tradnl" sz="1100" i="1" dirty="0">
                <a:latin typeface="Myriad Pro"/>
              </a:rPr>
              <a:t>Muy buena, buena, mala o muy mala? </a:t>
            </a:r>
            <a:endParaRPr lang="es-ES_tradnl" sz="1100" i="1" dirty="0" smtClean="0">
              <a:latin typeface="Myriad Pro"/>
            </a:endParaRPr>
          </a:p>
        </p:txBody>
      </p:sp>
      <p:graphicFrame>
        <p:nvGraphicFramePr>
          <p:cNvPr id="23" name="22 Gráfico"/>
          <p:cNvGraphicFramePr/>
          <p:nvPr>
            <p:extLst>
              <p:ext uri="{D42A27DB-BD31-4B8C-83A1-F6EECF244321}">
                <p14:modId xmlns:p14="http://schemas.microsoft.com/office/powerpoint/2010/main" val="3761647573"/>
              </p:ext>
            </p:extLst>
          </p:nvPr>
        </p:nvGraphicFramePr>
        <p:xfrm>
          <a:off x="951324" y="1622782"/>
          <a:ext cx="7241352" cy="2771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632186"/>
              </p:ext>
            </p:extLst>
          </p:nvPr>
        </p:nvGraphicFramePr>
        <p:xfrm>
          <a:off x="1099960" y="4221088"/>
          <a:ext cx="6912765" cy="194421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69360"/>
                <a:gridCol w="791915"/>
                <a:gridCol w="791915"/>
                <a:gridCol w="791915"/>
                <a:gridCol w="791915"/>
                <a:gridCol w="791915"/>
                <a:gridCol w="791915"/>
                <a:gridCol w="791915"/>
              </a:tblGrid>
              <a:tr h="456138">
                <a:tc>
                  <a:txBody>
                    <a:bodyPr/>
                    <a:lstStyle/>
                    <a:p>
                      <a:pPr algn="ctr"/>
                      <a:endParaRPr lang="es-ES" sz="1100" b="0" dirty="0">
                        <a:solidFill>
                          <a:schemeClr val="tx1"/>
                        </a:solidFill>
                        <a:latin typeface="Myriad Pro"/>
                        <a:cs typeface="Myriad Pro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0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Muy buena</a:t>
                      </a:r>
                      <a:endParaRPr lang="es-MX" sz="1100" b="0" dirty="0">
                        <a:effectLst/>
                        <a:latin typeface="Myriad Pro"/>
                        <a:ea typeface="Calibri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0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Buena</a:t>
                      </a:r>
                      <a:endParaRPr lang="es-MX" sz="1100" b="0" dirty="0">
                        <a:effectLst/>
                        <a:latin typeface="Myriad Pro"/>
                        <a:ea typeface="Calibri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0" smtClean="0">
                          <a:effectLst/>
                          <a:latin typeface="Myriad Pro"/>
                          <a:ea typeface="Calibri"/>
                          <a:cs typeface="Myriad Pro"/>
                        </a:rPr>
                        <a:t>Regular</a:t>
                      </a:r>
                      <a:endParaRPr lang="es-MX" sz="1100" b="0" dirty="0">
                        <a:effectLst/>
                        <a:latin typeface="Myriad Pro"/>
                        <a:ea typeface="Calibri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0" kern="120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Mala </a:t>
                      </a:r>
                      <a:endParaRPr lang="es-MX" sz="1100" b="0" dirty="0">
                        <a:effectLst/>
                        <a:latin typeface="Myriad Pro"/>
                        <a:ea typeface="Calibri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0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Muy mala</a:t>
                      </a:r>
                      <a:endParaRPr lang="es-MX" sz="1100" b="0" dirty="0">
                        <a:effectLst/>
                        <a:latin typeface="Myriad Pro"/>
                        <a:ea typeface="Calibri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0" dirty="0" smtClean="0">
                          <a:effectLst/>
                          <a:latin typeface="Myriad Pro"/>
                          <a:ea typeface="Calibri"/>
                          <a:cs typeface="Myriad Pro"/>
                        </a:rPr>
                        <a:t>No lo conoce</a:t>
                      </a:r>
                      <a:endParaRPr lang="es-MX" sz="1100" b="0" dirty="0">
                        <a:effectLst/>
                        <a:latin typeface="Myriad Pro"/>
                        <a:ea typeface="Calibri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0" kern="1200" dirty="0" err="1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Ns</a:t>
                      </a:r>
                      <a:r>
                        <a:rPr lang="es-MX" sz="1100" b="0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/</a:t>
                      </a:r>
                      <a:r>
                        <a:rPr lang="es-MX" sz="1100" b="0" kern="1200" dirty="0" err="1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Nc</a:t>
                      </a:r>
                      <a:endParaRPr lang="es-MX" sz="1100" b="0" dirty="0">
                        <a:effectLst/>
                        <a:latin typeface="Myriad Pro"/>
                        <a:ea typeface="Calibri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554197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Nunca votaría por el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379683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Cercano</a:t>
                      </a:r>
                      <a:r>
                        <a:rPr lang="es-ES" sz="11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554197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Segmento estratégico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3663192" y="1597442"/>
            <a:ext cx="17975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b="1" dirty="0" smtClean="0">
                <a:latin typeface="Myriad Pro"/>
              </a:rPr>
              <a:t>No lo conoce=30%</a:t>
            </a:r>
            <a:endParaRPr lang="es-MX" sz="1100" b="1" dirty="0"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26702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CAFF5A38-1727-4806-984F-31068598AB92}" type="slidenum">
              <a:rPr lang="es-ES" sz="1200" kern="1200">
                <a:solidFill>
                  <a:prstClr val="black">
                    <a:tint val="75000"/>
                  </a:prstClr>
                </a:solidFill>
                <a:latin typeface="Myriad Pro"/>
                <a:ea typeface="+mn-ea"/>
                <a:cs typeface="+mn-cs"/>
              </a:rPr>
              <a:pPr algn="r" rtl="0">
                <a:defRPr/>
              </a:pPr>
              <a:t>14</a:t>
            </a:fld>
            <a:endParaRPr lang="es-ES" sz="1200" kern="1200">
              <a:solidFill>
                <a:prstClr val="black">
                  <a:tint val="75000"/>
                </a:prstClr>
              </a:solidFill>
              <a:latin typeface="Myriad Pro"/>
              <a:ea typeface="+mn-ea"/>
              <a:cs typeface="+mn-cs"/>
            </a:endParaRPr>
          </a:p>
        </p:txBody>
      </p:sp>
      <p:sp>
        <p:nvSpPr>
          <p:cNvPr id="17" name="10 CuadroTexto"/>
          <p:cNvSpPr txBox="1">
            <a:spLocks noChangeArrowheads="1"/>
          </p:cNvSpPr>
          <p:nvPr/>
        </p:nvSpPr>
        <p:spPr bwMode="auto">
          <a:xfrm>
            <a:off x="0" y="0"/>
            <a:ext cx="9144000" cy="30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>
            <a:spAutoFit/>
          </a:bodyPr>
          <a:lstStyle/>
          <a:p>
            <a:r>
              <a:rPr lang="es-MX" sz="1400" dirty="0" smtClean="0">
                <a:solidFill>
                  <a:prstClr val="white"/>
                </a:solidFill>
                <a:latin typeface="Myriad Pro"/>
                <a:cs typeface="Myriad Pro"/>
              </a:rPr>
              <a:t>Opinión de políticos</a:t>
            </a:r>
            <a:endParaRPr lang="es-ES" sz="1400" dirty="0">
              <a:solidFill>
                <a:prstClr val="white"/>
              </a:solidFill>
              <a:latin typeface="Myriad Pro"/>
              <a:cs typeface="Myriad Pro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0" y="897250"/>
            <a:ext cx="9144000" cy="43088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s-ES_tradnl" sz="1100" i="1" dirty="0" smtClean="0">
                <a:latin typeface="+mn-lt"/>
              </a:rPr>
              <a:t>¿</a:t>
            </a:r>
            <a:r>
              <a:rPr lang="es-ES_tradnl" sz="1100" i="1" dirty="0" smtClean="0">
                <a:latin typeface="Myriad Pro"/>
              </a:rPr>
              <a:t>Qué opinión tiene </a:t>
            </a:r>
            <a:r>
              <a:rPr lang="es-ES_tradnl" sz="1100" dirty="0" smtClean="0">
                <a:latin typeface="Myriad Pro"/>
              </a:rPr>
              <a:t>de</a:t>
            </a:r>
            <a:r>
              <a:rPr lang="es-ES_tradnl" sz="1100" b="1" dirty="0" smtClean="0">
                <a:latin typeface="Myriad Pro"/>
              </a:rPr>
              <a:t>  </a:t>
            </a:r>
            <a:r>
              <a:rPr lang="es-ES" sz="1100" b="1" i="1" dirty="0">
                <a:latin typeface="Myriad Pro"/>
              </a:rPr>
              <a:t>Graco Ramírez </a:t>
            </a:r>
            <a:r>
              <a:rPr lang="es-MX" sz="1100" b="1" i="1" dirty="0">
                <a:latin typeface="Myriad Pro"/>
              </a:rPr>
              <a:t>Garrido </a:t>
            </a:r>
            <a:r>
              <a:rPr lang="es-MX" sz="1100" b="1" i="1" dirty="0" smtClean="0">
                <a:latin typeface="Myriad Pro"/>
              </a:rPr>
              <a:t>Abreu</a:t>
            </a:r>
            <a:r>
              <a:rPr lang="es-ES_tradnl" sz="1100" i="1" dirty="0" smtClean="0">
                <a:latin typeface="Myriad Pro"/>
              </a:rPr>
              <a:t>? </a:t>
            </a:r>
          </a:p>
          <a:p>
            <a:pPr algn="ctr"/>
            <a:r>
              <a:rPr lang="es-ES_tradnl" sz="1100" i="1" dirty="0" smtClean="0">
                <a:latin typeface="Myriad Pro"/>
              </a:rPr>
              <a:t>¿</a:t>
            </a:r>
            <a:r>
              <a:rPr lang="es-ES_tradnl" sz="1100" i="1" dirty="0">
                <a:latin typeface="Myriad Pro"/>
              </a:rPr>
              <a:t>Muy buena, buena, mala o muy mala? </a:t>
            </a:r>
            <a:endParaRPr lang="es-ES_tradnl" sz="1100" i="1" dirty="0" smtClean="0">
              <a:latin typeface="Myriad Pro"/>
            </a:endParaRPr>
          </a:p>
        </p:txBody>
      </p:sp>
      <p:graphicFrame>
        <p:nvGraphicFramePr>
          <p:cNvPr id="23" name="22 Gráfico"/>
          <p:cNvGraphicFramePr/>
          <p:nvPr>
            <p:extLst>
              <p:ext uri="{D42A27DB-BD31-4B8C-83A1-F6EECF244321}">
                <p14:modId xmlns:p14="http://schemas.microsoft.com/office/powerpoint/2010/main" val="2871819817"/>
              </p:ext>
            </p:extLst>
          </p:nvPr>
        </p:nvGraphicFramePr>
        <p:xfrm>
          <a:off x="951324" y="1622782"/>
          <a:ext cx="7241352" cy="2771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322473"/>
              </p:ext>
            </p:extLst>
          </p:nvPr>
        </p:nvGraphicFramePr>
        <p:xfrm>
          <a:off x="1099960" y="4221088"/>
          <a:ext cx="6912765" cy="194421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69360"/>
                <a:gridCol w="791915"/>
                <a:gridCol w="791915"/>
                <a:gridCol w="791915"/>
                <a:gridCol w="791915"/>
                <a:gridCol w="791915"/>
                <a:gridCol w="791915"/>
                <a:gridCol w="791915"/>
              </a:tblGrid>
              <a:tr h="456138">
                <a:tc>
                  <a:txBody>
                    <a:bodyPr/>
                    <a:lstStyle/>
                    <a:p>
                      <a:pPr algn="ctr"/>
                      <a:endParaRPr lang="es-ES" sz="1100" b="0" dirty="0">
                        <a:solidFill>
                          <a:schemeClr val="tx1"/>
                        </a:solidFill>
                        <a:latin typeface="Myriad Pro"/>
                        <a:cs typeface="Myriad Pro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0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Muy buena</a:t>
                      </a:r>
                      <a:endParaRPr lang="es-MX" sz="1100" b="0" dirty="0">
                        <a:effectLst/>
                        <a:latin typeface="Myriad Pro"/>
                        <a:ea typeface="Calibri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0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Buena</a:t>
                      </a:r>
                      <a:endParaRPr lang="es-MX" sz="1100" b="0" dirty="0">
                        <a:effectLst/>
                        <a:latin typeface="Myriad Pro"/>
                        <a:ea typeface="Calibri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0" smtClean="0">
                          <a:effectLst/>
                          <a:latin typeface="Myriad Pro"/>
                          <a:ea typeface="Calibri"/>
                          <a:cs typeface="Myriad Pro"/>
                        </a:rPr>
                        <a:t>Regular</a:t>
                      </a:r>
                      <a:endParaRPr lang="es-MX" sz="1100" b="0" dirty="0">
                        <a:effectLst/>
                        <a:latin typeface="Myriad Pro"/>
                        <a:ea typeface="Calibri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0" kern="120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Mala </a:t>
                      </a:r>
                      <a:endParaRPr lang="es-MX" sz="1100" b="0" dirty="0">
                        <a:effectLst/>
                        <a:latin typeface="Myriad Pro"/>
                        <a:ea typeface="Calibri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0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Muy mala</a:t>
                      </a:r>
                      <a:endParaRPr lang="es-MX" sz="1100" b="0" dirty="0">
                        <a:effectLst/>
                        <a:latin typeface="Myriad Pro"/>
                        <a:ea typeface="Calibri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0" dirty="0" smtClean="0">
                          <a:effectLst/>
                          <a:latin typeface="Myriad Pro"/>
                          <a:ea typeface="Calibri"/>
                          <a:cs typeface="Myriad Pro"/>
                        </a:rPr>
                        <a:t>No lo conoce</a:t>
                      </a:r>
                      <a:endParaRPr lang="es-MX" sz="1100" b="0" dirty="0">
                        <a:effectLst/>
                        <a:latin typeface="Myriad Pro"/>
                        <a:ea typeface="Calibri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0" kern="1200" dirty="0" err="1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Ns</a:t>
                      </a:r>
                      <a:r>
                        <a:rPr lang="es-MX" sz="1100" b="0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/</a:t>
                      </a:r>
                      <a:r>
                        <a:rPr lang="es-MX" sz="1100" b="0" kern="1200" dirty="0" err="1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Nc</a:t>
                      </a:r>
                      <a:endParaRPr lang="es-MX" sz="1100" b="0" dirty="0">
                        <a:effectLst/>
                        <a:latin typeface="Myriad Pro"/>
                        <a:ea typeface="Calibri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554197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Nunca votaría por el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379683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Cercano</a:t>
                      </a:r>
                      <a:r>
                        <a:rPr lang="es-ES" sz="11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19%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554197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Segmento estratégico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3663192" y="1597442"/>
            <a:ext cx="17975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b="1" dirty="0" smtClean="0">
                <a:latin typeface="Myriad Pro"/>
              </a:rPr>
              <a:t>No lo conoce=27%</a:t>
            </a:r>
            <a:endParaRPr lang="es-MX" sz="1100" b="1" dirty="0"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62661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CAFF5A38-1727-4806-984F-31068598AB92}" type="slidenum">
              <a:rPr lang="es-ES" sz="1200" kern="1200">
                <a:solidFill>
                  <a:prstClr val="black">
                    <a:tint val="75000"/>
                  </a:prstClr>
                </a:solidFill>
                <a:latin typeface="Myriad Pro"/>
                <a:ea typeface="+mn-ea"/>
                <a:cs typeface="+mn-cs"/>
              </a:rPr>
              <a:pPr algn="r" rtl="0">
                <a:defRPr/>
              </a:pPr>
              <a:t>15</a:t>
            </a:fld>
            <a:endParaRPr lang="es-ES" sz="1200" kern="1200">
              <a:solidFill>
                <a:prstClr val="black">
                  <a:tint val="75000"/>
                </a:prstClr>
              </a:solidFill>
              <a:latin typeface="Myriad Pro"/>
              <a:ea typeface="+mn-ea"/>
              <a:cs typeface="+mn-cs"/>
            </a:endParaRPr>
          </a:p>
        </p:txBody>
      </p:sp>
      <p:sp>
        <p:nvSpPr>
          <p:cNvPr id="17" name="10 CuadroTexto"/>
          <p:cNvSpPr txBox="1">
            <a:spLocks noChangeArrowheads="1"/>
          </p:cNvSpPr>
          <p:nvPr/>
        </p:nvSpPr>
        <p:spPr bwMode="auto">
          <a:xfrm>
            <a:off x="0" y="0"/>
            <a:ext cx="9144000" cy="30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>
            <a:spAutoFit/>
          </a:bodyPr>
          <a:lstStyle/>
          <a:p>
            <a:r>
              <a:rPr lang="es-MX" sz="1400" dirty="0" smtClean="0">
                <a:solidFill>
                  <a:prstClr val="white"/>
                </a:solidFill>
                <a:latin typeface="Myriad Pro"/>
                <a:cs typeface="Myriad Pro"/>
              </a:rPr>
              <a:t>Opinión de políticos</a:t>
            </a:r>
            <a:endParaRPr lang="es-ES" sz="1400" dirty="0">
              <a:solidFill>
                <a:prstClr val="white"/>
              </a:solidFill>
              <a:latin typeface="Myriad Pro"/>
              <a:cs typeface="Myriad Pro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0" y="897250"/>
            <a:ext cx="9144000" cy="43088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s-ES_tradnl" sz="1100" i="1" dirty="0" smtClean="0">
                <a:latin typeface="+mn-lt"/>
              </a:rPr>
              <a:t>¿</a:t>
            </a:r>
            <a:r>
              <a:rPr lang="es-ES_tradnl" sz="1100" i="1" dirty="0" smtClean="0">
                <a:latin typeface="Myriad Pro"/>
              </a:rPr>
              <a:t>Qué opinión tiene </a:t>
            </a:r>
            <a:r>
              <a:rPr lang="es-ES_tradnl" sz="1100" dirty="0" smtClean="0">
                <a:latin typeface="Myriad Pro"/>
              </a:rPr>
              <a:t>de</a:t>
            </a:r>
            <a:r>
              <a:rPr lang="es-ES_tradnl" sz="1100" b="1" dirty="0" smtClean="0">
                <a:latin typeface="Myriad Pro"/>
              </a:rPr>
              <a:t>  </a:t>
            </a:r>
            <a:r>
              <a:rPr lang="es-MX" sz="1100" b="1" dirty="0">
                <a:latin typeface="Myriad Pro"/>
              </a:rPr>
              <a:t>Alejandro Villarreal Gasca</a:t>
            </a:r>
            <a:r>
              <a:rPr lang="es-ES_tradnl" sz="1100" i="1" dirty="0" smtClean="0">
                <a:latin typeface="Myriad Pro"/>
              </a:rPr>
              <a:t>? </a:t>
            </a:r>
          </a:p>
          <a:p>
            <a:pPr algn="ctr"/>
            <a:r>
              <a:rPr lang="es-ES_tradnl" sz="1100" i="1" dirty="0" smtClean="0">
                <a:latin typeface="Myriad Pro"/>
              </a:rPr>
              <a:t>¿</a:t>
            </a:r>
            <a:r>
              <a:rPr lang="es-ES_tradnl" sz="1100" i="1" dirty="0">
                <a:latin typeface="Myriad Pro"/>
              </a:rPr>
              <a:t>Muy buena, buena, mala o muy mala? </a:t>
            </a:r>
            <a:endParaRPr lang="es-ES_tradnl" sz="1100" i="1" dirty="0" smtClean="0">
              <a:latin typeface="Myriad Pro"/>
            </a:endParaRPr>
          </a:p>
        </p:txBody>
      </p:sp>
      <p:graphicFrame>
        <p:nvGraphicFramePr>
          <p:cNvPr id="23" name="22 Gráfico"/>
          <p:cNvGraphicFramePr/>
          <p:nvPr>
            <p:extLst>
              <p:ext uri="{D42A27DB-BD31-4B8C-83A1-F6EECF244321}">
                <p14:modId xmlns:p14="http://schemas.microsoft.com/office/powerpoint/2010/main" val="369577096"/>
              </p:ext>
            </p:extLst>
          </p:nvPr>
        </p:nvGraphicFramePr>
        <p:xfrm>
          <a:off x="951324" y="1622782"/>
          <a:ext cx="7241352" cy="2771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999222"/>
              </p:ext>
            </p:extLst>
          </p:nvPr>
        </p:nvGraphicFramePr>
        <p:xfrm>
          <a:off x="1099960" y="4221088"/>
          <a:ext cx="6912765" cy="194421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69360"/>
                <a:gridCol w="791915"/>
                <a:gridCol w="791915"/>
                <a:gridCol w="791915"/>
                <a:gridCol w="791915"/>
                <a:gridCol w="791915"/>
                <a:gridCol w="791915"/>
                <a:gridCol w="791915"/>
              </a:tblGrid>
              <a:tr h="456138">
                <a:tc>
                  <a:txBody>
                    <a:bodyPr/>
                    <a:lstStyle/>
                    <a:p>
                      <a:pPr algn="ctr"/>
                      <a:endParaRPr lang="es-ES" sz="1100" b="0" dirty="0">
                        <a:solidFill>
                          <a:schemeClr val="tx1"/>
                        </a:solidFill>
                        <a:latin typeface="Myriad Pro"/>
                        <a:cs typeface="Myriad Pro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0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Muy buena</a:t>
                      </a:r>
                      <a:endParaRPr lang="es-MX" sz="1100" b="0" dirty="0">
                        <a:effectLst/>
                        <a:latin typeface="Myriad Pro"/>
                        <a:ea typeface="Calibri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0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Buena</a:t>
                      </a:r>
                      <a:endParaRPr lang="es-MX" sz="1100" b="0" dirty="0">
                        <a:effectLst/>
                        <a:latin typeface="Myriad Pro"/>
                        <a:ea typeface="Calibri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0" smtClean="0">
                          <a:effectLst/>
                          <a:latin typeface="Myriad Pro"/>
                          <a:ea typeface="Calibri"/>
                          <a:cs typeface="Myriad Pro"/>
                        </a:rPr>
                        <a:t>Regular</a:t>
                      </a:r>
                      <a:endParaRPr lang="es-MX" sz="1100" b="0" dirty="0">
                        <a:effectLst/>
                        <a:latin typeface="Myriad Pro"/>
                        <a:ea typeface="Calibri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0" kern="120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Mala </a:t>
                      </a:r>
                      <a:endParaRPr lang="es-MX" sz="1100" b="0" dirty="0">
                        <a:effectLst/>
                        <a:latin typeface="Myriad Pro"/>
                        <a:ea typeface="Calibri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0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Muy mala</a:t>
                      </a:r>
                      <a:endParaRPr lang="es-MX" sz="1100" b="0" dirty="0">
                        <a:effectLst/>
                        <a:latin typeface="Myriad Pro"/>
                        <a:ea typeface="Calibri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0" dirty="0" smtClean="0">
                          <a:effectLst/>
                          <a:latin typeface="Myriad Pro"/>
                          <a:ea typeface="Calibri"/>
                          <a:cs typeface="Myriad Pro"/>
                        </a:rPr>
                        <a:t>No lo conoce</a:t>
                      </a:r>
                      <a:endParaRPr lang="es-MX" sz="1100" b="0" dirty="0">
                        <a:effectLst/>
                        <a:latin typeface="Myriad Pro"/>
                        <a:ea typeface="Calibri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0" kern="1200" dirty="0" err="1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Ns</a:t>
                      </a:r>
                      <a:r>
                        <a:rPr lang="es-MX" sz="1100" b="0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/</a:t>
                      </a:r>
                      <a:r>
                        <a:rPr lang="es-MX" sz="1100" b="0" kern="1200" dirty="0" err="1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Nc</a:t>
                      </a:r>
                      <a:endParaRPr lang="es-MX" sz="1100" b="0" dirty="0">
                        <a:effectLst/>
                        <a:latin typeface="Myriad Pro"/>
                        <a:ea typeface="Calibri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554197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Nunca votaría por el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379683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Cercano</a:t>
                      </a:r>
                      <a:r>
                        <a:rPr lang="es-ES" sz="11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554197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Segmento estratégico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49%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3663192" y="1480939"/>
            <a:ext cx="17975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b="1" dirty="0" smtClean="0">
                <a:latin typeface="Myriad Pro"/>
              </a:rPr>
              <a:t>No lo conoce=47</a:t>
            </a:r>
            <a:r>
              <a:rPr lang="es-MX" sz="1100" b="1" dirty="0" smtClean="0">
                <a:latin typeface="+mj-lt"/>
              </a:rPr>
              <a:t>%</a:t>
            </a:r>
            <a:endParaRPr lang="es-MX" sz="11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050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FF5A38-1727-4806-984F-31068598AB92}" type="slidenum">
              <a:rPr lang="es-ES" smtClean="0"/>
              <a:pPr>
                <a:defRPr/>
              </a:pPr>
              <a:t>16</a:t>
            </a:fld>
            <a:endParaRPr lang="es-ES"/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325011"/>
              </p:ext>
            </p:extLst>
          </p:nvPr>
        </p:nvGraphicFramePr>
        <p:xfrm>
          <a:off x="611561" y="1484784"/>
          <a:ext cx="7920877" cy="2862872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851767"/>
                <a:gridCol w="1159268"/>
                <a:gridCol w="818307"/>
                <a:gridCol w="818307"/>
                <a:gridCol w="818307"/>
                <a:gridCol w="818307"/>
                <a:gridCol w="818307"/>
                <a:gridCol w="818307"/>
              </a:tblGrid>
              <a:tr h="373680">
                <a:tc rowSpan="3">
                  <a:txBody>
                    <a:bodyPr/>
                    <a:lstStyle/>
                    <a:p>
                      <a:pPr algn="l" fontAlgn="ctr"/>
                      <a:endParaRPr lang="es-MX" sz="1100" b="0" i="0" u="none" strike="noStrike" dirty="0">
                        <a:solidFill>
                          <a:srgbClr val="000000"/>
                        </a:solidFill>
                        <a:latin typeface="Myriad Pro"/>
                      </a:endParaRPr>
                    </a:p>
                  </a:txBody>
                  <a:tcPr marL="8835" marR="72000" marT="88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 smtClean="0">
                          <a:solidFill>
                            <a:schemeClr val="bg1"/>
                          </a:solidFill>
                          <a:latin typeface="Myriad Pro"/>
                        </a:rPr>
                        <a:t>% Que lo</a:t>
                      </a:r>
                    </a:p>
                    <a:p>
                      <a:pPr algn="ctr" fontAlgn="b"/>
                      <a:r>
                        <a:rPr lang="es-ES" sz="1100" u="none" strike="noStrike" dirty="0" smtClean="0">
                          <a:solidFill>
                            <a:schemeClr val="bg1"/>
                          </a:solidFill>
                          <a:latin typeface="Myriad Pro"/>
                        </a:rPr>
                        <a:t>conoce</a:t>
                      </a:r>
                      <a:endParaRPr lang="es-MX" sz="1100" b="0" i="0" u="none" strike="noStrike" dirty="0">
                        <a:solidFill>
                          <a:schemeClr val="bg1"/>
                        </a:solidFill>
                        <a:latin typeface="Myriad Pro"/>
                      </a:endParaRPr>
                    </a:p>
                  </a:txBody>
                  <a:tcPr marL="8835" marR="8835" marT="88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 smtClean="0">
                          <a:solidFill>
                            <a:schemeClr val="bg1"/>
                          </a:solidFill>
                          <a:latin typeface="Myriad Pro"/>
                        </a:rPr>
                        <a:t>Opinión</a:t>
                      </a:r>
                      <a:endParaRPr lang="es-MX" sz="1100" b="0" i="0" u="none" strike="noStrike" dirty="0">
                        <a:solidFill>
                          <a:schemeClr val="bg1"/>
                        </a:solidFill>
                        <a:latin typeface="Myriad Pro"/>
                      </a:endParaRPr>
                    </a:p>
                  </a:txBody>
                  <a:tcPr marL="8835" marR="8835" marT="88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MX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835" marR="8835" marT="883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MX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835" marR="8835" marT="8835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MX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835" marR="8835" marT="8835" marB="0" anchor="b"/>
                </a:tc>
              </a:tr>
              <a:tr h="604271">
                <a:tc vMerge="1">
                  <a:txBody>
                    <a:bodyPr/>
                    <a:lstStyle/>
                    <a:p>
                      <a:pPr algn="r" fontAlgn="ctr"/>
                      <a:endParaRPr lang="es-MX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835" marR="72000" marT="8835" marB="0" anchor="ctr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s-MX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835" marR="8835" marT="883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 smtClean="0">
                          <a:solidFill>
                            <a:schemeClr val="bg1"/>
                          </a:solidFill>
                          <a:latin typeface="Myriad Pro"/>
                        </a:rPr>
                        <a:t>Muy</a:t>
                      </a:r>
                      <a:r>
                        <a:rPr lang="es-ES" sz="1100" b="0" i="0" u="none" strike="noStrike" baseline="0" dirty="0" smtClean="0">
                          <a:solidFill>
                            <a:schemeClr val="bg1"/>
                          </a:solidFill>
                          <a:latin typeface="Myriad Pro"/>
                        </a:rPr>
                        <a:t> b</a:t>
                      </a:r>
                      <a:r>
                        <a:rPr lang="es-ES" sz="1100" b="0" i="0" u="none" strike="noStrike" dirty="0" smtClean="0">
                          <a:solidFill>
                            <a:schemeClr val="bg1"/>
                          </a:solidFill>
                          <a:latin typeface="Myriad Pro"/>
                        </a:rPr>
                        <a:t>uena</a:t>
                      </a:r>
                      <a:endParaRPr lang="es-MX" sz="1100" b="0" i="0" u="none" strike="noStrike" dirty="0">
                        <a:solidFill>
                          <a:schemeClr val="bg1"/>
                        </a:solidFill>
                        <a:latin typeface="Myriad Pro"/>
                      </a:endParaRPr>
                    </a:p>
                  </a:txBody>
                  <a:tcPr marL="8835" marR="8835" marT="88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 smtClean="0">
                          <a:solidFill>
                            <a:schemeClr val="bg1"/>
                          </a:solidFill>
                          <a:latin typeface="Myriad Pro"/>
                        </a:rPr>
                        <a:t>Buena</a:t>
                      </a:r>
                      <a:endParaRPr lang="es-MX" sz="1100" b="0" i="0" u="none" strike="noStrike" dirty="0">
                        <a:solidFill>
                          <a:schemeClr val="bg1"/>
                        </a:solidFill>
                        <a:latin typeface="Myriad Pro"/>
                      </a:endParaRPr>
                    </a:p>
                  </a:txBody>
                  <a:tcPr marL="8835" marR="8835" marT="88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 smtClean="0">
                          <a:solidFill>
                            <a:schemeClr val="bg1"/>
                          </a:solidFill>
                          <a:latin typeface="Myriad Pro"/>
                        </a:rPr>
                        <a:t>Regular</a:t>
                      </a:r>
                      <a:endParaRPr lang="es-MX" sz="1100" b="0" i="0" u="none" strike="noStrike" dirty="0">
                        <a:solidFill>
                          <a:schemeClr val="bg1"/>
                        </a:solidFill>
                        <a:latin typeface="Myriad Pro"/>
                      </a:endParaRPr>
                    </a:p>
                  </a:txBody>
                  <a:tcPr marL="8835" marR="8835" marT="88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 smtClean="0">
                          <a:solidFill>
                            <a:schemeClr val="bg1"/>
                          </a:solidFill>
                          <a:latin typeface="Myriad Pro"/>
                        </a:rPr>
                        <a:t>Mala</a:t>
                      </a:r>
                      <a:endParaRPr lang="es-MX" sz="1100" b="0" i="0" u="none" strike="noStrike" dirty="0">
                        <a:solidFill>
                          <a:schemeClr val="bg1"/>
                        </a:solidFill>
                        <a:latin typeface="Myriad Pro"/>
                      </a:endParaRPr>
                    </a:p>
                  </a:txBody>
                  <a:tcPr marL="8835" marR="8835" marT="88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 smtClean="0">
                          <a:solidFill>
                            <a:schemeClr val="bg1"/>
                          </a:solidFill>
                          <a:latin typeface="Myriad Pro"/>
                        </a:rPr>
                        <a:t>Muy mala</a:t>
                      </a:r>
                      <a:endParaRPr lang="es-MX" sz="1100" b="0" i="0" u="none" strike="noStrike" dirty="0">
                        <a:solidFill>
                          <a:schemeClr val="bg1"/>
                        </a:solidFill>
                        <a:latin typeface="Myriad Pro"/>
                      </a:endParaRPr>
                    </a:p>
                  </a:txBody>
                  <a:tcPr marL="8835" marR="8835" marT="88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 smtClean="0">
                          <a:solidFill>
                            <a:schemeClr val="bg1"/>
                          </a:solidFill>
                          <a:latin typeface="Myriad Pro"/>
                        </a:rPr>
                        <a:t>No lo conoce</a:t>
                      </a:r>
                      <a:endParaRPr lang="es-MX" sz="1100" b="0" i="0" u="none" strike="noStrike" dirty="0">
                        <a:solidFill>
                          <a:schemeClr val="bg1"/>
                        </a:solidFill>
                        <a:latin typeface="Myriad Pro"/>
                      </a:endParaRPr>
                    </a:p>
                  </a:txBody>
                  <a:tcPr marL="8835" marR="8835" marT="88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</a:tr>
              <a:tr h="390201">
                <a:tc vMerge="1">
                  <a:txBody>
                    <a:bodyPr/>
                    <a:lstStyle/>
                    <a:p>
                      <a:pPr algn="r" fontAlgn="ctr"/>
                      <a:endParaRPr lang="es-MX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835" marR="72000" marT="8835" marB="0" anchor="ctr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s-MX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835" marR="8835" marT="8835" marB="0" anchor="b"/>
                </a:tc>
                <a:tc gridSpan="6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MX" sz="1100" b="0" i="0" u="none" strike="noStrike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+mn-cs"/>
                      </a:endParaRPr>
                    </a:p>
                  </a:txBody>
                  <a:tcPr marL="8835" marR="8835" marT="883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MX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835" marR="8835" marT="883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MX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835" marR="8835" marT="8835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MX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835" marR="8835" marT="8835" marB="0" anchor="b"/>
                </a:tc>
              </a:tr>
              <a:tr h="373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b="0" i="0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  <a:ea typeface="Times New Roman"/>
                        </a:rPr>
                        <a:t>Adrián </a:t>
                      </a:r>
                      <a:r>
                        <a:rPr lang="es-MX" sz="1100" b="0" i="0" dirty="0">
                          <a:solidFill>
                            <a:schemeClr val="bg1"/>
                          </a:solidFill>
                          <a:effectLst/>
                          <a:latin typeface="Myriad Pro"/>
                          <a:ea typeface="Times New Roman"/>
                        </a:rPr>
                        <a:t>Rivera Pérez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58%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18%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20%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15%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40%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3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b="0" i="0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  <a:ea typeface="Times New Roman"/>
                        </a:rPr>
                        <a:t>José </a:t>
                      </a:r>
                      <a:r>
                        <a:rPr lang="es-MX" sz="1100" b="0" i="0" dirty="0">
                          <a:solidFill>
                            <a:schemeClr val="bg1"/>
                          </a:solidFill>
                          <a:effectLst/>
                          <a:latin typeface="Myriad Pro"/>
                          <a:ea typeface="Times New Roman"/>
                        </a:rPr>
                        <a:t>Amado Orihuela Trejo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68%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effectLst/>
                          <a:latin typeface="myriad pro"/>
                        </a:rPr>
                        <a:t>3%</a:t>
                      </a:r>
                      <a:endParaRPr lang="es-MX" sz="1100" b="0" i="0" u="none" strike="noStrike" dirty="0"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26%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19%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14%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30%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3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0" i="0" dirty="0" smtClean="0">
                          <a:solidFill>
                            <a:schemeClr val="tx1"/>
                          </a:solidFill>
                          <a:effectLst/>
                          <a:latin typeface="Myriad Pro"/>
                          <a:ea typeface="Times New Roman"/>
                        </a:rPr>
                        <a:t>Graco </a:t>
                      </a:r>
                      <a:r>
                        <a:rPr lang="es-ES" sz="1100" b="0" i="0" dirty="0">
                          <a:solidFill>
                            <a:schemeClr val="tx1"/>
                          </a:solidFill>
                          <a:effectLst/>
                          <a:latin typeface="Myriad Pro"/>
                          <a:ea typeface="Times New Roman"/>
                        </a:rPr>
                        <a:t>Ramírez </a:t>
                      </a:r>
                      <a:r>
                        <a:rPr lang="es-MX" sz="1100" b="0" i="0" dirty="0">
                          <a:solidFill>
                            <a:schemeClr val="tx1"/>
                          </a:solidFill>
                          <a:effectLst/>
                          <a:latin typeface="Myriad Pro"/>
                          <a:ea typeface="Times New Roman"/>
                        </a:rPr>
                        <a:t>Garrido </a:t>
                      </a:r>
                      <a:r>
                        <a:rPr lang="es-MX" sz="1100" b="0" i="0" dirty="0" smtClean="0">
                          <a:solidFill>
                            <a:schemeClr val="tx1"/>
                          </a:solidFill>
                          <a:effectLst/>
                          <a:latin typeface="Myriad Pro"/>
                          <a:ea typeface="Times New Roman"/>
                        </a:rPr>
                        <a:t>Abreu</a:t>
                      </a:r>
                      <a:endParaRPr lang="es-MX" sz="1100" b="0" i="0" dirty="0">
                        <a:solidFill>
                          <a:schemeClr val="tx1"/>
                        </a:solidFill>
                        <a:effectLst/>
                        <a:latin typeface="Myriad Pro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72%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22%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22%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17%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27%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3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b="0" i="0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  <a:ea typeface="Times New Roman"/>
                        </a:rPr>
                        <a:t>Alejandro </a:t>
                      </a:r>
                      <a:r>
                        <a:rPr lang="es-MX" sz="1100" b="0" i="0" dirty="0">
                          <a:solidFill>
                            <a:schemeClr val="bg1"/>
                          </a:solidFill>
                          <a:effectLst/>
                          <a:latin typeface="Myriad Pro"/>
                          <a:ea typeface="Times New Roman"/>
                        </a:rPr>
                        <a:t>Villarreal Gasca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51%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13%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19%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47%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0" y="642918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spcBef>
                <a:spcPct val="0"/>
              </a:spcBef>
            </a:pPr>
            <a:r>
              <a:rPr lang="es-MX" sz="1100" i="1" dirty="0" smtClean="0">
                <a:latin typeface="Myriad Pro"/>
                <a:ea typeface="+mj-ea"/>
                <a:cs typeface="+mj-cs"/>
              </a:rPr>
              <a:t>Conocimiento y opinión de personajes</a:t>
            </a:r>
          </a:p>
        </p:txBody>
      </p:sp>
      <p:sp>
        <p:nvSpPr>
          <p:cNvPr id="8" name="10 CuadroTexto"/>
          <p:cNvSpPr txBox="1">
            <a:spLocks noChangeArrowheads="1"/>
          </p:cNvSpPr>
          <p:nvPr/>
        </p:nvSpPr>
        <p:spPr bwMode="auto">
          <a:xfrm>
            <a:off x="0" y="0"/>
            <a:ext cx="9144000" cy="30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>
            <a:spAutoFit/>
          </a:bodyPr>
          <a:lstStyle/>
          <a:p>
            <a:r>
              <a:rPr lang="es-MX" sz="1400" dirty="0" smtClean="0">
                <a:solidFill>
                  <a:prstClr val="white"/>
                </a:solidFill>
                <a:latin typeface="Myriad Pro"/>
                <a:cs typeface="Myriad Pro"/>
              </a:rPr>
              <a:t>Opinión de personajes</a:t>
            </a:r>
            <a:endParaRPr lang="es-ES" sz="1400" dirty="0">
              <a:solidFill>
                <a:prstClr val="white"/>
              </a:solidFill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16636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Gráfico"/>
          <p:cNvGraphicFramePr/>
          <p:nvPr>
            <p:extLst>
              <p:ext uri="{D42A27DB-BD31-4B8C-83A1-F6EECF244321}">
                <p14:modId xmlns:p14="http://schemas.microsoft.com/office/powerpoint/2010/main" val="1618901944"/>
              </p:ext>
            </p:extLst>
          </p:nvPr>
        </p:nvGraphicFramePr>
        <p:xfrm>
          <a:off x="179512" y="970727"/>
          <a:ext cx="8712968" cy="2674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4" name="12 Imagen" descr="LOGO_P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916832"/>
            <a:ext cx="318329" cy="318329"/>
          </a:xfrm>
          <a:prstGeom prst="rect">
            <a:avLst/>
          </a:prstGeom>
        </p:spPr>
      </p:pic>
      <p:pic>
        <p:nvPicPr>
          <p:cNvPr id="15" name="Picture 5" descr="C:\Documents and Settings\hilda2\Escritorio\Fondo, logos e imagenes\Logos_partidos\Logos_partidos\PRD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3283" y="1916832"/>
            <a:ext cx="323206" cy="357153"/>
          </a:xfrm>
          <a:prstGeom prst="rect">
            <a:avLst/>
          </a:prstGeom>
          <a:noFill/>
        </p:spPr>
      </p:pic>
      <p:pic>
        <p:nvPicPr>
          <p:cNvPr id="16" name="Picture 6" descr="C:\Documents and Settings\hilda2\Escritorio\Fondo, logos e imagenes\Logos_partidos\Logos_partidos\PRI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5616" y="1556792"/>
            <a:ext cx="338553" cy="339482"/>
          </a:xfrm>
          <a:prstGeom prst="rect">
            <a:avLst/>
          </a:prstGeom>
          <a:noFill/>
        </p:spPr>
      </p:pic>
      <p:pic>
        <p:nvPicPr>
          <p:cNvPr id="17" name="11 Imagen" descr="P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11211" y="2461187"/>
            <a:ext cx="271682" cy="272399"/>
          </a:xfrm>
          <a:prstGeom prst="rect">
            <a:avLst/>
          </a:prstGeom>
        </p:spPr>
      </p:pic>
      <p:pic>
        <p:nvPicPr>
          <p:cNvPr id="18" name="10 Imagen" descr="PVEM_LOGO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88768" y="2384036"/>
            <a:ext cx="346806" cy="349550"/>
          </a:xfrm>
          <a:prstGeom prst="rect">
            <a:avLst/>
          </a:prstGeom>
        </p:spPr>
      </p:pic>
      <p:sp>
        <p:nvSpPr>
          <p:cNvPr id="20" name="TextBox 5"/>
          <p:cNvSpPr txBox="1"/>
          <p:nvPr/>
        </p:nvSpPr>
        <p:spPr>
          <a:xfrm>
            <a:off x="0" y="0"/>
            <a:ext cx="4714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  <a:cs typeface="Myriad Pro"/>
              </a:rPr>
              <a:t>Intención de voto/Gobernador</a:t>
            </a:r>
            <a:endParaRPr lang="es-MX" sz="1400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-10070" y="76411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 anchor="ctr">
            <a:spAutoFit/>
          </a:bodyPr>
          <a:lstStyle/>
          <a:p>
            <a:pPr algn="ctr"/>
            <a:r>
              <a:rPr lang="es-ES" sz="1100" i="1" dirty="0">
                <a:latin typeface="Myriad Pro"/>
              </a:rPr>
              <a:t>Si el día de hoy fueran las elecciones para gobernador de su estado, </a:t>
            </a:r>
            <a:r>
              <a:rPr lang="es-ES" sz="1100" i="1" dirty="0" smtClean="0">
                <a:latin typeface="Myriad Pro"/>
              </a:rPr>
              <a:t>¿por </a:t>
            </a:r>
            <a:r>
              <a:rPr lang="es-ES" sz="1100" i="1" dirty="0">
                <a:latin typeface="Myriad Pro"/>
              </a:rPr>
              <a:t>cuál partido votaría</a:t>
            </a:r>
            <a:r>
              <a:rPr lang="es-ES" sz="1100" b="1" dirty="0">
                <a:latin typeface="Myriad Pro"/>
              </a:rPr>
              <a:t>?</a:t>
            </a:r>
            <a:endParaRPr lang="es-MX" sz="1100" i="1" dirty="0">
              <a:latin typeface="Myriad Pro"/>
            </a:endParaRPr>
          </a:p>
        </p:txBody>
      </p:sp>
      <p:graphicFrame>
        <p:nvGraphicFramePr>
          <p:cNvPr id="21" name="2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244705"/>
              </p:ext>
            </p:extLst>
          </p:nvPr>
        </p:nvGraphicFramePr>
        <p:xfrm>
          <a:off x="554700" y="3645024"/>
          <a:ext cx="8337780" cy="21602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63892"/>
                <a:gridCol w="525389"/>
                <a:gridCol w="520585"/>
                <a:gridCol w="577032"/>
                <a:gridCol w="577032"/>
                <a:gridCol w="577032"/>
                <a:gridCol w="577032"/>
                <a:gridCol w="577032"/>
                <a:gridCol w="577032"/>
                <a:gridCol w="577032"/>
                <a:gridCol w="577032"/>
                <a:gridCol w="577032"/>
                <a:gridCol w="577032"/>
                <a:gridCol w="657594"/>
              </a:tblGrid>
              <a:tr h="633073"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  <a:latin typeface="Myriad Pro"/>
                        <a:cs typeface="Myriad Pro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PAN</a:t>
                      </a:r>
                    </a:p>
                  </a:txBody>
                  <a:tcPr marL="9525" marR="9525" marT="9525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PRI</a:t>
                      </a:r>
                    </a:p>
                  </a:txBody>
                  <a:tcPr marL="9525" marR="9525" marT="9525" marB="0" anchor="ctr"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tx1"/>
                          </a:solidFill>
                          <a:latin typeface="Myriad Pro"/>
                          <a:ea typeface="+mn-ea"/>
                          <a:cs typeface="Myriad Pro"/>
                        </a:rPr>
                        <a:t>PRD</a:t>
                      </a: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PT</a:t>
                      </a:r>
                      <a:endParaRPr lang="es-MX" sz="8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</a:t>
                      </a:r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PVEM</a:t>
                      </a:r>
                      <a:endParaRPr lang="es-MX" sz="8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Convergencia</a:t>
                      </a:r>
                      <a:b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</a:br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Movimiento Ciudadano</a:t>
                      </a:r>
                      <a:endParaRPr lang="es-MX" sz="8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Nueva Alianza</a:t>
                      </a:r>
                      <a:endParaRPr lang="es-MX" sz="8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No registrado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Anulare mi voto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Ninguno/No iré </a:t>
                      </a:r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a votar</a:t>
                      </a: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err="1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Todavia</a:t>
                      </a:r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no decido/ Indeciso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El voto es secreto/No quiere contestar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800" b="0" kern="1200" dirty="0" err="1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Escogió</a:t>
                      </a:r>
                      <a:r>
                        <a:rPr lang="pt-BR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más de dos partidos</a:t>
                      </a:r>
                      <a:endParaRPr lang="es-MX" sz="8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561000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0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Nunca votaría por el PRI</a:t>
                      </a:r>
                      <a:endParaRPr lang="es-MX" sz="10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31%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5167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0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Cercano</a:t>
                      </a:r>
                      <a:r>
                        <a:rPr lang="es-ES" sz="10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al PRI</a:t>
                      </a:r>
                      <a:endParaRPr lang="es-MX" sz="10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88%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561000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0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Segmento estratégico</a:t>
                      </a:r>
                      <a:endParaRPr lang="es-MX" sz="10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pic>
        <p:nvPicPr>
          <p:cNvPr id="19" name="Picture 2" descr="C:\Users\HVera\AppData\Local\Temp\Rar$DR01.483\Logo NuevaAlianza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747" y="2444502"/>
            <a:ext cx="344363" cy="336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HVera\AppData\Local\Temp\Rar$DR08.477\movimiento_ciudadadan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639" y="2491420"/>
            <a:ext cx="411406" cy="289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4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FF5A38-1727-4806-984F-31068598AB92}" type="slidenum">
              <a:rPr lang="es-ES" smtClean="0"/>
              <a:pPr>
                <a:defRPr/>
              </a:pPr>
              <a:t>18</a:t>
            </a:fld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0" y="981888"/>
            <a:ext cx="914400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100" i="1" dirty="0">
                <a:latin typeface="Myriad Pro"/>
              </a:rPr>
              <a:t>¿</a:t>
            </a:r>
            <a:r>
              <a:rPr lang="en-US" sz="1100" i="1" dirty="0" err="1" smtClean="0">
                <a:latin typeface="Myriad Pro"/>
              </a:rPr>
              <a:t>Qué</a:t>
            </a:r>
            <a:r>
              <a:rPr lang="en-US" sz="1100" i="1" dirty="0" smtClean="0">
                <a:latin typeface="Myriad Pro"/>
              </a:rPr>
              <a:t> </a:t>
            </a:r>
            <a:r>
              <a:rPr lang="en-US" sz="1100" i="1" dirty="0">
                <a:latin typeface="Myriad Pro"/>
              </a:rPr>
              <a:t>tan </a:t>
            </a:r>
            <a:r>
              <a:rPr lang="en-US" sz="1100" i="1" dirty="0" err="1">
                <a:latin typeface="Myriad Pro"/>
              </a:rPr>
              <a:t>seguro</a:t>
            </a:r>
            <a:r>
              <a:rPr lang="en-US" sz="1100" i="1" dirty="0">
                <a:latin typeface="Myriad Pro"/>
              </a:rPr>
              <a:t> </a:t>
            </a:r>
            <a:r>
              <a:rPr lang="en-US" sz="1100" i="1" dirty="0" err="1">
                <a:latin typeface="Myriad Pro"/>
              </a:rPr>
              <a:t>está</a:t>
            </a:r>
            <a:r>
              <a:rPr lang="en-US" sz="1100" i="1" dirty="0">
                <a:latin typeface="Myriad Pro"/>
              </a:rPr>
              <a:t> de </a:t>
            </a:r>
            <a:r>
              <a:rPr lang="en-US" sz="1100" i="1" dirty="0" err="1">
                <a:latin typeface="Myriad Pro"/>
              </a:rPr>
              <a:t>votar</a:t>
            </a:r>
            <a:r>
              <a:rPr lang="en-US" sz="1100" i="1" dirty="0">
                <a:latin typeface="Myriad Pro"/>
              </a:rPr>
              <a:t> </a:t>
            </a:r>
            <a:r>
              <a:rPr lang="en-US" sz="1100" i="1" dirty="0" err="1">
                <a:latin typeface="Myriad Pro"/>
              </a:rPr>
              <a:t>por</a:t>
            </a:r>
            <a:r>
              <a:rPr lang="en-US" sz="1100" i="1" dirty="0">
                <a:latin typeface="Myriad Pro"/>
              </a:rPr>
              <a:t> el </a:t>
            </a:r>
            <a:r>
              <a:rPr lang="en-US" sz="1100" i="1" dirty="0" err="1">
                <a:latin typeface="Myriad Pro"/>
              </a:rPr>
              <a:t>partido</a:t>
            </a:r>
            <a:r>
              <a:rPr lang="en-US" sz="1100" i="1" dirty="0">
                <a:latin typeface="Myriad Pro"/>
              </a:rPr>
              <a:t> </a:t>
            </a:r>
            <a:r>
              <a:rPr lang="en-US" sz="1100" i="1" dirty="0" err="1">
                <a:latin typeface="Myriad Pro"/>
              </a:rPr>
              <a:t>que</a:t>
            </a:r>
            <a:r>
              <a:rPr lang="en-US" sz="1100" i="1" dirty="0">
                <a:latin typeface="Myriad Pro"/>
              </a:rPr>
              <a:t> </a:t>
            </a:r>
            <a:r>
              <a:rPr lang="en-US" sz="1100" i="1" dirty="0" err="1">
                <a:latin typeface="Myriad Pro"/>
              </a:rPr>
              <a:t>marcó</a:t>
            </a:r>
            <a:r>
              <a:rPr lang="en-US" sz="1100" i="1" dirty="0">
                <a:latin typeface="Myriad Pro"/>
              </a:rPr>
              <a:t>? </a:t>
            </a:r>
            <a:endParaRPr lang="es-ES_tradnl" sz="1100" i="1" dirty="0" smtClean="0">
              <a:latin typeface="Myriad Pro"/>
            </a:endParaRPr>
          </a:p>
        </p:txBody>
      </p:sp>
      <p:graphicFrame>
        <p:nvGraphicFramePr>
          <p:cNvPr id="5" name="4 Gráfico"/>
          <p:cNvGraphicFramePr/>
          <p:nvPr>
            <p:extLst>
              <p:ext uri="{D42A27DB-BD31-4B8C-83A1-F6EECF244321}">
                <p14:modId xmlns:p14="http://schemas.microsoft.com/office/powerpoint/2010/main" val="2968611149"/>
              </p:ext>
            </p:extLst>
          </p:nvPr>
        </p:nvGraphicFramePr>
        <p:xfrm>
          <a:off x="951324" y="1622782"/>
          <a:ext cx="7241352" cy="2771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10 CuadroTexto"/>
          <p:cNvSpPr txBox="1">
            <a:spLocks noChangeArrowheads="1"/>
          </p:cNvSpPr>
          <p:nvPr/>
        </p:nvSpPr>
        <p:spPr bwMode="auto">
          <a:xfrm>
            <a:off x="0" y="0"/>
            <a:ext cx="9144000" cy="30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>
            <a:spAutoFit/>
          </a:bodyPr>
          <a:lstStyle/>
          <a:p>
            <a:r>
              <a:rPr lang="es-MX" sz="1400" dirty="0" smtClean="0">
                <a:solidFill>
                  <a:prstClr val="white"/>
                </a:solidFill>
                <a:latin typeface="Myriad Pro"/>
                <a:cs typeface="Myriad Pro"/>
              </a:rPr>
              <a:t>Seguridad de voto</a:t>
            </a:r>
            <a:endParaRPr lang="es-ES" sz="1400" dirty="0">
              <a:solidFill>
                <a:prstClr val="white"/>
              </a:solidFill>
              <a:latin typeface="Myriad Pro"/>
              <a:cs typeface="Myriad Pro"/>
            </a:endParaRPr>
          </a:p>
        </p:txBody>
      </p:sp>
      <p:graphicFrame>
        <p:nvGraphicFramePr>
          <p:cNvPr id="9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1041604"/>
              </p:ext>
            </p:extLst>
          </p:nvPr>
        </p:nvGraphicFramePr>
        <p:xfrm>
          <a:off x="1403647" y="4437113"/>
          <a:ext cx="6408712" cy="165618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46827"/>
                <a:gridCol w="952377"/>
                <a:gridCol w="952377"/>
                <a:gridCol w="952377"/>
                <a:gridCol w="952377"/>
                <a:gridCol w="952377"/>
              </a:tblGrid>
              <a:tr h="388562">
                <a:tc>
                  <a:txBody>
                    <a:bodyPr/>
                    <a:lstStyle/>
                    <a:p>
                      <a:pPr algn="ctr"/>
                      <a:endParaRPr lang="es-ES" sz="1100" b="0" dirty="0">
                        <a:solidFill>
                          <a:schemeClr val="tx1"/>
                        </a:solidFill>
                        <a:latin typeface="Myriad Pro"/>
                        <a:cs typeface="Myriad Pro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Muy seguro</a:t>
                      </a: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Algo seguro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Poco seguro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Nada seguro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Ns</a:t>
                      </a:r>
                      <a:r>
                        <a:rPr lang="es-MX" sz="1100" b="0" kern="1200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/</a:t>
                      </a:r>
                      <a:r>
                        <a:rPr lang="es-MX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Nc</a:t>
                      </a:r>
                      <a:endParaRPr lang="es-MX" sz="1100" b="0" dirty="0">
                        <a:solidFill>
                          <a:schemeClr val="bg1"/>
                        </a:solidFill>
                        <a:effectLst/>
                        <a:latin typeface="Myriad Pro"/>
                        <a:ea typeface="Calibri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72094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Nunca votaría por el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70%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3433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Cercano</a:t>
                      </a:r>
                      <a:r>
                        <a:rPr lang="es-ES" sz="11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73%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72094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Segmento estratégico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350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4137B3-D171-45BA-B6CE-29215C575787}" type="slidenum">
              <a:rPr lang="es-ES" smtClean="0"/>
              <a:pPr>
                <a:defRPr/>
              </a:pPr>
              <a:t>19</a:t>
            </a:fld>
            <a:endParaRPr lang="es-ES" dirty="0"/>
          </a:p>
        </p:txBody>
      </p:sp>
      <p:graphicFrame>
        <p:nvGraphicFramePr>
          <p:cNvPr id="5" name="4 Gráfico"/>
          <p:cNvGraphicFramePr/>
          <p:nvPr>
            <p:extLst>
              <p:ext uri="{D42A27DB-BD31-4B8C-83A1-F6EECF244321}">
                <p14:modId xmlns:p14="http://schemas.microsoft.com/office/powerpoint/2010/main" val="2219291484"/>
              </p:ext>
            </p:extLst>
          </p:nvPr>
        </p:nvGraphicFramePr>
        <p:xfrm>
          <a:off x="44240" y="122287"/>
          <a:ext cx="8715404" cy="5886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2500298" y="500042"/>
            <a:ext cx="4076106" cy="261600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algn="ctr"/>
            <a:r>
              <a:rPr lang="es-ES" sz="1100" b="1" dirty="0" smtClean="0">
                <a:latin typeface="Myriad Pro"/>
              </a:rPr>
              <a:t>COMPOSICIÓN DE INTENCIÓN DE VOTO</a:t>
            </a:r>
          </a:p>
        </p:txBody>
      </p:sp>
      <p:sp>
        <p:nvSpPr>
          <p:cNvPr id="7" name="TextBox 5"/>
          <p:cNvSpPr txBox="1"/>
          <p:nvPr/>
        </p:nvSpPr>
        <p:spPr>
          <a:xfrm>
            <a:off x="0" y="0"/>
            <a:ext cx="32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chemeClr val="bg1"/>
                </a:solidFill>
                <a:latin typeface="+mj-lt"/>
              </a:rPr>
              <a:t>Composición de voto</a:t>
            </a:r>
            <a:endParaRPr lang="es-MX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4355976" y="3741629"/>
            <a:ext cx="12777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 dirty="0" smtClean="0">
                <a:latin typeface="Myriad Pro"/>
              </a:rPr>
              <a:t>32%</a:t>
            </a:r>
            <a:endParaRPr lang="es-ES" sz="1200" b="1" dirty="0">
              <a:latin typeface="Myriad Pro"/>
            </a:endParaRPr>
          </a:p>
        </p:txBody>
      </p:sp>
      <p:sp>
        <p:nvSpPr>
          <p:cNvPr id="19" name="1 CuadroTexto"/>
          <p:cNvSpPr txBox="1"/>
          <p:nvPr/>
        </p:nvSpPr>
        <p:spPr>
          <a:xfrm>
            <a:off x="6444208" y="4323888"/>
            <a:ext cx="12777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 dirty="0" smtClean="0">
                <a:latin typeface="Myriad Pro"/>
              </a:rPr>
              <a:t>18%</a:t>
            </a:r>
            <a:endParaRPr lang="es-ES" sz="1200" b="1" dirty="0">
              <a:latin typeface="Myriad Pro"/>
            </a:endParaRPr>
          </a:p>
        </p:txBody>
      </p:sp>
      <p:sp>
        <p:nvSpPr>
          <p:cNvPr id="9" name="11 Cerrar llave"/>
          <p:cNvSpPr/>
          <p:nvPr/>
        </p:nvSpPr>
        <p:spPr>
          <a:xfrm>
            <a:off x="2108951" y="3880129"/>
            <a:ext cx="216024" cy="1440160"/>
          </a:xfrm>
          <a:prstGeom prst="rightBrace">
            <a:avLst/>
          </a:prstGeom>
          <a:noFill/>
          <a:ln w="31750" cap="flat" cmpd="sng" algn="ctr">
            <a:solidFill>
              <a:srgbClr val="C00000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dirty="0"/>
          </a:p>
        </p:txBody>
      </p:sp>
      <p:sp>
        <p:nvSpPr>
          <p:cNvPr id="11" name="11 Cerrar llave"/>
          <p:cNvSpPr/>
          <p:nvPr/>
        </p:nvSpPr>
        <p:spPr>
          <a:xfrm>
            <a:off x="6613150" y="3741629"/>
            <a:ext cx="251214" cy="1578660"/>
          </a:xfrm>
          <a:prstGeom prst="rightBrace">
            <a:avLst/>
          </a:prstGeom>
          <a:noFill/>
          <a:ln w="31750" cap="flat" cmpd="sng" algn="ctr">
            <a:solidFill>
              <a:srgbClr val="C00000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696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Gráfico"/>
          <p:cNvGraphicFramePr/>
          <p:nvPr>
            <p:extLst>
              <p:ext uri="{D42A27DB-BD31-4B8C-83A1-F6EECF244321}">
                <p14:modId xmlns:p14="http://schemas.microsoft.com/office/powerpoint/2010/main" val="1963297876"/>
              </p:ext>
            </p:extLst>
          </p:nvPr>
        </p:nvGraphicFramePr>
        <p:xfrm>
          <a:off x="-65658" y="1737976"/>
          <a:ext cx="8454082" cy="3820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4137B3-D171-45BA-B6CE-29215C575787}" type="slidenum">
              <a:rPr lang="es-ES" smtClean="0"/>
              <a:pPr>
                <a:defRPr/>
              </a:pPr>
              <a:t>20</a:t>
            </a:fld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2500298" y="500042"/>
            <a:ext cx="4076106" cy="430877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algn="ctr"/>
            <a:r>
              <a:rPr lang="es-ES" sz="1100" b="1" dirty="0" smtClean="0">
                <a:latin typeface="+mn-lt"/>
              </a:rPr>
              <a:t>COMPOSICIÓN DE INTENCIÓN DE VOTO CONSISTENTE</a:t>
            </a:r>
          </a:p>
          <a:p>
            <a:pPr algn="ctr"/>
            <a:endParaRPr lang="es-ES" sz="1100" b="1" dirty="0">
              <a:latin typeface="+mn-lt"/>
            </a:endParaRPr>
          </a:p>
        </p:txBody>
      </p:sp>
      <p:sp>
        <p:nvSpPr>
          <p:cNvPr id="7" name="TextBox 5"/>
          <p:cNvSpPr txBox="1"/>
          <p:nvPr/>
        </p:nvSpPr>
        <p:spPr>
          <a:xfrm>
            <a:off x="0" y="0"/>
            <a:ext cx="32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chemeClr val="bg1"/>
                </a:solidFill>
                <a:latin typeface="+mj-lt"/>
              </a:rPr>
              <a:t>Composición de voto</a:t>
            </a:r>
            <a:endParaRPr lang="es-MX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1 CuadroTexto"/>
          <p:cNvSpPr txBox="1"/>
          <p:nvPr/>
        </p:nvSpPr>
        <p:spPr>
          <a:xfrm>
            <a:off x="3958335" y="3576096"/>
            <a:ext cx="12777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b="1" dirty="0" smtClean="0">
                <a:latin typeface="Myriad Pro"/>
              </a:rPr>
              <a:t>89%</a:t>
            </a:r>
            <a:endParaRPr lang="es-ES" b="1" dirty="0">
              <a:latin typeface="Myriad Pro"/>
            </a:endParaRPr>
          </a:p>
        </p:txBody>
      </p:sp>
      <p:sp>
        <p:nvSpPr>
          <p:cNvPr id="19" name="1 CuadroTexto"/>
          <p:cNvSpPr txBox="1"/>
          <p:nvPr/>
        </p:nvSpPr>
        <p:spPr>
          <a:xfrm>
            <a:off x="6004730" y="3444098"/>
            <a:ext cx="12777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b="1" dirty="0" smtClean="0">
                <a:latin typeface="Myriad Pro"/>
              </a:rPr>
              <a:t>87%</a:t>
            </a:r>
            <a:endParaRPr lang="es-ES" b="1" dirty="0">
              <a:latin typeface="Myriad Pro"/>
            </a:endParaRPr>
          </a:p>
        </p:txBody>
      </p:sp>
      <p:sp>
        <p:nvSpPr>
          <p:cNvPr id="9" name="11 Cerrar llave"/>
          <p:cNvSpPr/>
          <p:nvPr/>
        </p:nvSpPr>
        <p:spPr>
          <a:xfrm>
            <a:off x="2123728" y="2348880"/>
            <a:ext cx="199494" cy="2376264"/>
          </a:xfrm>
          <a:prstGeom prst="rightBrace">
            <a:avLst/>
          </a:prstGeom>
          <a:noFill/>
          <a:ln w="31750" cap="flat" cmpd="sng" algn="ctr">
            <a:solidFill>
              <a:srgbClr val="C00000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dirty="0"/>
          </a:p>
        </p:txBody>
      </p:sp>
      <p:pic>
        <p:nvPicPr>
          <p:cNvPr id="10" name="34 Imagen" descr="LOGO_P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1700" y="1524811"/>
            <a:ext cx="486004" cy="464029"/>
          </a:xfrm>
          <a:prstGeom prst="rect">
            <a:avLst/>
          </a:prstGeom>
        </p:spPr>
      </p:pic>
      <p:pic>
        <p:nvPicPr>
          <p:cNvPr id="11" name="35 Imagen" descr="LOGO_PA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47864" y="1546255"/>
            <a:ext cx="486005" cy="442585"/>
          </a:xfrm>
          <a:prstGeom prst="rect">
            <a:avLst/>
          </a:prstGeom>
        </p:spPr>
      </p:pic>
      <p:pic>
        <p:nvPicPr>
          <p:cNvPr id="12" name="36 Imagen" descr="LOGO_PA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20072" y="1531375"/>
            <a:ext cx="432048" cy="45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6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Gráfico"/>
          <p:cNvGraphicFramePr/>
          <p:nvPr>
            <p:extLst>
              <p:ext uri="{D42A27DB-BD31-4B8C-83A1-F6EECF244321}">
                <p14:modId xmlns:p14="http://schemas.microsoft.com/office/powerpoint/2010/main" val="726230728"/>
              </p:ext>
            </p:extLst>
          </p:nvPr>
        </p:nvGraphicFramePr>
        <p:xfrm>
          <a:off x="179512" y="970727"/>
          <a:ext cx="8712968" cy="2674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4" name="12 Imagen" descr="LOGO_P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9255" y="2174567"/>
            <a:ext cx="318329" cy="318329"/>
          </a:xfrm>
          <a:prstGeom prst="rect">
            <a:avLst/>
          </a:prstGeom>
        </p:spPr>
      </p:pic>
      <p:pic>
        <p:nvPicPr>
          <p:cNvPr id="15" name="Picture 5" descr="C:\Documents and Settings\hilda2\Escritorio\Fondo, logos e imagenes\Logos_partidos\Logos_partidos\PRD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2" y="2063735"/>
            <a:ext cx="323206" cy="357153"/>
          </a:xfrm>
          <a:prstGeom prst="rect">
            <a:avLst/>
          </a:prstGeom>
          <a:noFill/>
        </p:spPr>
      </p:pic>
      <p:pic>
        <p:nvPicPr>
          <p:cNvPr id="16" name="Picture 6" descr="C:\Documents and Settings\hilda2\Escritorio\Fondo, logos e imagenes\Logos_partidos\Logos_partidos\PRI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9632" y="2060848"/>
            <a:ext cx="338553" cy="339482"/>
          </a:xfrm>
          <a:prstGeom prst="rect">
            <a:avLst/>
          </a:prstGeom>
          <a:noFill/>
        </p:spPr>
      </p:pic>
      <p:pic>
        <p:nvPicPr>
          <p:cNvPr id="17" name="11 Imagen" descr="P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771800" y="2364513"/>
            <a:ext cx="271682" cy="272399"/>
          </a:xfrm>
          <a:prstGeom prst="rect">
            <a:avLst/>
          </a:prstGeom>
        </p:spPr>
      </p:pic>
      <p:pic>
        <p:nvPicPr>
          <p:cNvPr id="18" name="10 Imagen" descr="PVEM_LOGO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88764" y="2338161"/>
            <a:ext cx="346806" cy="349550"/>
          </a:xfrm>
          <a:prstGeom prst="rect">
            <a:avLst/>
          </a:prstGeom>
        </p:spPr>
      </p:pic>
      <p:sp>
        <p:nvSpPr>
          <p:cNvPr id="20" name="TextBox 5"/>
          <p:cNvSpPr txBox="1"/>
          <p:nvPr/>
        </p:nvSpPr>
        <p:spPr>
          <a:xfrm>
            <a:off x="0" y="0"/>
            <a:ext cx="4714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  <a:cs typeface="Myriad Pro"/>
              </a:rPr>
              <a:t>Segunda intención de voto/Gobernador</a:t>
            </a:r>
            <a:endParaRPr lang="es-MX" sz="1400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-10070" y="76411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 anchor="ctr">
            <a:spAutoFit/>
          </a:bodyPr>
          <a:lstStyle/>
          <a:p>
            <a:pPr algn="ctr"/>
            <a:r>
              <a:rPr lang="es-ES" sz="1100" b="1" i="1" dirty="0" smtClean="0"/>
              <a:t> </a:t>
            </a:r>
            <a:r>
              <a:rPr lang="es-ES" sz="1100" i="1" dirty="0">
                <a:latin typeface="Myriad Pro"/>
              </a:rPr>
              <a:t>Si no pudiera votar por el partido que me dijo, ¿por cuál </a:t>
            </a:r>
            <a:r>
              <a:rPr lang="es-ES" sz="1100" i="1" dirty="0" smtClean="0">
                <a:latin typeface="Myriad Pro"/>
              </a:rPr>
              <a:t>otro </a:t>
            </a:r>
            <a:r>
              <a:rPr lang="es-ES" sz="1100" i="1" dirty="0">
                <a:latin typeface="Myriad Pro"/>
              </a:rPr>
              <a:t>partido votaría? </a:t>
            </a:r>
            <a:endParaRPr lang="es-MX" sz="1100" i="1" dirty="0">
              <a:latin typeface="Myriad Pro"/>
            </a:endParaRPr>
          </a:p>
        </p:txBody>
      </p:sp>
      <p:graphicFrame>
        <p:nvGraphicFramePr>
          <p:cNvPr id="21" name="2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9111952"/>
              </p:ext>
            </p:extLst>
          </p:nvPr>
        </p:nvGraphicFramePr>
        <p:xfrm>
          <a:off x="668422" y="3933056"/>
          <a:ext cx="7936025" cy="232430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83403"/>
                <a:gridCol w="537256"/>
                <a:gridCol w="532343"/>
                <a:gridCol w="590064"/>
                <a:gridCol w="590064"/>
                <a:gridCol w="590064"/>
                <a:gridCol w="590064"/>
                <a:gridCol w="590064"/>
                <a:gridCol w="590064"/>
                <a:gridCol w="590064"/>
                <a:gridCol w="590064"/>
                <a:gridCol w="590064"/>
                <a:gridCol w="672447"/>
              </a:tblGrid>
              <a:tr h="675278">
                <a:tc>
                  <a:txBody>
                    <a:bodyPr/>
                    <a:lstStyle/>
                    <a:p>
                      <a:pPr algn="ctr"/>
                      <a:endParaRPr lang="es-ES" sz="1100" b="0" dirty="0">
                        <a:solidFill>
                          <a:schemeClr val="tx1"/>
                        </a:solidFill>
                        <a:latin typeface="Myriad Pro"/>
                        <a:cs typeface="Myriad Pro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PAN</a:t>
                      </a:r>
                    </a:p>
                  </a:txBody>
                  <a:tcPr marL="9525" marR="9525" marT="9525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PRI</a:t>
                      </a:r>
                    </a:p>
                  </a:txBody>
                  <a:tcPr marL="9525" marR="9525" marT="9525" marB="0" anchor="ctr"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>
                          <a:solidFill>
                            <a:schemeClr val="tx1"/>
                          </a:solidFill>
                          <a:latin typeface="Myriad Pro"/>
                          <a:ea typeface="+mn-ea"/>
                          <a:cs typeface="Myriad Pro"/>
                        </a:rPr>
                        <a:t>PRD</a:t>
                      </a: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PT</a:t>
                      </a:r>
                      <a:endParaRPr lang="es-MX" sz="9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</a:t>
                      </a:r>
                      <a:r>
                        <a:rPr lang="es-MX" sz="9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PVEM</a:t>
                      </a:r>
                      <a:endParaRPr lang="es-MX" sz="9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Convergencia</a:t>
                      </a:r>
                      <a:r>
                        <a:rPr lang="es-MX" sz="9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/>
                      </a:r>
                      <a:br>
                        <a:rPr lang="es-MX" sz="9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</a:br>
                      <a:r>
                        <a:rPr lang="es-MX" sz="9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Movimiento Ciudadano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Nueva Alianza</a:t>
                      </a: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 smtClean="0">
                          <a:solidFill>
                            <a:schemeClr val="tx1"/>
                          </a:solidFill>
                          <a:latin typeface="Myriad Pro"/>
                          <a:ea typeface="+mn-ea"/>
                          <a:cs typeface="Myriad Pro"/>
                        </a:rPr>
                        <a:t>No registrado</a:t>
                      </a:r>
                      <a:endParaRPr lang="es-MX" sz="900" b="0" kern="1200" dirty="0">
                        <a:solidFill>
                          <a:schemeClr val="tx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Anularé voto</a:t>
                      </a:r>
                      <a:endParaRPr lang="es-MX" sz="9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Ninguno/No votaré/ No iré</a:t>
                      </a:r>
                      <a:r>
                        <a:rPr lang="es-MX" sz="9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 votar</a:t>
                      </a:r>
                      <a:endParaRPr lang="es-MX" sz="9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Todavía no decido</a:t>
                      </a:r>
                      <a:endParaRPr lang="es-MX" sz="9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El</a:t>
                      </a:r>
                      <a:r>
                        <a:rPr lang="es-MX" sz="9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voto es secreto/No quiere contestar</a:t>
                      </a:r>
                      <a:endParaRPr lang="es-MX" sz="9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598400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Nunca votaría por el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32178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Cercano</a:t>
                      </a:r>
                      <a:r>
                        <a:rPr lang="es-ES" sz="11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598400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Segmento estratégico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pic>
        <p:nvPicPr>
          <p:cNvPr id="19" name="Picture 2" descr="C:\Users\HVera\AppData\Local\Temp\Rar$DR01.483\Logo NuevaAlianza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021" y="2400330"/>
            <a:ext cx="344363" cy="336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HVera\AppData\Local\Temp\Rar$DR08.477\movimiento_ciudadadan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420888"/>
            <a:ext cx="411406" cy="289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371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6380" y="79113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 anchor="ctr">
            <a:spAutoFit/>
          </a:bodyPr>
          <a:lstStyle/>
          <a:p>
            <a:pPr lvl="0" algn="ctr"/>
            <a:r>
              <a:rPr lang="es-ES_tradnl" sz="1100" i="1" dirty="0">
                <a:latin typeface="Myriad Pro"/>
                <a:ea typeface="+mj-ea"/>
                <a:cs typeface="+mj-cs"/>
              </a:rPr>
              <a:t>¿Y por cuál partido </a:t>
            </a:r>
            <a:r>
              <a:rPr lang="es-ES_tradnl" sz="1100" i="1" dirty="0" smtClean="0">
                <a:latin typeface="Myriad Pro"/>
                <a:ea typeface="+mj-ea"/>
                <a:cs typeface="+mj-cs"/>
              </a:rPr>
              <a:t>nunca votaría?</a:t>
            </a:r>
            <a:endParaRPr lang="es-MX" sz="1100" i="1" dirty="0">
              <a:latin typeface="Myriad Pro"/>
              <a:ea typeface="+mj-ea"/>
              <a:cs typeface="+mj-cs"/>
            </a:endParaRP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CAFF5A38-1727-4806-984F-31068598AB92}" type="slidenum">
              <a:rPr lang="es-ES" sz="1200" kern="1200">
                <a:solidFill>
                  <a:prstClr val="black">
                    <a:tint val="75000"/>
                  </a:prstClr>
                </a:solidFill>
                <a:latin typeface="Myriad Pro"/>
                <a:ea typeface="+mn-ea"/>
                <a:cs typeface="+mn-cs"/>
              </a:rPr>
              <a:pPr algn="r" rtl="0">
                <a:defRPr/>
              </a:pPr>
              <a:t>22</a:t>
            </a:fld>
            <a:endParaRPr lang="es-ES" sz="1200" kern="1200">
              <a:solidFill>
                <a:prstClr val="black">
                  <a:tint val="75000"/>
                </a:prstClr>
              </a:solidFill>
              <a:latin typeface="Myriad Pro"/>
              <a:ea typeface="+mn-ea"/>
              <a:cs typeface="+mn-cs"/>
            </a:endParaRPr>
          </a:p>
        </p:txBody>
      </p:sp>
      <p:graphicFrame>
        <p:nvGraphicFramePr>
          <p:cNvPr id="15" name="22 Gráfico"/>
          <p:cNvGraphicFramePr/>
          <p:nvPr>
            <p:extLst>
              <p:ext uri="{D42A27DB-BD31-4B8C-83A1-F6EECF244321}">
                <p14:modId xmlns:p14="http://schemas.microsoft.com/office/powerpoint/2010/main" val="3131178454"/>
              </p:ext>
            </p:extLst>
          </p:nvPr>
        </p:nvGraphicFramePr>
        <p:xfrm>
          <a:off x="129952" y="1332137"/>
          <a:ext cx="8884096" cy="2897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9" name="22 Imagen" descr="PT_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4790" y="2738443"/>
            <a:ext cx="329178" cy="330047"/>
          </a:xfrm>
          <a:prstGeom prst="rect">
            <a:avLst/>
          </a:prstGeom>
        </p:spPr>
      </p:pic>
      <p:pic>
        <p:nvPicPr>
          <p:cNvPr id="20" name="23 Imagen" descr="PAN_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2156" y="1628800"/>
            <a:ext cx="327436" cy="328300"/>
          </a:xfrm>
          <a:prstGeom prst="rect">
            <a:avLst/>
          </a:prstGeom>
        </p:spPr>
      </p:pic>
      <p:pic>
        <p:nvPicPr>
          <p:cNvPr id="21" name="24 Imagen" descr="PRD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67744" y="1844824"/>
            <a:ext cx="312750" cy="345580"/>
          </a:xfrm>
          <a:prstGeom prst="rect">
            <a:avLst/>
          </a:prstGeom>
        </p:spPr>
      </p:pic>
      <p:pic>
        <p:nvPicPr>
          <p:cNvPr id="29" name="25 Imagen" descr="PRI_LOGO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36252" y="2132856"/>
            <a:ext cx="327436" cy="328300"/>
          </a:xfrm>
          <a:prstGeom prst="rect">
            <a:avLst/>
          </a:prstGeom>
        </p:spPr>
      </p:pic>
      <p:pic>
        <p:nvPicPr>
          <p:cNvPr id="30" name="26 Imagen" descr="PVEM_LOGO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131840" y="2665168"/>
            <a:ext cx="329178" cy="331784"/>
          </a:xfrm>
          <a:prstGeom prst="rect">
            <a:avLst/>
          </a:prstGeom>
        </p:spPr>
      </p:pic>
      <p:sp>
        <p:nvSpPr>
          <p:cNvPr id="17" name="10 CuadroTexto"/>
          <p:cNvSpPr txBox="1">
            <a:spLocks noChangeArrowheads="1"/>
          </p:cNvSpPr>
          <p:nvPr/>
        </p:nvSpPr>
        <p:spPr bwMode="auto">
          <a:xfrm>
            <a:off x="0" y="0"/>
            <a:ext cx="9144000" cy="30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>
            <a:spAutoFit/>
          </a:bodyPr>
          <a:lstStyle/>
          <a:p>
            <a:r>
              <a:rPr lang="es-MX" sz="1400" dirty="0" smtClean="0">
                <a:solidFill>
                  <a:prstClr val="white"/>
                </a:solidFill>
                <a:latin typeface="Myriad Pro"/>
                <a:cs typeface="Myriad Pro"/>
              </a:rPr>
              <a:t>Voto negativo</a:t>
            </a:r>
            <a:endParaRPr lang="es-ES" sz="1400" dirty="0">
              <a:solidFill>
                <a:prstClr val="white"/>
              </a:solidFill>
              <a:latin typeface="Myriad Pro"/>
              <a:cs typeface="Myriad Pro"/>
            </a:endParaRPr>
          </a:p>
        </p:txBody>
      </p:sp>
      <p:graphicFrame>
        <p:nvGraphicFramePr>
          <p:cNvPr id="14" name="1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509531"/>
              </p:ext>
            </p:extLst>
          </p:nvPr>
        </p:nvGraphicFramePr>
        <p:xfrm>
          <a:off x="431541" y="4005064"/>
          <a:ext cx="8280918" cy="1762696"/>
        </p:xfrm>
        <a:graphic>
          <a:graphicData uri="http://schemas.openxmlformats.org/drawingml/2006/table">
            <a:tbl>
              <a:tblPr firstRow="1" bandRow="1"/>
              <a:tblGrid>
                <a:gridCol w="873138"/>
                <a:gridCol w="740778"/>
                <a:gridCol w="740778"/>
                <a:gridCol w="740778"/>
                <a:gridCol w="740778"/>
                <a:gridCol w="628249"/>
                <a:gridCol w="853307"/>
                <a:gridCol w="740778"/>
                <a:gridCol w="740778"/>
                <a:gridCol w="740778"/>
                <a:gridCol w="740778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PAN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PRI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PRD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PT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PVEM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Convergencia/ Movimiento ciudadano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Nueva</a:t>
                      </a:r>
                      <a:r>
                        <a:rPr lang="es-MX" sz="1000" b="0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 Alianza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No</a:t>
                      </a:r>
                      <a:r>
                        <a:rPr lang="es-MX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registrado</a:t>
                      </a:r>
                      <a:endParaRPr lang="es-MX" sz="1000" b="0" i="0" u="none" strike="noStrike" dirty="0" smtClean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Ninguno/ No iré a votar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000" b="0" i="0" u="none" strike="noStrike" dirty="0" err="1" smtClean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Ns</a:t>
                      </a:r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/</a:t>
                      </a:r>
                      <a:r>
                        <a:rPr lang="es-MX" sz="1000" b="0" i="0" u="none" strike="noStrike" dirty="0" err="1" smtClean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Nc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Nunca votaría por el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Cercano al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Segmento estratégico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369" y="2708920"/>
            <a:ext cx="491200" cy="345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367" y="2708920"/>
            <a:ext cx="334738" cy="32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186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CAFF5A38-1727-4806-984F-31068598AB92}" type="slidenum">
              <a:rPr lang="es-ES" sz="1200" kern="1200">
                <a:solidFill>
                  <a:prstClr val="black">
                    <a:tint val="75000"/>
                  </a:prstClr>
                </a:solidFill>
                <a:latin typeface="Myriad Pro"/>
                <a:ea typeface="+mn-ea"/>
                <a:cs typeface="+mn-cs"/>
              </a:rPr>
              <a:pPr algn="r" rtl="0">
                <a:defRPr/>
              </a:pPr>
              <a:t>23</a:t>
            </a:fld>
            <a:endParaRPr lang="es-ES" sz="1200" kern="1200">
              <a:solidFill>
                <a:prstClr val="black">
                  <a:tint val="75000"/>
                </a:prstClr>
              </a:solidFill>
              <a:latin typeface="Myriad Pro"/>
              <a:ea typeface="+mn-ea"/>
              <a:cs typeface="+mn-cs"/>
            </a:endParaRPr>
          </a:p>
        </p:txBody>
      </p:sp>
      <p:sp>
        <p:nvSpPr>
          <p:cNvPr id="17" name="10 CuadroTexto"/>
          <p:cNvSpPr txBox="1">
            <a:spLocks noChangeArrowheads="1"/>
          </p:cNvSpPr>
          <p:nvPr/>
        </p:nvSpPr>
        <p:spPr bwMode="auto">
          <a:xfrm>
            <a:off x="0" y="0"/>
            <a:ext cx="9144000" cy="30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>
            <a:spAutoFit/>
          </a:bodyPr>
          <a:lstStyle/>
          <a:p>
            <a:r>
              <a:rPr lang="es-MX" sz="1400" dirty="0" smtClean="0">
                <a:solidFill>
                  <a:prstClr val="white"/>
                </a:solidFill>
                <a:latin typeface="Myriad Pro"/>
                <a:cs typeface="Myriad Pro"/>
              </a:rPr>
              <a:t>Cruces estadísticos</a:t>
            </a:r>
            <a:endParaRPr lang="es-ES" sz="1400" dirty="0">
              <a:solidFill>
                <a:prstClr val="white"/>
              </a:solidFill>
              <a:latin typeface="Myriad Pro"/>
              <a:cs typeface="Myriad Pro"/>
            </a:endParaRPr>
          </a:p>
        </p:txBody>
      </p:sp>
      <p:cxnSp>
        <p:nvCxnSpPr>
          <p:cNvPr id="3" name="2 Conector recto de flecha"/>
          <p:cNvCxnSpPr/>
          <p:nvPr/>
        </p:nvCxnSpPr>
        <p:spPr>
          <a:xfrm>
            <a:off x="2195736" y="1340768"/>
            <a:ext cx="3600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>
            <a:off x="2195736" y="3933056"/>
            <a:ext cx="3600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 de flecha"/>
          <p:cNvCxnSpPr/>
          <p:nvPr/>
        </p:nvCxnSpPr>
        <p:spPr>
          <a:xfrm flipV="1">
            <a:off x="467544" y="1916832"/>
            <a:ext cx="0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 flipV="1">
            <a:off x="567639" y="4797152"/>
            <a:ext cx="0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2320388" y="1079158"/>
            <a:ext cx="18934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i="1" dirty="0" smtClean="0">
                <a:latin typeface="Myriad Pro"/>
              </a:rPr>
              <a:t>Segunda intención  de voto</a:t>
            </a:r>
            <a:endParaRPr lang="es-MX" sz="1100" i="1" dirty="0">
              <a:latin typeface="Myriad Pro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2290504" y="3717032"/>
            <a:ext cx="10615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i="1" dirty="0" smtClean="0">
                <a:latin typeface="Myriad Pro"/>
              </a:rPr>
              <a:t>Nunca votaría</a:t>
            </a:r>
            <a:endParaRPr lang="es-MX" sz="1100" i="1" dirty="0">
              <a:latin typeface="Myriad Pro"/>
            </a:endParaRPr>
          </a:p>
        </p:txBody>
      </p:sp>
      <p:sp>
        <p:nvSpPr>
          <p:cNvPr id="18" name="17 CuadroTexto"/>
          <p:cNvSpPr txBox="1"/>
          <p:nvPr/>
        </p:nvSpPr>
        <p:spPr>
          <a:xfrm rot="16200000">
            <a:off x="-564133" y="2509611"/>
            <a:ext cx="17828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i="1" dirty="0" smtClean="0">
                <a:latin typeface="Myriad Pro"/>
              </a:rPr>
              <a:t>Primera intención de voto</a:t>
            </a:r>
            <a:endParaRPr lang="es-MX" sz="1100" i="1" dirty="0">
              <a:latin typeface="Myriad Pro"/>
            </a:endParaRPr>
          </a:p>
        </p:txBody>
      </p:sp>
      <p:sp>
        <p:nvSpPr>
          <p:cNvPr id="19" name="18 CuadroTexto"/>
          <p:cNvSpPr txBox="1"/>
          <p:nvPr/>
        </p:nvSpPr>
        <p:spPr>
          <a:xfrm rot="16200000">
            <a:off x="-498410" y="5143069"/>
            <a:ext cx="17828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i="1" dirty="0" smtClean="0">
                <a:latin typeface="Myriad Pro"/>
              </a:rPr>
              <a:t>Primera intención de voto</a:t>
            </a:r>
            <a:endParaRPr lang="es-MX" sz="1100" i="1" dirty="0">
              <a:latin typeface="Myriad Pro"/>
            </a:endParaRPr>
          </a:p>
        </p:txBody>
      </p:sp>
      <p:graphicFrame>
        <p:nvGraphicFramePr>
          <p:cNvPr id="16" name="1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6436990"/>
              </p:ext>
            </p:extLst>
          </p:nvPr>
        </p:nvGraphicFramePr>
        <p:xfrm>
          <a:off x="580328" y="1620341"/>
          <a:ext cx="8024113" cy="1911506"/>
        </p:xfrm>
        <a:graphic>
          <a:graphicData uri="http://schemas.openxmlformats.org/drawingml/2006/table">
            <a:tbl>
              <a:tblPr firstRow="1" bandRow="1"/>
              <a:tblGrid>
                <a:gridCol w="717661"/>
                <a:gridCol w="608871"/>
                <a:gridCol w="608871"/>
                <a:gridCol w="608871"/>
                <a:gridCol w="608871"/>
                <a:gridCol w="608871"/>
                <a:gridCol w="608871"/>
                <a:gridCol w="608871"/>
                <a:gridCol w="608871"/>
                <a:gridCol w="608871"/>
                <a:gridCol w="608871"/>
                <a:gridCol w="608871"/>
                <a:gridCol w="608871"/>
              </a:tblGrid>
              <a:tr h="61790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 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PAN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PRI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PRD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PT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PVEM;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Convergencia</a:t>
                      </a:r>
                      <a:r>
                        <a:rPr lang="es-MX" sz="900" b="0" i="0" u="none" strike="noStrike" kern="1200" baseline="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 Movimiento ciudadano</a:t>
                      </a:r>
                      <a:endParaRPr lang="es-MX" sz="900" b="0" i="0" u="none" strike="noStrike" kern="1200" dirty="0">
                        <a:solidFill>
                          <a:srgbClr val="FFFFFF"/>
                        </a:solidFill>
                        <a:effectLst/>
                        <a:latin typeface="Myriad Pro"/>
                        <a:ea typeface="+mn-ea"/>
                        <a:cs typeface="+mn-cs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Nueva Alianza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000" b="0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No registrado</a:t>
                      </a:r>
                      <a:endParaRPr lang="es-MX" sz="1000" b="0" i="0" u="none" strike="noStrike" kern="1200" dirty="0">
                        <a:solidFill>
                          <a:srgbClr val="FFFFFF"/>
                        </a:solidFill>
                        <a:effectLst/>
                        <a:latin typeface="Myriad Pro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000" b="0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Anularé voto</a:t>
                      </a:r>
                      <a:endParaRPr lang="es-MX" sz="1000" b="0" i="0" u="none" strike="noStrike" kern="1200" dirty="0">
                        <a:solidFill>
                          <a:srgbClr val="FFFFFF"/>
                        </a:solidFill>
                        <a:effectLst/>
                        <a:latin typeface="Myriad Pro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000" b="0" i="0" u="none" strike="noStrike" kern="1200" dirty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Ninguno/</a:t>
                      </a:r>
                      <a:br>
                        <a:rPr lang="es-MX" sz="1000" b="0" i="0" u="none" strike="noStrike" kern="1200" dirty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</a:br>
                      <a:r>
                        <a:rPr lang="es-MX" sz="1000" b="0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No iré </a:t>
                      </a:r>
                      <a:r>
                        <a:rPr lang="es-MX" sz="1000" b="0" i="0" u="none" strike="noStrike" kern="1200" dirty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a votar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000" b="0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Todavía no decido</a:t>
                      </a:r>
                      <a:endParaRPr lang="es-MX" sz="1000" b="0" i="0" u="none" strike="noStrike" kern="1200" dirty="0">
                        <a:solidFill>
                          <a:srgbClr val="FFFFFF"/>
                        </a:solidFill>
                        <a:effectLst/>
                        <a:latin typeface="Myriad Pro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000" b="0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El voto es secreto</a:t>
                      </a:r>
                      <a:endParaRPr lang="es-MX" sz="1000" b="0" i="0" u="none" strike="noStrike" kern="1200" dirty="0">
                        <a:solidFill>
                          <a:srgbClr val="FFFFFF"/>
                        </a:solidFill>
                        <a:effectLst/>
                        <a:latin typeface="Myriad Pro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311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PAN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11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PRI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11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PRD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Myriad Pro"/>
                      </a:endParaRP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0" name="1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143133"/>
              </p:ext>
            </p:extLst>
          </p:nvPr>
        </p:nvGraphicFramePr>
        <p:xfrm>
          <a:off x="683568" y="4106192"/>
          <a:ext cx="7848863" cy="1762696"/>
        </p:xfrm>
        <a:graphic>
          <a:graphicData uri="http://schemas.openxmlformats.org/drawingml/2006/table">
            <a:tbl>
              <a:tblPr firstRow="1" bandRow="1"/>
              <a:tblGrid>
                <a:gridCol w="713533"/>
                <a:gridCol w="713533"/>
                <a:gridCol w="713533"/>
                <a:gridCol w="713533"/>
                <a:gridCol w="713533"/>
                <a:gridCol w="608799"/>
                <a:gridCol w="818267"/>
                <a:gridCol w="713533"/>
                <a:gridCol w="713533"/>
                <a:gridCol w="713533"/>
                <a:gridCol w="713533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 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PAN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PRI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PRD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PT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PVEM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Convergencia</a:t>
                      </a:r>
                      <a:r>
                        <a:rPr lang="es-MX" sz="1000" b="0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 Movimiento ciudadano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Nueva Alianza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Anularé voto</a:t>
                      </a:r>
                      <a:endParaRPr lang="es-MX" sz="9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Ninguno/No votaré/ No iré</a:t>
                      </a:r>
                      <a:r>
                        <a:rPr lang="es-MX" sz="9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 votar</a:t>
                      </a:r>
                      <a:endParaRPr lang="es-MX" sz="9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 err="1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Ns</a:t>
                      </a:r>
                      <a:r>
                        <a:rPr lang="es-MX" sz="9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/Nc</a:t>
                      </a:r>
                      <a:endParaRPr lang="es-MX" sz="9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PAN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PRI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PRD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Myriad Pro"/>
                      </a:endParaRP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723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22 Gráfico"/>
          <p:cNvGraphicFramePr/>
          <p:nvPr>
            <p:extLst>
              <p:ext uri="{D42A27DB-BD31-4B8C-83A1-F6EECF244321}">
                <p14:modId xmlns:p14="http://schemas.microsoft.com/office/powerpoint/2010/main" val="1110228763"/>
              </p:ext>
            </p:extLst>
          </p:nvPr>
        </p:nvGraphicFramePr>
        <p:xfrm>
          <a:off x="129952" y="1484784"/>
          <a:ext cx="8884096" cy="2119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15389"/>
            <a:ext cx="9340597" cy="31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741" tIns="49371" rIns="98741" bIns="49371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" sz="1400" dirty="0" smtClean="0">
                <a:solidFill>
                  <a:schemeClr val="bg1"/>
                </a:solidFill>
                <a:latin typeface="Myriad Pro"/>
                <a:cs typeface="Myriad Pro"/>
              </a:rPr>
              <a:t>Intención de voto por candidato</a:t>
            </a: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679480"/>
            <a:ext cx="9144000" cy="43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 anchor="ctr">
            <a:spAutoFit/>
          </a:bodyPr>
          <a:lstStyle/>
          <a:p>
            <a:pPr algn="ctr"/>
            <a:r>
              <a:rPr lang="es-MX" sz="1100" i="1" dirty="0" smtClean="0">
                <a:latin typeface="Myriad Pro"/>
              </a:rPr>
              <a:t>Si </a:t>
            </a:r>
            <a:r>
              <a:rPr lang="es-MX" sz="1100" i="1" dirty="0">
                <a:latin typeface="Myriad Pro"/>
              </a:rPr>
              <a:t>el día de hoy fueran las elecciones para elegir al gobernador de su estado y los candidatos fueran los siguientes</a:t>
            </a:r>
            <a:r>
              <a:rPr lang="es-MX" sz="1100" i="1" dirty="0" smtClean="0">
                <a:latin typeface="Myriad Pro"/>
              </a:rPr>
              <a:t>,</a:t>
            </a:r>
          </a:p>
          <a:p>
            <a:pPr algn="ctr"/>
            <a:r>
              <a:rPr lang="es-MX" sz="1100" i="1" dirty="0" smtClean="0">
                <a:latin typeface="Myriad Pro"/>
              </a:rPr>
              <a:t> ¿por </a:t>
            </a:r>
            <a:r>
              <a:rPr lang="es-MX" sz="1100" i="1" dirty="0">
                <a:latin typeface="Myriad Pro"/>
              </a:rPr>
              <a:t>quién votaría? </a:t>
            </a:r>
          </a:p>
        </p:txBody>
      </p:sp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8795782"/>
              </p:ext>
            </p:extLst>
          </p:nvPr>
        </p:nvGraphicFramePr>
        <p:xfrm>
          <a:off x="683571" y="3933056"/>
          <a:ext cx="7776862" cy="1991469"/>
        </p:xfrm>
        <a:graphic>
          <a:graphicData uri="http://schemas.openxmlformats.org/drawingml/2006/table">
            <a:tbl>
              <a:tblPr firstRow="1" bandRow="1"/>
              <a:tblGrid>
                <a:gridCol w="998662"/>
                <a:gridCol w="847275"/>
                <a:gridCol w="847275"/>
                <a:gridCol w="847275"/>
                <a:gridCol w="847275"/>
                <a:gridCol w="847275"/>
                <a:gridCol w="847275"/>
                <a:gridCol w="847275"/>
                <a:gridCol w="847275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 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Adrián Rivera Pérez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José Amado Orihuela Trejo por el PRI-PVEM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Graco</a:t>
                      </a:r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 Ramírez Garrido </a:t>
                      </a:r>
                      <a:r>
                        <a:rPr lang="es-MX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Abreú</a:t>
                      </a:r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 por el PRD-PT-Movimiento ciudadano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Otro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 Anularé mi voto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Ninguno/ No iré a votar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Todavía no decido/Indeciso/Aun no me decido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El voto es secreto/No quiere contestar/ No lo </a:t>
                      </a:r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conoce</a:t>
                      </a:r>
                      <a:endParaRPr lang="es-MX" sz="900" b="1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Nunca votaría por el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29%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43%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Cercano al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Segmento estratégico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407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548680"/>
            <a:ext cx="9144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i="1" dirty="0">
                <a:latin typeface="Myriad Pro"/>
              </a:rPr>
              <a:t>¿</a:t>
            </a:r>
            <a:r>
              <a:rPr lang="en-US" sz="1100" i="1" dirty="0" smtClean="0">
                <a:latin typeface="Myriad Pro"/>
              </a:rPr>
              <a:t>Qué </a:t>
            </a:r>
            <a:r>
              <a:rPr lang="en-US" sz="1100" i="1" dirty="0">
                <a:latin typeface="Myriad Pro"/>
              </a:rPr>
              <a:t>tan seguro está de votar por el </a:t>
            </a:r>
            <a:r>
              <a:rPr lang="en-US" sz="1100" i="1" dirty="0" err="1" smtClean="0">
                <a:latin typeface="Myriad Pro"/>
              </a:rPr>
              <a:t>candidato</a:t>
            </a:r>
            <a:r>
              <a:rPr lang="en-US" sz="1100" i="1" dirty="0" smtClean="0">
                <a:latin typeface="Myriad Pro"/>
              </a:rPr>
              <a:t>  </a:t>
            </a:r>
            <a:r>
              <a:rPr lang="en-US" sz="1100" i="1" dirty="0" err="1">
                <a:latin typeface="Myriad Pro"/>
              </a:rPr>
              <a:t>que</a:t>
            </a:r>
            <a:r>
              <a:rPr lang="en-US" sz="1100" i="1" dirty="0">
                <a:latin typeface="Myriad Pro"/>
              </a:rPr>
              <a:t> </a:t>
            </a:r>
            <a:r>
              <a:rPr lang="en-US" sz="1100" i="1" dirty="0" smtClean="0">
                <a:latin typeface="Myriad Pro"/>
              </a:rPr>
              <a:t> </a:t>
            </a:r>
            <a:r>
              <a:rPr lang="en-US" sz="1100" i="1" dirty="0" err="1" smtClean="0">
                <a:latin typeface="Myriad Pro"/>
              </a:rPr>
              <a:t>escogió</a:t>
            </a:r>
            <a:r>
              <a:rPr lang="en-US" sz="1100" i="1" dirty="0" smtClean="0">
                <a:latin typeface="Myriad Pro"/>
              </a:rPr>
              <a:t> </a:t>
            </a:r>
            <a:r>
              <a:rPr lang="en-US" sz="1100" i="1" dirty="0" smtClean="0">
                <a:latin typeface="Myriad Pro"/>
              </a:rPr>
              <a:t>anteriormente ? </a:t>
            </a:r>
            <a:endParaRPr lang="es-MX" sz="1100" i="1" dirty="0">
              <a:latin typeface="Myriad Pro"/>
            </a:endParaRPr>
          </a:p>
        </p:txBody>
      </p:sp>
      <p:graphicFrame>
        <p:nvGraphicFramePr>
          <p:cNvPr id="5" name="4 Gráfico"/>
          <p:cNvGraphicFramePr/>
          <p:nvPr>
            <p:extLst>
              <p:ext uri="{D42A27DB-BD31-4B8C-83A1-F6EECF244321}">
                <p14:modId xmlns:p14="http://schemas.microsoft.com/office/powerpoint/2010/main" val="1702365695"/>
              </p:ext>
            </p:extLst>
          </p:nvPr>
        </p:nvGraphicFramePr>
        <p:xfrm>
          <a:off x="951324" y="1268760"/>
          <a:ext cx="7241352" cy="2771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10 CuadroTexto"/>
          <p:cNvSpPr txBox="1">
            <a:spLocks noChangeArrowheads="1"/>
          </p:cNvSpPr>
          <p:nvPr/>
        </p:nvSpPr>
        <p:spPr bwMode="auto">
          <a:xfrm>
            <a:off x="0" y="0"/>
            <a:ext cx="9144000" cy="30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>
            <a:spAutoFit/>
          </a:bodyPr>
          <a:lstStyle/>
          <a:p>
            <a:r>
              <a:rPr lang="es-MX" sz="1400" dirty="0" smtClean="0">
                <a:solidFill>
                  <a:prstClr val="white"/>
                </a:solidFill>
                <a:latin typeface="Myriad Pro"/>
                <a:cs typeface="Myriad Pro"/>
              </a:rPr>
              <a:t>Seguridad  de voto</a:t>
            </a:r>
            <a:endParaRPr lang="es-ES" sz="1400" dirty="0">
              <a:solidFill>
                <a:prstClr val="white"/>
              </a:solidFill>
              <a:latin typeface="Myriad Pro"/>
              <a:cs typeface="Myriad Pro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16038"/>
              </p:ext>
            </p:extLst>
          </p:nvPr>
        </p:nvGraphicFramePr>
        <p:xfrm>
          <a:off x="521550" y="4149080"/>
          <a:ext cx="8100899" cy="183811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03384"/>
                <a:gridCol w="1299503"/>
                <a:gridCol w="1299503"/>
                <a:gridCol w="1299503"/>
                <a:gridCol w="1299503"/>
                <a:gridCol w="1299503"/>
              </a:tblGrid>
              <a:tr h="481037">
                <a:tc>
                  <a:txBody>
                    <a:bodyPr/>
                    <a:lstStyle/>
                    <a:p>
                      <a:pPr algn="ctr"/>
                      <a:endParaRPr lang="es-ES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26016" marR="12601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Miryad pro "/>
                        </a:rPr>
                        <a:t>Muy seguro</a:t>
                      </a: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Miryad pro "/>
                        </a:rPr>
                        <a:t>Algo seguro</a:t>
                      </a:r>
                    </a:p>
                  </a:txBody>
                  <a:tcPr marL="171450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Miryad pro "/>
                        </a:rPr>
                        <a:t>Poco seguro</a:t>
                      </a:r>
                    </a:p>
                  </a:txBody>
                  <a:tcPr marL="171450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Miryad pro "/>
                        </a:rPr>
                        <a:t>Nada seguro</a:t>
                      </a:r>
                    </a:p>
                  </a:txBody>
                  <a:tcPr marL="171450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iryad pro "/>
                        </a:rPr>
                        <a:t>Ns</a:t>
                      </a:r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iryad pro "/>
                        </a:rPr>
                        <a:t>/</a:t>
                      </a:r>
                      <a:r>
                        <a:rPr lang="es-MX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Miryad pro "/>
                        </a:rPr>
                        <a:t>N</a:t>
                      </a:r>
                      <a:r>
                        <a:rPr lang="es-MX" sz="11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iryad pro "/>
                        </a:rPr>
                        <a:t>c</a:t>
                      </a:r>
                      <a:endParaRPr lang="es-MX" sz="1100" b="0" i="0" u="none" strike="noStrike" dirty="0">
                        <a:solidFill>
                          <a:schemeClr val="bg1"/>
                        </a:solidFill>
                        <a:effectLst/>
                        <a:latin typeface="Miryad pro "/>
                      </a:endParaRPr>
                    </a:p>
                  </a:txBody>
                  <a:tcPr marL="171450" marR="9525" marT="9525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5415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Nunca votaría por el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126016" marR="126016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67%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8880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Cercano</a:t>
                      </a:r>
                      <a:r>
                        <a:rPr lang="es-ES" sz="11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126016" marR="126016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8880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Segmento estratégico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126016" marR="126016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906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15389"/>
            <a:ext cx="9340597" cy="31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741" tIns="49371" rIns="98741" bIns="49371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" sz="1400" dirty="0" smtClean="0">
                <a:solidFill>
                  <a:schemeClr val="bg1"/>
                </a:solidFill>
                <a:latin typeface="Myriad Pro"/>
                <a:cs typeface="Myriad Pro"/>
              </a:rPr>
              <a:t>Segunda intención de voto por candidato</a:t>
            </a: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76411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 anchor="ctr">
            <a:spAutoFit/>
          </a:bodyPr>
          <a:lstStyle/>
          <a:p>
            <a:pPr lvl="0" algn="ctr"/>
            <a:r>
              <a:rPr lang="es-ES" sz="1100" i="1" dirty="0">
                <a:latin typeface="Myriad Pro"/>
              </a:rPr>
              <a:t>Y si no pudiera votar por este </a:t>
            </a:r>
            <a:r>
              <a:rPr lang="es-ES" sz="1100" i="1" dirty="0" smtClean="0">
                <a:latin typeface="Myriad Pro"/>
              </a:rPr>
              <a:t>candidato que mencionó, </a:t>
            </a:r>
            <a:r>
              <a:rPr lang="es-ES" sz="1100" i="1" dirty="0">
                <a:latin typeface="Myriad Pro"/>
              </a:rPr>
              <a:t>¿por cuál </a:t>
            </a:r>
            <a:r>
              <a:rPr lang="es-ES" sz="1100" i="1" dirty="0" smtClean="0">
                <a:latin typeface="Myriad Pro"/>
              </a:rPr>
              <a:t>otro votaría</a:t>
            </a:r>
            <a:r>
              <a:rPr lang="es-ES" sz="1100" i="1" dirty="0">
                <a:latin typeface="Myriad Pro"/>
              </a:rPr>
              <a:t>?</a:t>
            </a:r>
            <a:endParaRPr lang="es-MX" sz="1100" i="1" dirty="0">
              <a:latin typeface="Myriad Pro"/>
            </a:endParaRPr>
          </a:p>
        </p:txBody>
      </p:sp>
      <p:graphicFrame>
        <p:nvGraphicFramePr>
          <p:cNvPr id="10" name="22 Gráfico"/>
          <p:cNvGraphicFramePr/>
          <p:nvPr>
            <p:extLst>
              <p:ext uri="{D42A27DB-BD31-4B8C-83A1-F6EECF244321}">
                <p14:modId xmlns:p14="http://schemas.microsoft.com/office/powerpoint/2010/main" val="826073978"/>
              </p:ext>
            </p:extLst>
          </p:nvPr>
        </p:nvGraphicFramePr>
        <p:xfrm>
          <a:off x="129952" y="2132856"/>
          <a:ext cx="8884096" cy="2119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8865540"/>
              </p:ext>
            </p:extLst>
          </p:nvPr>
        </p:nvGraphicFramePr>
        <p:xfrm>
          <a:off x="1136644" y="4221088"/>
          <a:ext cx="7067307" cy="1991469"/>
        </p:xfrm>
        <a:graphic>
          <a:graphicData uri="http://schemas.openxmlformats.org/drawingml/2006/table">
            <a:tbl>
              <a:tblPr firstRow="1" bandRow="1"/>
              <a:tblGrid>
                <a:gridCol w="1018509"/>
                <a:gridCol w="864114"/>
                <a:gridCol w="864114"/>
                <a:gridCol w="864114"/>
                <a:gridCol w="864114"/>
                <a:gridCol w="864114"/>
                <a:gridCol w="864114"/>
                <a:gridCol w="864114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 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Adrián Rivera Pérez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José Amado Orihuela Trejo por el PRI-PVEM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Graco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Ramírez Garrido </a:t>
                      </a:r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Abreú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por el PRD-PT-Movimiento ciudadano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Otro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 Anularé mi voto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Ninguno/ No iré a votar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No quiere </a:t>
                      </a:r>
                      <a:r>
                        <a:rPr lang="es-MX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conctestar</a:t>
                      </a:r>
                      <a:endParaRPr lang="es-MX" sz="900" b="0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Nunca votaría por el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Cercano al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Segmento estratégico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501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15389"/>
            <a:ext cx="9340597" cy="31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741" tIns="49371" rIns="98741" bIns="49371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s-MX" sz="1400" dirty="0">
                <a:solidFill>
                  <a:prstClr val="white"/>
                </a:solidFill>
                <a:latin typeface="Myriad Pro"/>
                <a:cs typeface="Myriad Pro"/>
              </a:rPr>
              <a:t>Voto </a:t>
            </a:r>
            <a:r>
              <a:rPr lang="es-MX" sz="1400" dirty="0" smtClean="0">
                <a:solidFill>
                  <a:prstClr val="white"/>
                </a:solidFill>
                <a:latin typeface="Myriad Pro"/>
                <a:cs typeface="Myriad Pro"/>
              </a:rPr>
              <a:t>negativo</a:t>
            </a:r>
            <a:r>
              <a:rPr lang="es-MX" sz="1400" dirty="0">
                <a:solidFill>
                  <a:prstClr val="white"/>
                </a:solidFill>
                <a:latin typeface="Myriad Pro"/>
                <a:cs typeface="Myriad Pro"/>
              </a:rPr>
              <a:t> </a:t>
            </a:r>
            <a:r>
              <a:rPr lang="es-MX" sz="1400" dirty="0" smtClean="0">
                <a:solidFill>
                  <a:prstClr val="white"/>
                </a:solidFill>
                <a:latin typeface="Myriad Pro"/>
                <a:cs typeface="Myriad Pro"/>
              </a:rPr>
              <a:t>por candidato</a:t>
            </a:r>
            <a:endParaRPr lang="es-ES" sz="1400" dirty="0">
              <a:solidFill>
                <a:prstClr val="white"/>
              </a:solidFill>
              <a:latin typeface="Myriad Pro"/>
              <a:cs typeface="Myriad Pro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633319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 anchor="ctr">
            <a:spAutoFit/>
          </a:bodyPr>
          <a:lstStyle/>
          <a:p>
            <a:pPr lvl="0" algn="ctr"/>
            <a:r>
              <a:rPr lang="es-ES" sz="1100" i="1" dirty="0" smtClean="0">
                <a:latin typeface="Myriad Pro"/>
              </a:rPr>
              <a:t>¿Y por cuál candidato definitivamente no votaría?</a:t>
            </a:r>
            <a:endParaRPr lang="es-MX" sz="1100" i="1" dirty="0">
              <a:latin typeface="Myriad Pro"/>
            </a:endParaRPr>
          </a:p>
        </p:txBody>
      </p:sp>
      <p:graphicFrame>
        <p:nvGraphicFramePr>
          <p:cNvPr id="14" name="22 Gráfico"/>
          <p:cNvGraphicFramePr/>
          <p:nvPr>
            <p:extLst>
              <p:ext uri="{D42A27DB-BD31-4B8C-83A1-F6EECF244321}">
                <p14:modId xmlns:p14="http://schemas.microsoft.com/office/powerpoint/2010/main" val="672509392"/>
              </p:ext>
            </p:extLst>
          </p:nvPr>
        </p:nvGraphicFramePr>
        <p:xfrm>
          <a:off x="129952" y="1885543"/>
          <a:ext cx="8884096" cy="2119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1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7294054"/>
              </p:ext>
            </p:extLst>
          </p:nvPr>
        </p:nvGraphicFramePr>
        <p:xfrm>
          <a:off x="1208651" y="4221088"/>
          <a:ext cx="6675717" cy="1854309"/>
        </p:xfrm>
        <a:graphic>
          <a:graphicData uri="http://schemas.openxmlformats.org/drawingml/2006/table">
            <a:tbl>
              <a:tblPr firstRow="1" bandRow="1"/>
              <a:tblGrid>
                <a:gridCol w="1273492"/>
                <a:gridCol w="1080445"/>
                <a:gridCol w="1080445"/>
                <a:gridCol w="1080445"/>
                <a:gridCol w="1080445"/>
                <a:gridCol w="1080445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 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Adrián Rivera Pérez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José Amado Orihuela Trejo por el PRI-PVEM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Graco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Ramírez Garrido </a:t>
                      </a:r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Abreú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por el PRD-PT-Movimiento ciudadano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Otro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Ns</a:t>
                      </a:r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/</a:t>
                      </a:r>
                      <a:r>
                        <a:rPr lang="es-MX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Nc</a:t>
                      </a:r>
                      <a:endParaRPr lang="es-MX" sz="900" b="0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Nunca votaría por el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Cercano al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Segmento estratégico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3467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CAFF5A38-1727-4806-984F-31068598AB92}" type="slidenum">
              <a:rPr lang="es-ES" sz="1200" kern="1200">
                <a:solidFill>
                  <a:prstClr val="black">
                    <a:tint val="75000"/>
                  </a:prstClr>
                </a:solidFill>
                <a:latin typeface="Myriad Pro"/>
                <a:ea typeface="+mn-ea"/>
                <a:cs typeface="+mn-cs"/>
              </a:rPr>
              <a:pPr algn="r" rtl="0">
                <a:defRPr/>
              </a:pPr>
              <a:t>28</a:t>
            </a:fld>
            <a:endParaRPr lang="es-ES" sz="1200" kern="1200">
              <a:solidFill>
                <a:prstClr val="black">
                  <a:tint val="75000"/>
                </a:prstClr>
              </a:solidFill>
              <a:latin typeface="Myriad Pro"/>
              <a:ea typeface="+mn-ea"/>
              <a:cs typeface="+mn-cs"/>
            </a:endParaRPr>
          </a:p>
        </p:txBody>
      </p:sp>
      <p:sp>
        <p:nvSpPr>
          <p:cNvPr id="17" name="10 CuadroTexto"/>
          <p:cNvSpPr txBox="1">
            <a:spLocks noChangeArrowheads="1"/>
          </p:cNvSpPr>
          <p:nvPr/>
        </p:nvSpPr>
        <p:spPr bwMode="auto">
          <a:xfrm>
            <a:off x="0" y="0"/>
            <a:ext cx="9144000" cy="30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>
            <a:spAutoFit/>
          </a:bodyPr>
          <a:lstStyle/>
          <a:p>
            <a:r>
              <a:rPr lang="es-MX" sz="1400" dirty="0" smtClean="0">
                <a:solidFill>
                  <a:prstClr val="white"/>
                </a:solidFill>
                <a:latin typeface="Myriad Pro"/>
                <a:cs typeface="Myriad Pro"/>
              </a:rPr>
              <a:t>Cruces estadísticos</a:t>
            </a:r>
            <a:endParaRPr lang="es-ES" sz="1400" dirty="0">
              <a:solidFill>
                <a:prstClr val="white"/>
              </a:solidFill>
              <a:latin typeface="Myriad Pro"/>
              <a:cs typeface="Myriad Pro"/>
            </a:endParaRPr>
          </a:p>
        </p:txBody>
      </p:sp>
      <p:cxnSp>
        <p:nvCxnSpPr>
          <p:cNvPr id="3" name="2 Conector recto de flecha"/>
          <p:cNvCxnSpPr/>
          <p:nvPr/>
        </p:nvCxnSpPr>
        <p:spPr>
          <a:xfrm>
            <a:off x="2195736" y="1340768"/>
            <a:ext cx="3600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>
            <a:off x="2195736" y="3933056"/>
            <a:ext cx="3600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 de flecha"/>
          <p:cNvCxnSpPr/>
          <p:nvPr/>
        </p:nvCxnSpPr>
        <p:spPr>
          <a:xfrm flipV="1">
            <a:off x="467544" y="1916832"/>
            <a:ext cx="0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 flipV="1">
            <a:off x="567639" y="4797152"/>
            <a:ext cx="0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2320388" y="1079158"/>
            <a:ext cx="18934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i="1" dirty="0" smtClean="0">
                <a:latin typeface="Myriad Pro"/>
              </a:rPr>
              <a:t>Segunda intención  de voto</a:t>
            </a:r>
            <a:endParaRPr lang="es-MX" sz="1100" i="1" dirty="0">
              <a:latin typeface="Myriad Pro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2290504" y="3717032"/>
            <a:ext cx="10615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i="1" dirty="0" smtClean="0">
                <a:latin typeface="Myriad Pro"/>
              </a:rPr>
              <a:t>Nunca votaría</a:t>
            </a:r>
            <a:endParaRPr lang="es-MX" sz="1100" i="1" dirty="0">
              <a:latin typeface="Myriad Pro"/>
            </a:endParaRPr>
          </a:p>
        </p:txBody>
      </p:sp>
      <p:sp>
        <p:nvSpPr>
          <p:cNvPr id="18" name="17 CuadroTexto"/>
          <p:cNvSpPr txBox="1"/>
          <p:nvPr/>
        </p:nvSpPr>
        <p:spPr>
          <a:xfrm rot="16200000">
            <a:off x="-564133" y="2509611"/>
            <a:ext cx="17828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i="1" dirty="0" smtClean="0">
                <a:latin typeface="Myriad Pro"/>
              </a:rPr>
              <a:t>Primera intención de voto</a:t>
            </a:r>
            <a:endParaRPr lang="es-MX" sz="1100" i="1" dirty="0">
              <a:latin typeface="Myriad Pro"/>
            </a:endParaRPr>
          </a:p>
        </p:txBody>
      </p:sp>
      <p:sp>
        <p:nvSpPr>
          <p:cNvPr id="19" name="18 CuadroTexto"/>
          <p:cNvSpPr txBox="1"/>
          <p:nvPr/>
        </p:nvSpPr>
        <p:spPr>
          <a:xfrm rot="16200000">
            <a:off x="-498410" y="5143069"/>
            <a:ext cx="17828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i="1" dirty="0" smtClean="0">
                <a:latin typeface="Myriad Pro"/>
              </a:rPr>
              <a:t>Primera intención de voto</a:t>
            </a:r>
            <a:endParaRPr lang="es-MX" sz="1100" i="1" dirty="0">
              <a:latin typeface="Myriad Pro"/>
            </a:endParaRPr>
          </a:p>
        </p:txBody>
      </p:sp>
      <p:graphicFrame>
        <p:nvGraphicFramePr>
          <p:cNvPr id="16" name="1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923478"/>
              </p:ext>
            </p:extLst>
          </p:nvPr>
        </p:nvGraphicFramePr>
        <p:xfrm>
          <a:off x="594771" y="1545851"/>
          <a:ext cx="7954458" cy="2171181"/>
        </p:xfrm>
        <a:graphic>
          <a:graphicData uri="http://schemas.openxmlformats.org/drawingml/2006/table">
            <a:tbl>
              <a:tblPr firstRow="1" bandRow="1"/>
              <a:tblGrid>
                <a:gridCol w="1146363"/>
                <a:gridCol w="972585"/>
                <a:gridCol w="972585"/>
                <a:gridCol w="972585"/>
                <a:gridCol w="972585"/>
                <a:gridCol w="972585"/>
                <a:gridCol w="972585"/>
                <a:gridCol w="972585"/>
              </a:tblGrid>
              <a:tr h="30840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 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kern="1200" dirty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Adrián Rivera Pérez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José Amado Orihuela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Graco</a:t>
                      </a: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 Ramírez Garrido Abreu por el PRD-PT-Movimiento Ciudadano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Otro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Anularé</a:t>
                      </a:r>
                      <a:r>
                        <a:rPr lang="es-MX" sz="1000" b="0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 voto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Ninguno/No votaré/ No iré</a:t>
                      </a:r>
                      <a:r>
                        <a:rPr lang="es-MX" sz="9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 votar</a:t>
                      </a:r>
                      <a:endParaRPr lang="es-MX" sz="9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0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No</a:t>
                      </a:r>
                      <a:r>
                        <a:rPr lang="es-MX" sz="10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quiere contestar</a:t>
                      </a:r>
                      <a:endParaRPr lang="es-MX" sz="10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3022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Adrián Rivera Pérez por el PAN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effectLst/>
                          <a:latin typeface="myriad pro"/>
                        </a:rPr>
                        <a:t>5%</a:t>
                      </a:r>
                      <a:endParaRPr lang="es-MX" sz="1100" b="0" i="0" u="none" strike="noStrike" dirty="0"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022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José</a:t>
                      </a:r>
                      <a:r>
                        <a:rPr lang="es-ES" sz="1000" b="0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 Amado Orihuela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52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0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Graco</a:t>
                      </a:r>
                      <a:r>
                        <a:rPr lang="es-ES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 Ramírez Garrido Abreu por el PRD-PT-Movimiento Ciudadano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Myriad Pro"/>
                      </a:endParaRP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24%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35%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0" name="1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9200489"/>
              </p:ext>
            </p:extLst>
          </p:nvPr>
        </p:nvGraphicFramePr>
        <p:xfrm>
          <a:off x="683568" y="4106192"/>
          <a:ext cx="7992888" cy="2102173"/>
        </p:xfrm>
        <a:graphic>
          <a:graphicData uri="http://schemas.openxmlformats.org/drawingml/2006/table">
            <a:tbl>
              <a:tblPr firstRow="1" bandRow="1"/>
              <a:tblGrid>
                <a:gridCol w="1332148"/>
                <a:gridCol w="1332148"/>
                <a:gridCol w="1332148"/>
                <a:gridCol w="1332148"/>
                <a:gridCol w="1332148"/>
                <a:gridCol w="1332148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 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Adrián Rivera Pérez por el PAN</a:t>
                      </a:r>
                      <a:endParaRPr lang="es-MX" sz="1000" b="0" i="0" u="none" strike="noStrike" kern="1200" dirty="0">
                        <a:solidFill>
                          <a:srgbClr val="FFFFFF"/>
                        </a:solidFill>
                        <a:effectLst/>
                        <a:latin typeface="Myriad Pro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José Amado Orihuela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Graco</a:t>
                      </a: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 Ramírez Garrido Abreu por el PRD-PT-Movimiento Ciudadano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Otro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 err="1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Ns</a:t>
                      </a:r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/</a:t>
                      </a:r>
                      <a:r>
                        <a:rPr lang="es-MX" sz="1000" b="0" i="0" u="none" strike="noStrike" dirty="0" err="1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Nc</a:t>
                      </a:r>
                      <a:endParaRPr lang="es-MX" sz="1000" b="0" i="0" u="none" strike="noStrike" dirty="0" smtClean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</a:t>
                      </a:r>
                      <a:r>
                        <a:rPr lang="es-MX" sz="1000" b="0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drián Rivera Pérez por el PAN</a:t>
                      </a:r>
                      <a:endParaRPr lang="es-MX" sz="1000" b="0" i="0" u="none" strike="noStrike" kern="1200" dirty="0">
                        <a:solidFill>
                          <a:srgbClr val="FFFFFF"/>
                        </a:solidFill>
                        <a:effectLst/>
                        <a:latin typeface="Myriad Pro"/>
                        <a:ea typeface="+mn-ea"/>
                        <a:cs typeface="+mn-cs"/>
                      </a:endParaRP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effectLst/>
                          <a:latin typeface="myriad pro"/>
                        </a:rPr>
                        <a:t>3%</a:t>
                      </a:r>
                      <a:endParaRPr lang="es-MX" sz="1100" b="0" i="0" u="none" strike="noStrike" dirty="0"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effectLst/>
                          <a:latin typeface="myriad pro"/>
                        </a:rPr>
                        <a:t>45%</a:t>
                      </a:r>
                      <a:endParaRPr lang="es-MX" sz="1100" b="0" i="0" u="none" strike="noStrike" dirty="0"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21%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José</a:t>
                      </a:r>
                      <a:r>
                        <a:rPr lang="es-ES" sz="1000" b="0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 Amado Orihuela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effectLst/>
                          <a:latin typeface="myriad pro"/>
                        </a:rPr>
                        <a:t>37%</a:t>
                      </a:r>
                      <a:endParaRPr lang="es-MX" sz="1100" b="0" i="0" u="none" strike="noStrike" dirty="0"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effectLst/>
                          <a:latin typeface="myriad pro"/>
                        </a:rPr>
                        <a:t>4%</a:t>
                      </a:r>
                      <a:endParaRPr lang="es-MX" sz="1100" b="0" i="0" u="none" strike="noStrike" dirty="0"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effectLst/>
                          <a:latin typeface="myriad pro"/>
                        </a:rPr>
                        <a:t>35%</a:t>
                      </a:r>
                      <a:endParaRPr lang="es-MX" sz="1100" b="0" i="0" u="none" strike="noStrike" dirty="0"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effectLst/>
                          <a:latin typeface="myriad pro"/>
                        </a:rPr>
                        <a:t>4%</a:t>
                      </a:r>
                      <a:endParaRPr lang="es-MX" sz="1100" b="0" i="0" u="none" strike="noStrike" dirty="0"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effectLst/>
                          <a:latin typeface="myriad pro"/>
                        </a:rPr>
                        <a:t>20%</a:t>
                      </a:r>
                      <a:endParaRPr lang="es-MX" sz="1100" b="0" i="0" u="none" strike="noStrike" dirty="0"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0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Graco</a:t>
                      </a:r>
                      <a:r>
                        <a:rPr lang="es-ES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 Ramírez Garrido Abreu por el PRD-PT-Movimiento Ciudadano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Myriad Pro"/>
                      </a:endParaRP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effectLst/>
                          <a:latin typeface="myriad pro"/>
                        </a:rPr>
                        <a:t>45%</a:t>
                      </a:r>
                      <a:endParaRPr lang="es-MX" sz="1100" b="0" i="0" u="none" strike="noStrike" dirty="0"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effectLst/>
                          <a:latin typeface="myriad pro"/>
                        </a:rPr>
                        <a:t>28%</a:t>
                      </a:r>
                      <a:endParaRPr lang="es-MX" sz="1100" b="0" i="0" u="none" strike="noStrike" dirty="0"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effectLst/>
                          <a:latin typeface="myriad pro"/>
                        </a:rPr>
                        <a:t>5%</a:t>
                      </a:r>
                      <a:endParaRPr lang="es-MX" sz="1100" b="0" i="0" u="none" strike="noStrike" dirty="0"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effectLst/>
                          <a:latin typeface="myriad pro"/>
                        </a:rPr>
                        <a:t>18%</a:t>
                      </a:r>
                      <a:endParaRPr lang="es-MX" sz="1100" b="0" i="0" u="none" strike="noStrike" dirty="0"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418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15389"/>
            <a:ext cx="9340597" cy="31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741" tIns="49371" rIns="98741" bIns="49371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" sz="1400" dirty="0" smtClean="0">
                <a:solidFill>
                  <a:schemeClr val="bg1"/>
                </a:solidFill>
                <a:latin typeface="Myriad Pro"/>
                <a:cs typeface="Myriad Pro"/>
              </a:rPr>
              <a:t>Intención de voto por candidato</a:t>
            </a: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679480"/>
            <a:ext cx="9144000" cy="43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 anchor="ctr">
            <a:spAutoFit/>
          </a:bodyPr>
          <a:lstStyle/>
          <a:p>
            <a:pPr algn="ctr"/>
            <a:r>
              <a:rPr lang="es-MX" sz="1100" i="1" dirty="0" smtClean="0">
                <a:latin typeface="Myriad Pro"/>
              </a:rPr>
              <a:t>Si </a:t>
            </a:r>
            <a:r>
              <a:rPr lang="es-MX" sz="1100" i="1" dirty="0">
                <a:latin typeface="Myriad Pro"/>
              </a:rPr>
              <a:t>el día de hoy fueran las elecciones para elegir al gobernador de su estado y los candidatos fueran los siguientes</a:t>
            </a:r>
            <a:r>
              <a:rPr lang="es-MX" sz="1100" i="1" dirty="0" smtClean="0">
                <a:latin typeface="Myriad Pro"/>
              </a:rPr>
              <a:t>,</a:t>
            </a:r>
          </a:p>
          <a:p>
            <a:pPr algn="ctr"/>
            <a:r>
              <a:rPr lang="es-MX" sz="1100" i="1" dirty="0" smtClean="0">
                <a:latin typeface="Myriad Pro"/>
              </a:rPr>
              <a:t> ¿por </a:t>
            </a:r>
            <a:r>
              <a:rPr lang="es-MX" sz="1100" i="1" dirty="0">
                <a:latin typeface="Myriad Pro"/>
              </a:rPr>
              <a:t>quién votaría? </a:t>
            </a:r>
          </a:p>
        </p:txBody>
      </p:sp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5505941"/>
              </p:ext>
            </p:extLst>
          </p:nvPr>
        </p:nvGraphicFramePr>
        <p:xfrm>
          <a:off x="467542" y="4077072"/>
          <a:ext cx="8280921" cy="1991469"/>
        </p:xfrm>
        <a:graphic>
          <a:graphicData uri="http://schemas.openxmlformats.org/drawingml/2006/table">
            <a:tbl>
              <a:tblPr firstRow="1" bandRow="1"/>
              <a:tblGrid>
                <a:gridCol w="958917"/>
                <a:gridCol w="813556"/>
                <a:gridCol w="813556"/>
                <a:gridCol w="813556"/>
                <a:gridCol w="813556"/>
                <a:gridCol w="813556"/>
                <a:gridCol w="813556"/>
                <a:gridCol w="813556"/>
                <a:gridCol w="813556"/>
                <a:gridCol w="813556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 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Alejandro Villareal Gasca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José Amado Orihuela Trejo por el PRI-PVEM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Graco</a:t>
                      </a:r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 Ramírez Garrido </a:t>
                      </a:r>
                      <a:r>
                        <a:rPr lang="es-MX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Abreú</a:t>
                      </a:r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 por el PRD-PT-Movimiento ciudadano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Otro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 Anularé mi voto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Ninguno/ No iré a votar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Todavía no decido/Indeciso/Aun no me </a:t>
                      </a:r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decido.</a:t>
                      </a:r>
                      <a:endParaRPr lang="es-MX" sz="900" b="0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El voto es secreto/No quiere contestar/ No lo conoce </a:t>
                      </a:r>
                      <a:endParaRPr lang="es-MX" sz="900" b="1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Escogió más de dos partidos/Escogió más de dos candidatos. </a:t>
                      </a:r>
                      <a:endParaRPr lang="es-MX" sz="900" b="1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Nunca votaría por el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28%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Cercano al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88%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Segmento estratégico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22 Gráfico"/>
          <p:cNvGraphicFramePr/>
          <p:nvPr>
            <p:extLst>
              <p:ext uri="{D42A27DB-BD31-4B8C-83A1-F6EECF244321}">
                <p14:modId xmlns:p14="http://schemas.microsoft.com/office/powerpoint/2010/main" val="2017740462"/>
              </p:ext>
            </p:extLst>
          </p:nvPr>
        </p:nvGraphicFramePr>
        <p:xfrm>
          <a:off x="129952" y="1772816"/>
          <a:ext cx="8884096" cy="2119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640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548680"/>
            <a:ext cx="9144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i="1" dirty="0">
                <a:latin typeface="Myriad Pro"/>
              </a:rPr>
              <a:t>¿</a:t>
            </a:r>
            <a:r>
              <a:rPr lang="en-US" sz="1100" i="1" dirty="0" smtClean="0">
                <a:latin typeface="Myriad Pro"/>
              </a:rPr>
              <a:t>Qué </a:t>
            </a:r>
            <a:r>
              <a:rPr lang="en-US" sz="1100" i="1" dirty="0">
                <a:latin typeface="Myriad Pro"/>
              </a:rPr>
              <a:t>tan seguro está de votar por el </a:t>
            </a:r>
            <a:r>
              <a:rPr lang="en-US" sz="1100" i="1" dirty="0" err="1" smtClean="0">
                <a:latin typeface="Myriad Pro"/>
              </a:rPr>
              <a:t>candidato</a:t>
            </a:r>
            <a:r>
              <a:rPr lang="en-US" sz="1100" i="1" dirty="0" smtClean="0">
                <a:latin typeface="Myriad Pro"/>
              </a:rPr>
              <a:t>  </a:t>
            </a:r>
            <a:r>
              <a:rPr lang="en-US" sz="1100" i="1" dirty="0" err="1">
                <a:latin typeface="Myriad Pro"/>
              </a:rPr>
              <a:t>que</a:t>
            </a:r>
            <a:r>
              <a:rPr lang="en-US" sz="1100" i="1" dirty="0">
                <a:latin typeface="Myriad Pro"/>
              </a:rPr>
              <a:t> </a:t>
            </a:r>
            <a:r>
              <a:rPr lang="en-US" sz="1100" i="1" dirty="0" smtClean="0">
                <a:latin typeface="Myriad Pro"/>
              </a:rPr>
              <a:t> </a:t>
            </a:r>
            <a:r>
              <a:rPr lang="en-US" sz="1100" i="1" dirty="0" err="1" smtClean="0">
                <a:latin typeface="Myriad Pro"/>
              </a:rPr>
              <a:t>escogió</a:t>
            </a:r>
            <a:r>
              <a:rPr lang="en-US" sz="1100" i="1" dirty="0" smtClean="0">
                <a:latin typeface="Myriad Pro"/>
              </a:rPr>
              <a:t> </a:t>
            </a:r>
            <a:r>
              <a:rPr lang="en-US" sz="1100" i="1" dirty="0" smtClean="0">
                <a:latin typeface="Myriad Pro"/>
              </a:rPr>
              <a:t>anteriormente ? </a:t>
            </a:r>
            <a:endParaRPr lang="es-MX" sz="1100" i="1" dirty="0">
              <a:latin typeface="Myriad Pro"/>
            </a:endParaRPr>
          </a:p>
        </p:txBody>
      </p:sp>
      <p:graphicFrame>
        <p:nvGraphicFramePr>
          <p:cNvPr id="5" name="4 Gráfico"/>
          <p:cNvGraphicFramePr/>
          <p:nvPr>
            <p:extLst>
              <p:ext uri="{D42A27DB-BD31-4B8C-83A1-F6EECF244321}">
                <p14:modId xmlns:p14="http://schemas.microsoft.com/office/powerpoint/2010/main" val="3447307600"/>
              </p:ext>
            </p:extLst>
          </p:nvPr>
        </p:nvGraphicFramePr>
        <p:xfrm>
          <a:off x="951324" y="1268760"/>
          <a:ext cx="7241352" cy="2771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10 CuadroTexto"/>
          <p:cNvSpPr txBox="1">
            <a:spLocks noChangeArrowheads="1"/>
          </p:cNvSpPr>
          <p:nvPr/>
        </p:nvSpPr>
        <p:spPr bwMode="auto">
          <a:xfrm>
            <a:off x="0" y="0"/>
            <a:ext cx="9144000" cy="30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>
            <a:spAutoFit/>
          </a:bodyPr>
          <a:lstStyle/>
          <a:p>
            <a:r>
              <a:rPr lang="es-MX" sz="1400" dirty="0" smtClean="0">
                <a:solidFill>
                  <a:prstClr val="white"/>
                </a:solidFill>
                <a:latin typeface="Myriad Pro"/>
                <a:cs typeface="Myriad Pro"/>
              </a:rPr>
              <a:t>Seguridad  de voto</a:t>
            </a:r>
            <a:endParaRPr lang="es-ES" sz="1400" dirty="0">
              <a:solidFill>
                <a:prstClr val="white"/>
              </a:solidFill>
              <a:latin typeface="Myriad Pro"/>
              <a:cs typeface="Myriad Pro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891837"/>
              </p:ext>
            </p:extLst>
          </p:nvPr>
        </p:nvGraphicFramePr>
        <p:xfrm>
          <a:off x="521550" y="4149080"/>
          <a:ext cx="8100899" cy="183811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03384"/>
                <a:gridCol w="1299503"/>
                <a:gridCol w="1299503"/>
                <a:gridCol w="1299503"/>
                <a:gridCol w="1299503"/>
                <a:gridCol w="1299503"/>
              </a:tblGrid>
              <a:tr h="481037">
                <a:tc>
                  <a:txBody>
                    <a:bodyPr/>
                    <a:lstStyle/>
                    <a:p>
                      <a:pPr algn="ctr"/>
                      <a:endParaRPr lang="es-ES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26016" marR="12601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Miryad pro "/>
                        </a:rPr>
                        <a:t>Muy seguro</a:t>
                      </a: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Miryad pro "/>
                        </a:rPr>
                        <a:t>Algo seguro</a:t>
                      </a:r>
                    </a:p>
                  </a:txBody>
                  <a:tcPr marL="171450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Miryad pro "/>
                        </a:rPr>
                        <a:t>Poco seguro</a:t>
                      </a:r>
                    </a:p>
                  </a:txBody>
                  <a:tcPr marL="171450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Miryad pro "/>
                        </a:rPr>
                        <a:t>Nada seguro</a:t>
                      </a:r>
                    </a:p>
                  </a:txBody>
                  <a:tcPr marL="171450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Miryad pro "/>
                        </a:rPr>
                        <a:t>Ns</a:t>
                      </a:r>
                      <a:r>
                        <a:rPr lang="es-MX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Miryad pro "/>
                        </a:rPr>
                        <a:t>/</a:t>
                      </a:r>
                      <a:r>
                        <a:rPr lang="es-MX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Miryad pro "/>
                        </a:rPr>
                        <a:t>nc</a:t>
                      </a:r>
                      <a:endParaRPr lang="es-MX" sz="1100" b="0" i="0" u="none" strike="noStrike" dirty="0">
                        <a:solidFill>
                          <a:schemeClr val="bg1"/>
                        </a:solidFill>
                        <a:effectLst/>
                        <a:latin typeface="Miryad pro "/>
                      </a:endParaRPr>
                    </a:p>
                  </a:txBody>
                  <a:tcPr marL="171450" marR="9525" marT="9525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5415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Nunca votaría por el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126016" marR="126016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m pro"/>
                        </a:rPr>
                        <a:t>70%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8880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Cercano</a:t>
                      </a:r>
                      <a:r>
                        <a:rPr lang="es-ES" sz="11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126016" marR="126016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70%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8880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Segmento estratégico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126016" marR="126016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59%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m pro"/>
                        </a:rPr>
                        <a:t>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243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15389"/>
            <a:ext cx="9340597" cy="31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741" tIns="49371" rIns="98741" bIns="49371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" sz="1400" dirty="0" smtClean="0">
                <a:solidFill>
                  <a:schemeClr val="bg1"/>
                </a:solidFill>
                <a:latin typeface="Myriad Pro"/>
                <a:cs typeface="Myriad Pro"/>
              </a:rPr>
              <a:t>Segunda intención de voto por candidato</a:t>
            </a: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76411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 anchor="ctr">
            <a:spAutoFit/>
          </a:bodyPr>
          <a:lstStyle/>
          <a:p>
            <a:pPr lvl="0" algn="ctr"/>
            <a:r>
              <a:rPr lang="es-ES" sz="1100" i="1" dirty="0">
                <a:latin typeface="Myriad Pro"/>
              </a:rPr>
              <a:t>Y si no pudiera votar por este </a:t>
            </a:r>
            <a:r>
              <a:rPr lang="es-ES" sz="1100" i="1" dirty="0" smtClean="0">
                <a:latin typeface="Myriad Pro"/>
              </a:rPr>
              <a:t>candidato que mencionó, </a:t>
            </a:r>
            <a:r>
              <a:rPr lang="es-ES" sz="1100" i="1" dirty="0">
                <a:latin typeface="Myriad Pro"/>
              </a:rPr>
              <a:t>¿por cuál </a:t>
            </a:r>
            <a:r>
              <a:rPr lang="es-ES" sz="1100" i="1" dirty="0" smtClean="0">
                <a:latin typeface="Myriad Pro"/>
              </a:rPr>
              <a:t>otro votaría</a:t>
            </a:r>
            <a:r>
              <a:rPr lang="es-ES" sz="1100" i="1" dirty="0">
                <a:latin typeface="Myriad Pro"/>
              </a:rPr>
              <a:t>?</a:t>
            </a:r>
            <a:endParaRPr lang="es-MX" sz="1100" i="1" dirty="0">
              <a:latin typeface="Myriad Pro"/>
            </a:endParaRPr>
          </a:p>
        </p:txBody>
      </p:sp>
      <p:graphicFrame>
        <p:nvGraphicFramePr>
          <p:cNvPr id="10" name="22 Gráfico"/>
          <p:cNvGraphicFramePr/>
          <p:nvPr>
            <p:extLst>
              <p:ext uri="{D42A27DB-BD31-4B8C-83A1-F6EECF244321}">
                <p14:modId xmlns:p14="http://schemas.microsoft.com/office/powerpoint/2010/main" val="2339872122"/>
              </p:ext>
            </p:extLst>
          </p:nvPr>
        </p:nvGraphicFramePr>
        <p:xfrm>
          <a:off x="129952" y="2132856"/>
          <a:ext cx="8884096" cy="2119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363893"/>
              </p:ext>
            </p:extLst>
          </p:nvPr>
        </p:nvGraphicFramePr>
        <p:xfrm>
          <a:off x="1115616" y="4221088"/>
          <a:ext cx="7067307" cy="1991469"/>
        </p:xfrm>
        <a:graphic>
          <a:graphicData uri="http://schemas.openxmlformats.org/drawingml/2006/table">
            <a:tbl>
              <a:tblPr firstRow="1" bandRow="1"/>
              <a:tblGrid>
                <a:gridCol w="1018509"/>
                <a:gridCol w="864114"/>
                <a:gridCol w="864114"/>
                <a:gridCol w="864114"/>
                <a:gridCol w="864114"/>
                <a:gridCol w="864114"/>
                <a:gridCol w="864114"/>
                <a:gridCol w="864114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 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Alejandro Villarreal Gasca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José Amado Orihuela Trejo por el PRI-PVEM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Graco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Ramírez Garrido </a:t>
                      </a:r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Abreú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por el PRD-PT-Movimiento ciudadano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Otro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 Anularé mi voto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Ninguno/ No iré a votar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No quiere contestar</a:t>
                      </a:r>
                      <a:endParaRPr lang="es-MX" sz="900" b="0" i="0" u="none" strike="noStrike" dirty="0">
                        <a:solidFill>
                          <a:schemeClr val="tx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Nunca votaría por el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m pro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48%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Cercano al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Segmento estratégico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m pro"/>
                        </a:rPr>
                        <a:t>11%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25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15389"/>
            <a:ext cx="9340597" cy="31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741" tIns="49371" rIns="98741" bIns="49371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s-MX" sz="1400" dirty="0">
                <a:solidFill>
                  <a:prstClr val="white"/>
                </a:solidFill>
                <a:latin typeface="Myriad Pro"/>
                <a:cs typeface="Myriad Pro"/>
              </a:rPr>
              <a:t>Voto </a:t>
            </a:r>
            <a:r>
              <a:rPr lang="es-MX" sz="1400" dirty="0" smtClean="0">
                <a:solidFill>
                  <a:prstClr val="white"/>
                </a:solidFill>
                <a:latin typeface="Myriad Pro"/>
                <a:cs typeface="Myriad Pro"/>
              </a:rPr>
              <a:t>negativo</a:t>
            </a:r>
            <a:r>
              <a:rPr lang="es-MX" sz="1400" dirty="0">
                <a:solidFill>
                  <a:prstClr val="white"/>
                </a:solidFill>
                <a:latin typeface="Myriad Pro"/>
                <a:cs typeface="Myriad Pro"/>
              </a:rPr>
              <a:t> </a:t>
            </a:r>
            <a:r>
              <a:rPr lang="es-MX" sz="1400" dirty="0" smtClean="0">
                <a:solidFill>
                  <a:prstClr val="white"/>
                </a:solidFill>
                <a:latin typeface="Myriad Pro"/>
                <a:cs typeface="Myriad Pro"/>
              </a:rPr>
              <a:t>por candidato</a:t>
            </a:r>
            <a:endParaRPr lang="es-ES" sz="1400" dirty="0">
              <a:solidFill>
                <a:prstClr val="white"/>
              </a:solidFill>
              <a:latin typeface="Myriad Pro"/>
              <a:cs typeface="Myriad Pro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633319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 anchor="ctr">
            <a:spAutoFit/>
          </a:bodyPr>
          <a:lstStyle/>
          <a:p>
            <a:pPr lvl="0" algn="ctr"/>
            <a:r>
              <a:rPr lang="es-ES" sz="1100" i="1" dirty="0" smtClean="0">
                <a:latin typeface="Myriad Pro"/>
              </a:rPr>
              <a:t>¿Y por cuál candidato definitivamente no votaría?</a:t>
            </a:r>
            <a:endParaRPr lang="es-MX" sz="1100" i="1" dirty="0">
              <a:latin typeface="Myriad Pro"/>
            </a:endParaRPr>
          </a:p>
        </p:txBody>
      </p:sp>
      <p:graphicFrame>
        <p:nvGraphicFramePr>
          <p:cNvPr id="14" name="22 Gráfico"/>
          <p:cNvGraphicFramePr/>
          <p:nvPr>
            <p:extLst>
              <p:ext uri="{D42A27DB-BD31-4B8C-83A1-F6EECF244321}">
                <p14:modId xmlns:p14="http://schemas.microsoft.com/office/powerpoint/2010/main" val="643067907"/>
              </p:ext>
            </p:extLst>
          </p:nvPr>
        </p:nvGraphicFramePr>
        <p:xfrm>
          <a:off x="129952" y="2132856"/>
          <a:ext cx="8884096" cy="2119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1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199656"/>
              </p:ext>
            </p:extLst>
          </p:nvPr>
        </p:nvGraphicFramePr>
        <p:xfrm>
          <a:off x="1208654" y="4221088"/>
          <a:ext cx="6603706" cy="1854309"/>
        </p:xfrm>
        <a:graphic>
          <a:graphicData uri="http://schemas.openxmlformats.org/drawingml/2006/table">
            <a:tbl>
              <a:tblPr firstRow="1" bandRow="1"/>
              <a:tblGrid>
                <a:gridCol w="1259756"/>
                <a:gridCol w="1068790"/>
                <a:gridCol w="1068790"/>
                <a:gridCol w="1068790"/>
                <a:gridCol w="1068790"/>
                <a:gridCol w="1068790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 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Alejandro Villarreal Gasca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José Amado Orihuela Trejo por el PRI-PVEM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Graco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Ramírez Garrido </a:t>
                      </a:r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Abreú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por el PRD-PT-Movimiento ciudadano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Otro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Ns</a:t>
                      </a:r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/</a:t>
                      </a:r>
                      <a:r>
                        <a:rPr lang="es-MX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Nc</a:t>
                      </a:r>
                      <a:endParaRPr lang="es-MX" sz="900" b="0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Nunca votaría por el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m pro"/>
                        </a:rPr>
                        <a:t>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41%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Cercano al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Segmento estratégico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m pro"/>
                        </a:rPr>
                        <a:t>26%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33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1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4573359"/>
              </p:ext>
            </p:extLst>
          </p:nvPr>
        </p:nvGraphicFramePr>
        <p:xfrm>
          <a:off x="567639" y="1395509"/>
          <a:ext cx="8312150" cy="2597728"/>
        </p:xfrm>
        <a:graphic>
          <a:graphicData uri="http://schemas.openxmlformats.org/drawingml/2006/table">
            <a:tbl>
              <a:tblPr firstRow="1" bandRow="1"/>
              <a:tblGrid>
                <a:gridCol w="1197910"/>
                <a:gridCol w="1016320"/>
                <a:gridCol w="1016320"/>
                <a:gridCol w="1016320"/>
                <a:gridCol w="1016320"/>
                <a:gridCol w="1016320"/>
                <a:gridCol w="1016320"/>
                <a:gridCol w="1016320"/>
              </a:tblGrid>
              <a:tr h="61790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 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Alejandro Villarreal Gasca  por el</a:t>
                      </a:r>
                      <a:r>
                        <a:rPr lang="es-MX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PAN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José Amado Orihuela Trejo por el PRI, PV</a:t>
                      </a:r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EM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Graco</a:t>
                      </a:r>
                      <a:r>
                        <a:rPr lang="es-MX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 Ramírez Garrido Abreu por el PRD, Movimiento ciudadano</a:t>
                      </a:r>
                    </a:p>
                    <a:p>
                      <a:pPr algn="ctr" rtl="0" fontAlgn="ctr"/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Myriad Pro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Otro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000" b="0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Anularé</a:t>
                      </a:r>
                      <a:r>
                        <a:rPr lang="es-MX" sz="1000" b="0" i="0" u="none" strike="noStrike" kern="1200" baseline="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 mi</a:t>
                      </a:r>
                      <a:r>
                        <a:rPr lang="es-MX" sz="1000" b="0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 voto</a:t>
                      </a:r>
                      <a:endParaRPr lang="es-MX" sz="1000" b="0" i="0" u="none" strike="noStrike" kern="1200" dirty="0">
                        <a:solidFill>
                          <a:srgbClr val="FFFFFF"/>
                        </a:solidFill>
                        <a:effectLst/>
                        <a:latin typeface="Myriad Pro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000" b="0" i="0" u="none" strike="noStrike" kern="1200" dirty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Ninguno/</a:t>
                      </a:r>
                      <a:br>
                        <a:rPr lang="es-MX" sz="1000" b="0" i="0" u="none" strike="noStrike" kern="1200" dirty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</a:br>
                      <a:r>
                        <a:rPr lang="es-MX" sz="1000" b="0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No iré </a:t>
                      </a:r>
                      <a:r>
                        <a:rPr lang="es-MX" sz="1000" b="0" i="0" u="none" strike="noStrike" kern="1200" dirty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a votar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b="0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No</a:t>
                      </a:r>
                      <a:r>
                        <a:rPr lang="es-MX" sz="1000" b="0" i="0" u="none" strike="noStrike" kern="1200" baseline="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 quiere contestar</a:t>
                      </a:r>
                      <a:endParaRPr lang="es-MX" sz="1000" b="0" i="0" u="none" strike="noStrike" kern="1200" dirty="0" smtClean="0">
                        <a:solidFill>
                          <a:srgbClr val="FFFFFF"/>
                        </a:solidFill>
                        <a:effectLst/>
                        <a:latin typeface="Myriad Pro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31199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b="0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Alejandro Villarreal Gasca  por el</a:t>
                      </a:r>
                      <a:r>
                        <a:rPr lang="es-MX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PAN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28%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1199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b="0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José Amado Orihuela Trejo por el PRI, PV</a:t>
                      </a:r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EM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11%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1199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Graco</a:t>
                      </a:r>
                      <a:r>
                        <a:rPr lang="es-MX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 Ramírez Garrido Abreu por el PRD, Movimiento ciudadano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24%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38%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CAFF5A38-1727-4806-984F-31068598AB92}" type="slidenum">
              <a:rPr lang="es-ES" sz="1200" kern="1200">
                <a:solidFill>
                  <a:prstClr val="black">
                    <a:tint val="75000"/>
                  </a:prstClr>
                </a:solidFill>
                <a:latin typeface="Myriad Pro"/>
                <a:ea typeface="+mn-ea"/>
                <a:cs typeface="+mn-cs"/>
              </a:rPr>
              <a:pPr algn="r" rtl="0">
                <a:defRPr/>
              </a:pPr>
              <a:t>33</a:t>
            </a:fld>
            <a:endParaRPr lang="es-ES" sz="1200" kern="1200">
              <a:solidFill>
                <a:prstClr val="black">
                  <a:tint val="75000"/>
                </a:prstClr>
              </a:solidFill>
              <a:latin typeface="Myriad Pro"/>
              <a:ea typeface="+mn-ea"/>
              <a:cs typeface="+mn-cs"/>
            </a:endParaRPr>
          </a:p>
        </p:txBody>
      </p:sp>
      <p:sp>
        <p:nvSpPr>
          <p:cNvPr id="17" name="10 CuadroTexto"/>
          <p:cNvSpPr txBox="1">
            <a:spLocks noChangeArrowheads="1"/>
          </p:cNvSpPr>
          <p:nvPr/>
        </p:nvSpPr>
        <p:spPr bwMode="auto">
          <a:xfrm>
            <a:off x="0" y="0"/>
            <a:ext cx="9144000" cy="30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>
            <a:spAutoFit/>
          </a:bodyPr>
          <a:lstStyle/>
          <a:p>
            <a:r>
              <a:rPr lang="es-MX" sz="1400" dirty="0" smtClean="0">
                <a:solidFill>
                  <a:prstClr val="white"/>
                </a:solidFill>
                <a:latin typeface="Myriad Pro"/>
                <a:cs typeface="Myriad Pro"/>
              </a:rPr>
              <a:t>Cruces estadísticos</a:t>
            </a:r>
            <a:endParaRPr lang="es-ES" sz="1400" dirty="0">
              <a:solidFill>
                <a:prstClr val="white"/>
              </a:solidFill>
              <a:latin typeface="Myriad Pro"/>
              <a:cs typeface="Myriad Pro"/>
            </a:endParaRPr>
          </a:p>
        </p:txBody>
      </p:sp>
      <p:cxnSp>
        <p:nvCxnSpPr>
          <p:cNvPr id="3" name="2 Conector recto de flecha"/>
          <p:cNvCxnSpPr/>
          <p:nvPr/>
        </p:nvCxnSpPr>
        <p:spPr>
          <a:xfrm>
            <a:off x="2195736" y="1340768"/>
            <a:ext cx="3600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>
            <a:off x="2195736" y="4221088"/>
            <a:ext cx="3600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 de flecha"/>
          <p:cNvCxnSpPr/>
          <p:nvPr/>
        </p:nvCxnSpPr>
        <p:spPr>
          <a:xfrm flipV="1">
            <a:off x="467544" y="2420888"/>
            <a:ext cx="0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 flipV="1">
            <a:off x="567639" y="5013176"/>
            <a:ext cx="0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2320388" y="1079158"/>
            <a:ext cx="18934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i="1" dirty="0" smtClean="0">
                <a:latin typeface="Myriad Pro"/>
              </a:rPr>
              <a:t>Segunda intención  de voto</a:t>
            </a:r>
            <a:endParaRPr lang="es-MX" sz="1100" i="1" dirty="0">
              <a:latin typeface="Myriad Pro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2290504" y="4005064"/>
            <a:ext cx="10615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i="1" dirty="0" smtClean="0">
                <a:latin typeface="Myriad Pro"/>
              </a:rPr>
              <a:t>Nunca votaría</a:t>
            </a:r>
            <a:endParaRPr lang="es-MX" sz="1100" i="1" dirty="0">
              <a:latin typeface="Myriad Pro"/>
            </a:endParaRPr>
          </a:p>
        </p:txBody>
      </p:sp>
      <p:sp>
        <p:nvSpPr>
          <p:cNvPr id="18" name="17 CuadroTexto"/>
          <p:cNvSpPr txBox="1"/>
          <p:nvPr/>
        </p:nvSpPr>
        <p:spPr>
          <a:xfrm rot="16200000">
            <a:off x="-564133" y="2766805"/>
            <a:ext cx="17828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i="1" dirty="0" smtClean="0">
                <a:latin typeface="Myriad Pro"/>
              </a:rPr>
              <a:t>Primera intención de voto</a:t>
            </a:r>
            <a:endParaRPr lang="es-MX" sz="1100" i="1" dirty="0">
              <a:latin typeface="Myriad Pro"/>
            </a:endParaRPr>
          </a:p>
        </p:txBody>
      </p:sp>
      <p:sp>
        <p:nvSpPr>
          <p:cNvPr id="19" name="18 CuadroTexto"/>
          <p:cNvSpPr txBox="1"/>
          <p:nvPr/>
        </p:nvSpPr>
        <p:spPr>
          <a:xfrm rot="16200000">
            <a:off x="-498410" y="5575117"/>
            <a:ext cx="17828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i="1" dirty="0" smtClean="0">
                <a:latin typeface="Myriad Pro"/>
              </a:rPr>
              <a:t>Primera intención de voto</a:t>
            </a:r>
            <a:endParaRPr lang="es-MX" sz="1100" i="1" dirty="0">
              <a:latin typeface="Myriad Pro"/>
            </a:endParaRPr>
          </a:p>
        </p:txBody>
      </p:sp>
      <p:graphicFrame>
        <p:nvGraphicFramePr>
          <p:cNvPr id="14" name="1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028390"/>
              </p:ext>
            </p:extLst>
          </p:nvPr>
        </p:nvGraphicFramePr>
        <p:xfrm>
          <a:off x="856178" y="4267870"/>
          <a:ext cx="7676261" cy="2105175"/>
        </p:xfrm>
        <a:graphic>
          <a:graphicData uri="http://schemas.openxmlformats.org/drawingml/2006/table">
            <a:tbl>
              <a:tblPr firstRow="1" bandRow="1"/>
              <a:tblGrid>
                <a:gridCol w="1464361"/>
                <a:gridCol w="1242380"/>
                <a:gridCol w="1242380"/>
                <a:gridCol w="1242380"/>
                <a:gridCol w="1242380"/>
                <a:gridCol w="1242380"/>
              </a:tblGrid>
              <a:tr h="61790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 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Alejandro Villarreal Gasca  por el</a:t>
                      </a:r>
                      <a:r>
                        <a:rPr lang="es-MX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PAN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José Amado Orihuela Trejo por el PRI, PV</a:t>
                      </a:r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EM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Graco</a:t>
                      </a:r>
                      <a:r>
                        <a:rPr lang="es-MX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 Ramírez Garrido Abreu por el PRD, Movimiento ciudadano</a:t>
                      </a:r>
                    </a:p>
                    <a:p>
                      <a:pPr algn="ctr" rtl="0" fontAlgn="ctr"/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Myriad Pro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Otro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b="0" i="0" u="none" strike="noStrike" kern="1200" dirty="0" err="1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Ns</a:t>
                      </a:r>
                      <a:r>
                        <a:rPr lang="es-MX" sz="1000" b="0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/</a:t>
                      </a:r>
                      <a:r>
                        <a:rPr lang="es-MX" sz="1000" b="0" i="0" u="none" strike="noStrike" kern="1200" dirty="0" err="1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Nc</a:t>
                      </a:r>
                      <a:endParaRPr lang="es-MX" sz="1000" b="0" i="0" u="none" strike="noStrike" kern="1200" dirty="0" smtClean="0">
                        <a:solidFill>
                          <a:srgbClr val="FFFFFF"/>
                        </a:solidFill>
                        <a:effectLst/>
                        <a:latin typeface="Myriad Pro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31199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b="0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Alejandro Villarreal Gasca  por el</a:t>
                      </a:r>
                      <a:r>
                        <a:rPr lang="es-MX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PAN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27%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47%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21%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1199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b="0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José Amado Orihuela Trejo por el PRI, PV</a:t>
                      </a:r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EM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36%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36%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19%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1199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Graco</a:t>
                      </a:r>
                      <a:r>
                        <a:rPr lang="es-MX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 Ramírez Garrido Abreu por el PRD, Movimiento ciudadano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47%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31%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635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2544472" y="6166465"/>
            <a:ext cx="40300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spcBef>
                <a:spcPct val="0"/>
              </a:spcBef>
            </a:pPr>
            <a:r>
              <a:rPr lang="es-ES" sz="1100" b="1" dirty="0" smtClean="0">
                <a:latin typeface="+mj-lt"/>
                <a:ea typeface="+mj-ea"/>
                <a:cs typeface="+mj-cs"/>
              </a:rPr>
              <a:t>*Sumando las opciones Otro, </a:t>
            </a:r>
            <a:r>
              <a:rPr lang="es-ES" sz="1100" b="1" dirty="0" smtClean="0">
                <a:latin typeface="+mj-lt"/>
              </a:rPr>
              <a:t>Ninguno, Anularé voto</a:t>
            </a:r>
            <a:r>
              <a:rPr lang="es-ES" sz="1100" b="1" dirty="0">
                <a:latin typeface="+mj-lt"/>
              </a:rPr>
              <a:t>,</a:t>
            </a:r>
            <a:r>
              <a:rPr lang="es-ES" sz="1100" b="1" dirty="0" smtClean="0">
                <a:latin typeface="+mj-lt"/>
              </a:rPr>
              <a:t> No quiere contestar y </a:t>
            </a:r>
            <a:r>
              <a:rPr lang="es-ES" sz="1100" b="1" dirty="0" err="1" smtClean="0">
                <a:latin typeface="+mj-lt"/>
              </a:rPr>
              <a:t>Ns</a:t>
            </a:r>
            <a:r>
              <a:rPr lang="es-ES" sz="1100" b="1" dirty="0" smtClean="0">
                <a:latin typeface="+mj-lt"/>
              </a:rPr>
              <a:t>/</a:t>
            </a:r>
            <a:r>
              <a:rPr lang="es-ES" sz="1100" b="1" dirty="0" err="1" smtClean="0">
                <a:latin typeface="+mj-lt"/>
              </a:rPr>
              <a:t>Nc</a:t>
            </a:r>
            <a:r>
              <a:rPr lang="es-ES" sz="1100" b="1" dirty="0" smtClean="0">
                <a:latin typeface="+mj-lt"/>
              </a:rPr>
              <a:t> suma</a:t>
            </a:r>
            <a:r>
              <a:rPr lang="es-ES" sz="1100" b="1" dirty="0" smtClean="0">
                <a:latin typeface="+mj-lt"/>
                <a:ea typeface="+mj-ea"/>
                <a:cs typeface="+mj-cs"/>
              </a:rPr>
              <a:t> 100%</a:t>
            </a:r>
            <a:endParaRPr lang="es-MX" sz="1100" b="1" dirty="0" smtClean="0">
              <a:latin typeface="+mj-lt"/>
              <a:ea typeface="+mj-ea"/>
              <a:cs typeface="+mj-cs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729641"/>
              </p:ext>
            </p:extLst>
          </p:nvPr>
        </p:nvGraphicFramePr>
        <p:xfrm>
          <a:off x="5292080" y="2132856"/>
          <a:ext cx="2952328" cy="25922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7123"/>
                <a:gridCol w="713458"/>
                <a:gridCol w="1131747"/>
              </a:tblGrid>
              <a:tr h="864096">
                <a:tc rowSpan="3"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Adrián Rivera Pérez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chemeClr val="bg1"/>
                          </a:solidFill>
                          <a:latin typeface="Myriad Pro"/>
                        </a:rPr>
                        <a:t>PAN</a:t>
                      </a:r>
                      <a:endParaRPr lang="es-MX" sz="1200" dirty="0">
                        <a:solidFill>
                          <a:schemeClr val="bg1"/>
                        </a:solidFill>
                        <a:latin typeface="Myriad Pro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effectLst/>
                          <a:latin typeface="Myriad Pro"/>
                        </a:rPr>
                        <a:t>21%</a:t>
                      </a:r>
                      <a:endParaRPr lang="es-MX" sz="1100" b="0" i="0" u="none" strike="noStrike" dirty="0"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64096">
                <a:tc vMerge="1">
                  <a:txBody>
                    <a:bodyPr/>
                    <a:lstStyle/>
                    <a:p>
                      <a:pPr algn="ctr"/>
                      <a:endParaRPr lang="es-MX" sz="12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chemeClr val="bg1"/>
                          </a:solidFill>
                          <a:latin typeface="Myriad Pro"/>
                        </a:rPr>
                        <a:t>PRI</a:t>
                      </a:r>
                      <a:endParaRPr lang="es-MX" sz="1200" dirty="0">
                        <a:solidFill>
                          <a:schemeClr val="bg1"/>
                        </a:solidFill>
                        <a:latin typeface="Myriad Pro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effectLst/>
                          <a:latin typeface="Myriad Pro"/>
                        </a:rPr>
                        <a:t>38%</a:t>
                      </a:r>
                      <a:endParaRPr lang="es-MX" sz="1100" b="0" i="0" u="none" strike="noStrike" dirty="0"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64096">
                <a:tc vMerge="1">
                  <a:txBody>
                    <a:bodyPr/>
                    <a:lstStyle/>
                    <a:p>
                      <a:pPr algn="ctr"/>
                      <a:endParaRPr lang="es-MX" sz="12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Myriad Pro"/>
                        </a:rPr>
                        <a:t>PRD</a:t>
                      </a:r>
                      <a:endParaRPr lang="es-MX" sz="1200" dirty="0">
                        <a:latin typeface="Myriad Pro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effectLst/>
                          <a:latin typeface="Myriad Pro"/>
                        </a:rPr>
                        <a:t>25%</a:t>
                      </a:r>
                      <a:endParaRPr lang="es-MX" sz="1100" b="0" i="0" u="none" strike="noStrike" dirty="0"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1" name="10 Rectángulo"/>
          <p:cNvSpPr/>
          <p:nvPr/>
        </p:nvSpPr>
        <p:spPr>
          <a:xfrm>
            <a:off x="32353" y="548680"/>
            <a:ext cx="9144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1100" i="1" dirty="0" smtClean="0">
                <a:latin typeface="Myriad Pro"/>
              </a:rPr>
              <a:t>Sí el escenario electoral al gobierno en el estado de Morelos en el 2012 fuera el siguiente  </a:t>
            </a:r>
          </a:p>
          <a:p>
            <a:pPr lvl="0" algn="ctr"/>
            <a:r>
              <a:rPr lang="es-ES" sz="1100" i="1" dirty="0" smtClean="0">
                <a:latin typeface="Myriad Pro"/>
              </a:rPr>
              <a:t>¿por quién votaría?</a:t>
            </a:r>
            <a:endParaRPr lang="es-MX" sz="1100" b="1" i="1" dirty="0">
              <a:latin typeface="Myriad Pro"/>
            </a:endParaRPr>
          </a:p>
        </p:txBody>
      </p:sp>
      <p:graphicFrame>
        <p:nvGraphicFramePr>
          <p:cNvPr id="13" name="1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9216516"/>
              </p:ext>
            </p:extLst>
          </p:nvPr>
        </p:nvGraphicFramePr>
        <p:xfrm>
          <a:off x="899592" y="2060848"/>
          <a:ext cx="3068339" cy="26642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0627"/>
                <a:gridCol w="741493"/>
                <a:gridCol w="1176219"/>
              </a:tblGrid>
              <a:tr h="888099">
                <a:tc rowSpan="3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MX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Alejandro Villarreal Gasca</a:t>
                      </a:r>
                      <a:endParaRPr lang="es-MX" sz="1100" b="0" i="1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chemeClr val="bg1"/>
                          </a:solidFill>
                          <a:latin typeface="Myriad Pro"/>
                        </a:rPr>
                        <a:t>PAN</a:t>
                      </a:r>
                      <a:endParaRPr lang="es-MX" sz="1200" dirty="0">
                        <a:solidFill>
                          <a:schemeClr val="bg1"/>
                        </a:solidFill>
                        <a:latin typeface="Myriad Pro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effectLst/>
                          <a:latin typeface="Myriad Pro"/>
                        </a:rPr>
                        <a:t>20%</a:t>
                      </a:r>
                      <a:endParaRPr lang="es-MX" sz="1100" b="0" i="0" u="none" strike="noStrike" dirty="0"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88099">
                <a:tc vMerge="1">
                  <a:txBody>
                    <a:bodyPr/>
                    <a:lstStyle/>
                    <a:p>
                      <a:pPr algn="ctr"/>
                      <a:endParaRPr lang="es-MX" sz="12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chemeClr val="bg1"/>
                          </a:solidFill>
                          <a:latin typeface="Myriad Pro"/>
                        </a:rPr>
                        <a:t>PRI</a:t>
                      </a:r>
                      <a:endParaRPr lang="es-MX" sz="1200" dirty="0">
                        <a:solidFill>
                          <a:schemeClr val="bg1"/>
                        </a:solidFill>
                        <a:latin typeface="Myriad Pro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effectLst/>
                          <a:latin typeface="Myriad Pro"/>
                        </a:rPr>
                        <a:t>39</a:t>
                      </a:r>
                      <a:r>
                        <a:rPr lang="es-MX" sz="1100" b="0" i="0" u="none" strike="noStrike" baseline="0" dirty="0" smtClean="0">
                          <a:effectLst/>
                          <a:latin typeface="Myriad Pro"/>
                        </a:rPr>
                        <a:t>%</a:t>
                      </a:r>
                      <a:endParaRPr lang="es-MX" sz="1100" b="0" i="0" u="none" strike="noStrike" dirty="0"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88099">
                <a:tc vMerge="1">
                  <a:txBody>
                    <a:bodyPr/>
                    <a:lstStyle/>
                    <a:p>
                      <a:pPr algn="ctr"/>
                      <a:endParaRPr lang="es-MX" sz="12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Myriad Pro"/>
                        </a:rPr>
                        <a:t>PRD</a:t>
                      </a:r>
                      <a:endParaRPr lang="es-MX" sz="1200" dirty="0">
                        <a:latin typeface="Myriad Pro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effectLst/>
                          <a:latin typeface="Myriad Pro"/>
                        </a:rPr>
                        <a:t>24%</a:t>
                      </a:r>
                      <a:endParaRPr lang="es-MX" sz="1100" b="0" i="0" u="none" strike="noStrike" dirty="0"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6" name="15 CuadroTexto"/>
          <p:cNvSpPr txBox="1"/>
          <p:nvPr/>
        </p:nvSpPr>
        <p:spPr>
          <a:xfrm>
            <a:off x="2360" y="-1"/>
            <a:ext cx="28578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</a:rPr>
              <a:t>Terna a la gubernatura del estado</a:t>
            </a:r>
            <a:endParaRPr lang="es-MX" sz="14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360" y="1226205"/>
            <a:ext cx="91621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b="1" i="1" dirty="0" smtClean="0">
                <a:latin typeface="Myriad Pro"/>
                <a:ea typeface="+mj-ea"/>
                <a:cs typeface="+mj-cs"/>
              </a:rPr>
              <a:t>Considerando como único candidato del PRI </a:t>
            </a:r>
            <a:r>
              <a:rPr lang="es-MX" sz="1100" b="1" i="1" dirty="0">
                <a:latin typeface="Myriad Pro"/>
                <a:ea typeface="+mj-ea"/>
                <a:cs typeface="+mj-cs"/>
              </a:rPr>
              <a:t>a José Amado Orihuela </a:t>
            </a:r>
            <a:r>
              <a:rPr lang="es-MX" sz="1100" b="1" i="1" dirty="0" smtClean="0">
                <a:latin typeface="Myriad Pro"/>
                <a:ea typeface="+mj-ea"/>
                <a:cs typeface="+mj-cs"/>
              </a:rPr>
              <a:t>Trejo y a </a:t>
            </a:r>
            <a:r>
              <a:rPr lang="es-MX" sz="1100" b="1" i="1" dirty="0" err="1" smtClean="0">
                <a:latin typeface="Myriad Pro"/>
                <a:ea typeface="+mj-ea"/>
                <a:cs typeface="+mj-cs"/>
              </a:rPr>
              <a:t>Graco</a:t>
            </a:r>
            <a:r>
              <a:rPr lang="es-MX" sz="1100" b="1" i="1" dirty="0" smtClean="0">
                <a:latin typeface="Myriad Pro"/>
                <a:ea typeface="+mj-ea"/>
                <a:cs typeface="+mj-cs"/>
              </a:rPr>
              <a:t> Ramírez por el PRD </a:t>
            </a:r>
            <a:endParaRPr lang="es-MX" sz="1100" b="1" i="1" dirty="0">
              <a:latin typeface="Myriad Pro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7020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76411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 anchor="ctr">
            <a:spAutoFit/>
          </a:bodyPr>
          <a:lstStyle/>
          <a:p>
            <a:pPr lvl="0" algn="ctr"/>
            <a:r>
              <a:rPr lang="es-MX" sz="1100" i="1" dirty="0">
                <a:latin typeface="Myriad Pro"/>
              </a:rPr>
              <a:t>Me podría decir, </a:t>
            </a:r>
            <a:r>
              <a:rPr lang="es-MX" sz="1100" i="1" dirty="0" smtClean="0">
                <a:latin typeface="Myriad Pro"/>
              </a:rPr>
              <a:t>¿por </a:t>
            </a:r>
            <a:r>
              <a:rPr lang="es-MX" sz="1100" i="1" dirty="0">
                <a:latin typeface="Myriad Pro"/>
              </a:rPr>
              <a:t>cuál de los siguientes personajes, si fueran candidatos al </a:t>
            </a:r>
            <a:r>
              <a:rPr lang="es-MX" sz="1100" i="1" dirty="0" smtClean="0">
                <a:latin typeface="Myriad Pro"/>
              </a:rPr>
              <a:t>gobernador</a:t>
            </a:r>
            <a:r>
              <a:rPr lang="es-MX" sz="1100" i="1" dirty="0" smtClean="0">
                <a:latin typeface="Myriad Pro"/>
              </a:rPr>
              <a:t>…?</a:t>
            </a:r>
            <a:endParaRPr lang="es-MX" sz="1100" i="1" dirty="0">
              <a:latin typeface="Myriad Pro"/>
            </a:endParaRPr>
          </a:p>
        </p:txBody>
      </p:sp>
      <p:graphicFrame>
        <p:nvGraphicFramePr>
          <p:cNvPr id="10" name="22 Gráfico"/>
          <p:cNvGraphicFramePr/>
          <p:nvPr>
            <p:extLst>
              <p:ext uri="{D42A27DB-BD31-4B8C-83A1-F6EECF244321}">
                <p14:modId xmlns:p14="http://schemas.microsoft.com/office/powerpoint/2010/main" val="3722953987"/>
              </p:ext>
            </p:extLst>
          </p:nvPr>
        </p:nvGraphicFramePr>
        <p:xfrm>
          <a:off x="129952" y="2132856"/>
          <a:ext cx="8884096" cy="2119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9787235"/>
              </p:ext>
            </p:extLst>
          </p:nvPr>
        </p:nvGraphicFramePr>
        <p:xfrm>
          <a:off x="971600" y="4221088"/>
          <a:ext cx="7200799" cy="1991469"/>
        </p:xfrm>
        <a:graphic>
          <a:graphicData uri="http://schemas.openxmlformats.org/drawingml/2006/table">
            <a:tbl>
              <a:tblPr firstRow="1" bandRow="1"/>
              <a:tblGrid>
                <a:gridCol w="1182307"/>
                <a:gridCol w="1003082"/>
                <a:gridCol w="1003082"/>
                <a:gridCol w="1003082"/>
                <a:gridCol w="1003082"/>
                <a:gridCol w="1003082"/>
                <a:gridCol w="1003082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 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Adrián Rivera Pérez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Alejandro Villarreal Gasca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José Amado Orihuela Trejo por el PRI-PVEM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Graco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Ramírez Garrido </a:t>
                      </a:r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Abreú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por el PRD-PT-Movimiento ciudadano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Ninguno/ No iré a votar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Ns</a:t>
                      </a:r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/</a:t>
                      </a:r>
                      <a:r>
                        <a:rPr lang="es-MX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Nc</a:t>
                      </a:r>
                      <a:endParaRPr lang="es-MX" sz="900" b="0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Nunca votaría por el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m pro"/>
                        </a:rPr>
                        <a:t>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Cercano al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71%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Segmento estratégico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m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115117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7" tIns="45714" rIns="91427" bIns="45714" anchor="ctr">
            <a:spAutoFit/>
          </a:bodyPr>
          <a:lstStyle/>
          <a:p>
            <a:pPr lvl="0" algn="ctr"/>
            <a:r>
              <a:rPr lang="es-MX" sz="1100" b="1" dirty="0">
                <a:latin typeface="Myriad Pro"/>
              </a:rPr>
              <a:t>Haría los trámites para cambiar su credencial del IFE, para poder votar (suponiendo que </a:t>
            </a:r>
            <a:r>
              <a:rPr lang="es-MX" sz="1100" b="1" dirty="0" smtClean="0">
                <a:latin typeface="Myriad Pro"/>
              </a:rPr>
              <a:t>ésta </a:t>
            </a:r>
            <a:r>
              <a:rPr lang="es-MX" sz="1100" b="1" dirty="0">
                <a:latin typeface="Myriad Pro"/>
              </a:rPr>
              <a:t>estaría </a:t>
            </a:r>
            <a:r>
              <a:rPr lang="es-MX" sz="1100" b="1" dirty="0" smtClean="0">
                <a:latin typeface="Myriad Pro"/>
              </a:rPr>
              <a:t>vencida)</a:t>
            </a:r>
            <a:endParaRPr lang="es-MX" sz="1100" b="1" dirty="0">
              <a:latin typeface="Myriad Pro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360" y="-1"/>
            <a:ext cx="25939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</a:rPr>
              <a:t>Actividades de los ciudadanos</a:t>
            </a:r>
            <a:endParaRPr lang="es-MX" sz="1400" dirty="0">
              <a:solidFill>
                <a:schemeClr val="bg1"/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21010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76411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 anchor="ctr">
            <a:spAutoFit/>
          </a:bodyPr>
          <a:lstStyle/>
          <a:p>
            <a:pPr lvl="0" algn="ctr"/>
            <a:r>
              <a:rPr lang="es-MX" sz="1100" i="1" dirty="0">
                <a:latin typeface="Myriad Pro"/>
              </a:rPr>
              <a:t>Me podría decir, </a:t>
            </a:r>
            <a:r>
              <a:rPr lang="es-MX" sz="1100" i="1" dirty="0" smtClean="0">
                <a:latin typeface="Myriad Pro"/>
              </a:rPr>
              <a:t>¿por </a:t>
            </a:r>
            <a:r>
              <a:rPr lang="es-MX" sz="1100" i="1" dirty="0">
                <a:latin typeface="Myriad Pro"/>
              </a:rPr>
              <a:t>cuál de los siguientes personajes, si fueran candidatos al </a:t>
            </a:r>
            <a:r>
              <a:rPr lang="es-MX" sz="1100" i="1" dirty="0" smtClean="0">
                <a:latin typeface="Myriad Pro"/>
              </a:rPr>
              <a:t>gobernador</a:t>
            </a:r>
            <a:r>
              <a:rPr lang="es-MX" sz="1100" i="1" dirty="0" smtClean="0">
                <a:latin typeface="Myriad Pro"/>
              </a:rPr>
              <a:t>…?</a:t>
            </a:r>
            <a:endParaRPr lang="es-MX" sz="1100" i="1" dirty="0">
              <a:latin typeface="Myriad Pro"/>
            </a:endParaRPr>
          </a:p>
        </p:txBody>
      </p:sp>
      <p:graphicFrame>
        <p:nvGraphicFramePr>
          <p:cNvPr id="10" name="22 Gráfico"/>
          <p:cNvGraphicFramePr/>
          <p:nvPr>
            <p:extLst>
              <p:ext uri="{D42A27DB-BD31-4B8C-83A1-F6EECF244321}">
                <p14:modId xmlns:p14="http://schemas.microsoft.com/office/powerpoint/2010/main" val="386257070"/>
              </p:ext>
            </p:extLst>
          </p:nvPr>
        </p:nvGraphicFramePr>
        <p:xfrm>
          <a:off x="129952" y="2132856"/>
          <a:ext cx="8884096" cy="2119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380077"/>
              </p:ext>
            </p:extLst>
          </p:nvPr>
        </p:nvGraphicFramePr>
        <p:xfrm>
          <a:off x="971600" y="4221088"/>
          <a:ext cx="7200799" cy="1991469"/>
        </p:xfrm>
        <a:graphic>
          <a:graphicData uri="http://schemas.openxmlformats.org/drawingml/2006/table">
            <a:tbl>
              <a:tblPr firstRow="1" bandRow="1"/>
              <a:tblGrid>
                <a:gridCol w="1182307"/>
                <a:gridCol w="1003082"/>
                <a:gridCol w="1003082"/>
                <a:gridCol w="1003082"/>
                <a:gridCol w="1003082"/>
                <a:gridCol w="1003082"/>
                <a:gridCol w="1003082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 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Adrián Rivera Pérez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Alejandro Villarreal Gasca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José Amado Orihuela Trejo por el PRI-PVEM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Graco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Ramírez Garrido </a:t>
                      </a:r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Abreú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por el PRD-PT-Movimiento ciudadano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Ninguno/ No iré a votar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Ns</a:t>
                      </a:r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/</a:t>
                      </a:r>
                      <a:r>
                        <a:rPr lang="es-MX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Nc</a:t>
                      </a:r>
                      <a:endParaRPr lang="es-MX" sz="900" b="0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Nunca votaría por el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m pro"/>
                        </a:rPr>
                        <a:t>17%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Cercano al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72%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Segmento estratégico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m pro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115117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7" tIns="45714" rIns="91427" bIns="45714" anchor="ctr">
            <a:spAutoFit/>
          </a:bodyPr>
          <a:lstStyle/>
          <a:p>
            <a:pPr lvl="0" algn="ctr"/>
            <a:r>
              <a:rPr lang="es-MX" sz="1100" b="1" dirty="0">
                <a:latin typeface="Myriad Pro"/>
              </a:rPr>
              <a:t>Recomendaría a sus familiares, vecinos, amigos, que votará este próximo de julio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360" y="-1"/>
            <a:ext cx="25939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</a:rPr>
              <a:t>Actividades de los ciudadanos</a:t>
            </a:r>
            <a:endParaRPr lang="es-MX" sz="1400" dirty="0">
              <a:solidFill>
                <a:schemeClr val="bg1"/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38056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76411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 anchor="ctr">
            <a:spAutoFit/>
          </a:bodyPr>
          <a:lstStyle/>
          <a:p>
            <a:pPr lvl="0" algn="ctr"/>
            <a:r>
              <a:rPr lang="es-MX" sz="1100" i="1" dirty="0">
                <a:latin typeface="Myriad Pro"/>
              </a:rPr>
              <a:t>Me podría decir, </a:t>
            </a:r>
            <a:r>
              <a:rPr lang="es-MX" sz="1100" i="1" dirty="0" smtClean="0">
                <a:latin typeface="Myriad Pro"/>
              </a:rPr>
              <a:t>¿por </a:t>
            </a:r>
            <a:r>
              <a:rPr lang="es-MX" sz="1100" i="1" dirty="0">
                <a:latin typeface="Myriad Pro"/>
              </a:rPr>
              <a:t>cuál de los siguientes personajes, si fueran candidatos al </a:t>
            </a:r>
            <a:r>
              <a:rPr lang="es-MX" sz="1100" i="1" dirty="0" smtClean="0">
                <a:latin typeface="Myriad Pro"/>
              </a:rPr>
              <a:t>gobernador</a:t>
            </a:r>
            <a:r>
              <a:rPr lang="es-MX" sz="1100" i="1" dirty="0" smtClean="0">
                <a:latin typeface="Myriad Pro"/>
              </a:rPr>
              <a:t>…?</a:t>
            </a:r>
            <a:endParaRPr lang="es-MX" sz="1100" i="1" dirty="0">
              <a:latin typeface="Myriad Pro"/>
            </a:endParaRPr>
          </a:p>
        </p:txBody>
      </p:sp>
      <p:graphicFrame>
        <p:nvGraphicFramePr>
          <p:cNvPr id="10" name="22 Gráfico"/>
          <p:cNvGraphicFramePr/>
          <p:nvPr>
            <p:extLst>
              <p:ext uri="{D42A27DB-BD31-4B8C-83A1-F6EECF244321}">
                <p14:modId xmlns:p14="http://schemas.microsoft.com/office/powerpoint/2010/main" val="1822604314"/>
              </p:ext>
            </p:extLst>
          </p:nvPr>
        </p:nvGraphicFramePr>
        <p:xfrm>
          <a:off x="129952" y="2132856"/>
          <a:ext cx="8884096" cy="2119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4517174"/>
              </p:ext>
            </p:extLst>
          </p:nvPr>
        </p:nvGraphicFramePr>
        <p:xfrm>
          <a:off x="971600" y="4221088"/>
          <a:ext cx="7200799" cy="1991469"/>
        </p:xfrm>
        <a:graphic>
          <a:graphicData uri="http://schemas.openxmlformats.org/drawingml/2006/table">
            <a:tbl>
              <a:tblPr firstRow="1" bandRow="1"/>
              <a:tblGrid>
                <a:gridCol w="1182307"/>
                <a:gridCol w="1003082"/>
                <a:gridCol w="1003082"/>
                <a:gridCol w="1003082"/>
                <a:gridCol w="1003082"/>
                <a:gridCol w="1003082"/>
                <a:gridCol w="1003082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 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Adrián Rivera Pérez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Alejandro Villarreal Gasca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José Amado Orihuela Trejo por el PRI-PVEM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Graco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Ramírez Garrido </a:t>
                      </a:r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Abreú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por el PRD-PT-Movimiento ciudadano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Ninguno/ No iré a votar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Ns</a:t>
                      </a:r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/</a:t>
                      </a:r>
                      <a:r>
                        <a:rPr lang="es-MX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Nc</a:t>
                      </a:r>
                      <a:endParaRPr lang="es-MX" sz="900" b="0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Nunca votaría por el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m pro"/>
                        </a:rPr>
                        <a:t>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43%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Cercano al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61%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Segmento estratégico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m pro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115117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7" tIns="45714" rIns="91427" bIns="45714" anchor="ctr">
            <a:spAutoFit/>
          </a:bodyPr>
          <a:lstStyle/>
          <a:p>
            <a:pPr lvl="0" algn="ctr"/>
            <a:r>
              <a:rPr lang="es-MX" sz="1100" b="1" dirty="0">
                <a:latin typeface="Myriad Pro"/>
              </a:rPr>
              <a:t>Participaría en actividades de campaña, como mítines, volanteo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360" y="-1"/>
            <a:ext cx="25939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</a:rPr>
              <a:t>Actividades de los ciudadanos</a:t>
            </a:r>
            <a:endParaRPr lang="es-MX" sz="1400" dirty="0">
              <a:solidFill>
                <a:schemeClr val="bg1"/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77291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76411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 anchor="ctr">
            <a:spAutoFit/>
          </a:bodyPr>
          <a:lstStyle/>
          <a:p>
            <a:pPr lvl="0" algn="ctr"/>
            <a:r>
              <a:rPr lang="es-MX" sz="1100" i="1" dirty="0" smtClean="0">
                <a:latin typeface="Myriad Pro"/>
              </a:rPr>
              <a:t>Me </a:t>
            </a:r>
            <a:r>
              <a:rPr lang="es-MX" sz="1100" i="1" dirty="0">
                <a:latin typeface="Myriad Pro"/>
              </a:rPr>
              <a:t>podría decir, </a:t>
            </a:r>
            <a:r>
              <a:rPr lang="es-MX" sz="1100" i="1" dirty="0" smtClean="0">
                <a:latin typeface="Myriad Pro"/>
              </a:rPr>
              <a:t>¿por </a:t>
            </a:r>
            <a:r>
              <a:rPr lang="es-MX" sz="1100" i="1" dirty="0">
                <a:latin typeface="Myriad Pro"/>
              </a:rPr>
              <a:t>cuál de los siguientes personajes, si fueran candidatos al </a:t>
            </a:r>
            <a:r>
              <a:rPr lang="es-MX" sz="1100" i="1" dirty="0" smtClean="0">
                <a:latin typeface="Myriad Pro"/>
              </a:rPr>
              <a:t>gobernador</a:t>
            </a:r>
            <a:r>
              <a:rPr lang="es-MX" sz="1100" i="1" dirty="0" smtClean="0">
                <a:latin typeface="Myriad Pro"/>
              </a:rPr>
              <a:t>…?</a:t>
            </a:r>
            <a:endParaRPr lang="es-MX" sz="1100" i="1" dirty="0">
              <a:latin typeface="Myriad Pro"/>
            </a:endParaRPr>
          </a:p>
        </p:txBody>
      </p:sp>
      <p:graphicFrame>
        <p:nvGraphicFramePr>
          <p:cNvPr id="10" name="22 Gráfico"/>
          <p:cNvGraphicFramePr/>
          <p:nvPr>
            <p:extLst>
              <p:ext uri="{D42A27DB-BD31-4B8C-83A1-F6EECF244321}">
                <p14:modId xmlns:p14="http://schemas.microsoft.com/office/powerpoint/2010/main" val="2424596666"/>
              </p:ext>
            </p:extLst>
          </p:nvPr>
        </p:nvGraphicFramePr>
        <p:xfrm>
          <a:off x="129952" y="2132856"/>
          <a:ext cx="8884096" cy="2119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0271598"/>
              </p:ext>
            </p:extLst>
          </p:nvPr>
        </p:nvGraphicFramePr>
        <p:xfrm>
          <a:off x="971600" y="4221088"/>
          <a:ext cx="7200799" cy="1991469"/>
        </p:xfrm>
        <a:graphic>
          <a:graphicData uri="http://schemas.openxmlformats.org/drawingml/2006/table">
            <a:tbl>
              <a:tblPr firstRow="1" bandRow="1"/>
              <a:tblGrid>
                <a:gridCol w="1182307"/>
                <a:gridCol w="1003082"/>
                <a:gridCol w="1003082"/>
                <a:gridCol w="1003082"/>
                <a:gridCol w="1003082"/>
                <a:gridCol w="1003082"/>
                <a:gridCol w="1003082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 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Adrián Rivera Pérez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Alejandro Villarreal Gasca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José Amado Orihuela Trejo por el PRI-PVEM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Graco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Ramírez Garrido </a:t>
                      </a:r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Abreú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por el PRD-PT-Movimiento ciudadano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Ninguno/ No iré a votar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Ns</a:t>
                      </a:r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/</a:t>
                      </a:r>
                      <a:r>
                        <a:rPr lang="es-MX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Nc</a:t>
                      </a:r>
                      <a:endParaRPr lang="es-MX" sz="900" b="0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Nunca votaría por el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m pro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56%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Cercano al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Segmento estratégico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49%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m pro"/>
                        </a:rPr>
                        <a:t>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115117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7" tIns="45714" rIns="91427" bIns="45714" anchor="ctr">
            <a:spAutoFit/>
          </a:bodyPr>
          <a:lstStyle/>
          <a:p>
            <a:pPr lvl="0" algn="ctr"/>
            <a:r>
              <a:rPr lang="es-MX" sz="1100" b="1" dirty="0">
                <a:latin typeface="Myriad Pro"/>
              </a:rPr>
              <a:t>Donaría dinero para su campaña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360" y="-1"/>
            <a:ext cx="25939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</a:rPr>
              <a:t>Actividades de los ciudadanos</a:t>
            </a:r>
            <a:endParaRPr lang="es-MX" sz="1400" dirty="0">
              <a:solidFill>
                <a:schemeClr val="bg1"/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87363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76411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 anchor="ctr">
            <a:spAutoFit/>
          </a:bodyPr>
          <a:lstStyle/>
          <a:p>
            <a:pPr lvl="0" algn="ctr"/>
            <a:r>
              <a:rPr lang="es-MX" sz="1100" i="1" dirty="0">
                <a:latin typeface="Myriad Pro"/>
              </a:rPr>
              <a:t>Me podría decir, </a:t>
            </a:r>
            <a:r>
              <a:rPr lang="es-MX" sz="1100" i="1" dirty="0" smtClean="0">
                <a:latin typeface="Myriad Pro"/>
              </a:rPr>
              <a:t>¿por </a:t>
            </a:r>
            <a:r>
              <a:rPr lang="es-MX" sz="1100" i="1" dirty="0">
                <a:latin typeface="Myriad Pro"/>
              </a:rPr>
              <a:t>cuál de los siguientes personajes, si fueran candidatos al </a:t>
            </a:r>
            <a:r>
              <a:rPr lang="es-MX" sz="1100" i="1" dirty="0" smtClean="0">
                <a:latin typeface="Myriad Pro"/>
              </a:rPr>
              <a:t>gobernador</a:t>
            </a:r>
            <a:r>
              <a:rPr lang="es-MX" sz="1100" i="1" dirty="0" smtClean="0">
                <a:latin typeface="Myriad Pro"/>
              </a:rPr>
              <a:t>…?</a:t>
            </a:r>
            <a:endParaRPr lang="es-MX" sz="1100" i="1" dirty="0">
              <a:latin typeface="Myriad Pro"/>
            </a:endParaRPr>
          </a:p>
        </p:txBody>
      </p:sp>
      <p:graphicFrame>
        <p:nvGraphicFramePr>
          <p:cNvPr id="10" name="22 Gráfico"/>
          <p:cNvGraphicFramePr/>
          <p:nvPr>
            <p:extLst>
              <p:ext uri="{D42A27DB-BD31-4B8C-83A1-F6EECF244321}">
                <p14:modId xmlns:p14="http://schemas.microsoft.com/office/powerpoint/2010/main" val="2127845026"/>
              </p:ext>
            </p:extLst>
          </p:nvPr>
        </p:nvGraphicFramePr>
        <p:xfrm>
          <a:off x="129952" y="2132856"/>
          <a:ext cx="8884096" cy="2119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4792123"/>
              </p:ext>
            </p:extLst>
          </p:nvPr>
        </p:nvGraphicFramePr>
        <p:xfrm>
          <a:off x="971600" y="4221088"/>
          <a:ext cx="7200799" cy="1991469"/>
        </p:xfrm>
        <a:graphic>
          <a:graphicData uri="http://schemas.openxmlformats.org/drawingml/2006/table">
            <a:tbl>
              <a:tblPr firstRow="1" bandRow="1"/>
              <a:tblGrid>
                <a:gridCol w="1182307"/>
                <a:gridCol w="1003082"/>
                <a:gridCol w="1003082"/>
                <a:gridCol w="1003082"/>
                <a:gridCol w="1003082"/>
                <a:gridCol w="1003082"/>
                <a:gridCol w="1003082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 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Adrián Rivera Pérez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Alejandro Villarreal Gasca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José Amado Orihuela Trejo por el PRI-PVEM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Graco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Ramírez Garrido </a:t>
                      </a:r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Abreú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por el PRD-PT-Movimiento ciudadano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Ninguno/ No iré a votar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Ns</a:t>
                      </a:r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/</a:t>
                      </a:r>
                      <a:r>
                        <a:rPr lang="es-MX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Nc</a:t>
                      </a:r>
                      <a:endParaRPr lang="es-MX" sz="900" b="0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Nunca votaría por el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m pro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47%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Cercano al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58%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Segmento estratégico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m pro"/>
                        </a:rPr>
                        <a:t>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115117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7" tIns="45714" rIns="91427" bIns="45714" anchor="ctr">
            <a:spAutoFit/>
          </a:bodyPr>
          <a:lstStyle/>
          <a:p>
            <a:pPr lvl="0" algn="ctr"/>
            <a:r>
              <a:rPr lang="es-MX" sz="1100" b="1" dirty="0">
                <a:latin typeface="Myriad Pro"/>
              </a:rPr>
              <a:t>Firmaría cartas o peticiones en su apoyo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360" y="-1"/>
            <a:ext cx="25939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</a:rPr>
              <a:t>Actividades de los ciudadanos</a:t>
            </a:r>
            <a:endParaRPr lang="es-MX" sz="1400" dirty="0">
              <a:solidFill>
                <a:schemeClr val="bg1"/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53930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76411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 anchor="ctr">
            <a:spAutoFit/>
          </a:bodyPr>
          <a:lstStyle/>
          <a:p>
            <a:pPr lvl="0" algn="ctr"/>
            <a:r>
              <a:rPr lang="es-MX" sz="1100" i="1" dirty="0">
                <a:latin typeface="Myriad Pro"/>
              </a:rPr>
              <a:t>Me podría decir, </a:t>
            </a:r>
            <a:r>
              <a:rPr lang="es-MX" sz="1100" i="1" dirty="0" smtClean="0">
                <a:latin typeface="Myriad Pro"/>
              </a:rPr>
              <a:t>¿por </a:t>
            </a:r>
            <a:r>
              <a:rPr lang="es-MX" sz="1100" i="1" dirty="0">
                <a:latin typeface="Myriad Pro"/>
              </a:rPr>
              <a:t>cuál de los siguientes personajes, si fueran candidatos al </a:t>
            </a:r>
            <a:r>
              <a:rPr lang="es-MX" sz="1100" i="1" dirty="0" smtClean="0">
                <a:latin typeface="Myriad Pro"/>
              </a:rPr>
              <a:t>gobernador</a:t>
            </a:r>
            <a:r>
              <a:rPr lang="es-MX" sz="1100" i="1" dirty="0" smtClean="0">
                <a:latin typeface="Myriad Pro"/>
              </a:rPr>
              <a:t>…?</a:t>
            </a:r>
            <a:endParaRPr lang="es-MX" sz="1100" i="1" dirty="0">
              <a:latin typeface="Myriad Pro"/>
            </a:endParaRPr>
          </a:p>
        </p:txBody>
      </p:sp>
      <p:graphicFrame>
        <p:nvGraphicFramePr>
          <p:cNvPr id="10" name="22 Gráfico"/>
          <p:cNvGraphicFramePr/>
          <p:nvPr>
            <p:extLst>
              <p:ext uri="{D42A27DB-BD31-4B8C-83A1-F6EECF244321}">
                <p14:modId xmlns:p14="http://schemas.microsoft.com/office/powerpoint/2010/main" val="3635950894"/>
              </p:ext>
            </p:extLst>
          </p:nvPr>
        </p:nvGraphicFramePr>
        <p:xfrm>
          <a:off x="129952" y="2132856"/>
          <a:ext cx="8884096" cy="2119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424752"/>
              </p:ext>
            </p:extLst>
          </p:nvPr>
        </p:nvGraphicFramePr>
        <p:xfrm>
          <a:off x="971600" y="4221088"/>
          <a:ext cx="7200799" cy="1991469"/>
        </p:xfrm>
        <a:graphic>
          <a:graphicData uri="http://schemas.openxmlformats.org/drawingml/2006/table">
            <a:tbl>
              <a:tblPr firstRow="1" bandRow="1"/>
              <a:tblGrid>
                <a:gridCol w="1182307"/>
                <a:gridCol w="1003082"/>
                <a:gridCol w="1003082"/>
                <a:gridCol w="1003082"/>
                <a:gridCol w="1003082"/>
                <a:gridCol w="1003082"/>
                <a:gridCol w="1003082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 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Adrián Rivera Pérez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Alejandro Villarreal Gasca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José Amado Orihuela Trejo por el PRI-PVEM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Graco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Ramírez Garrido </a:t>
                      </a:r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Abreú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por el PRD-PT-Movimiento ciudadano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Ninguno/ No iré a votar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Ns</a:t>
                      </a:r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/</a:t>
                      </a:r>
                      <a:r>
                        <a:rPr lang="es-MX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Nc</a:t>
                      </a:r>
                      <a:endParaRPr lang="es-MX" sz="900" b="0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Nunca votaría por el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m pro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57%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Cercano al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42%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Segmento estratégico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51%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m pro"/>
                        </a:rPr>
                        <a:t>11%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115117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7" tIns="45714" rIns="91427" bIns="45714" anchor="ctr">
            <a:spAutoFit/>
          </a:bodyPr>
          <a:lstStyle/>
          <a:p>
            <a:pPr lvl="0" algn="ctr"/>
            <a:r>
              <a:rPr lang="es-MX" sz="1100" b="1" dirty="0">
                <a:latin typeface="Myriad Pro"/>
              </a:rPr>
              <a:t>Participaría en manifestaciones ilegales o toma de calles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360" y="-1"/>
            <a:ext cx="25939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</a:rPr>
              <a:t>Actividades de los ciudadanos</a:t>
            </a:r>
            <a:endParaRPr lang="es-MX" sz="1400" dirty="0">
              <a:solidFill>
                <a:schemeClr val="bg1"/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38465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76411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 anchor="ctr">
            <a:spAutoFit/>
          </a:bodyPr>
          <a:lstStyle/>
          <a:p>
            <a:pPr lvl="0" algn="ctr"/>
            <a:r>
              <a:rPr lang="es-MX" sz="1100" i="1" dirty="0">
                <a:latin typeface="Myriad Pro"/>
              </a:rPr>
              <a:t>M</a:t>
            </a:r>
            <a:r>
              <a:rPr lang="es-MX" sz="1100" i="1" dirty="0" smtClean="0">
                <a:latin typeface="Myriad Pro"/>
              </a:rPr>
              <a:t>e </a:t>
            </a:r>
            <a:r>
              <a:rPr lang="es-MX" sz="1100" i="1" dirty="0">
                <a:latin typeface="Myriad Pro"/>
              </a:rPr>
              <a:t>podría decir, de los siguientes candidatos, </a:t>
            </a:r>
            <a:r>
              <a:rPr lang="es-MX" sz="1100" i="1" dirty="0" smtClean="0">
                <a:latin typeface="Myriad Pro"/>
              </a:rPr>
              <a:t>¿quién </a:t>
            </a:r>
            <a:r>
              <a:rPr lang="es-MX" sz="1100" i="1" dirty="0">
                <a:latin typeface="Myriad Pro"/>
              </a:rPr>
              <a:t>podría, en su opinión</a:t>
            </a:r>
            <a:r>
              <a:rPr lang="es-MX" sz="1100" i="1" dirty="0" smtClean="0">
                <a:latin typeface="Myriad Pro"/>
              </a:rPr>
              <a:t>….?</a:t>
            </a:r>
            <a:endParaRPr lang="es-MX" sz="1100" i="1" dirty="0">
              <a:latin typeface="Myriad Pro"/>
            </a:endParaRPr>
          </a:p>
        </p:txBody>
      </p:sp>
      <p:graphicFrame>
        <p:nvGraphicFramePr>
          <p:cNvPr id="10" name="22 Gráfico"/>
          <p:cNvGraphicFramePr/>
          <p:nvPr>
            <p:extLst>
              <p:ext uri="{D42A27DB-BD31-4B8C-83A1-F6EECF244321}">
                <p14:modId xmlns:p14="http://schemas.microsoft.com/office/powerpoint/2010/main" val="558403236"/>
              </p:ext>
            </p:extLst>
          </p:nvPr>
        </p:nvGraphicFramePr>
        <p:xfrm>
          <a:off x="129952" y="2132856"/>
          <a:ext cx="8884096" cy="2119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744482"/>
              </p:ext>
            </p:extLst>
          </p:nvPr>
        </p:nvGraphicFramePr>
        <p:xfrm>
          <a:off x="971600" y="4221088"/>
          <a:ext cx="7200799" cy="1991469"/>
        </p:xfrm>
        <a:graphic>
          <a:graphicData uri="http://schemas.openxmlformats.org/drawingml/2006/table">
            <a:tbl>
              <a:tblPr firstRow="1" bandRow="1"/>
              <a:tblGrid>
                <a:gridCol w="1182307"/>
                <a:gridCol w="1003082"/>
                <a:gridCol w="1003082"/>
                <a:gridCol w="1003082"/>
                <a:gridCol w="1003082"/>
                <a:gridCol w="1003082"/>
                <a:gridCol w="1003082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 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Adrián Rivera Pérez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Alejandro Villarreal Gasca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José Amado Orihuela Trejo por el PRI-PVEM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Graco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Ramírez Garrido </a:t>
                      </a:r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Abreú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por el PRD-PT-Movimiento ciudadano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Ninguno/ No iré a votar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Ns</a:t>
                      </a:r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/</a:t>
                      </a:r>
                      <a:r>
                        <a:rPr lang="es-MX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Nc</a:t>
                      </a:r>
                      <a:endParaRPr lang="es-MX" sz="900" b="0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Nunca votaría por el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m pro"/>
                        </a:rPr>
                        <a:t>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Cercano al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81%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Segmento estratégico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m pro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115117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7" tIns="45714" rIns="91427" bIns="45714" anchor="ctr">
            <a:spAutoFit/>
          </a:bodyPr>
          <a:lstStyle/>
          <a:p>
            <a:pPr lvl="0" algn="ctr"/>
            <a:r>
              <a:rPr lang="es-MX" sz="1100" b="1" dirty="0">
                <a:latin typeface="Myriad Pro"/>
              </a:rPr>
              <a:t>Representar mejor sus intereses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360" y="-1"/>
            <a:ext cx="9141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</a:rPr>
              <a:t>Acciones de gobierno</a:t>
            </a:r>
            <a:endParaRPr lang="es-MX" sz="1400" dirty="0">
              <a:solidFill>
                <a:schemeClr val="bg1"/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92484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76411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 anchor="ctr">
            <a:spAutoFit/>
          </a:bodyPr>
          <a:lstStyle/>
          <a:p>
            <a:pPr lvl="0" algn="ctr"/>
            <a:r>
              <a:rPr lang="es-MX" sz="1100" i="1" dirty="0">
                <a:latin typeface="Myriad Pro"/>
              </a:rPr>
              <a:t>M</a:t>
            </a:r>
            <a:r>
              <a:rPr lang="es-MX" sz="1100" i="1" dirty="0" smtClean="0">
                <a:latin typeface="Myriad Pro"/>
              </a:rPr>
              <a:t>e </a:t>
            </a:r>
            <a:r>
              <a:rPr lang="es-MX" sz="1100" i="1" dirty="0">
                <a:latin typeface="Myriad Pro"/>
              </a:rPr>
              <a:t>podría decir, de los siguientes candidatos, </a:t>
            </a:r>
            <a:r>
              <a:rPr lang="es-MX" sz="1100" i="1" dirty="0" smtClean="0">
                <a:latin typeface="Myriad Pro"/>
              </a:rPr>
              <a:t>¿quién </a:t>
            </a:r>
            <a:r>
              <a:rPr lang="es-MX" sz="1100" i="1" dirty="0">
                <a:latin typeface="Myriad Pro"/>
              </a:rPr>
              <a:t>podría, en su opinión</a:t>
            </a:r>
            <a:r>
              <a:rPr lang="es-MX" sz="1100" i="1" dirty="0" smtClean="0">
                <a:latin typeface="Myriad Pro"/>
              </a:rPr>
              <a:t>….?</a:t>
            </a:r>
            <a:endParaRPr lang="es-MX" sz="1100" i="1" dirty="0">
              <a:latin typeface="Myriad Pro"/>
            </a:endParaRPr>
          </a:p>
        </p:txBody>
      </p:sp>
      <p:graphicFrame>
        <p:nvGraphicFramePr>
          <p:cNvPr id="10" name="22 Gráfico"/>
          <p:cNvGraphicFramePr/>
          <p:nvPr>
            <p:extLst>
              <p:ext uri="{D42A27DB-BD31-4B8C-83A1-F6EECF244321}">
                <p14:modId xmlns:p14="http://schemas.microsoft.com/office/powerpoint/2010/main" val="804464954"/>
              </p:ext>
            </p:extLst>
          </p:nvPr>
        </p:nvGraphicFramePr>
        <p:xfrm>
          <a:off x="129952" y="2132856"/>
          <a:ext cx="8884096" cy="2119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830185"/>
              </p:ext>
            </p:extLst>
          </p:nvPr>
        </p:nvGraphicFramePr>
        <p:xfrm>
          <a:off x="971600" y="4221088"/>
          <a:ext cx="7200799" cy="1991469"/>
        </p:xfrm>
        <a:graphic>
          <a:graphicData uri="http://schemas.openxmlformats.org/drawingml/2006/table">
            <a:tbl>
              <a:tblPr firstRow="1" bandRow="1"/>
              <a:tblGrid>
                <a:gridCol w="1182307"/>
                <a:gridCol w="1003082"/>
                <a:gridCol w="1003082"/>
                <a:gridCol w="1003082"/>
                <a:gridCol w="1003082"/>
                <a:gridCol w="1003082"/>
                <a:gridCol w="1003082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 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Adrián Rivera Pérez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Alejandro Villarreal Gasca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José Amado Orihuela Trejo por el PRI-PVEM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Graco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Ramírez Garrido </a:t>
                      </a:r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Abreú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por el PRD-PT-Movimiento ciudadano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Ninguno/ No iré a votar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Ns</a:t>
                      </a:r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/</a:t>
                      </a:r>
                      <a:r>
                        <a:rPr lang="es-MX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Nc</a:t>
                      </a:r>
                      <a:endParaRPr lang="es-MX" sz="900" b="0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Nunca votaría por el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m pro"/>
                        </a:rPr>
                        <a:t>17%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Cercano al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77%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Segmento estratégico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m pro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115117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7" tIns="45714" rIns="91427" bIns="45714" anchor="ctr">
            <a:spAutoFit/>
          </a:bodyPr>
          <a:lstStyle/>
          <a:p>
            <a:pPr lvl="0" algn="ctr"/>
            <a:r>
              <a:rPr lang="es-MX" sz="1100" b="1" dirty="0">
                <a:latin typeface="Myriad Pro"/>
              </a:rPr>
              <a:t>Tomar en cuenta, en sus decisiones, los problemas de los </a:t>
            </a:r>
            <a:r>
              <a:rPr lang="es-MX" sz="1100" b="1" dirty="0" smtClean="0">
                <a:latin typeface="Myriad Pro"/>
              </a:rPr>
              <a:t>ciudadanos</a:t>
            </a:r>
            <a:endParaRPr lang="es-MX" sz="1100" b="1" dirty="0">
              <a:latin typeface="Myriad Pro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360" y="-1"/>
            <a:ext cx="9141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</a:rPr>
              <a:t>Acciones de gobierno</a:t>
            </a:r>
            <a:endParaRPr lang="es-MX" sz="1400" dirty="0">
              <a:solidFill>
                <a:schemeClr val="bg1"/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83965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76411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 anchor="ctr">
            <a:spAutoFit/>
          </a:bodyPr>
          <a:lstStyle/>
          <a:p>
            <a:pPr lvl="0" algn="ctr"/>
            <a:r>
              <a:rPr lang="es-MX" sz="1100" i="1" dirty="0">
                <a:latin typeface="Myriad Pro"/>
              </a:rPr>
              <a:t>M</a:t>
            </a:r>
            <a:r>
              <a:rPr lang="es-MX" sz="1100" i="1" dirty="0" smtClean="0">
                <a:latin typeface="Myriad Pro"/>
              </a:rPr>
              <a:t>e </a:t>
            </a:r>
            <a:r>
              <a:rPr lang="es-MX" sz="1100" i="1" dirty="0">
                <a:latin typeface="Myriad Pro"/>
              </a:rPr>
              <a:t>podría decir, de los siguientes candidatos, </a:t>
            </a:r>
            <a:r>
              <a:rPr lang="es-MX" sz="1100" i="1" dirty="0" smtClean="0">
                <a:latin typeface="Myriad Pro"/>
              </a:rPr>
              <a:t>¿quién </a:t>
            </a:r>
            <a:r>
              <a:rPr lang="es-MX" sz="1100" i="1" dirty="0">
                <a:latin typeface="Myriad Pro"/>
              </a:rPr>
              <a:t>podría, en su opinión</a:t>
            </a:r>
            <a:r>
              <a:rPr lang="es-MX" sz="1100" i="1" dirty="0" smtClean="0">
                <a:latin typeface="Myriad Pro"/>
              </a:rPr>
              <a:t>….?</a:t>
            </a:r>
            <a:endParaRPr lang="es-MX" sz="1100" i="1" dirty="0">
              <a:latin typeface="Myriad Pro"/>
            </a:endParaRPr>
          </a:p>
        </p:txBody>
      </p:sp>
      <p:graphicFrame>
        <p:nvGraphicFramePr>
          <p:cNvPr id="10" name="22 Gráfico"/>
          <p:cNvGraphicFramePr/>
          <p:nvPr>
            <p:extLst>
              <p:ext uri="{D42A27DB-BD31-4B8C-83A1-F6EECF244321}">
                <p14:modId xmlns:p14="http://schemas.microsoft.com/office/powerpoint/2010/main" val="2918128324"/>
              </p:ext>
            </p:extLst>
          </p:nvPr>
        </p:nvGraphicFramePr>
        <p:xfrm>
          <a:off x="129952" y="2132856"/>
          <a:ext cx="8884096" cy="2119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388119"/>
              </p:ext>
            </p:extLst>
          </p:nvPr>
        </p:nvGraphicFramePr>
        <p:xfrm>
          <a:off x="971600" y="4221088"/>
          <a:ext cx="7200799" cy="1991469"/>
        </p:xfrm>
        <a:graphic>
          <a:graphicData uri="http://schemas.openxmlformats.org/drawingml/2006/table">
            <a:tbl>
              <a:tblPr firstRow="1" bandRow="1"/>
              <a:tblGrid>
                <a:gridCol w="1182307"/>
                <a:gridCol w="1003082"/>
                <a:gridCol w="1003082"/>
                <a:gridCol w="1003082"/>
                <a:gridCol w="1003082"/>
                <a:gridCol w="1003082"/>
                <a:gridCol w="1003082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 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Adrián Rivera Pérez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Alejandro Villarreal Gasca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José Amado Orihuela Trejo por el PRI-PVEM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Graco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Ramírez Garrido </a:t>
                      </a:r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Abreú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por el PRD-PT-Movimiento ciudadano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Ninguno/ No iré a votar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Ns</a:t>
                      </a:r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/</a:t>
                      </a:r>
                      <a:r>
                        <a:rPr lang="es-MX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Nc</a:t>
                      </a:r>
                      <a:endParaRPr lang="es-MX" sz="900" b="0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Nunca votaría por el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m pro"/>
                        </a:rPr>
                        <a:t>17%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Cercano al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73%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Segmento estratégico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m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115117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7" tIns="45714" rIns="91427" bIns="45714" anchor="ctr">
            <a:spAutoFit/>
          </a:bodyPr>
          <a:lstStyle/>
          <a:p>
            <a:pPr lvl="0" algn="ctr"/>
            <a:r>
              <a:rPr lang="es-MX" sz="1100" b="1" dirty="0">
                <a:latin typeface="Myriad Pro"/>
              </a:rPr>
              <a:t>Combatir mejor la inseguridad pública y el crimen organizado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360" y="-1"/>
            <a:ext cx="9141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</a:rPr>
              <a:t>Acciones de gobierno</a:t>
            </a:r>
            <a:endParaRPr lang="es-MX" sz="1400" dirty="0">
              <a:solidFill>
                <a:schemeClr val="bg1"/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26821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76411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 anchor="ctr">
            <a:spAutoFit/>
          </a:bodyPr>
          <a:lstStyle/>
          <a:p>
            <a:pPr lvl="0" algn="ctr"/>
            <a:r>
              <a:rPr lang="es-MX" sz="1100" i="1" dirty="0">
                <a:latin typeface="Myriad Pro"/>
              </a:rPr>
              <a:t>M</a:t>
            </a:r>
            <a:r>
              <a:rPr lang="es-MX" sz="1100" i="1" dirty="0" smtClean="0">
                <a:latin typeface="Myriad Pro"/>
              </a:rPr>
              <a:t>e </a:t>
            </a:r>
            <a:r>
              <a:rPr lang="es-MX" sz="1100" i="1" dirty="0">
                <a:latin typeface="Myriad Pro"/>
              </a:rPr>
              <a:t>podría decir, de los siguientes candidatos, </a:t>
            </a:r>
            <a:r>
              <a:rPr lang="es-MX" sz="1100" i="1" dirty="0" smtClean="0">
                <a:latin typeface="Myriad Pro"/>
              </a:rPr>
              <a:t>¿quién </a:t>
            </a:r>
            <a:r>
              <a:rPr lang="es-MX" sz="1100" i="1" dirty="0">
                <a:latin typeface="Myriad Pro"/>
              </a:rPr>
              <a:t>podría, en su opinión</a:t>
            </a:r>
            <a:r>
              <a:rPr lang="es-MX" sz="1100" i="1" dirty="0" smtClean="0">
                <a:latin typeface="Myriad Pro"/>
              </a:rPr>
              <a:t>….?</a:t>
            </a:r>
            <a:endParaRPr lang="es-MX" sz="1100" i="1" dirty="0">
              <a:latin typeface="Myriad Pro"/>
            </a:endParaRPr>
          </a:p>
        </p:txBody>
      </p:sp>
      <p:graphicFrame>
        <p:nvGraphicFramePr>
          <p:cNvPr id="10" name="22 Gráfico"/>
          <p:cNvGraphicFramePr/>
          <p:nvPr>
            <p:extLst>
              <p:ext uri="{D42A27DB-BD31-4B8C-83A1-F6EECF244321}">
                <p14:modId xmlns:p14="http://schemas.microsoft.com/office/powerpoint/2010/main" val="2217442007"/>
              </p:ext>
            </p:extLst>
          </p:nvPr>
        </p:nvGraphicFramePr>
        <p:xfrm>
          <a:off x="129952" y="2132856"/>
          <a:ext cx="8884096" cy="2119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372525"/>
              </p:ext>
            </p:extLst>
          </p:nvPr>
        </p:nvGraphicFramePr>
        <p:xfrm>
          <a:off x="971600" y="4221088"/>
          <a:ext cx="7200799" cy="1991469"/>
        </p:xfrm>
        <a:graphic>
          <a:graphicData uri="http://schemas.openxmlformats.org/drawingml/2006/table">
            <a:tbl>
              <a:tblPr firstRow="1" bandRow="1"/>
              <a:tblGrid>
                <a:gridCol w="1182307"/>
                <a:gridCol w="1003082"/>
                <a:gridCol w="1003082"/>
                <a:gridCol w="1003082"/>
                <a:gridCol w="1003082"/>
                <a:gridCol w="1003082"/>
                <a:gridCol w="1003082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 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Adrián Rivera Pérez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Alejandro Villarreal Gasca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José Amado Orihuela Trejo por el PRI-PVEM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Graco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Ramírez Garrido </a:t>
                      </a:r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Abreú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por el PRD-PT-Movimiento ciudadano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Ninguno/ No iré a votar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Ns</a:t>
                      </a:r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/</a:t>
                      </a:r>
                      <a:r>
                        <a:rPr lang="es-MX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Nc</a:t>
                      </a:r>
                      <a:endParaRPr lang="es-MX" sz="900" b="0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Nunca votaría por el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m pro"/>
                        </a:rPr>
                        <a:t>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Cercano al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73%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Segmento estratégico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17%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m pro"/>
                        </a:rPr>
                        <a:t>24%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m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115117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7" tIns="45714" rIns="91427" bIns="45714" anchor="ctr">
            <a:spAutoFit/>
          </a:bodyPr>
          <a:lstStyle/>
          <a:p>
            <a:pPr lvl="0" algn="ctr"/>
            <a:r>
              <a:rPr lang="es-MX" sz="1100" b="1" dirty="0">
                <a:latin typeface="Myriad Pro"/>
              </a:rPr>
              <a:t>Tomar medidas más eficientes en contra de la corrupción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360" y="-1"/>
            <a:ext cx="9141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</a:rPr>
              <a:t>Acciones de gobierno</a:t>
            </a:r>
            <a:endParaRPr lang="es-MX" sz="1400" dirty="0">
              <a:solidFill>
                <a:schemeClr val="bg1"/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09315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76411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 anchor="ctr">
            <a:spAutoFit/>
          </a:bodyPr>
          <a:lstStyle/>
          <a:p>
            <a:pPr lvl="0" algn="ctr"/>
            <a:r>
              <a:rPr lang="es-MX" sz="1100" i="1" dirty="0">
                <a:latin typeface="Myriad Pro"/>
              </a:rPr>
              <a:t>M</a:t>
            </a:r>
            <a:r>
              <a:rPr lang="es-MX" sz="1100" i="1" dirty="0" smtClean="0">
                <a:latin typeface="Myriad Pro"/>
              </a:rPr>
              <a:t>e </a:t>
            </a:r>
            <a:r>
              <a:rPr lang="es-MX" sz="1100" i="1" dirty="0">
                <a:latin typeface="Myriad Pro"/>
              </a:rPr>
              <a:t>podría decir, de los siguientes candidatos, </a:t>
            </a:r>
            <a:r>
              <a:rPr lang="es-MX" sz="1100" i="1" dirty="0" smtClean="0">
                <a:latin typeface="Myriad Pro"/>
              </a:rPr>
              <a:t>¿quién </a:t>
            </a:r>
            <a:r>
              <a:rPr lang="es-MX" sz="1100" i="1" dirty="0">
                <a:latin typeface="Myriad Pro"/>
              </a:rPr>
              <a:t>podría, en su opinión</a:t>
            </a:r>
            <a:r>
              <a:rPr lang="es-MX" sz="1100" i="1" dirty="0" smtClean="0">
                <a:latin typeface="Myriad Pro"/>
              </a:rPr>
              <a:t>….?</a:t>
            </a:r>
            <a:endParaRPr lang="es-MX" sz="1100" i="1" dirty="0">
              <a:latin typeface="Myriad Pro"/>
            </a:endParaRPr>
          </a:p>
        </p:txBody>
      </p:sp>
      <p:graphicFrame>
        <p:nvGraphicFramePr>
          <p:cNvPr id="10" name="22 Gráfico"/>
          <p:cNvGraphicFramePr/>
          <p:nvPr>
            <p:extLst>
              <p:ext uri="{D42A27DB-BD31-4B8C-83A1-F6EECF244321}">
                <p14:modId xmlns:p14="http://schemas.microsoft.com/office/powerpoint/2010/main" val="2886752270"/>
              </p:ext>
            </p:extLst>
          </p:nvPr>
        </p:nvGraphicFramePr>
        <p:xfrm>
          <a:off x="129952" y="2132856"/>
          <a:ext cx="8884096" cy="2119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406812"/>
              </p:ext>
            </p:extLst>
          </p:nvPr>
        </p:nvGraphicFramePr>
        <p:xfrm>
          <a:off x="971600" y="4221088"/>
          <a:ext cx="7200799" cy="1991469"/>
        </p:xfrm>
        <a:graphic>
          <a:graphicData uri="http://schemas.openxmlformats.org/drawingml/2006/table">
            <a:tbl>
              <a:tblPr firstRow="1" bandRow="1"/>
              <a:tblGrid>
                <a:gridCol w="1182307"/>
                <a:gridCol w="1003082"/>
                <a:gridCol w="1003082"/>
                <a:gridCol w="1003082"/>
                <a:gridCol w="1003082"/>
                <a:gridCol w="1003082"/>
                <a:gridCol w="1003082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 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Adrián Rivera Pérez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Alejandro Villarreal Gasca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José Amado Orihuela Trejo por el PRI-PVEM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Graco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Ramírez Garrido </a:t>
                      </a:r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Abreú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por el PRD-PT-Movimiento ciudadano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Ninguno/ No iré a votar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Ns</a:t>
                      </a:r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/</a:t>
                      </a:r>
                      <a:r>
                        <a:rPr lang="es-MX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Nc</a:t>
                      </a:r>
                      <a:endParaRPr lang="es-MX" sz="900" b="0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Nunca votaría por el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Cercano al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75%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Segmento estratégico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115117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7" tIns="45714" rIns="91427" bIns="45714" anchor="ctr">
            <a:spAutoFit/>
          </a:bodyPr>
          <a:lstStyle/>
          <a:p>
            <a:pPr lvl="0" algn="ctr"/>
            <a:r>
              <a:rPr lang="es-MX" sz="1100" b="1" dirty="0">
                <a:latin typeface="Myriad Pro"/>
              </a:rPr>
              <a:t>Combatir mejor el desempleo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360" y="-1"/>
            <a:ext cx="9141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</a:rPr>
              <a:t>Acciones de gobierno</a:t>
            </a:r>
            <a:endParaRPr lang="es-MX" sz="1400" dirty="0">
              <a:solidFill>
                <a:schemeClr val="bg1"/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54328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76411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 anchor="ctr">
            <a:spAutoFit/>
          </a:bodyPr>
          <a:lstStyle/>
          <a:p>
            <a:pPr lvl="0" algn="ctr"/>
            <a:r>
              <a:rPr lang="es-MX" sz="1100" i="1" dirty="0">
                <a:latin typeface="Myriad Pro"/>
              </a:rPr>
              <a:t>M</a:t>
            </a:r>
            <a:r>
              <a:rPr lang="es-MX" sz="1100" i="1" dirty="0" smtClean="0">
                <a:latin typeface="Myriad Pro"/>
              </a:rPr>
              <a:t>e </a:t>
            </a:r>
            <a:r>
              <a:rPr lang="es-MX" sz="1100" i="1" dirty="0">
                <a:latin typeface="Myriad Pro"/>
              </a:rPr>
              <a:t>podría decir, de los siguientes candidatos, </a:t>
            </a:r>
            <a:r>
              <a:rPr lang="es-MX" sz="1100" i="1" dirty="0" smtClean="0">
                <a:latin typeface="Myriad Pro"/>
              </a:rPr>
              <a:t>¿quién </a:t>
            </a:r>
            <a:r>
              <a:rPr lang="es-MX" sz="1100" i="1" dirty="0">
                <a:latin typeface="Myriad Pro"/>
              </a:rPr>
              <a:t>podría, en su opinión</a:t>
            </a:r>
            <a:r>
              <a:rPr lang="es-MX" sz="1100" i="1" dirty="0" smtClean="0">
                <a:latin typeface="Myriad Pro"/>
              </a:rPr>
              <a:t>….?</a:t>
            </a:r>
            <a:endParaRPr lang="es-MX" sz="1100" i="1" dirty="0">
              <a:latin typeface="Myriad Pro"/>
            </a:endParaRPr>
          </a:p>
        </p:txBody>
      </p:sp>
      <p:graphicFrame>
        <p:nvGraphicFramePr>
          <p:cNvPr id="10" name="22 Gráfico"/>
          <p:cNvGraphicFramePr/>
          <p:nvPr>
            <p:extLst>
              <p:ext uri="{D42A27DB-BD31-4B8C-83A1-F6EECF244321}">
                <p14:modId xmlns:p14="http://schemas.microsoft.com/office/powerpoint/2010/main" val="1436607968"/>
              </p:ext>
            </p:extLst>
          </p:nvPr>
        </p:nvGraphicFramePr>
        <p:xfrm>
          <a:off x="129952" y="2132856"/>
          <a:ext cx="8884096" cy="2119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392826"/>
              </p:ext>
            </p:extLst>
          </p:nvPr>
        </p:nvGraphicFramePr>
        <p:xfrm>
          <a:off x="971600" y="4221088"/>
          <a:ext cx="7200799" cy="1991469"/>
        </p:xfrm>
        <a:graphic>
          <a:graphicData uri="http://schemas.openxmlformats.org/drawingml/2006/table">
            <a:tbl>
              <a:tblPr firstRow="1" bandRow="1"/>
              <a:tblGrid>
                <a:gridCol w="1182307"/>
                <a:gridCol w="1003082"/>
                <a:gridCol w="1003082"/>
                <a:gridCol w="1003082"/>
                <a:gridCol w="1003082"/>
                <a:gridCol w="1003082"/>
                <a:gridCol w="1003082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 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Adrián Rivera Pérez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Alejandro Villarreal Gasca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José Amado Orihuela Trejo por el PRI-PVEM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Graco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Ramírez Garrido </a:t>
                      </a:r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Abreú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por el PRD-PT-Movimiento ciudadano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Ninguno/ No iré a votar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Ns</a:t>
                      </a:r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/</a:t>
                      </a:r>
                      <a:r>
                        <a:rPr lang="es-MX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Nc</a:t>
                      </a:r>
                      <a:endParaRPr lang="es-MX" sz="900" b="0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Nunca votaría por el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Cercano al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75%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Segmento estratégico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115117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7" tIns="45714" rIns="91427" bIns="45714" anchor="ctr">
            <a:spAutoFit/>
          </a:bodyPr>
          <a:lstStyle/>
          <a:p>
            <a:pPr lvl="0" algn="ctr"/>
            <a:r>
              <a:rPr lang="es-ES" sz="1100" b="1" dirty="0">
                <a:latin typeface="Myriad Pro"/>
              </a:rPr>
              <a:t>Tomar medidas más eficientes para el desarrollo de la economía en su estado</a:t>
            </a:r>
            <a:endParaRPr lang="es-MX" sz="1100" b="1" dirty="0">
              <a:latin typeface="Myriad Pro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360" y="-1"/>
            <a:ext cx="9141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</a:rPr>
              <a:t>Acciones de gobierno</a:t>
            </a:r>
            <a:endParaRPr lang="es-MX" sz="1400" dirty="0">
              <a:solidFill>
                <a:schemeClr val="bg1"/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90678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76411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 anchor="ctr">
            <a:spAutoFit/>
          </a:bodyPr>
          <a:lstStyle/>
          <a:p>
            <a:pPr lvl="0" algn="ctr"/>
            <a:r>
              <a:rPr lang="es-MX" sz="1100" i="1" dirty="0">
                <a:latin typeface="Myriad Pro"/>
              </a:rPr>
              <a:t>M</a:t>
            </a:r>
            <a:r>
              <a:rPr lang="es-MX" sz="1100" i="1" dirty="0" smtClean="0">
                <a:latin typeface="Myriad Pro"/>
              </a:rPr>
              <a:t>e </a:t>
            </a:r>
            <a:r>
              <a:rPr lang="es-MX" sz="1100" i="1" dirty="0">
                <a:latin typeface="Myriad Pro"/>
              </a:rPr>
              <a:t>podría decir, de los siguientes candidatos, </a:t>
            </a:r>
            <a:r>
              <a:rPr lang="es-MX" sz="1100" i="1" dirty="0" smtClean="0">
                <a:latin typeface="Myriad Pro"/>
              </a:rPr>
              <a:t>¿quién </a:t>
            </a:r>
            <a:r>
              <a:rPr lang="es-MX" sz="1100" i="1" dirty="0">
                <a:latin typeface="Myriad Pro"/>
              </a:rPr>
              <a:t>podría, en su opinión</a:t>
            </a:r>
            <a:r>
              <a:rPr lang="es-MX" sz="1100" i="1" dirty="0" smtClean="0">
                <a:latin typeface="Myriad Pro"/>
              </a:rPr>
              <a:t>….?</a:t>
            </a:r>
            <a:endParaRPr lang="es-MX" sz="1100" i="1" dirty="0">
              <a:latin typeface="Myriad Pro"/>
            </a:endParaRPr>
          </a:p>
        </p:txBody>
      </p:sp>
      <p:graphicFrame>
        <p:nvGraphicFramePr>
          <p:cNvPr id="10" name="22 Gráfico"/>
          <p:cNvGraphicFramePr/>
          <p:nvPr>
            <p:extLst>
              <p:ext uri="{D42A27DB-BD31-4B8C-83A1-F6EECF244321}">
                <p14:modId xmlns:p14="http://schemas.microsoft.com/office/powerpoint/2010/main" val="1947427019"/>
              </p:ext>
            </p:extLst>
          </p:nvPr>
        </p:nvGraphicFramePr>
        <p:xfrm>
          <a:off x="129952" y="2132856"/>
          <a:ext cx="8884096" cy="2119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7991872"/>
              </p:ext>
            </p:extLst>
          </p:nvPr>
        </p:nvGraphicFramePr>
        <p:xfrm>
          <a:off x="971600" y="4221088"/>
          <a:ext cx="7200799" cy="1991469"/>
        </p:xfrm>
        <a:graphic>
          <a:graphicData uri="http://schemas.openxmlformats.org/drawingml/2006/table">
            <a:tbl>
              <a:tblPr firstRow="1" bandRow="1"/>
              <a:tblGrid>
                <a:gridCol w="1182307"/>
                <a:gridCol w="1003082"/>
                <a:gridCol w="1003082"/>
                <a:gridCol w="1003082"/>
                <a:gridCol w="1003082"/>
                <a:gridCol w="1003082"/>
                <a:gridCol w="1003082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 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Adrián Rivera Pérez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Alejandro Villarreal Gasca por el 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José Amado Orihuela Trejo por el PRI-PVEM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Graco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Ramírez Garrido </a:t>
                      </a:r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Abreú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 por el PRD-PT-Movimiento ciudadano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Ninguno/ No iré a votar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Ns</a:t>
                      </a:r>
                      <a:r>
                        <a:rPr lang="es-MX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/</a:t>
                      </a:r>
                      <a:r>
                        <a:rPr lang="es-MX" sz="9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Nc</a:t>
                      </a:r>
                      <a:endParaRPr lang="es-MX" sz="900" b="0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Nunca votaría por el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Cercano al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76%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0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Segmento estratégico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115117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7" tIns="45714" rIns="91427" bIns="45714" anchor="ctr">
            <a:spAutoFit/>
          </a:bodyPr>
          <a:lstStyle/>
          <a:p>
            <a:pPr lvl="0" algn="ctr"/>
            <a:r>
              <a:rPr lang="es-ES" sz="1100" b="1" dirty="0">
                <a:latin typeface="Myriad Pro"/>
              </a:rPr>
              <a:t>Tomar en cuenta más los intereses de los ciudadanos que los de su partido</a:t>
            </a:r>
            <a:endParaRPr lang="es-MX" sz="1100" b="1" dirty="0">
              <a:latin typeface="Myriad Pro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360" y="-1"/>
            <a:ext cx="9141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</a:rPr>
              <a:t>Acciones de gobierno</a:t>
            </a:r>
            <a:endParaRPr lang="es-MX" sz="1400" dirty="0">
              <a:solidFill>
                <a:schemeClr val="bg1"/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84863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Gráfico"/>
          <p:cNvGraphicFramePr/>
          <p:nvPr>
            <p:extLst>
              <p:ext uri="{D42A27DB-BD31-4B8C-83A1-F6EECF244321}">
                <p14:modId xmlns:p14="http://schemas.microsoft.com/office/powerpoint/2010/main" val="3050943286"/>
              </p:ext>
            </p:extLst>
          </p:nvPr>
        </p:nvGraphicFramePr>
        <p:xfrm>
          <a:off x="179512" y="970727"/>
          <a:ext cx="8712968" cy="2674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4" name="12 Imagen" descr="LOGO_P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7247" y="1958543"/>
            <a:ext cx="318329" cy="318329"/>
          </a:xfrm>
          <a:prstGeom prst="rect">
            <a:avLst/>
          </a:prstGeom>
        </p:spPr>
      </p:pic>
      <p:pic>
        <p:nvPicPr>
          <p:cNvPr id="15" name="Picture 5" descr="C:\Documents and Settings\hilda2\Escritorio\Fondo, logos e imagenes\Logos_partidos\Logos_partidos\PRD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1889391"/>
            <a:ext cx="323206" cy="357153"/>
          </a:xfrm>
          <a:prstGeom prst="rect">
            <a:avLst/>
          </a:prstGeom>
          <a:noFill/>
        </p:spPr>
      </p:pic>
      <p:pic>
        <p:nvPicPr>
          <p:cNvPr id="16" name="Picture 6" descr="C:\Documents and Settings\hilda2\Escritorio\Fondo, logos e imagenes\Logos_partidos\Logos_partidos\PRI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4892" y="1433334"/>
            <a:ext cx="338553" cy="339482"/>
          </a:xfrm>
          <a:prstGeom prst="rect">
            <a:avLst/>
          </a:prstGeom>
          <a:noFill/>
        </p:spPr>
      </p:pic>
      <p:pic>
        <p:nvPicPr>
          <p:cNvPr id="17" name="11 Imagen" descr="P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87824" y="2453543"/>
            <a:ext cx="329391" cy="330260"/>
          </a:xfrm>
          <a:prstGeom prst="rect">
            <a:avLst/>
          </a:prstGeom>
        </p:spPr>
      </p:pic>
      <p:pic>
        <p:nvPicPr>
          <p:cNvPr id="18" name="10 Imagen" descr="PVEM_LOGO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765022" y="2413877"/>
            <a:ext cx="346806" cy="349550"/>
          </a:xfrm>
          <a:prstGeom prst="rect">
            <a:avLst/>
          </a:prstGeom>
        </p:spPr>
      </p:pic>
      <p:sp>
        <p:nvSpPr>
          <p:cNvPr id="20" name="TextBox 5"/>
          <p:cNvSpPr txBox="1"/>
          <p:nvPr/>
        </p:nvSpPr>
        <p:spPr>
          <a:xfrm>
            <a:off x="0" y="0"/>
            <a:ext cx="4714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  <a:cs typeface="Myriad Pro"/>
              </a:rPr>
              <a:t>Intención de voto/Presidente</a:t>
            </a:r>
            <a:endParaRPr lang="es-MX" sz="1400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-10070" y="679480"/>
            <a:ext cx="9144000" cy="43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 anchor="ctr">
            <a:spAutoFit/>
          </a:bodyPr>
          <a:lstStyle/>
          <a:p>
            <a:pPr algn="ctr"/>
            <a:r>
              <a:rPr lang="en-US" sz="1100" i="1" dirty="0">
                <a:latin typeface="Myriad Pro"/>
              </a:rPr>
              <a:t>Me </a:t>
            </a:r>
            <a:r>
              <a:rPr lang="en-US" sz="1100" i="1" dirty="0" err="1">
                <a:latin typeface="Myriad Pro"/>
              </a:rPr>
              <a:t>podría</a:t>
            </a:r>
            <a:r>
              <a:rPr lang="en-US" sz="1100" i="1" dirty="0">
                <a:latin typeface="Myriad Pro"/>
              </a:rPr>
              <a:t> </a:t>
            </a:r>
            <a:r>
              <a:rPr lang="en-US" sz="1100" i="1" dirty="0" err="1">
                <a:latin typeface="Myriad Pro"/>
              </a:rPr>
              <a:t>decir</a:t>
            </a:r>
            <a:r>
              <a:rPr lang="en-US" sz="1100" i="1" dirty="0">
                <a:latin typeface="Myriad Pro"/>
              </a:rPr>
              <a:t>, </a:t>
            </a:r>
            <a:r>
              <a:rPr lang="en-US" sz="1100" i="1" dirty="0" err="1">
                <a:latin typeface="Myriad Pro"/>
              </a:rPr>
              <a:t>si</a:t>
            </a:r>
            <a:r>
              <a:rPr lang="en-US" sz="1100" i="1" dirty="0">
                <a:latin typeface="Myriad Pro"/>
              </a:rPr>
              <a:t> el </a:t>
            </a:r>
            <a:r>
              <a:rPr lang="en-US" sz="1100" i="1" dirty="0" err="1">
                <a:latin typeface="Myriad Pro"/>
              </a:rPr>
              <a:t>día</a:t>
            </a:r>
            <a:r>
              <a:rPr lang="en-US" sz="1100" i="1" dirty="0">
                <a:latin typeface="Myriad Pro"/>
              </a:rPr>
              <a:t> de hoy </a:t>
            </a:r>
            <a:r>
              <a:rPr lang="en-US" sz="1100" i="1" dirty="0" err="1">
                <a:latin typeface="Myriad Pro"/>
              </a:rPr>
              <a:t>fuera</a:t>
            </a:r>
            <a:r>
              <a:rPr lang="en-US" sz="1100" i="1" dirty="0">
                <a:latin typeface="Myriad Pro"/>
              </a:rPr>
              <a:t> la </a:t>
            </a:r>
            <a:r>
              <a:rPr lang="en-US" sz="1100" i="1" dirty="0" err="1">
                <a:latin typeface="Myriad Pro"/>
              </a:rPr>
              <a:t>elección</a:t>
            </a:r>
            <a:r>
              <a:rPr lang="en-US" sz="1100" i="1" dirty="0">
                <a:latin typeface="Myriad Pro"/>
              </a:rPr>
              <a:t> </a:t>
            </a:r>
            <a:r>
              <a:rPr lang="en-US" sz="1100" i="1" dirty="0" err="1">
                <a:latin typeface="Myriad Pro"/>
              </a:rPr>
              <a:t>para</a:t>
            </a:r>
            <a:r>
              <a:rPr lang="en-US" sz="1100" i="1" dirty="0">
                <a:latin typeface="Myriad Pro"/>
              </a:rPr>
              <a:t> </a:t>
            </a:r>
            <a:r>
              <a:rPr lang="en-US" sz="1100" i="1" dirty="0" err="1">
                <a:latin typeface="Myriad Pro"/>
              </a:rPr>
              <a:t>elegir</a:t>
            </a:r>
            <a:r>
              <a:rPr lang="en-US" sz="1100" i="1" dirty="0">
                <a:latin typeface="Myriad Pro"/>
              </a:rPr>
              <a:t> al </a:t>
            </a:r>
            <a:r>
              <a:rPr lang="en-US" sz="1100" i="1" dirty="0" err="1">
                <a:latin typeface="Myriad Pro"/>
              </a:rPr>
              <a:t>próximo</a:t>
            </a:r>
            <a:r>
              <a:rPr lang="en-US" sz="1100" i="1" dirty="0">
                <a:latin typeface="Myriad Pro"/>
              </a:rPr>
              <a:t> </a:t>
            </a:r>
            <a:r>
              <a:rPr lang="en-US" sz="1100" i="1" dirty="0" err="1">
                <a:latin typeface="Myriad Pro"/>
              </a:rPr>
              <a:t>Presidente</a:t>
            </a:r>
            <a:r>
              <a:rPr lang="en-US" sz="1100" i="1" dirty="0">
                <a:latin typeface="Myriad Pro"/>
              </a:rPr>
              <a:t> de México</a:t>
            </a:r>
            <a:r>
              <a:rPr lang="en-US" sz="1100" i="1" dirty="0" smtClean="0">
                <a:latin typeface="Myriad Pro"/>
              </a:rPr>
              <a:t>,</a:t>
            </a:r>
          </a:p>
          <a:p>
            <a:pPr algn="ctr"/>
            <a:r>
              <a:rPr lang="en-US" sz="1100" i="1" dirty="0" smtClean="0">
                <a:latin typeface="Myriad Pro"/>
              </a:rPr>
              <a:t> </a:t>
            </a:r>
            <a:r>
              <a:rPr lang="en-US" sz="1100" i="1" dirty="0">
                <a:latin typeface="Myriad Pro"/>
              </a:rPr>
              <a:t>¿</a:t>
            </a:r>
            <a:r>
              <a:rPr lang="en-US" sz="1100" i="1" dirty="0" err="1">
                <a:latin typeface="Myriad Pro"/>
              </a:rPr>
              <a:t>por</a:t>
            </a:r>
            <a:r>
              <a:rPr lang="en-US" sz="1100" i="1" dirty="0">
                <a:latin typeface="Myriad Pro"/>
              </a:rPr>
              <a:t> </a:t>
            </a:r>
            <a:r>
              <a:rPr lang="en-US" sz="1100" i="1" dirty="0" err="1">
                <a:latin typeface="Myriad Pro"/>
              </a:rPr>
              <a:t>cuál</a:t>
            </a:r>
            <a:r>
              <a:rPr lang="en-US" sz="1100" i="1" dirty="0">
                <a:latin typeface="Myriad Pro"/>
              </a:rPr>
              <a:t> </a:t>
            </a:r>
            <a:r>
              <a:rPr lang="en-US" sz="1100" i="1" dirty="0" err="1">
                <a:latin typeface="Myriad Pro"/>
              </a:rPr>
              <a:t>partido</a:t>
            </a:r>
            <a:r>
              <a:rPr lang="en-US" sz="1100" i="1" dirty="0">
                <a:latin typeface="Myriad Pro"/>
              </a:rPr>
              <a:t> </a:t>
            </a:r>
            <a:r>
              <a:rPr lang="en-US" sz="1100" i="1" dirty="0" err="1" smtClean="0">
                <a:latin typeface="Myriad Pro"/>
              </a:rPr>
              <a:t>votaría</a:t>
            </a:r>
            <a:r>
              <a:rPr lang="en-US" sz="1100" i="1" dirty="0" smtClean="0">
                <a:latin typeface="Myriad Pro"/>
              </a:rPr>
              <a:t>?</a:t>
            </a:r>
            <a:endParaRPr lang="es-MX" sz="1100" i="1" dirty="0">
              <a:latin typeface="Myriad Pro"/>
            </a:endParaRPr>
          </a:p>
        </p:txBody>
      </p:sp>
      <p:graphicFrame>
        <p:nvGraphicFramePr>
          <p:cNvPr id="21" name="2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3594680"/>
              </p:ext>
            </p:extLst>
          </p:nvPr>
        </p:nvGraphicFramePr>
        <p:xfrm>
          <a:off x="298472" y="3789040"/>
          <a:ext cx="8161959" cy="223456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94875"/>
                <a:gridCol w="606863"/>
                <a:gridCol w="606863"/>
                <a:gridCol w="606863"/>
                <a:gridCol w="606863"/>
                <a:gridCol w="606863"/>
                <a:gridCol w="606863"/>
                <a:gridCol w="606863"/>
                <a:gridCol w="606863"/>
                <a:gridCol w="606863"/>
                <a:gridCol w="606863"/>
                <a:gridCol w="606863"/>
                <a:gridCol w="691591"/>
              </a:tblGrid>
              <a:tr h="597179"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  <a:latin typeface="Myriad Pro"/>
                        <a:cs typeface="Myriad Pro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PAN</a:t>
                      </a:r>
                    </a:p>
                  </a:txBody>
                  <a:tcPr marL="9525" marR="9525" marT="9525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PRI</a:t>
                      </a:r>
                    </a:p>
                  </a:txBody>
                  <a:tcPr marL="9525" marR="9525" marT="9525" marB="0" anchor="ctr"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tx1"/>
                          </a:solidFill>
                          <a:latin typeface="Myriad Pro"/>
                          <a:ea typeface="+mn-ea"/>
                          <a:cs typeface="Myriad Pro"/>
                        </a:rPr>
                        <a:t>PRD</a:t>
                      </a: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PT</a:t>
                      </a:r>
                      <a:endParaRPr lang="es-MX" sz="8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PVEM</a:t>
                      </a:r>
                      <a:endParaRPr lang="es-MX" sz="8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Convergencia</a:t>
                      </a:r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/>
                      </a:r>
                      <a:b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</a:br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Movimiento Ciudadano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Nueva Alianza</a:t>
                      </a: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Anularé voto</a:t>
                      </a:r>
                      <a:endParaRPr lang="es-MX" sz="8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Ninguno/No votaré/ No iré</a:t>
                      </a:r>
                      <a:r>
                        <a:rPr lang="es-MX" sz="8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 votar</a:t>
                      </a:r>
                      <a:endParaRPr lang="es-MX" sz="8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Todavía no decido/ Indeciso/ Aún no me decido</a:t>
                      </a:r>
                      <a:endParaRPr lang="es-MX" sz="8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El voto es secreto/ No quiere contestar</a:t>
                      </a:r>
                      <a:endParaRPr lang="es-MX" sz="8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Escogió</a:t>
                      </a:r>
                      <a:r>
                        <a:rPr lang="es-MX" sz="8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más de dos partidos/ escogió más de dos candidatos</a:t>
                      </a:r>
                      <a:endParaRPr lang="es-MX" sz="8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26623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0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Nunca votaría por el PRI</a:t>
                      </a:r>
                      <a:endParaRPr lang="es-MX" sz="10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33%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349776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0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Cercano</a:t>
                      </a:r>
                      <a:r>
                        <a:rPr lang="es-ES" sz="10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al PRI</a:t>
                      </a:r>
                      <a:endParaRPr lang="es-MX" sz="10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91%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26623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0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Segmento estratégico</a:t>
                      </a:r>
                      <a:endParaRPr lang="es-MX" sz="10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pic>
        <p:nvPicPr>
          <p:cNvPr id="1027" name="Picture 3" descr="C:\Users\HVera\AppData\Local\Temp\Rar$DR08.477\movimiento_ciudadadano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342" y="2473919"/>
            <a:ext cx="411406" cy="289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28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FF5A38-1727-4806-984F-31068598AB92}" type="slidenum">
              <a:rPr lang="es-ES" smtClean="0"/>
              <a:pPr>
                <a:defRPr/>
              </a:pPr>
              <a:t>49</a:t>
            </a:fld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0" y="981888"/>
            <a:ext cx="914400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100" i="1" dirty="0" smtClean="0">
                <a:latin typeface="Myriad Pro"/>
              </a:rPr>
              <a:t>¿</a:t>
            </a:r>
            <a:r>
              <a:rPr lang="en-US" sz="1100" i="1" dirty="0" err="1" smtClean="0">
                <a:latin typeface="Myriad Pro"/>
              </a:rPr>
              <a:t>Qué</a:t>
            </a:r>
            <a:r>
              <a:rPr lang="en-US" sz="1100" i="1" dirty="0" smtClean="0">
                <a:latin typeface="Myriad Pro"/>
              </a:rPr>
              <a:t> </a:t>
            </a:r>
            <a:r>
              <a:rPr lang="en-US" sz="1100" i="1" dirty="0">
                <a:latin typeface="Myriad Pro"/>
              </a:rPr>
              <a:t>tan </a:t>
            </a:r>
            <a:r>
              <a:rPr lang="en-US" sz="1100" i="1" dirty="0" err="1">
                <a:latin typeface="Myriad Pro"/>
              </a:rPr>
              <a:t>seguro</a:t>
            </a:r>
            <a:r>
              <a:rPr lang="en-US" sz="1100" i="1" dirty="0">
                <a:latin typeface="Myriad Pro"/>
              </a:rPr>
              <a:t> </a:t>
            </a:r>
            <a:r>
              <a:rPr lang="en-US" sz="1100" i="1" dirty="0" err="1">
                <a:latin typeface="Myriad Pro"/>
              </a:rPr>
              <a:t>está</a:t>
            </a:r>
            <a:r>
              <a:rPr lang="en-US" sz="1100" i="1" dirty="0">
                <a:latin typeface="Myriad Pro"/>
              </a:rPr>
              <a:t> de </a:t>
            </a:r>
            <a:r>
              <a:rPr lang="en-US" sz="1100" i="1" dirty="0" err="1">
                <a:latin typeface="Myriad Pro"/>
              </a:rPr>
              <a:t>votar</a:t>
            </a:r>
            <a:r>
              <a:rPr lang="en-US" sz="1100" i="1" dirty="0">
                <a:latin typeface="Myriad Pro"/>
              </a:rPr>
              <a:t> </a:t>
            </a:r>
            <a:r>
              <a:rPr lang="en-US" sz="1100" i="1" dirty="0" err="1">
                <a:latin typeface="Myriad Pro"/>
              </a:rPr>
              <a:t>por</a:t>
            </a:r>
            <a:r>
              <a:rPr lang="en-US" sz="1100" i="1" dirty="0">
                <a:latin typeface="Myriad Pro"/>
              </a:rPr>
              <a:t> el </a:t>
            </a:r>
            <a:r>
              <a:rPr lang="en-US" sz="1100" i="1" dirty="0" err="1">
                <a:latin typeface="Myriad Pro"/>
              </a:rPr>
              <a:t>partido</a:t>
            </a:r>
            <a:r>
              <a:rPr lang="en-US" sz="1100" i="1" dirty="0">
                <a:latin typeface="Myriad Pro"/>
              </a:rPr>
              <a:t> </a:t>
            </a:r>
            <a:r>
              <a:rPr lang="en-US" sz="1100" i="1" dirty="0" err="1">
                <a:latin typeface="Myriad Pro"/>
              </a:rPr>
              <a:t>que</a:t>
            </a:r>
            <a:r>
              <a:rPr lang="en-US" sz="1100" i="1" dirty="0">
                <a:latin typeface="Myriad Pro"/>
              </a:rPr>
              <a:t> </a:t>
            </a:r>
            <a:r>
              <a:rPr lang="en-US" sz="1100" i="1" dirty="0" err="1">
                <a:latin typeface="Myriad Pro"/>
              </a:rPr>
              <a:t>marcó</a:t>
            </a:r>
            <a:r>
              <a:rPr lang="en-US" sz="1100" i="1" dirty="0">
                <a:latin typeface="Myriad Pro"/>
              </a:rPr>
              <a:t>? </a:t>
            </a:r>
            <a:endParaRPr lang="es-ES_tradnl" sz="1100" i="1" dirty="0" smtClean="0">
              <a:latin typeface="Myriad Pro"/>
            </a:endParaRPr>
          </a:p>
        </p:txBody>
      </p:sp>
      <p:graphicFrame>
        <p:nvGraphicFramePr>
          <p:cNvPr id="5" name="4 Gráfico"/>
          <p:cNvGraphicFramePr/>
          <p:nvPr>
            <p:extLst>
              <p:ext uri="{D42A27DB-BD31-4B8C-83A1-F6EECF244321}">
                <p14:modId xmlns:p14="http://schemas.microsoft.com/office/powerpoint/2010/main" val="887948465"/>
              </p:ext>
            </p:extLst>
          </p:nvPr>
        </p:nvGraphicFramePr>
        <p:xfrm>
          <a:off x="951324" y="1622782"/>
          <a:ext cx="7241352" cy="2771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10 CuadroTexto"/>
          <p:cNvSpPr txBox="1">
            <a:spLocks noChangeArrowheads="1"/>
          </p:cNvSpPr>
          <p:nvPr/>
        </p:nvSpPr>
        <p:spPr bwMode="auto">
          <a:xfrm>
            <a:off x="0" y="0"/>
            <a:ext cx="9144000" cy="30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>
            <a:spAutoFit/>
          </a:bodyPr>
          <a:lstStyle/>
          <a:p>
            <a:r>
              <a:rPr lang="es-MX" sz="1400" dirty="0" smtClean="0">
                <a:solidFill>
                  <a:prstClr val="white"/>
                </a:solidFill>
                <a:latin typeface="Myriad Pro"/>
                <a:cs typeface="Myriad Pro"/>
              </a:rPr>
              <a:t>Seguridad de voto</a:t>
            </a:r>
            <a:endParaRPr lang="es-ES" sz="1400" dirty="0">
              <a:solidFill>
                <a:prstClr val="white"/>
              </a:solidFill>
              <a:latin typeface="Myriad Pro"/>
              <a:cs typeface="Myriad Pro"/>
            </a:endParaRPr>
          </a:p>
        </p:txBody>
      </p:sp>
      <p:graphicFrame>
        <p:nvGraphicFramePr>
          <p:cNvPr id="9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342876"/>
              </p:ext>
            </p:extLst>
          </p:nvPr>
        </p:nvGraphicFramePr>
        <p:xfrm>
          <a:off x="1403647" y="4437113"/>
          <a:ext cx="6408712" cy="165618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46827"/>
                <a:gridCol w="952377"/>
                <a:gridCol w="952377"/>
                <a:gridCol w="952377"/>
                <a:gridCol w="952377"/>
                <a:gridCol w="952377"/>
              </a:tblGrid>
              <a:tr h="388562">
                <a:tc>
                  <a:txBody>
                    <a:bodyPr/>
                    <a:lstStyle/>
                    <a:p>
                      <a:pPr algn="ctr"/>
                      <a:endParaRPr lang="es-ES" sz="1100" b="0" dirty="0">
                        <a:solidFill>
                          <a:schemeClr val="tx1"/>
                        </a:solidFill>
                        <a:latin typeface="Myriad Pro"/>
                        <a:cs typeface="Myriad Pro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Muy seguro</a:t>
                      </a: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Algo seguro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Poco seguro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Nada seguro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Ns</a:t>
                      </a:r>
                      <a:r>
                        <a:rPr lang="es-MX" sz="1100" b="0" kern="1200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/</a:t>
                      </a:r>
                      <a:r>
                        <a:rPr lang="es-MX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Nc</a:t>
                      </a:r>
                      <a:endParaRPr lang="es-MX" sz="1100" b="0" dirty="0">
                        <a:solidFill>
                          <a:schemeClr val="bg1"/>
                        </a:solidFill>
                        <a:effectLst/>
                        <a:latin typeface="Myriad Pro"/>
                        <a:ea typeface="Calibri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72094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Nunca votaría por el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77%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3433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Cercano</a:t>
                      </a:r>
                      <a:r>
                        <a:rPr lang="es-ES" sz="11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74%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72094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Segmento estratégico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484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Gráfico"/>
          <p:cNvGraphicFramePr/>
          <p:nvPr>
            <p:extLst>
              <p:ext uri="{D42A27DB-BD31-4B8C-83A1-F6EECF244321}">
                <p14:modId xmlns:p14="http://schemas.microsoft.com/office/powerpoint/2010/main" val="1191655437"/>
              </p:ext>
            </p:extLst>
          </p:nvPr>
        </p:nvGraphicFramePr>
        <p:xfrm>
          <a:off x="179512" y="970727"/>
          <a:ext cx="8712968" cy="2674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4" name="12 Imagen" descr="LOGO_P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7247" y="2132856"/>
            <a:ext cx="318329" cy="318329"/>
          </a:xfrm>
          <a:prstGeom prst="rect">
            <a:avLst/>
          </a:prstGeom>
        </p:spPr>
      </p:pic>
      <p:pic>
        <p:nvPicPr>
          <p:cNvPr id="15" name="Picture 5" descr="C:\Documents and Settings\hilda2\Escritorio\Fondo, logos e imagenes\Logos_partidos\Logos_partidos\PRD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2" y="2063735"/>
            <a:ext cx="323206" cy="357153"/>
          </a:xfrm>
          <a:prstGeom prst="rect">
            <a:avLst/>
          </a:prstGeom>
          <a:noFill/>
        </p:spPr>
      </p:pic>
      <p:pic>
        <p:nvPicPr>
          <p:cNvPr id="16" name="Picture 6" descr="C:\Documents and Settings\hilda2\Escritorio\Fondo, logos e imagenes\Logos_partidos\Logos_partidos\PRI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09111" y="1988840"/>
            <a:ext cx="338553" cy="339482"/>
          </a:xfrm>
          <a:prstGeom prst="rect">
            <a:avLst/>
          </a:prstGeom>
          <a:noFill/>
        </p:spPr>
      </p:pic>
      <p:pic>
        <p:nvPicPr>
          <p:cNvPr id="17" name="11 Imagen" descr="P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02783" y="2328322"/>
            <a:ext cx="329391" cy="330260"/>
          </a:xfrm>
          <a:prstGeom prst="rect">
            <a:avLst/>
          </a:prstGeom>
        </p:spPr>
      </p:pic>
      <p:pic>
        <p:nvPicPr>
          <p:cNvPr id="18" name="10 Imagen" descr="PVEM_LOGO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91880" y="2328322"/>
            <a:ext cx="346806" cy="349550"/>
          </a:xfrm>
          <a:prstGeom prst="rect">
            <a:avLst/>
          </a:prstGeom>
        </p:spPr>
      </p:pic>
      <p:sp>
        <p:nvSpPr>
          <p:cNvPr id="20" name="TextBox 5"/>
          <p:cNvSpPr txBox="1"/>
          <p:nvPr/>
        </p:nvSpPr>
        <p:spPr>
          <a:xfrm>
            <a:off x="0" y="0"/>
            <a:ext cx="4714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  <a:cs typeface="Myriad Pro"/>
              </a:rPr>
              <a:t>Segunda intención de voto/Presidente</a:t>
            </a:r>
            <a:endParaRPr lang="es-MX" sz="1400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-10070" y="76411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 anchor="ctr">
            <a:spAutoFit/>
          </a:bodyPr>
          <a:lstStyle/>
          <a:p>
            <a:pPr algn="ctr"/>
            <a:r>
              <a:rPr lang="es-MX" sz="1100" i="1" dirty="0">
                <a:latin typeface="Myriad Pro"/>
              </a:rPr>
              <a:t>Y si no pudiera votar por el partido que me dijo, ¿por cuál otro partido votaría?</a:t>
            </a:r>
          </a:p>
        </p:txBody>
      </p:sp>
      <p:graphicFrame>
        <p:nvGraphicFramePr>
          <p:cNvPr id="21" name="2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454537"/>
              </p:ext>
            </p:extLst>
          </p:nvPr>
        </p:nvGraphicFramePr>
        <p:xfrm>
          <a:off x="548562" y="3789040"/>
          <a:ext cx="7615329" cy="199062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10300"/>
                <a:gridCol w="618639"/>
                <a:gridCol w="618639"/>
                <a:gridCol w="618639"/>
                <a:gridCol w="618639"/>
                <a:gridCol w="618639"/>
                <a:gridCol w="618639"/>
                <a:gridCol w="618639"/>
                <a:gridCol w="618639"/>
                <a:gridCol w="618639"/>
                <a:gridCol w="618639"/>
                <a:gridCol w="618639"/>
              </a:tblGrid>
              <a:tr h="597179"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  <a:latin typeface="Myriad Pro"/>
                        <a:cs typeface="Myriad Pro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PAN</a:t>
                      </a:r>
                    </a:p>
                  </a:txBody>
                  <a:tcPr marL="9525" marR="9525" marT="9525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PRI</a:t>
                      </a:r>
                    </a:p>
                  </a:txBody>
                  <a:tcPr marL="9525" marR="9525" marT="9525" marB="0" anchor="ctr"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tx1"/>
                          </a:solidFill>
                          <a:latin typeface="Myriad Pro"/>
                          <a:ea typeface="+mn-ea"/>
                          <a:cs typeface="Myriad Pro"/>
                        </a:rPr>
                        <a:t>PRD</a:t>
                      </a: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PT</a:t>
                      </a:r>
                      <a:endParaRPr lang="es-MX" sz="8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PVEM</a:t>
                      </a:r>
                      <a:endParaRPr lang="es-MX" sz="8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Convergencia</a:t>
                      </a:r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/>
                      </a:r>
                      <a:b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</a:br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Movimiento Ciudadano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Nueva Alianza</a:t>
                      </a: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Anularé voto</a:t>
                      </a:r>
                      <a:endParaRPr lang="es-MX" sz="8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Ninguno/No votaré/ No iré</a:t>
                      </a:r>
                      <a:r>
                        <a:rPr lang="es-MX" sz="8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 votar</a:t>
                      </a:r>
                      <a:endParaRPr lang="es-MX" sz="8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Todavía no decido/ Indeciso/ Aún no me decido</a:t>
                      </a:r>
                      <a:endParaRPr lang="es-MX" sz="8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8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El voto es secreto/ No quiere contestar</a:t>
                      </a:r>
                      <a:endParaRPr lang="es-MX" sz="8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26623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0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Nunca votaría por el PRI</a:t>
                      </a:r>
                      <a:endParaRPr lang="es-MX" sz="10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349776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0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Cercano</a:t>
                      </a:r>
                      <a:r>
                        <a:rPr lang="es-ES" sz="10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al PRI</a:t>
                      </a:r>
                      <a:endParaRPr lang="es-MX" sz="10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26623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0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Segmento estratégico</a:t>
                      </a:r>
                      <a:endParaRPr lang="es-MX" sz="10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9%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pic>
        <p:nvPicPr>
          <p:cNvPr id="23" name="Picture 2" descr="C:\Users\HVera\AppData\Local\Temp\Rar$DR01.483\Logo NuevaAlianza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44502"/>
            <a:ext cx="344363" cy="336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C:\Users\HVera\AppData\Local\Temp\Rar$DR08.477\movimiento_ciudadadan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524" y="2478909"/>
            <a:ext cx="411406" cy="289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555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Gráfico"/>
          <p:cNvGraphicFramePr/>
          <p:nvPr>
            <p:extLst>
              <p:ext uri="{D42A27DB-BD31-4B8C-83A1-F6EECF244321}">
                <p14:modId xmlns:p14="http://schemas.microsoft.com/office/powerpoint/2010/main" val="32215475"/>
              </p:ext>
            </p:extLst>
          </p:nvPr>
        </p:nvGraphicFramePr>
        <p:xfrm>
          <a:off x="179512" y="970727"/>
          <a:ext cx="8712968" cy="2674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4" name="12 Imagen" descr="LOGO_P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9255" y="1628800"/>
            <a:ext cx="318329" cy="318329"/>
          </a:xfrm>
          <a:prstGeom prst="rect">
            <a:avLst/>
          </a:prstGeom>
        </p:spPr>
      </p:pic>
      <p:pic>
        <p:nvPicPr>
          <p:cNvPr id="15" name="Picture 5" descr="C:\Documents and Settings\hilda2\Escritorio\Fondo, logos e imagenes\Logos_partidos\Logos_partidos\PRD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422" y="1811699"/>
            <a:ext cx="323206" cy="357153"/>
          </a:xfrm>
          <a:prstGeom prst="rect">
            <a:avLst/>
          </a:prstGeom>
          <a:noFill/>
        </p:spPr>
      </p:pic>
      <p:pic>
        <p:nvPicPr>
          <p:cNvPr id="16" name="Picture 6" descr="C:\Documents and Settings\hilda2\Escritorio\Fondo, logos e imagenes\Logos_partidos\Logos_partidos\PRI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5135" y="2009398"/>
            <a:ext cx="338553" cy="339482"/>
          </a:xfrm>
          <a:prstGeom prst="rect">
            <a:avLst/>
          </a:prstGeom>
          <a:noFill/>
        </p:spPr>
      </p:pic>
      <p:pic>
        <p:nvPicPr>
          <p:cNvPr id="17" name="11 Imagen" descr="P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47864" y="2387352"/>
            <a:ext cx="329391" cy="330260"/>
          </a:xfrm>
          <a:prstGeom prst="rect">
            <a:avLst/>
          </a:prstGeom>
        </p:spPr>
      </p:pic>
      <p:pic>
        <p:nvPicPr>
          <p:cNvPr id="18" name="10 Imagen" descr="PVEM_LOGO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15124" y="2396426"/>
            <a:ext cx="346806" cy="349550"/>
          </a:xfrm>
          <a:prstGeom prst="rect">
            <a:avLst/>
          </a:prstGeom>
        </p:spPr>
      </p:pic>
      <p:sp>
        <p:nvSpPr>
          <p:cNvPr id="20" name="TextBox 5"/>
          <p:cNvSpPr txBox="1"/>
          <p:nvPr/>
        </p:nvSpPr>
        <p:spPr>
          <a:xfrm>
            <a:off x="0" y="0"/>
            <a:ext cx="4714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  <a:cs typeface="Myriad Pro"/>
              </a:rPr>
              <a:t>Voto negativo/Presidente</a:t>
            </a:r>
            <a:endParaRPr lang="es-MX" sz="1400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-10070" y="764118"/>
            <a:ext cx="91440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 anchor="ctr">
            <a:spAutoFit/>
          </a:bodyPr>
          <a:lstStyle/>
          <a:p>
            <a:pPr algn="ctr"/>
            <a:r>
              <a:rPr lang="es-MX" sz="1100" i="1" dirty="0">
                <a:latin typeface="Myriad Pro"/>
              </a:rPr>
              <a:t>¿Y por cuál partido nunca votaría?</a:t>
            </a:r>
          </a:p>
        </p:txBody>
      </p:sp>
      <p:graphicFrame>
        <p:nvGraphicFramePr>
          <p:cNvPr id="21" name="2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239109"/>
              </p:ext>
            </p:extLst>
          </p:nvPr>
        </p:nvGraphicFramePr>
        <p:xfrm>
          <a:off x="298472" y="3789041"/>
          <a:ext cx="8161957" cy="256911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36936"/>
                <a:gridCol w="791669"/>
                <a:gridCol w="791669"/>
                <a:gridCol w="791669"/>
                <a:gridCol w="791669"/>
                <a:gridCol w="791669"/>
                <a:gridCol w="791669"/>
                <a:gridCol w="791669"/>
                <a:gridCol w="791669"/>
                <a:gridCol w="791669"/>
              </a:tblGrid>
              <a:tr h="571695">
                <a:tc>
                  <a:txBody>
                    <a:bodyPr/>
                    <a:lstStyle/>
                    <a:p>
                      <a:pPr algn="ctr"/>
                      <a:endParaRPr lang="es-ES" sz="1100" b="0" dirty="0">
                        <a:solidFill>
                          <a:schemeClr val="bg1"/>
                        </a:solidFill>
                        <a:latin typeface="Myriad Pro"/>
                        <a:cs typeface="Myriad Pro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1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PAN</a:t>
                      </a:r>
                    </a:p>
                  </a:txBody>
                  <a:tcPr marL="9525" marR="9525" marT="9525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1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PRI</a:t>
                      </a:r>
                    </a:p>
                  </a:txBody>
                  <a:tcPr marL="9525" marR="9525" marT="9525" marB="0" anchor="ctr"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100" b="0" kern="1200" dirty="0">
                          <a:solidFill>
                            <a:schemeClr val="tx1"/>
                          </a:solidFill>
                          <a:latin typeface="Myriad Pro"/>
                          <a:ea typeface="+mn-ea"/>
                          <a:cs typeface="Myriad Pro"/>
                        </a:rPr>
                        <a:t>PRD</a:t>
                      </a: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PT</a:t>
                      </a:r>
                      <a:endParaRPr lang="es-MX" sz="11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PVEM</a:t>
                      </a:r>
                      <a:endParaRPr lang="es-MX" sz="11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Convergencia</a:t>
                      </a:r>
                      <a:r>
                        <a:rPr lang="es-MX" sz="11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/>
                      </a:r>
                      <a:br>
                        <a:rPr lang="es-MX" sz="11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</a:br>
                      <a:r>
                        <a:rPr lang="es-MX" sz="11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Movimiento Ciudadano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1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Nueva Alianza</a:t>
                      </a: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Todavía no decido/ Indeciso/ Aún no me decido</a:t>
                      </a:r>
                      <a:endParaRPr lang="es-MX" sz="11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El voto es secreto/ No quiere contestar</a:t>
                      </a:r>
                      <a:endParaRPr lang="es-MX" sz="11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647334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Nunca votaría por el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20%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365885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Cercano</a:t>
                      </a:r>
                      <a:r>
                        <a:rPr lang="es-ES" sz="11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647334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Segmento estratégico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pic>
        <p:nvPicPr>
          <p:cNvPr id="23" name="Picture 2" descr="C:\Users\HVera\AppData\Local\Temp\Rar$DR01.483\Logo NuevaAlianza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409550"/>
            <a:ext cx="344363" cy="336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C:\Users\HVera\AppData\Local\Temp\Rar$DR08.477\movimiento_ciudadadan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698" y="2396426"/>
            <a:ext cx="411406" cy="289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828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0 CuadroTexto"/>
          <p:cNvSpPr txBox="1">
            <a:spLocks noChangeArrowheads="1"/>
          </p:cNvSpPr>
          <p:nvPr/>
        </p:nvSpPr>
        <p:spPr bwMode="auto">
          <a:xfrm>
            <a:off x="0" y="0"/>
            <a:ext cx="9144000" cy="30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>
            <a:spAutoFit/>
          </a:bodyPr>
          <a:lstStyle/>
          <a:p>
            <a:r>
              <a:rPr lang="es-MX" sz="1400" dirty="0" smtClean="0">
                <a:solidFill>
                  <a:prstClr val="white"/>
                </a:solidFill>
                <a:latin typeface="Myriad Pro"/>
                <a:cs typeface="Myriad Pro"/>
              </a:rPr>
              <a:t>Cruces estadísticos </a:t>
            </a:r>
            <a:endParaRPr lang="es-ES" sz="1400" dirty="0">
              <a:solidFill>
                <a:prstClr val="white"/>
              </a:solidFill>
              <a:latin typeface="Myriad Pro"/>
              <a:cs typeface="Myriad Pro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1954467"/>
              </p:ext>
            </p:extLst>
          </p:nvPr>
        </p:nvGraphicFramePr>
        <p:xfrm>
          <a:off x="569190" y="1556793"/>
          <a:ext cx="8251277" cy="1872208"/>
        </p:xfrm>
        <a:graphic>
          <a:graphicData uri="http://schemas.openxmlformats.org/drawingml/2006/table">
            <a:tbl>
              <a:tblPr firstRow="1" bandRow="1"/>
              <a:tblGrid>
                <a:gridCol w="924712"/>
                <a:gridCol w="606374"/>
                <a:gridCol w="614721"/>
                <a:gridCol w="610547"/>
                <a:gridCol w="610547"/>
                <a:gridCol w="610547"/>
                <a:gridCol w="610547"/>
                <a:gridCol w="610547"/>
                <a:gridCol w="610547"/>
                <a:gridCol w="610547"/>
                <a:gridCol w="610547"/>
                <a:gridCol w="610547"/>
                <a:gridCol w="610547"/>
              </a:tblGrid>
              <a:tr h="90262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 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PRI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>
                          <a:solidFill>
                            <a:schemeClr val="tx1"/>
                          </a:solidFill>
                          <a:latin typeface="Myriad Pro"/>
                          <a:ea typeface="+mn-ea"/>
                          <a:cs typeface="Myriad Pro"/>
                        </a:rPr>
                        <a:t>PRD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PT</a:t>
                      </a:r>
                      <a:endParaRPr lang="es-MX" sz="9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PVEM</a:t>
                      </a:r>
                      <a:endParaRPr lang="es-MX" sz="9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Convergencia</a:t>
                      </a:r>
                      <a:r>
                        <a:rPr lang="es-MX" sz="9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/>
                      </a:r>
                      <a:br>
                        <a:rPr lang="es-MX" sz="9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</a:br>
                      <a:r>
                        <a:rPr lang="es-MX" sz="9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Movimiento Ciudadano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Nueva Alianza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No</a:t>
                      </a:r>
                      <a:r>
                        <a:rPr lang="es-MX" sz="9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registrado</a:t>
                      </a:r>
                      <a:endParaRPr lang="es-MX" sz="9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Anularé voto</a:t>
                      </a:r>
                      <a:endParaRPr lang="es-MX" sz="9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Ninguno/No votaré/ No iré</a:t>
                      </a:r>
                      <a:r>
                        <a:rPr lang="es-MX" sz="9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 votar</a:t>
                      </a:r>
                      <a:endParaRPr lang="es-MX" sz="9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Todavía no decido/ Indeciso/ Aún no me decido</a:t>
                      </a:r>
                      <a:endParaRPr lang="es-MX" sz="9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El voto es secreto/ No quiere contestar</a:t>
                      </a:r>
                      <a:endParaRPr lang="es-MX" sz="9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231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PAN</a:t>
                      </a:r>
                      <a:endParaRPr lang="es-MX" sz="11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31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PRI</a:t>
                      </a:r>
                      <a:endParaRPr lang="es-MX" sz="11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31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PRD</a:t>
                      </a:r>
                      <a:endParaRPr lang="es-MX" sz="1100" b="0" i="0" u="none" strike="noStrike" dirty="0">
                        <a:solidFill>
                          <a:schemeClr val="tx1"/>
                        </a:solidFill>
                        <a:effectLst/>
                        <a:latin typeface="Myriad Pro"/>
                      </a:endParaRP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3" name="2 Conector recto de flecha"/>
          <p:cNvCxnSpPr/>
          <p:nvPr/>
        </p:nvCxnSpPr>
        <p:spPr>
          <a:xfrm>
            <a:off x="2195736" y="1340768"/>
            <a:ext cx="3600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>
            <a:off x="2195736" y="4149080"/>
            <a:ext cx="3600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 de flecha"/>
          <p:cNvCxnSpPr/>
          <p:nvPr/>
        </p:nvCxnSpPr>
        <p:spPr>
          <a:xfrm flipV="1">
            <a:off x="467544" y="1916832"/>
            <a:ext cx="0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 flipV="1">
            <a:off x="827584" y="4797152"/>
            <a:ext cx="0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2320388" y="1079158"/>
            <a:ext cx="18549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i="1" dirty="0" smtClean="0">
                <a:latin typeface="Myriad Pro"/>
              </a:rPr>
              <a:t>Segunda intención de voto</a:t>
            </a:r>
            <a:endParaRPr lang="es-MX" sz="1100" i="1" dirty="0">
              <a:latin typeface="Myriad Pro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2290504" y="3852089"/>
            <a:ext cx="10470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i="1" dirty="0" smtClean="0">
                <a:latin typeface="Myriad Pro"/>
              </a:rPr>
              <a:t>Voto negativo</a:t>
            </a:r>
            <a:endParaRPr lang="es-MX" sz="1100" i="1" dirty="0">
              <a:latin typeface="Myriad Pro"/>
            </a:endParaRPr>
          </a:p>
        </p:txBody>
      </p:sp>
      <p:sp>
        <p:nvSpPr>
          <p:cNvPr id="18" name="17 CuadroTexto"/>
          <p:cNvSpPr txBox="1"/>
          <p:nvPr/>
        </p:nvSpPr>
        <p:spPr>
          <a:xfrm rot="16200000">
            <a:off x="-564133" y="2509611"/>
            <a:ext cx="17828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i="1" dirty="0" smtClean="0">
                <a:latin typeface="Myriad Pro"/>
              </a:rPr>
              <a:t>Primera intención de voto</a:t>
            </a:r>
            <a:endParaRPr lang="es-MX" sz="1100" i="1" dirty="0">
              <a:latin typeface="Myriad Pro"/>
            </a:endParaRPr>
          </a:p>
        </p:txBody>
      </p:sp>
      <p:sp>
        <p:nvSpPr>
          <p:cNvPr id="19" name="18 CuadroTexto"/>
          <p:cNvSpPr txBox="1"/>
          <p:nvPr/>
        </p:nvSpPr>
        <p:spPr>
          <a:xfrm rot="16200000">
            <a:off x="-266660" y="5143069"/>
            <a:ext cx="17828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i="1" dirty="0" smtClean="0">
                <a:latin typeface="Myriad Pro"/>
              </a:rPr>
              <a:t>Primera intención de voto</a:t>
            </a:r>
            <a:endParaRPr lang="es-MX" sz="1100" i="1" dirty="0">
              <a:latin typeface="Myriad Pro"/>
            </a:endParaRPr>
          </a:p>
        </p:txBody>
      </p:sp>
      <p:graphicFrame>
        <p:nvGraphicFramePr>
          <p:cNvPr id="16" name="1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618005"/>
              </p:ext>
            </p:extLst>
          </p:nvPr>
        </p:nvGraphicFramePr>
        <p:xfrm>
          <a:off x="956736" y="4382259"/>
          <a:ext cx="7719721" cy="1744503"/>
        </p:xfrm>
        <a:graphic>
          <a:graphicData uri="http://schemas.openxmlformats.org/drawingml/2006/table">
            <a:tbl>
              <a:tblPr firstRow="1" bandRow="1"/>
              <a:tblGrid>
                <a:gridCol w="1111984"/>
                <a:gridCol w="734193"/>
                <a:gridCol w="734193"/>
                <a:gridCol w="734193"/>
                <a:gridCol w="734193"/>
                <a:gridCol w="734193"/>
                <a:gridCol w="734193"/>
                <a:gridCol w="734193"/>
                <a:gridCol w="734193"/>
                <a:gridCol w="734193"/>
              </a:tblGrid>
              <a:tr h="59823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 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1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1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PRI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100" b="0" kern="1200" dirty="0">
                          <a:solidFill>
                            <a:schemeClr val="tx1"/>
                          </a:solidFill>
                          <a:latin typeface="Myriad Pro"/>
                          <a:ea typeface="+mn-ea"/>
                          <a:cs typeface="Myriad Pro"/>
                        </a:rPr>
                        <a:t>PRD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PT</a:t>
                      </a:r>
                      <a:endParaRPr lang="es-MX" sz="9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9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PVEM</a:t>
                      </a:r>
                      <a:endParaRPr lang="es-MX" sz="9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Convergencia</a:t>
                      </a:r>
                      <a:r>
                        <a:rPr lang="es-MX" sz="11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/>
                      </a:r>
                      <a:br>
                        <a:rPr lang="es-MX" sz="11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</a:br>
                      <a:r>
                        <a:rPr lang="es-MX" sz="11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Movimiento Ciudadano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100" b="0" kern="1200" dirty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Nueva Alianza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Todavía no decido/ Indeciso/ Aún no me decido</a:t>
                      </a:r>
                      <a:endParaRPr lang="es-MX" sz="11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El voto es secreto/ No quiere contestar</a:t>
                      </a:r>
                      <a:endParaRPr lang="es-MX" sz="1100" b="0" kern="1200" dirty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989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PAN</a:t>
                      </a:r>
                      <a:endParaRPr lang="es-MX" sz="11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89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PRI</a:t>
                      </a:r>
                      <a:endParaRPr lang="es-MX" sz="11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89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PRD</a:t>
                      </a:r>
                      <a:endParaRPr lang="es-MX" sz="1100" b="0" i="0" u="none" strike="noStrike" dirty="0">
                        <a:solidFill>
                          <a:schemeClr val="tx1"/>
                        </a:solidFill>
                        <a:effectLst/>
                        <a:latin typeface="Myriad Pro"/>
                      </a:endParaRP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299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Rectángulo"/>
          <p:cNvSpPr/>
          <p:nvPr/>
        </p:nvSpPr>
        <p:spPr>
          <a:xfrm>
            <a:off x="52636" y="709117"/>
            <a:ext cx="9144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100" i="1" dirty="0">
                <a:latin typeface="Myriad Pro"/>
              </a:rPr>
              <a:t>Si hoy fueran las elecciones para presidente de México de 2012 y los candidatos fueran los siguientes, </a:t>
            </a:r>
            <a:r>
              <a:rPr lang="es-MX" sz="1100" i="1" dirty="0" smtClean="0">
                <a:latin typeface="Myriad Pro"/>
              </a:rPr>
              <a:t>por </a:t>
            </a:r>
            <a:r>
              <a:rPr lang="es-MX" sz="1100" i="1" dirty="0">
                <a:latin typeface="Myriad Pro"/>
              </a:rPr>
              <a:t>quién votaría? </a:t>
            </a:r>
          </a:p>
        </p:txBody>
      </p:sp>
      <p:sp>
        <p:nvSpPr>
          <p:cNvPr id="20" name="TextBox 5"/>
          <p:cNvSpPr txBox="1"/>
          <p:nvPr/>
        </p:nvSpPr>
        <p:spPr>
          <a:xfrm>
            <a:off x="0" y="0"/>
            <a:ext cx="4714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  <a:cs typeface="Myriad Pro"/>
              </a:rPr>
              <a:t>Intención de voto candidato</a:t>
            </a:r>
            <a:endParaRPr lang="es-MX" sz="1400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graphicFrame>
        <p:nvGraphicFramePr>
          <p:cNvPr id="13" name="3 Gráfico"/>
          <p:cNvGraphicFramePr/>
          <p:nvPr>
            <p:extLst>
              <p:ext uri="{D42A27DB-BD31-4B8C-83A1-F6EECF244321}">
                <p14:modId xmlns:p14="http://schemas.microsoft.com/office/powerpoint/2010/main" val="1033553113"/>
              </p:ext>
            </p:extLst>
          </p:nvPr>
        </p:nvGraphicFramePr>
        <p:xfrm>
          <a:off x="179512" y="970727"/>
          <a:ext cx="8712968" cy="2674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2" name="Picture 10" descr="VAZQUEZ_MOT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6733" y="1772816"/>
            <a:ext cx="358843" cy="470257"/>
          </a:xfrm>
          <a:prstGeom prst="rect">
            <a:avLst/>
          </a:prstGeom>
        </p:spPr>
      </p:pic>
      <p:pic>
        <p:nvPicPr>
          <p:cNvPr id="33" name="Picture 14" descr="AML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00115" y="1772816"/>
            <a:ext cx="323613" cy="424089"/>
          </a:xfrm>
          <a:prstGeom prst="rect">
            <a:avLst/>
          </a:prstGeom>
        </p:spPr>
      </p:pic>
      <p:pic>
        <p:nvPicPr>
          <p:cNvPr id="34" name="Picture 3" descr="nietoPN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22498" y="1340768"/>
            <a:ext cx="353158" cy="462808"/>
          </a:xfrm>
          <a:prstGeom prst="rect">
            <a:avLst/>
          </a:prstGeom>
        </p:spPr>
      </p:pic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7440758"/>
              </p:ext>
            </p:extLst>
          </p:nvPr>
        </p:nvGraphicFramePr>
        <p:xfrm>
          <a:off x="396733" y="3573016"/>
          <a:ext cx="8121274" cy="281368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99210"/>
                <a:gridCol w="610172"/>
                <a:gridCol w="610172"/>
                <a:gridCol w="610172"/>
                <a:gridCol w="610172"/>
                <a:gridCol w="610172"/>
                <a:gridCol w="610172"/>
                <a:gridCol w="610172"/>
                <a:gridCol w="610172"/>
                <a:gridCol w="610172"/>
                <a:gridCol w="610172"/>
                <a:gridCol w="610172"/>
                <a:gridCol w="610172"/>
              </a:tblGrid>
              <a:tr h="597179">
                <a:tc>
                  <a:txBody>
                    <a:bodyPr/>
                    <a:lstStyle/>
                    <a:p>
                      <a:pPr algn="ctr"/>
                      <a:endParaRPr lang="es-ES" sz="1100" b="0" dirty="0">
                        <a:solidFill>
                          <a:schemeClr val="tx1"/>
                        </a:solidFill>
                        <a:latin typeface="Myriad Pro"/>
                        <a:cs typeface="Myriad Pro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Josefina Vázquez Mota </a:t>
                      </a: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(PAN)</a:t>
                      </a:r>
                    </a:p>
                  </a:txBody>
                  <a:tcPr marL="9525" marR="9525" marT="9525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Enrique Peña Nieto </a:t>
                      </a: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(PRI)</a:t>
                      </a:r>
                    </a:p>
                  </a:txBody>
                  <a:tcPr marL="9525" marR="9525" marT="9525" marB="0" anchor="ctr">
                    <a:solidFill>
                      <a:srgbClr val="005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Andrés Manuel López Obrador </a:t>
                      </a:r>
                      <a:r>
                        <a:rPr lang="pt-BR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(PRD)</a:t>
                      </a: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Andrés Manuel López Obrador </a:t>
                      </a:r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(PT)</a:t>
                      </a: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Enrique Peña Nieto </a:t>
                      </a: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(PVEM)</a:t>
                      </a: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Andrés Manuel López Obrador </a:t>
                      </a: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(Movimiento Ciudadano)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Gabriel </a:t>
                      </a:r>
                      <a:r>
                        <a:rPr lang="es-MX" sz="8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Quadri</a:t>
                      </a:r>
                      <a:r>
                        <a:rPr lang="es-MX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 de la Torre </a:t>
                      </a: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(PANAL)</a:t>
                      </a: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No registrado</a:t>
                      </a: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Anularé/Anuló/Anuló Cédula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Ninguno/No Votaré/No Iré a votar</a:t>
                      </a: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Todavía no decido/Indeciso/Aun no me </a:t>
                      </a:r>
                      <a:r>
                        <a:rPr lang="es-MX" sz="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decido</a:t>
                      </a:r>
                      <a:endParaRPr lang="es-MX" sz="800" b="1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El voto es secreto/No quiere contestar/ No lo conoce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26623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Nunca votaría por el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32%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40%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349776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Cercano</a:t>
                      </a:r>
                      <a:r>
                        <a:rPr lang="es-ES" sz="11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89%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26623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Segmento estratégico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pic>
        <p:nvPicPr>
          <p:cNvPr id="10" name="Picture 14" descr="AML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20195" y="2356839"/>
            <a:ext cx="323613" cy="424089"/>
          </a:xfrm>
          <a:prstGeom prst="rect">
            <a:avLst/>
          </a:prstGeom>
        </p:spPr>
      </p:pic>
      <p:pic>
        <p:nvPicPr>
          <p:cNvPr id="11" name="Picture 3" descr="nietoPN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31840" y="2318120"/>
            <a:ext cx="353158" cy="462808"/>
          </a:xfrm>
          <a:prstGeom prst="rect">
            <a:avLst/>
          </a:prstGeom>
        </p:spPr>
      </p:pic>
      <p:pic>
        <p:nvPicPr>
          <p:cNvPr id="12" name="Picture 14" descr="AML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3091" y="2317578"/>
            <a:ext cx="323613" cy="424089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387" y="2317578"/>
            <a:ext cx="313097" cy="383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890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FF5A38-1727-4806-984F-31068598AB92}" type="slidenum">
              <a:rPr lang="es-ES" smtClean="0"/>
              <a:pPr>
                <a:defRPr/>
              </a:pPr>
              <a:t>54</a:t>
            </a:fld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0" y="981888"/>
            <a:ext cx="914400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100" i="1" dirty="0" smtClean="0">
                <a:latin typeface="Myriad Pro"/>
              </a:rPr>
              <a:t>¿</a:t>
            </a:r>
            <a:r>
              <a:rPr lang="en-US" sz="1100" i="1" dirty="0" err="1" smtClean="0">
                <a:latin typeface="Myriad Pro"/>
              </a:rPr>
              <a:t>Qué</a:t>
            </a:r>
            <a:r>
              <a:rPr lang="en-US" sz="1100" i="1" dirty="0" smtClean="0">
                <a:latin typeface="Myriad Pro"/>
              </a:rPr>
              <a:t> </a:t>
            </a:r>
            <a:r>
              <a:rPr lang="en-US" sz="1100" i="1" dirty="0">
                <a:latin typeface="Myriad Pro"/>
              </a:rPr>
              <a:t>tan </a:t>
            </a:r>
            <a:r>
              <a:rPr lang="en-US" sz="1100" i="1" dirty="0" err="1">
                <a:latin typeface="Myriad Pro"/>
              </a:rPr>
              <a:t>seguro</a:t>
            </a:r>
            <a:r>
              <a:rPr lang="en-US" sz="1100" i="1" dirty="0">
                <a:latin typeface="Myriad Pro"/>
              </a:rPr>
              <a:t> </a:t>
            </a:r>
            <a:r>
              <a:rPr lang="en-US" sz="1100" i="1" dirty="0" err="1">
                <a:latin typeface="Myriad Pro"/>
              </a:rPr>
              <a:t>está</a:t>
            </a:r>
            <a:r>
              <a:rPr lang="en-US" sz="1100" i="1" dirty="0">
                <a:latin typeface="Myriad Pro"/>
              </a:rPr>
              <a:t> de </a:t>
            </a:r>
            <a:r>
              <a:rPr lang="en-US" sz="1100" i="1" dirty="0" err="1">
                <a:latin typeface="Myriad Pro"/>
              </a:rPr>
              <a:t>votar</a:t>
            </a:r>
            <a:r>
              <a:rPr lang="en-US" sz="1100" i="1" dirty="0">
                <a:latin typeface="Myriad Pro"/>
              </a:rPr>
              <a:t> </a:t>
            </a:r>
            <a:r>
              <a:rPr lang="en-US" sz="1100" i="1" dirty="0" err="1">
                <a:latin typeface="Myriad Pro"/>
              </a:rPr>
              <a:t>por</a:t>
            </a:r>
            <a:r>
              <a:rPr lang="en-US" sz="1100" i="1" dirty="0">
                <a:latin typeface="Myriad Pro"/>
              </a:rPr>
              <a:t> el </a:t>
            </a:r>
            <a:r>
              <a:rPr lang="en-US" sz="1100" i="1" dirty="0" err="1" smtClean="0">
                <a:latin typeface="Myriad Pro"/>
              </a:rPr>
              <a:t>candidato</a:t>
            </a:r>
            <a:r>
              <a:rPr lang="en-US" sz="1100" i="1" dirty="0" smtClean="0">
                <a:latin typeface="Myriad Pro"/>
              </a:rPr>
              <a:t> </a:t>
            </a:r>
            <a:r>
              <a:rPr lang="en-US" sz="1100" i="1" dirty="0" err="1" smtClean="0">
                <a:latin typeface="Myriad Pro"/>
              </a:rPr>
              <a:t>que</a:t>
            </a:r>
            <a:r>
              <a:rPr lang="en-US" sz="1100" i="1" dirty="0" smtClean="0">
                <a:latin typeface="Myriad Pro"/>
              </a:rPr>
              <a:t> </a:t>
            </a:r>
            <a:r>
              <a:rPr lang="en-US" sz="1100" i="1" dirty="0" err="1">
                <a:latin typeface="Myriad Pro"/>
              </a:rPr>
              <a:t>marcó</a:t>
            </a:r>
            <a:r>
              <a:rPr lang="en-US" sz="1100" i="1" dirty="0">
                <a:latin typeface="Myriad Pro"/>
              </a:rPr>
              <a:t>? </a:t>
            </a:r>
            <a:endParaRPr lang="es-ES_tradnl" sz="1100" i="1" dirty="0" smtClean="0">
              <a:latin typeface="Myriad Pro"/>
            </a:endParaRPr>
          </a:p>
        </p:txBody>
      </p:sp>
      <p:graphicFrame>
        <p:nvGraphicFramePr>
          <p:cNvPr id="5" name="4 Gráfico"/>
          <p:cNvGraphicFramePr/>
          <p:nvPr>
            <p:extLst>
              <p:ext uri="{D42A27DB-BD31-4B8C-83A1-F6EECF244321}">
                <p14:modId xmlns:p14="http://schemas.microsoft.com/office/powerpoint/2010/main" val="2813475132"/>
              </p:ext>
            </p:extLst>
          </p:nvPr>
        </p:nvGraphicFramePr>
        <p:xfrm>
          <a:off x="951324" y="1622782"/>
          <a:ext cx="7241352" cy="2771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10 CuadroTexto"/>
          <p:cNvSpPr txBox="1">
            <a:spLocks noChangeArrowheads="1"/>
          </p:cNvSpPr>
          <p:nvPr/>
        </p:nvSpPr>
        <p:spPr bwMode="auto">
          <a:xfrm>
            <a:off x="0" y="0"/>
            <a:ext cx="9144000" cy="30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>
            <a:spAutoFit/>
          </a:bodyPr>
          <a:lstStyle/>
          <a:p>
            <a:r>
              <a:rPr lang="es-MX" sz="1400" dirty="0" smtClean="0">
                <a:solidFill>
                  <a:prstClr val="white"/>
                </a:solidFill>
                <a:latin typeface="Myriad Pro"/>
                <a:cs typeface="Myriad Pro"/>
              </a:rPr>
              <a:t>Seguridad de voto</a:t>
            </a:r>
            <a:endParaRPr lang="es-ES" sz="1400" dirty="0">
              <a:solidFill>
                <a:prstClr val="white"/>
              </a:solidFill>
              <a:latin typeface="Myriad Pro"/>
              <a:cs typeface="Myriad Pro"/>
            </a:endParaRPr>
          </a:p>
        </p:txBody>
      </p:sp>
      <p:graphicFrame>
        <p:nvGraphicFramePr>
          <p:cNvPr id="9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163527"/>
              </p:ext>
            </p:extLst>
          </p:nvPr>
        </p:nvGraphicFramePr>
        <p:xfrm>
          <a:off x="1403647" y="4437113"/>
          <a:ext cx="6408712" cy="165618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46827"/>
                <a:gridCol w="952377"/>
                <a:gridCol w="952377"/>
                <a:gridCol w="952377"/>
                <a:gridCol w="952377"/>
                <a:gridCol w="952377"/>
              </a:tblGrid>
              <a:tr h="388562">
                <a:tc>
                  <a:txBody>
                    <a:bodyPr/>
                    <a:lstStyle/>
                    <a:p>
                      <a:pPr algn="ctr"/>
                      <a:endParaRPr lang="es-ES" sz="1100" b="0" dirty="0">
                        <a:solidFill>
                          <a:schemeClr val="tx1"/>
                        </a:solidFill>
                        <a:latin typeface="Myriad Pro"/>
                        <a:cs typeface="Myriad Pro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Muy seguro</a:t>
                      </a: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Algo seguro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Poco seguro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Nada seguro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Ns</a:t>
                      </a:r>
                      <a:r>
                        <a:rPr lang="es-MX" sz="1100" b="0" kern="1200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/</a:t>
                      </a:r>
                      <a:r>
                        <a:rPr lang="es-MX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  <a:ea typeface="Times New Roman"/>
                          <a:cs typeface="Myriad Pro"/>
                        </a:rPr>
                        <a:t>Nc</a:t>
                      </a:r>
                      <a:endParaRPr lang="es-MX" sz="1100" b="0" dirty="0">
                        <a:solidFill>
                          <a:schemeClr val="bg1"/>
                        </a:solidFill>
                        <a:effectLst/>
                        <a:latin typeface="Myriad Pro"/>
                        <a:ea typeface="Calibri"/>
                        <a:cs typeface="Myriad Pro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72094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Nunca votaría por el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80%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3433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Cercano</a:t>
                      </a:r>
                      <a:r>
                        <a:rPr lang="es-ES" sz="11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82%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72094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Segmento estratégico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57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Rectángulo"/>
          <p:cNvSpPr/>
          <p:nvPr/>
        </p:nvSpPr>
        <p:spPr>
          <a:xfrm>
            <a:off x="52636" y="709117"/>
            <a:ext cx="9144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i="1" dirty="0">
                <a:latin typeface="Myriad Pro"/>
              </a:rPr>
              <a:t>Si no </a:t>
            </a:r>
            <a:r>
              <a:rPr lang="en-US" sz="1100" i="1" dirty="0" err="1">
                <a:latin typeface="Myriad Pro"/>
              </a:rPr>
              <a:t>pudiera</a:t>
            </a:r>
            <a:r>
              <a:rPr lang="en-US" sz="1100" i="1" dirty="0">
                <a:latin typeface="Myriad Pro"/>
              </a:rPr>
              <a:t> </a:t>
            </a:r>
            <a:r>
              <a:rPr lang="en-US" sz="1100" i="1" dirty="0" err="1">
                <a:latin typeface="Myriad Pro"/>
              </a:rPr>
              <a:t>votar</a:t>
            </a:r>
            <a:r>
              <a:rPr lang="en-US" sz="1100" i="1" dirty="0">
                <a:latin typeface="Myriad Pro"/>
              </a:rPr>
              <a:t> </a:t>
            </a:r>
            <a:r>
              <a:rPr lang="en-US" sz="1100" i="1" dirty="0" err="1">
                <a:latin typeface="Myriad Pro"/>
              </a:rPr>
              <a:t>por</a:t>
            </a:r>
            <a:r>
              <a:rPr lang="en-US" sz="1100" i="1" dirty="0">
                <a:latin typeface="Myriad Pro"/>
              </a:rPr>
              <a:t> </a:t>
            </a:r>
            <a:r>
              <a:rPr lang="en-US" sz="1100" i="1" dirty="0" err="1">
                <a:latin typeface="Myriad Pro"/>
              </a:rPr>
              <a:t>este</a:t>
            </a:r>
            <a:r>
              <a:rPr lang="en-US" sz="1100" i="1" dirty="0">
                <a:latin typeface="Myriad Pro"/>
              </a:rPr>
              <a:t> </a:t>
            </a:r>
            <a:r>
              <a:rPr lang="en-US" sz="1100" i="1" dirty="0" err="1">
                <a:latin typeface="Myriad Pro"/>
              </a:rPr>
              <a:t>candidato</a:t>
            </a:r>
            <a:r>
              <a:rPr lang="en-US" sz="1100" i="1" dirty="0">
                <a:latin typeface="Myriad Pro"/>
              </a:rPr>
              <a:t>, ¿</a:t>
            </a:r>
            <a:r>
              <a:rPr lang="en-US" sz="1100" i="1" dirty="0" err="1">
                <a:latin typeface="Myriad Pro"/>
              </a:rPr>
              <a:t>por</a:t>
            </a:r>
            <a:r>
              <a:rPr lang="en-US" sz="1100" i="1" dirty="0">
                <a:latin typeface="Myriad Pro"/>
              </a:rPr>
              <a:t> </a:t>
            </a:r>
            <a:r>
              <a:rPr lang="en-US" sz="1100" i="1" dirty="0" err="1">
                <a:latin typeface="Myriad Pro"/>
              </a:rPr>
              <a:t>cuál</a:t>
            </a:r>
            <a:r>
              <a:rPr lang="en-US" sz="1100" i="1" dirty="0">
                <a:latin typeface="Myriad Pro"/>
              </a:rPr>
              <a:t> </a:t>
            </a:r>
            <a:r>
              <a:rPr lang="en-US" sz="1100" i="1" dirty="0" err="1">
                <a:latin typeface="Myriad Pro"/>
              </a:rPr>
              <a:t>otro</a:t>
            </a:r>
            <a:r>
              <a:rPr lang="en-US" sz="1100" i="1" dirty="0">
                <a:latin typeface="Myriad Pro"/>
              </a:rPr>
              <a:t> </a:t>
            </a:r>
            <a:r>
              <a:rPr lang="en-US" sz="1100" i="1" dirty="0" err="1">
                <a:latin typeface="Myriad Pro"/>
              </a:rPr>
              <a:t>candidato</a:t>
            </a:r>
            <a:r>
              <a:rPr lang="en-US" sz="1100" i="1" dirty="0">
                <a:latin typeface="Myriad Pro"/>
              </a:rPr>
              <a:t> </a:t>
            </a:r>
            <a:r>
              <a:rPr lang="en-US" sz="1100" i="1" dirty="0" err="1">
                <a:latin typeface="Myriad Pro"/>
              </a:rPr>
              <a:t>votaría</a:t>
            </a:r>
            <a:r>
              <a:rPr lang="en-US" sz="1100" i="1" dirty="0">
                <a:latin typeface="Myriad Pro"/>
              </a:rPr>
              <a:t>?</a:t>
            </a:r>
            <a:endParaRPr lang="es-MX" sz="1100" i="1" dirty="0">
              <a:latin typeface="Myriad Pro"/>
            </a:endParaRPr>
          </a:p>
        </p:txBody>
      </p:sp>
      <p:sp>
        <p:nvSpPr>
          <p:cNvPr id="20" name="TextBox 5"/>
          <p:cNvSpPr txBox="1"/>
          <p:nvPr/>
        </p:nvSpPr>
        <p:spPr>
          <a:xfrm>
            <a:off x="0" y="0"/>
            <a:ext cx="4714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  <a:cs typeface="Myriad Pro"/>
              </a:rPr>
              <a:t>Segundo intención de voto candidato</a:t>
            </a:r>
            <a:endParaRPr lang="es-MX" sz="1400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graphicFrame>
        <p:nvGraphicFramePr>
          <p:cNvPr id="10" name="3 Gráfico"/>
          <p:cNvGraphicFramePr/>
          <p:nvPr>
            <p:extLst>
              <p:ext uri="{D42A27DB-BD31-4B8C-83A1-F6EECF244321}">
                <p14:modId xmlns:p14="http://schemas.microsoft.com/office/powerpoint/2010/main" val="209769969"/>
              </p:ext>
            </p:extLst>
          </p:nvPr>
        </p:nvGraphicFramePr>
        <p:xfrm>
          <a:off x="179512" y="970727"/>
          <a:ext cx="8712968" cy="2674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6950665"/>
              </p:ext>
            </p:extLst>
          </p:nvPr>
        </p:nvGraphicFramePr>
        <p:xfrm>
          <a:off x="251520" y="3645024"/>
          <a:ext cx="8208908" cy="293560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44121"/>
                <a:gridCol w="568113"/>
                <a:gridCol w="568113"/>
                <a:gridCol w="568113"/>
                <a:gridCol w="568113"/>
                <a:gridCol w="568113"/>
                <a:gridCol w="568113"/>
                <a:gridCol w="568113"/>
                <a:gridCol w="568113"/>
                <a:gridCol w="568113"/>
                <a:gridCol w="568113"/>
                <a:gridCol w="568113"/>
                <a:gridCol w="568113"/>
                <a:gridCol w="647431"/>
              </a:tblGrid>
              <a:tr h="942179">
                <a:tc>
                  <a:txBody>
                    <a:bodyPr/>
                    <a:lstStyle/>
                    <a:p>
                      <a:pPr algn="ctr"/>
                      <a:endParaRPr lang="es-ES" sz="1100" b="0" dirty="0">
                        <a:solidFill>
                          <a:schemeClr val="tx1"/>
                        </a:solidFill>
                        <a:latin typeface="Myriad Pro"/>
                        <a:cs typeface="Myriad Pro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Josefina Vázquez Mota </a:t>
                      </a: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(PAN)</a:t>
                      </a:r>
                    </a:p>
                  </a:txBody>
                  <a:tcPr marL="9525" marR="9525" marT="9525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Enrique Peña Nieto </a:t>
                      </a: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(PRI)</a:t>
                      </a:r>
                    </a:p>
                  </a:txBody>
                  <a:tcPr marL="9525" marR="9525" marT="9525" marB="0" anchor="ctr">
                    <a:solidFill>
                      <a:srgbClr val="005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Andrés Manuel López Obrador </a:t>
                      </a:r>
                      <a:r>
                        <a:rPr lang="pt-BR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(PRD)</a:t>
                      </a: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Andrés Manuel López Obrador </a:t>
                      </a:r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(PT)</a:t>
                      </a: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Enrique Peña Nieto </a:t>
                      </a: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(PVEM)</a:t>
                      </a: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Andrés Manuel López Obrador </a:t>
                      </a: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(Movimiento Ciudadano)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Gabriel </a:t>
                      </a:r>
                      <a:r>
                        <a:rPr lang="es-MX" sz="8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Quadri</a:t>
                      </a:r>
                      <a:r>
                        <a:rPr lang="es-MX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 de la Torre </a:t>
                      </a: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(PANAL)</a:t>
                      </a: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No registrado</a:t>
                      </a: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Anularé/Anuló/Anuló Cédula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Ninguno/No Votaré/No Iré a votar</a:t>
                      </a: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Todavía no decido/Indeciso/Aun no me </a:t>
                      </a:r>
                      <a:r>
                        <a:rPr lang="es-MX" sz="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decido</a:t>
                      </a:r>
                      <a:endParaRPr lang="es-MX" sz="800" b="1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El voto es secreto/No quiere contestar/ No lo conoce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Escogió más de dos partidos/Escogió más de dos candidatos.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728958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Nunca votaría por el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9%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8217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Cercano</a:t>
                      </a:r>
                      <a:r>
                        <a:rPr lang="es-ES" sz="11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728958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Segmento estratégico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9%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pic>
        <p:nvPicPr>
          <p:cNvPr id="12" name="Picture 10" descr="VAZQUEZ_MOT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8200" y="2022639"/>
            <a:ext cx="358843" cy="470257"/>
          </a:xfrm>
          <a:prstGeom prst="rect">
            <a:avLst/>
          </a:prstGeom>
        </p:spPr>
      </p:pic>
      <p:pic>
        <p:nvPicPr>
          <p:cNvPr id="14" name="Picture 14" descr="AML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00115" y="2065910"/>
            <a:ext cx="323613" cy="424089"/>
          </a:xfrm>
          <a:prstGeom prst="rect">
            <a:avLst/>
          </a:prstGeom>
        </p:spPr>
      </p:pic>
      <p:pic>
        <p:nvPicPr>
          <p:cNvPr id="15" name="Picture 3" descr="nietoPN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58430" y="1844824"/>
            <a:ext cx="353158" cy="462808"/>
          </a:xfrm>
          <a:prstGeom prst="rect">
            <a:avLst/>
          </a:prstGeom>
        </p:spPr>
      </p:pic>
      <p:pic>
        <p:nvPicPr>
          <p:cNvPr id="16" name="Picture 14" descr="AML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20195" y="2284831"/>
            <a:ext cx="323613" cy="424089"/>
          </a:xfrm>
          <a:prstGeom prst="rect">
            <a:avLst/>
          </a:prstGeom>
        </p:spPr>
      </p:pic>
      <p:pic>
        <p:nvPicPr>
          <p:cNvPr id="17" name="Picture 3" descr="nietoPN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10730" y="2246112"/>
            <a:ext cx="353158" cy="462808"/>
          </a:xfrm>
          <a:prstGeom prst="rect">
            <a:avLst/>
          </a:prstGeom>
        </p:spPr>
      </p:pic>
      <p:pic>
        <p:nvPicPr>
          <p:cNvPr id="18" name="Picture 14" descr="AML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60355" y="2284831"/>
            <a:ext cx="323613" cy="424089"/>
          </a:xfrm>
          <a:prstGeom prst="rect">
            <a:avLst/>
          </a:prstGeom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943" y="2325361"/>
            <a:ext cx="313097" cy="383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311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Rectángulo"/>
          <p:cNvSpPr/>
          <p:nvPr/>
        </p:nvSpPr>
        <p:spPr>
          <a:xfrm>
            <a:off x="52636" y="709117"/>
            <a:ext cx="9144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i="1" dirty="0">
                <a:latin typeface="Myriad Pro"/>
              </a:rPr>
              <a:t>¿Y </a:t>
            </a:r>
            <a:r>
              <a:rPr lang="en-US" sz="1100" i="1" dirty="0" err="1">
                <a:latin typeface="Myriad Pro"/>
              </a:rPr>
              <a:t>por</a:t>
            </a:r>
            <a:r>
              <a:rPr lang="en-US" sz="1100" i="1" dirty="0">
                <a:latin typeface="Myriad Pro"/>
              </a:rPr>
              <a:t> </a:t>
            </a:r>
            <a:r>
              <a:rPr lang="en-US" sz="1100" i="1" dirty="0" err="1">
                <a:latin typeface="Myriad Pro"/>
              </a:rPr>
              <a:t>cuál</a:t>
            </a:r>
            <a:r>
              <a:rPr lang="en-US" sz="1100" i="1" dirty="0">
                <a:latin typeface="Myriad Pro"/>
              </a:rPr>
              <a:t> </a:t>
            </a:r>
            <a:r>
              <a:rPr lang="en-US" sz="1100" i="1" dirty="0" err="1">
                <a:latin typeface="Myriad Pro"/>
              </a:rPr>
              <a:t>candidato</a:t>
            </a:r>
            <a:r>
              <a:rPr lang="en-US" sz="1100" i="1" dirty="0">
                <a:latin typeface="Myriad Pro"/>
              </a:rPr>
              <a:t> NUNCA </a:t>
            </a:r>
            <a:r>
              <a:rPr lang="en-US" sz="1100" i="1" dirty="0" err="1">
                <a:latin typeface="Myriad Pro"/>
              </a:rPr>
              <a:t>votaría</a:t>
            </a:r>
            <a:r>
              <a:rPr lang="en-US" sz="1100" i="1" dirty="0">
                <a:latin typeface="Myriad Pro"/>
              </a:rPr>
              <a:t>?</a:t>
            </a:r>
            <a:r>
              <a:rPr lang="en-US" sz="1100" b="1" dirty="0"/>
              <a:t>	</a:t>
            </a:r>
            <a:endParaRPr lang="es-MX" sz="1100" i="1" dirty="0">
              <a:latin typeface="Myriad Pro"/>
            </a:endParaRPr>
          </a:p>
        </p:txBody>
      </p:sp>
      <p:sp>
        <p:nvSpPr>
          <p:cNvPr id="20" name="TextBox 5"/>
          <p:cNvSpPr txBox="1"/>
          <p:nvPr/>
        </p:nvSpPr>
        <p:spPr>
          <a:xfrm>
            <a:off x="0" y="0"/>
            <a:ext cx="4714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schemeClr val="bg1"/>
                </a:solidFill>
                <a:latin typeface="Myriad Pro"/>
                <a:cs typeface="Myriad Pro"/>
              </a:rPr>
              <a:t>Voto negativo candidato</a:t>
            </a:r>
            <a:endParaRPr lang="es-MX" sz="1400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graphicFrame>
        <p:nvGraphicFramePr>
          <p:cNvPr id="13" name="3 Gráfico"/>
          <p:cNvGraphicFramePr/>
          <p:nvPr>
            <p:extLst>
              <p:ext uri="{D42A27DB-BD31-4B8C-83A1-F6EECF244321}">
                <p14:modId xmlns:p14="http://schemas.microsoft.com/office/powerpoint/2010/main" val="3980590707"/>
              </p:ext>
            </p:extLst>
          </p:nvPr>
        </p:nvGraphicFramePr>
        <p:xfrm>
          <a:off x="179512" y="970727"/>
          <a:ext cx="8712968" cy="2674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124751"/>
              </p:ext>
            </p:extLst>
          </p:nvPr>
        </p:nvGraphicFramePr>
        <p:xfrm>
          <a:off x="467544" y="3789040"/>
          <a:ext cx="8064896" cy="201814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22621"/>
                <a:gridCol w="704393"/>
                <a:gridCol w="704393"/>
                <a:gridCol w="704393"/>
                <a:gridCol w="704393"/>
                <a:gridCol w="704393"/>
                <a:gridCol w="704393"/>
                <a:gridCol w="704393"/>
                <a:gridCol w="704393"/>
                <a:gridCol w="704393"/>
                <a:gridCol w="802738"/>
              </a:tblGrid>
              <a:tr h="499711">
                <a:tc>
                  <a:txBody>
                    <a:bodyPr/>
                    <a:lstStyle/>
                    <a:p>
                      <a:pPr algn="ctr"/>
                      <a:endParaRPr lang="es-ES" sz="1100" b="0" dirty="0">
                        <a:solidFill>
                          <a:schemeClr val="tx1"/>
                        </a:solidFill>
                        <a:latin typeface="Myriad Pro"/>
                        <a:cs typeface="Myriad Pro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Josefina Vázquez Mota </a:t>
                      </a:r>
                      <a:r>
                        <a:rPr lang="es-MX" sz="7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(PAN)</a:t>
                      </a:r>
                    </a:p>
                  </a:txBody>
                  <a:tcPr marL="9525" marR="9525" marT="9525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Enrique Peña Nieto (PRI)</a:t>
                      </a:r>
                      <a:endParaRPr lang="es-MX" sz="700" b="1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solidFill>
                      <a:srgbClr val="005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Andrés Manuel López Obrador (PRD)</a:t>
                      </a:r>
                      <a:endParaRPr lang="pt-BR" sz="700" b="1" i="0" u="none" strike="noStrike" dirty="0">
                        <a:solidFill>
                          <a:schemeClr val="tx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Andrés Manuel López Obrador (PT)</a:t>
                      </a:r>
                      <a:endParaRPr lang="pt-BR" sz="700" b="1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Enrique Peña Nieto (PVEM)</a:t>
                      </a:r>
                      <a:endParaRPr lang="es-MX" sz="700" b="1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Andrés Manuel López Obrador (Movimiento Ciudadano)</a:t>
                      </a:r>
                      <a:endParaRPr lang="es-MX" sz="700" b="1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Gabriel </a:t>
                      </a:r>
                      <a:r>
                        <a:rPr lang="es-MX" sz="7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Quadri</a:t>
                      </a:r>
                      <a:r>
                        <a:rPr lang="es-MX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 de la Torre (PANAL)</a:t>
                      </a:r>
                      <a:endParaRPr lang="es-MX" sz="700" b="1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No registrado</a:t>
                      </a: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Todavía no decido/Indeciso/Aun no me decido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El voto es secreto/No quiere contestar/ No lo conoce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509412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Nunca votaría por el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19%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365731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Cercano</a:t>
                      </a:r>
                      <a:r>
                        <a:rPr lang="es-ES" sz="1100" b="0" kern="1200" baseline="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 al PRI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97353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latin typeface="Myriad Pro"/>
                          <a:ea typeface="+mn-ea"/>
                          <a:cs typeface="Myriad Pro"/>
                        </a:rPr>
                        <a:t>Segmento estratégico</a:t>
                      </a:r>
                      <a:endParaRPr lang="es-MX" sz="11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pic>
        <p:nvPicPr>
          <p:cNvPr id="10" name="Picture 10" descr="VAZQUEZ_MOT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556792"/>
            <a:ext cx="358843" cy="470257"/>
          </a:xfrm>
          <a:prstGeom prst="rect">
            <a:avLst/>
          </a:prstGeom>
        </p:spPr>
      </p:pic>
      <p:pic>
        <p:nvPicPr>
          <p:cNvPr id="11" name="Picture 14" descr="AML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23728" y="1700808"/>
            <a:ext cx="323613" cy="424089"/>
          </a:xfrm>
          <a:prstGeom prst="rect">
            <a:avLst/>
          </a:prstGeom>
        </p:spPr>
      </p:pic>
      <p:pic>
        <p:nvPicPr>
          <p:cNvPr id="12" name="Picture 3" descr="nietoPN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59632" y="1958080"/>
            <a:ext cx="353158" cy="462808"/>
          </a:xfrm>
          <a:prstGeom prst="rect">
            <a:avLst/>
          </a:prstGeom>
        </p:spPr>
      </p:pic>
      <p:pic>
        <p:nvPicPr>
          <p:cNvPr id="14" name="Picture 14" descr="AML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24251" y="2284831"/>
            <a:ext cx="323613" cy="424089"/>
          </a:xfrm>
          <a:prstGeom prst="rect">
            <a:avLst/>
          </a:prstGeom>
        </p:spPr>
      </p:pic>
      <p:pic>
        <p:nvPicPr>
          <p:cNvPr id="15" name="Picture 3" descr="nietoPN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51920" y="2246112"/>
            <a:ext cx="353158" cy="462808"/>
          </a:xfrm>
          <a:prstGeom prst="rect">
            <a:avLst/>
          </a:prstGeom>
        </p:spPr>
      </p:pic>
      <p:pic>
        <p:nvPicPr>
          <p:cNvPr id="16" name="Picture 14" descr="AML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24636" y="2284831"/>
            <a:ext cx="323613" cy="424089"/>
          </a:xfrm>
          <a:prstGeom prst="rect">
            <a:avLst/>
          </a:prstGeom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397369"/>
            <a:ext cx="313097" cy="383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68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1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950136"/>
              </p:ext>
            </p:extLst>
          </p:nvPr>
        </p:nvGraphicFramePr>
        <p:xfrm>
          <a:off x="755575" y="1047289"/>
          <a:ext cx="8136906" cy="495229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37594"/>
                <a:gridCol w="563130"/>
                <a:gridCol w="563130"/>
                <a:gridCol w="563130"/>
                <a:gridCol w="563130"/>
                <a:gridCol w="563130"/>
                <a:gridCol w="563130"/>
                <a:gridCol w="563130"/>
                <a:gridCol w="563130"/>
                <a:gridCol w="563130"/>
                <a:gridCol w="563130"/>
                <a:gridCol w="563130"/>
                <a:gridCol w="563130"/>
                <a:gridCol w="641752"/>
              </a:tblGrid>
              <a:tr h="862044">
                <a:tc>
                  <a:txBody>
                    <a:bodyPr/>
                    <a:lstStyle/>
                    <a:p>
                      <a:pPr algn="ctr"/>
                      <a:endParaRPr lang="es-ES" sz="1100" b="0" dirty="0">
                        <a:solidFill>
                          <a:schemeClr val="tx1"/>
                        </a:solidFill>
                        <a:latin typeface="Myriad Pro"/>
                        <a:cs typeface="Myriad Pro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Josefina Vázquez Mota </a:t>
                      </a: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(PAN)</a:t>
                      </a:r>
                    </a:p>
                  </a:txBody>
                  <a:tcPr marL="9525" marR="9525" marT="9525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Enrique Peña Nieto </a:t>
                      </a: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(PRI)</a:t>
                      </a:r>
                    </a:p>
                  </a:txBody>
                  <a:tcPr marL="9525" marR="9525" marT="9525" marB="0" anchor="ctr">
                    <a:solidFill>
                      <a:srgbClr val="005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Andrés Manuel López Obrador </a:t>
                      </a:r>
                      <a:r>
                        <a:rPr lang="pt-BR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(PRD)</a:t>
                      </a: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Andrés Manuel López Obrador </a:t>
                      </a:r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(PT)</a:t>
                      </a: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Enrique Peña Nieto </a:t>
                      </a: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(PVEM)</a:t>
                      </a: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Andrés Manuel López Obrador </a:t>
                      </a: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(Movimiento Ciudadano)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Gabriel </a:t>
                      </a:r>
                      <a:r>
                        <a:rPr lang="es-MX" sz="8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Quadri</a:t>
                      </a:r>
                      <a:r>
                        <a:rPr lang="es-MX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 de la Torre </a:t>
                      </a: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(PANAL)</a:t>
                      </a: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No registrado</a:t>
                      </a: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Anularé/Anuló/Anuló Cédula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Ninguno/No Votaré/No Iré a votar</a:t>
                      </a: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Todavía no decido/Indeciso/Aun no me </a:t>
                      </a:r>
                      <a:r>
                        <a:rPr lang="es-MX" sz="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decido</a:t>
                      </a:r>
                      <a:endParaRPr lang="es-MX" sz="800" b="1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El voto es secreto/No quiere contestar/ No lo conoce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Escogió más de dos partidos/Escogió más de dos candidatos.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57259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MX" sz="7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Josefina Vázquez Mota </a:t>
                      </a:r>
                      <a:r>
                        <a:rPr lang="es-MX" sz="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(PAN</a:t>
                      </a:r>
                      <a:endParaRPr lang="es-MX" sz="7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32065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Enrique Peña Nieto </a:t>
                      </a:r>
                      <a:r>
                        <a:rPr lang="es-MX" sz="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(PRI)</a:t>
                      </a:r>
                      <a:endParaRPr lang="es-MX" sz="700" b="1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anchor="ctr">
                    <a:solidFill>
                      <a:srgbClr val="005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57259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Andrés Manuel López Obrador </a:t>
                      </a:r>
                      <a:r>
                        <a:rPr lang="pt-BR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(PRD</a:t>
                      </a:r>
                      <a:endParaRPr lang="es-MX" sz="7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57259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7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Andrés Manuel López Obrador </a:t>
                      </a:r>
                      <a:r>
                        <a:rPr lang="pt-BR" sz="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(PT</a:t>
                      </a:r>
                      <a:endParaRPr lang="es-MX" sz="7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57259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Enrique Peña Nieto </a:t>
                      </a:r>
                      <a:r>
                        <a:rPr lang="es-MX" sz="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(PVEM)</a:t>
                      </a: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9%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9%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6057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Andrés Manuel López Obrador </a:t>
                      </a:r>
                      <a:r>
                        <a:rPr lang="es-MX" sz="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(Movimiento Ciudadano)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74%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57259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MX" sz="7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Gabriel </a:t>
                      </a:r>
                      <a:r>
                        <a:rPr lang="es-MX" sz="7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Quadri</a:t>
                      </a:r>
                      <a:r>
                        <a:rPr lang="es-MX" sz="7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 de la Torre </a:t>
                      </a:r>
                      <a:r>
                        <a:rPr lang="es-MX" sz="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(PANAL</a:t>
                      </a:r>
                      <a:endParaRPr lang="es-MX" sz="7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sp>
        <p:nvSpPr>
          <p:cNvPr id="17" name="10 CuadroTexto"/>
          <p:cNvSpPr txBox="1">
            <a:spLocks noChangeArrowheads="1"/>
          </p:cNvSpPr>
          <p:nvPr/>
        </p:nvSpPr>
        <p:spPr bwMode="auto">
          <a:xfrm>
            <a:off x="0" y="0"/>
            <a:ext cx="9144000" cy="30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>
            <a:spAutoFit/>
          </a:bodyPr>
          <a:lstStyle/>
          <a:p>
            <a:r>
              <a:rPr lang="es-MX" sz="1400" dirty="0" smtClean="0">
                <a:solidFill>
                  <a:prstClr val="white"/>
                </a:solidFill>
                <a:latin typeface="Myriad Pro"/>
                <a:cs typeface="Myriad Pro"/>
              </a:rPr>
              <a:t>Cruce estadístico candidato </a:t>
            </a:r>
            <a:endParaRPr lang="es-ES" sz="1400" dirty="0">
              <a:solidFill>
                <a:prstClr val="white"/>
              </a:solidFill>
              <a:latin typeface="Myriad Pro"/>
              <a:cs typeface="Myriad Pro"/>
            </a:endParaRPr>
          </a:p>
        </p:txBody>
      </p:sp>
      <p:cxnSp>
        <p:nvCxnSpPr>
          <p:cNvPr id="3" name="2 Conector recto de flecha"/>
          <p:cNvCxnSpPr/>
          <p:nvPr/>
        </p:nvCxnSpPr>
        <p:spPr>
          <a:xfrm>
            <a:off x="2195736" y="764704"/>
            <a:ext cx="3600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 de flecha"/>
          <p:cNvCxnSpPr/>
          <p:nvPr/>
        </p:nvCxnSpPr>
        <p:spPr>
          <a:xfrm flipV="1">
            <a:off x="467544" y="1916832"/>
            <a:ext cx="0" cy="41764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2320388" y="548680"/>
            <a:ext cx="18549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i="1" dirty="0" smtClean="0">
                <a:latin typeface="Myriad Pro"/>
              </a:rPr>
              <a:t>Segunda intención de voto</a:t>
            </a:r>
            <a:endParaRPr lang="es-MX" sz="1100" i="1" dirty="0">
              <a:latin typeface="Myriad Pro"/>
            </a:endParaRPr>
          </a:p>
        </p:txBody>
      </p:sp>
      <p:sp>
        <p:nvSpPr>
          <p:cNvPr id="18" name="17 CuadroTexto"/>
          <p:cNvSpPr txBox="1"/>
          <p:nvPr/>
        </p:nvSpPr>
        <p:spPr>
          <a:xfrm rot="16200000">
            <a:off x="-1547385" y="3430295"/>
            <a:ext cx="3624230" cy="261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i="1" dirty="0" smtClean="0">
                <a:latin typeface="Myriad Pro"/>
              </a:rPr>
              <a:t>Primera intención de voto</a:t>
            </a:r>
            <a:endParaRPr lang="es-MX" sz="1100" i="1" dirty="0"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44244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1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896809"/>
              </p:ext>
            </p:extLst>
          </p:nvPr>
        </p:nvGraphicFramePr>
        <p:xfrm>
          <a:off x="755571" y="1047289"/>
          <a:ext cx="7992892" cy="455266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25672"/>
                <a:gridCol w="706722"/>
                <a:gridCol w="706722"/>
                <a:gridCol w="706722"/>
                <a:gridCol w="706722"/>
                <a:gridCol w="706722"/>
                <a:gridCol w="706722"/>
                <a:gridCol w="706722"/>
                <a:gridCol w="706722"/>
                <a:gridCol w="706722"/>
                <a:gridCol w="706722"/>
              </a:tblGrid>
              <a:tr h="903279">
                <a:tc>
                  <a:txBody>
                    <a:bodyPr/>
                    <a:lstStyle/>
                    <a:p>
                      <a:pPr algn="ctr"/>
                      <a:endParaRPr lang="es-ES" sz="1100" b="0" dirty="0">
                        <a:solidFill>
                          <a:schemeClr val="tx1"/>
                        </a:solidFill>
                        <a:latin typeface="Myriad Pro"/>
                        <a:cs typeface="Myriad Pro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Josefina Vázquez Mota </a:t>
                      </a: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(PAN)</a:t>
                      </a:r>
                    </a:p>
                  </a:txBody>
                  <a:tcPr marL="9525" marR="9525" marT="9525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Enrique Peña Nieto </a:t>
                      </a: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(PRI)</a:t>
                      </a:r>
                    </a:p>
                  </a:txBody>
                  <a:tcPr marL="9525" marR="9525" marT="9525" marB="0" anchor="ctr">
                    <a:solidFill>
                      <a:srgbClr val="005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Andrés Manuel López Obrador </a:t>
                      </a:r>
                      <a:r>
                        <a:rPr lang="pt-BR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(PRD)</a:t>
                      </a: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Andrés Manuel López Obrador </a:t>
                      </a:r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(PT)</a:t>
                      </a: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Enrique Peña Nieto </a:t>
                      </a: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(PVEM)</a:t>
                      </a: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Andrés Manuel López Obrador </a:t>
                      </a: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(Movimiento Ciudadano)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Gabriel </a:t>
                      </a:r>
                      <a:r>
                        <a:rPr lang="es-MX" sz="8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Quadri</a:t>
                      </a:r>
                      <a:r>
                        <a:rPr lang="es-MX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 de la Torre </a:t>
                      </a: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(PANAL)</a:t>
                      </a: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No registrado</a:t>
                      </a: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Todavía no decido/Indeciso/Aun no me decido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El voto es secreto/No quiere contestar/ No lo conoce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2515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MX" sz="7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Josefina Vázquez Mota </a:t>
                      </a:r>
                      <a:r>
                        <a:rPr lang="es-MX" sz="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(PAN</a:t>
                      </a:r>
                      <a:endParaRPr lang="es-MX" sz="7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9%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294086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Enrique Peña Nieto </a:t>
                      </a:r>
                      <a:r>
                        <a:rPr lang="es-MX" sz="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(PRI)</a:t>
                      </a:r>
                      <a:endParaRPr lang="es-MX" sz="700" b="1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anchor="ctr">
                    <a:solidFill>
                      <a:srgbClr val="005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57306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Andrés Manuel López Obrador </a:t>
                      </a:r>
                      <a:r>
                        <a:rPr lang="pt-BR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(PRD)</a:t>
                      </a:r>
                      <a:endParaRPr lang="es-MX" sz="7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52515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7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Andrés Manuel López Obrador </a:t>
                      </a:r>
                      <a:r>
                        <a:rPr lang="pt-BR" sz="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(PT)</a:t>
                      </a:r>
                      <a:endParaRPr lang="es-MX" sz="7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63%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52515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Enrique Peña Nieto </a:t>
                      </a:r>
                      <a:r>
                        <a:rPr lang="es-MX" sz="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(PVEM)</a:t>
                      </a: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67090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7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Andrés Manuel López Obrador </a:t>
                      </a:r>
                      <a:r>
                        <a:rPr lang="es-MX" sz="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(Movimiento Ciudadano)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52515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MX" sz="7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Gabriel </a:t>
                      </a:r>
                      <a:r>
                        <a:rPr lang="es-MX" sz="7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Quadri</a:t>
                      </a:r>
                      <a:r>
                        <a:rPr lang="es-MX" sz="7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 de la Torre </a:t>
                      </a:r>
                      <a:r>
                        <a:rPr lang="es-MX" sz="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(PANAL</a:t>
                      </a:r>
                      <a:endParaRPr lang="es-MX" sz="700" b="0" kern="1200" dirty="0" smtClean="0">
                        <a:solidFill>
                          <a:schemeClr val="bg1"/>
                        </a:solidFill>
                        <a:latin typeface="Myriad Pro"/>
                        <a:ea typeface="+mn-ea"/>
                        <a:cs typeface="Myriad Pro"/>
                      </a:endParaRP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50%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sp>
        <p:nvSpPr>
          <p:cNvPr id="17" name="10 CuadroTexto"/>
          <p:cNvSpPr txBox="1">
            <a:spLocks noChangeArrowheads="1"/>
          </p:cNvSpPr>
          <p:nvPr/>
        </p:nvSpPr>
        <p:spPr bwMode="auto">
          <a:xfrm>
            <a:off x="0" y="0"/>
            <a:ext cx="9144000" cy="30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>
            <a:spAutoFit/>
          </a:bodyPr>
          <a:lstStyle/>
          <a:p>
            <a:r>
              <a:rPr lang="es-MX" sz="1400" dirty="0" smtClean="0">
                <a:solidFill>
                  <a:prstClr val="white"/>
                </a:solidFill>
                <a:latin typeface="Myriad Pro"/>
                <a:cs typeface="Myriad Pro"/>
              </a:rPr>
              <a:t>Cruce estadístico candidato </a:t>
            </a:r>
            <a:endParaRPr lang="es-ES" sz="1400" dirty="0">
              <a:solidFill>
                <a:prstClr val="white"/>
              </a:solidFill>
              <a:latin typeface="Myriad Pro"/>
              <a:cs typeface="Myriad Pro"/>
            </a:endParaRPr>
          </a:p>
        </p:txBody>
      </p:sp>
      <p:cxnSp>
        <p:nvCxnSpPr>
          <p:cNvPr id="3" name="2 Conector recto de flecha"/>
          <p:cNvCxnSpPr/>
          <p:nvPr/>
        </p:nvCxnSpPr>
        <p:spPr>
          <a:xfrm>
            <a:off x="2195736" y="764704"/>
            <a:ext cx="3600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 de flecha"/>
          <p:cNvCxnSpPr/>
          <p:nvPr/>
        </p:nvCxnSpPr>
        <p:spPr>
          <a:xfrm flipV="1">
            <a:off x="467544" y="1916832"/>
            <a:ext cx="0" cy="35283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2320388" y="548680"/>
            <a:ext cx="10470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i="1" dirty="0" smtClean="0">
                <a:latin typeface="Myriad Pro"/>
              </a:rPr>
              <a:t>Voto negativo</a:t>
            </a:r>
            <a:endParaRPr lang="es-MX" sz="1100" i="1" dirty="0">
              <a:latin typeface="Myriad Pro"/>
            </a:endParaRPr>
          </a:p>
        </p:txBody>
      </p:sp>
      <p:sp>
        <p:nvSpPr>
          <p:cNvPr id="18" name="17 CuadroTexto"/>
          <p:cNvSpPr txBox="1"/>
          <p:nvPr/>
        </p:nvSpPr>
        <p:spPr>
          <a:xfrm rot="16200000">
            <a:off x="-1547385" y="3430295"/>
            <a:ext cx="3624230" cy="261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i="1" dirty="0" smtClean="0">
                <a:latin typeface="Myriad Pro"/>
              </a:rPr>
              <a:t>Primera intención de voto</a:t>
            </a:r>
            <a:endParaRPr lang="es-MX" sz="1100" i="1" dirty="0"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85823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642918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i="1" dirty="0">
                <a:latin typeface="Myriad Pro"/>
              </a:rPr>
              <a:t>¿Hay algún partido al </a:t>
            </a:r>
            <a:r>
              <a:rPr lang="es-ES_tradnl" sz="1100" i="1" dirty="0" smtClean="0">
                <a:latin typeface="Myriad Pro"/>
              </a:rPr>
              <a:t>cuál </a:t>
            </a:r>
            <a:r>
              <a:rPr lang="es-ES_tradnl" sz="1100" i="1" dirty="0">
                <a:latin typeface="Myriad Pro"/>
              </a:rPr>
              <a:t>se sienta más cercano que a los demás? </a:t>
            </a:r>
            <a:endParaRPr lang="es-MX" sz="1100" i="1" dirty="0">
              <a:latin typeface="Myriad Pro"/>
            </a:endParaRPr>
          </a:p>
        </p:txBody>
      </p:sp>
      <p:graphicFrame>
        <p:nvGraphicFramePr>
          <p:cNvPr id="3" name="14 Gráfico"/>
          <p:cNvGraphicFramePr/>
          <p:nvPr>
            <p:extLst>
              <p:ext uri="{D42A27DB-BD31-4B8C-83A1-F6EECF244321}">
                <p14:modId xmlns:p14="http://schemas.microsoft.com/office/powerpoint/2010/main" val="3117362896"/>
              </p:ext>
            </p:extLst>
          </p:nvPr>
        </p:nvGraphicFramePr>
        <p:xfrm>
          <a:off x="107503" y="1064048"/>
          <a:ext cx="8856985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4 Imagen" descr="LOGO_P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730420"/>
            <a:ext cx="576064" cy="546452"/>
          </a:xfrm>
          <a:prstGeom prst="rect">
            <a:avLst/>
          </a:prstGeom>
        </p:spPr>
      </p:pic>
      <p:pic>
        <p:nvPicPr>
          <p:cNvPr id="6" name="7 Imagen" descr="LOGO_P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43701" y="1048412"/>
            <a:ext cx="536091" cy="580388"/>
          </a:xfrm>
          <a:prstGeom prst="rect">
            <a:avLst/>
          </a:prstGeom>
        </p:spPr>
      </p:pic>
      <p:pic>
        <p:nvPicPr>
          <p:cNvPr id="7" name="9 Imagen" descr="LOGO_PR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87824" y="1729035"/>
            <a:ext cx="563738" cy="550392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6300531" y="1101240"/>
            <a:ext cx="28206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b="1" dirty="0" smtClean="0">
                <a:latin typeface="Myriad Pro"/>
              </a:rPr>
              <a:t>Ninguno</a:t>
            </a:r>
            <a:r>
              <a:rPr lang="es-ES_tradnl" sz="1100" b="1" dirty="0" smtClean="0">
                <a:latin typeface="+mn-lt"/>
              </a:rPr>
              <a:t> </a:t>
            </a:r>
            <a:r>
              <a:rPr lang="es-ES_tradnl" sz="1100" b="1" dirty="0" smtClean="0"/>
              <a:t>27</a:t>
            </a:r>
            <a:r>
              <a:rPr lang="es-ES_tradnl" sz="1100" b="1" dirty="0" smtClean="0">
                <a:latin typeface="+mn-lt"/>
              </a:rPr>
              <a:t>%</a:t>
            </a:r>
            <a:endParaRPr lang="es-MX" sz="1100" b="1" dirty="0">
              <a:latin typeface="+mn-lt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15389"/>
            <a:ext cx="9340597" cy="31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741" tIns="49371" rIns="98741" bIns="49371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" sz="1400" dirty="0" smtClean="0">
                <a:solidFill>
                  <a:schemeClr val="bg1"/>
                </a:solidFill>
                <a:latin typeface="Myriad Pro"/>
                <a:cs typeface="Myriad Pro"/>
              </a:rPr>
              <a:t>Cercanía partidista</a:t>
            </a:r>
          </a:p>
        </p:txBody>
      </p:sp>
      <p:pic>
        <p:nvPicPr>
          <p:cNvPr id="12" name="11 Imagen" descr="P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17400" y="2797671"/>
            <a:ext cx="509199" cy="510543"/>
          </a:xfrm>
          <a:prstGeom prst="rect">
            <a:avLst/>
          </a:prstGeom>
        </p:spPr>
      </p:pic>
      <p:pic>
        <p:nvPicPr>
          <p:cNvPr id="13" name="10 Imagen" descr="PVEM_LOGO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652120" y="2797671"/>
            <a:ext cx="466837" cy="470530"/>
          </a:xfrm>
          <a:prstGeom prst="rect">
            <a:avLst/>
          </a:prstGeom>
        </p:spPr>
      </p:pic>
      <p:graphicFrame>
        <p:nvGraphicFramePr>
          <p:cNvPr id="16" name="1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839266"/>
              </p:ext>
            </p:extLst>
          </p:nvPr>
        </p:nvGraphicFramePr>
        <p:xfrm>
          <a:off x="179512" y="4293096"/>
          <a:ext cx="8568952" cy="1995320"/>
        </p:xfrm>
        <a:graphic>
          <a:graphicData uri="http://schemas.openxmlformats.org/drawingml/2006/table">
            <a:tbl>
              <a:tblPr firstRow="1" bandRow="1"/>
              <a:tblGrid>
                <a:gridCol w="934012"/>
                <a:gridCol w="636245"/>
                <a:gridCol w="636245"/>
                <a:gridCol w="636245"/>
                <a:gridCol w="636245"/>
                <a:gridCol w="636245"/>
                <a:gridCol w="636245"/>
                <a:gridCol w="636245"/>
                <a:gridCol w="636245"/>
                <a:gridCol w="636245"/>
                <a:gridCol w="636245"/>
                <a:gridCol w="636245"/>
                <a:gridCol w="636245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 </a:t>
                      </a: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PAN</a:t>
                      </a:r>
                    </a:p>
                    <a:p>
                      <a:pPr algn="ctr" rtl="0" fontAlgn="ctr"/>
                      <a:r>
                        <a:rPr lang="es-MX" sz="11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mucho</a:t>
                      </a:r>
                      <a:endParaRPr lang="es-MX" sz="11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PAN</a:t>
                      </a:r>
                      <a:r>
                        <a:rPr lang="es-MX" sz="1100" b="0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 </a:t>
                      </a:r>
                    </a:p>
                    <a:p>
                      <a:pPr algn="ctr" rtl="0" fontAlgn="ctr"/>
                      <a:r>
                        <a:rPr lang="es-MX" sz="1100" b="0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algo</a:t>
                      </a:r>
                      <a:endParaRPr lang="es-MX" sz="11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PRI</a:t>
                      </a:r>
                    </a:p>
                    <a:p>
                      <a:pPr algn="ctr" rtl="0" fontAlgn="ctr"/>
                      <a:r>
                        <a:rPr lang="es-MX" sz="11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mucho</a:t>
                      </a:r>
                      <a:endParaRPr lang="es-MX" sz="11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PRI</a:t>
                      </a:r>
                    </a:p>
                    <a:p>
                      <a:pPr algn="ctr" rtl="0" fontAlgn="ctr"/>
                      <a:r>
                        <a:rPr lang="es-MX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algo</a:t>
                      </a:r>
                      <a:endParaRPr lang="es-MX" sz="1100" b="0" i="0" u="none" strike="noStrike" dirty="0">
                        <a:solidFill>
                          <a:schemeClr val="tx1"/>
                        </a:solidFill>
                        <a:effectLst/>
                        <a:latin typeface="Myriad Pro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PRD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es-MX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Myriad Pro"/>
                          <a:ea typeface="+mn-ea"/>
                          <a:cs typeface="+mn-cs"/>
                        </a:rPr>
                        <a:t>mucho</a:t>
                      </a:r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Myriad Pro"/>
                        <a:ea typeface="+mn-ea"/>
                        <a:cs typeface="+mn-cs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PRD</a:t>
                      </a:r>
                    </a:p>
                    <a:p>
                      <a:pPr algn="ctr" rtl="0" fontAlgn="ctr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algo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Myriad Pro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PT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PVEM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Convergencia/Movimiento</a:t>
                      </a:r>
                      <a:r>
                        <a:rPr lang="es-MX" sz="1000" b="0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 ciudadano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Nueva</a:t>
                      </a:r>
                      <a:r>
                        <a:rPr lang="es-MX" sz="1000" b="0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 Alianza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Ninguno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 dirty="0" err="1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Ns</a:t>
                      </a:r>
                      <a:r>
                        <a:rPr lang="es-MX" sz="11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/</a:t>
                      </a:r>
                      <a:r>
                        <a:rPr lang="es-MX" sz="1100" b="0" i="0" u="none" strike="noStrike" dirty="0" err="1" smtClean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Nc</a:t>
                      </a:r>
                      <a:endParaRPr lang="es-MX" sz="1100" b="0" i="0" u="none" strike="noStrike" dirty="0">
                        <a:solidFill>
                          <a:srgbClr val="FFFFFF"/>
                        </a:solidFill>
                        <a:effectLst/>
                        <a:latin typeface="Myriad Pro"/>
                      </a:endParaRPr>
                    </a:p>
                  </a:txBody>
                  <a:tcPr marL="9352" marR="9352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100" b="0" i="0" u="none" strike="noStrike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Nunca votaría por el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19%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35%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Cercano al PRI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78%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Myriad Pro"/>
                        </a:rPr>
                        <a:t>Segmento estratégico</a:t>
                      </a:r>
                    </a:p>
                  </a:txBody>
                  <a:tcPr marL="9352" marR="84166" marT="93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effectLst/>
                          <a:latin typeface="myriad pro"/>
                        </a:rPr>
                        <a:t>42%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effectLst/>
                          <a:latin typeface="myriad pro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8" name="Picture 3" descr="C:\Users\HVera\AppData\Local\Temp\Rar$DR08.477\movimiento_ciudadadano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64145"/>
            <a:ext cx="716290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27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15367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s-ES" sz="1400" dirty="0" smtClean="0">
                <a:solidFill>
                  <a:schemeClr val="bg1"/>
                </a:solidFill>
                <a:latin typeface="+mj-lt"/>
              </a:rPr>
              <a:t>Nota Metodológica</a:t>
            </a:r>
            <a:endParaRPr lang="es-MX" sz="1400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2 Rectángulo"/>
          <p:cNvSpPr/>
          <p:nvPr/>
        </p:nvSpPr>
        <p:spPr>
          <a:xfrm>
            <a:off x="285722" y="857235"/>
            <a:ext cx="8643998" cy="33085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just"/>
            <a:r>
              <a:rPr lang="es-ES" sz="1100" b="1" dirty="0" smtClean="0">
                <a:solidFill>
                  <a:srgbClr val="595959"/>
                </a:solidFill>
                <a:latin typeface="Myriad Pro"/>
                <a:cs typeface="Myriad Pro"/>
              </a:rPr>
              <a:t>Universo:</a:t>
            </a:r>
            <a:endParaRPr lang="es-ES" sz="1100" b="1" dirty="0">
              <a:solidFill>
                <a:srgbClr val="595959"/>
              </a:solidFill>
              <a:latin typeface="Myriad Pro"/>
              <a:cs typeface="Myriad Pro"/>
            </a:endParaRPr>
          </a:p>
          <a:p>
            <a:pPr algn="just"/>
            <a:endParaRPr lang="es-ES" sz="1100" b="1" dirty="0">
              <a:solidFill>
                <a:srgbClr val="595959"/>
              </a:solidFill>
              <a:latin typeface="Myriad Pro"/>
              <a:cs typeface="Myriad Pro"/>
            </a:endParaRPr>
          </a:p>
          <a:p>
            <a:pPr marL="173038" indent="-173038" algn="just">
              <a:buFont typeface="Arial" pitchFamily="34" charset="0"/>
              <a:buChar char="•"/>
              <a:defRPr/>
            </a:pPr>
            <a:r>
              <a:rPr lang="es-ES" sz="1100" dirty="0" smtClean="0">
                <a:solidFill>
                  <a:srgbClr val="595959"/>
                </a:solidFill>
                <a:latin typeface="Myriad Pro"/>
                <a:cs typeface="Myriad Pro"/>
              </a:rPr>
              <a:t>Mayores de 18 años que residen en el estado de Morelos y que cuentan con credencial para votar vigente.</a:t>
            </a:r>
          </a:p>
          <a:p>
            <a:pPr marL="173038" indent="-173038" algn="just">
              <a:buFont typeface="Arial" pitchFamily="34" charset="0"/>
              <a:buChar char="•"/>
              <a:defRPr/>
            </a:pPr>
            <a:endParaRPr lang="es-MX" sz="1100" b="1" dirty="0">
              <a:solidFill>
                <a:srgbClr val="595959"/>
              </a:solidFill>
              <a:latin typeface="Myriad Pro"/>
              <a:cs typeface="Myriad Pro"/>
            </a:endParaRPr>
          </a:p>
          <a:p>
            <a:pPr algn="just"/>
            <a:r>
              <a:rPr lang="es-MX" sz="1100" b="1" dirty="0">
                <a:solidFill>
                  <a:srgbClr val="595959"/>
                </a:solidFill>
                <a:latin typeface="Myriad Pro"/>
                <a:cs typeface="Myriad Pro"/>
              </a:rPr>
              <a:t>Técnica de </a:t>
            </a:r>
            <a:r>
              <a:rPr lang="es-MX" sz="1100" b="1" dirty="0" smtClean="0">
                <a:solidFill>
                  <a:srgbClr val="595959"/>
                </a:solidFill>
                <a:latin typeface="Myriad Pro"/>
                <a:cs typeface="Myriad Pro"/>
              </a:rPr>
              <a:t>levantamiento:</a:t>
            </a:r>
          </a:p>
          <a:p>
            <a:pPr algn="just"/>
            <a:endParaRPr lang="es-MX" sz="1100" b="1" dirty="0" smtClean="0">
              <a:solidFill>
                <a:srgbClr val="595959"/>
              </a:solidFill>
              <a:latin typeface="Myriad Pro"/>
              <a:cs typeface="Myriad Pro"/>
            </a:endParaRPr>
          </a:p>
          <a:p>
            <a:pPr marL="173038" indent="-173038" algn="just">
              <a:buFont typeface="Arial" pitchFamily="34" charset="0"/>
              <a:buChar char="•"/>
              <a:defRPr/>
            </a:pPr>
            <a:r>
              <a:rPr lang="es-MX" sz="1100" dirty="0" smtClean="0">
                <a:solidFill>
                  <a:srgbClr val="595959"/>
                </a:solidFill>
                <a:latin typeface="Myriad Pro"/>
                <a:cs typeface="Myriad Pro"/>
              </a:rPr>
              <a:t>Encuestas  cara a cara, cuyos levantamientos se realizaron entre el 03 y 06 </a:t>
            </a:r>
            <a:r>
              <a:rPr lang="es-MX" sz="1100" smtClean="0">
                <a:solidFill>
                  <a:srgbClr val="595959"/>
                </a:solidFill>
                <a:latin typeface="Myriad Pro"/>
                <a:cs typeface="Myriad Pro"/>
              </a:rPr>
              <a:t>de </a:t>
            </a:r>
            <a:r>
              <a:rPr lang="es-MX" sz="1100" smtClean="0">
                <a:solidFill>
                  <a:srgbClr val="595959"/>
                </a:solidFill>
                <a:latin typeface="Myriad Pro"/>
                <a:cs typeface="Myriad Pro"/>
              </a:rPr>
              <a:t>marzo </a:t>
            </a:r>
            <a:r>
              <a:rPr lang="es-MX" sz="1100" dirty="0" smtClean="0">
                <a:solidFill>
                  <a:srgbClr val="595959"/>
                </a:solidFill>
                <a:latin typeface="Myriad Pro"/>
                <a:cs typeface="Myriad Pro"/>
              </a:rPr>
              <a:t>de 2012.</a:t>
            </a:r>
          </a:p>
          <a:p>
            <a:pPr algn="just">
              <a:defRPr/>
            </a:pPr>
            <a:endParaRPr lang="es-MX" sz="1100" b="1" dirty="0" smtClean="0">
              <a:solidFill>
                <a:srgbClr val="595959"/>
              </a:solidFill>
              <a:latin typeface="Myriad Pro"/>
              <a:cs typeface="Myriad Pro"/>
            </a:endParaRPr>
          </a:p>
          <a:p>
            <a:pPr algn="just"/>
            <a:r>
              <a:rPr lang="es-MX" sz="1100" b="1" dirty="0" smtClean="0">
                <a:solidFill>
                  <a:srgbClr val="595959"/>
                </a:solidFill>
                <a:latin typeface="Myriad Pro"/>
                <a:cs typeface="Myriad Pro"/>
              </a:rPr>
              <a:t>Tamaño </a:t>
            </a:r>
            <a:r>
              <a:rPr lang="es-MX" sz="1100" b="1" dirty="0">
                <a:solidFill>
                  <a:srgbClr val="595959"/>
                </a:solidFill>
                <a:latin typeface="Myriad Pro"/>
                <a:cs typeface="Myriad Pro"/>
              </a:rPr>
              <a:t>de la Muestra y su Precisión </a:t>
            </a:r>
            <a:r>
              <a:rPr lang="es-MX" sz="1100" b="1" dirty="0" smtClean="0">
                <a:solidFill>
                  <a:srgbClr val="595959"/>
                </a:solidFill>
                <a:latin typeface="Myriad Pro"/>
                <a:cs typeface="Myriad Pro"/>
              </a:rPr>
              <a:t>Estadística:</a:t>
            </a:r>
            <a:endParaRPr lang="es-MX" sz="1100" b="1" dirty="0">
              <a:solidFill>
                <a:srgbClr val="595959"/>
              </a:solidFill>
              <a:latin typeface="Myriad Pro"/>
              <a:cs typeface="Myriad Pro"/>
            </a:endParaRPr>
          </a:p>
          <a:p>
            <a:pPr algn="just"/>
            <a:endParaRPr lang="es-MX" sz="1100" dirty="0">
              <a:solidFill>
                <a:srgbClr val="595959"/>
              </a:solidFill>
              <a:latin typeface="Myriad Pro"/>
              <a:cs typeface="Myriad Pro"/>
            </a:endParaRPr>
          </a:p>
          <a:p>
            <a:pPr marL="173038" indent="-173038" algn="just">
              <a:buFont typeface="Arial" pitchFamily="34" charset="0"/>
              <a:buChar char="•"/>
              <a:defRPr/>
            </a:pPr>
            <a:r>
              <a:rPr lang="es-ES" sz="1100" dirty="0" smtClean="0">
                <a:solidFill>
                  <a:srgbClr val="595959"/>
                </a:solidFill>
                <a:latin typeface="Myriad Pro"/>
                <a:cs typeface="Myriad Pro"/>
              </a:rPr>
              <a:t>Se levantaron 1,200 encuestas en el estado de Morelos, distribuidas según la lista nominal vigente en sus municipios. El margen de error de los resultados estatales es de +/- 2.8%. </a:t>
            </a:r>
            <a:r>
              <a:rPr lang="es-MX" sz="1100" dirty="0" smtClean="0">
                <a:solidFill>
                  <a:srgbClr val="595959"/>
                </a:solidFill>
                <a:latin typeface="Myriad Pro"/>
                <a:cs typeface="Myriad Pro"/>
              </a:rPr>
              <a:t>Los resultados son frecuencias simples redondeados sin decimales, razón por la cual algunas cantidades porcentuales no suman 100%.</a:t>
            </a:r>
            <a:endParaRPr lang="es-ES" sz="1100" dirty="0" smtClean="0">
              <a:solidFill>
                <a:srgbClr val="595959"/>
              </a:solidFill>
              <a:latin typeface="Myriad Pro"/>
              <a:cs typeface="Myriad Pro"/>
            </a:endParaRPr>
          </a:p>
          <a:p>
            <a:pPr algn="just"/>
            <a:endParaRPr lang="es-MX" sz="1100" dirty="0" smtClean="0">
              <a:solidFill>
                <a:srgbClr val="595959"/>
              </a:solidFill>
              <a:latin typeface="Myriad Pro"/>
              <a:cs typeface="Myriad Pro"/>
            </a:endParaRPr>
          </a:p>
          <a:p>
            <a:pPr algn="just"/>
            <a:r>
              <a:rPr lang="es-MX" sz="1100" b="1" dirty="0" smtClean="0">
                <a:solidFill>
                  <a:srgbClr val="595959"/>
                </a:solidFill>
                <a:latin typeface="Myriad Pro"/>
                <a:cs typeface="Myriad Pro"/>
              </a:rPr>
              <a:t>Marco </a:t>
            </a:r>
            <a:r>
              <a:rPr lang="es-MX" sz="1100" b="1" dirty="0">
                <a:solidFill>
                  <a:srgbClr val="595959"/>
                </a:solidFill>
                <a:latin typeface="Myriad Pro"/>
                <a:cs typeface="Myriad Pro"/>
              </a:rPr>
              <a:t>muestral y selección de la </a:t>
            </a:r>
            <a:r>
              <a:rPr lang="es-MX" sz="1100" b="1" dirty="0" smtClean="0">
                <a:solidFill>
                  <a:srgbClr val="595959"/>
                </a:solidFill>
                <a:latin typeface="Myriad Pro"/>
                <a:cs typeface="Myriad Pro"/>
              </a:rPr>
              <a:t>muestra:</a:t>
            </a:r>
          </a:p>
          <a:p>
            <a:pPr algn="just"/>
            <a:endParaRPr lang="es-MX" sz="1100" b="1" dirty="0">
              <a:solidFill>
                <a:srgbClr val="595959"/>
              </a:solidFill>
              <a:latin typeface="Myriad Pro"/>
              <a:cs typeface="Myriad Pro"/>
            </a:endParaRPr>
          </a:p>
          <a:p>
            <a:pPr marL="173038" indent="-173038" algn="just">
              <a:buFont typeface="Arial" pitchFamily="34" charset="0"/>
              <a:buChar char="•"/>
              <a:defRPr/>
            </a:pPr>
            <a:r>
              <a:rPr lang="es-ES" sz="1100" dirty="0">
                <a:solidFill>
                  <a:srgbClr val="595959"/>
                </a:solidFill>
                <a:latin typeface="Myriad Pro"/>
                <a:cs typeface="Myriad Pro"/>
              </a:rPr>
              <a:t>Se utilizó como marco de muestreo la lista nominal del IFE, actualizada al 0</a:t>
            </a:r>
            <a:r>
              <a:rPr lang="es-ES" sz="1100" dirty="0" smtClean="0">
                <a:solidFill>
                  <a:srgbClr val="595959"/>
                </a:solidFill>
                <a:latin typeface="Myriad Pro"/>
                <a:cs typeface="Myriad Pro"/>
              </a:rPr>
              <a:t>3 de Febrero de 2012.</a:t>
            </a:r>
            <a:endParaRPr lang="es-ES" sz="1100" dirty="0">
              <a:solidFill>
                <a:srgbClr val="595959"/>
              </a:solidFill>
              <a:latin typeface="Myriad Pro"/>
              <a:cs typeface="Myriad Pro"/>
            </a:endParaRPr>
          </a:p>
          <a:p>
            <a:pPr marL="173038" indent="-173038" algn="just">
              <a:defRPr/>
            </a:pPr>
            <a:endParaRPr lang="es-ES" sz="1100" dirty="0" smtClean="0">
              <a:solidFill>
                <a:srgbClr val="595959"/>
              </a:solidFill>
              <a:latin typeface="Myriad Pro"/>
              <a:cs typeface="Myriad Pro"/>
            </a:endParaRPr>
          </a:p>
          <a:p>
            <a:pPr marL="173038" indent="-173038" algn="just">
              <a:buFont typeface="Arial" pitchFamily="34" charset="0"/>
              <a:buChar char="•"/>
              <a:defRPr/>
            </a:pPr>
            <a:r>
              <a:rPr lang="es-MX" sz="1100" dirty="0">
                <a:solidFill>
                  <a:srgbClr val="595959"/>
                </a:solidFill>
                <a:latin typeface="Myriad Pro"/>
                <a:cs typeface="Myriad Pro"/>
              </a:rPr>
              <a:t>Muestreo probabilístico estratificado </a:t>
            </a:r>
            <a:r>
              <a:rPr lang="es-MX" sz="1100" dirty="0" err="1">
                <a:solidFill>
                  <a:srgbClr val="595959"/>
                </a:solidFill>
                <a:latin typeface="Myriad Pro"/>
                <a:cs typeface="Myriad Pro"/>
              </a:rPr>
              <a:t>bietápico</a:t>
            </a:r>
            <a:r>
              <a:rPr lang="es-MX" sz="1100" dirty="0">
                <a:solidFill>
                  <a:srgbClr val="595959"/>
                </a:solidFill>
                <a:latin typeface="Myriad Pro"/>
                <a:cs typeface="Myriad Pro"/>
              </a:rPr>
              <a:t> por elementos.</a:t>
            </a:r>
            <a:endParaRPr lang="es-ES" sz="1100" dirty="0">
              <a:solidFill>
                <a:srgbClr val="595959"/>
              </a:solidFill>
              <a:latin typeface="Myriad Pro"/>
              <a:cs typeface="Myriad Pro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6AC9F-E4EE-407A-9AD5-6B74B0C0A743}" type="slidenum">
              <a:rPr lang="es-ES" smtClean="0"/>
              <a:pPr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1476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ce3">
    <a:majorFont>
      <a:latin typeface="Myriad Pro"/>
      <a:ea typeface=""/>
      <a:cs typeface=""/>
    </a:majorFont>
    <a:minorFont>
      <a:latin typeface="Myriad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1057</TotalTime>
  <Words>7051</Words>
  <Application>Microsoft Office PowerPoint</Application>
  <PresentationFormat>Presentación en pantalla (4:3)</PresentationFormat>
  <Paragraphs>2527</Paragraphs>
  <Slides>60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60</vt:i4>
      </vt:variant>
    </vt:vector>
  </HeadingPairs>
  <TitlesOfParts>
    <vt:vector size="61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AAlvarez</dc:creator>
  <cp:lastModifiedBy>MCenteno</cp:lastModifiedBy>
  <cp:revision>58</cp:revision>
  <dcterms:created xsi:type="dcterms:W3CDTF">2012-02-29T21:06:58Z</dcterms:created>
  <dcterms:modified xsi:type="dcterms:W3CDTF">2012-03-07T07:06:39Z</dcterms:modified>
</cp:coreProperties>
</file>