
<file path=[Content_Types].xml><?xml version="1.0" encoding="utf-8"?>
<Types xmlns="http://schemas.openxmlformats.org/package/2006/content-types">
  <Override PartName="/ppt/charts/chart10.xml" ContentType="application/vnd.openxmlformats-officedocument.drawingml.chart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9.xml" ContentType="application/vnd.openxmlformats-officedocument.drawingml.chart+xml"/>
  <Default Extension="xml" ContentType="application/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7.xml" ContentType="application/vnd.openxmlformats-officedocument.drawingml.chart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15"/>
  </p:notesMasterIdLst>
  <p:sldIdLst>
    <p:sldId id="659" r:id="rId2"/>
    <p:sldId id="660" r:id="rId3"/>
    <p:sldId id="661" r:id="rId4"/>
    <p:sldId id="662" r:id="rId5"/>
    <p:sldId id="638" r:id="rId6"/>
    <p:sldId id="650" r:id="rId7"/>
    <p:sldId id="653" r:id="rId8"/>
    <p:sldId id="654" r:id="rId9"/>
    <p:sldId id="656" r:id="rId10"/>
    <p:sldId id="657" r:id="rId11"/>
    <p:sldId id="658" r:id="rId12"/>
    <p:sldId id="663" r:id="rId13"/>
    <p:sldId id="664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>
          <a:srgbClr val="FF0000"/>
        </p14:laserClr>
      </p:ext>
      <p:ext uri="{2FDB2607-1784-4EEB-B798-7EB5836EED8A}">
        <p14:showMediaCtrls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"/>
      </p:ext>
    </p:extLst>
  </p:showPr>
  <p:clrMru>
    <a:srgbClr val="186B01"/>
    <a:srgbClr val="18902C"/>
    <a:srgbClr val="223F7A"/>
  </p:clrMru>
  <p:extLst>
    <p:ext uri="{E76CE94A-603C-4142-B9EB-6D1370010A27}">
      <p14:discardImageEditData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4993" autoAdjust="0"/>
    <p:restoredTop sz="96975" autoAdjust="0"/>
  </p:normalViewPr>
  <p:slideViewPr>
    <p:cSldViewPr>
      <p:cViewPr>
        <p:scale>
          <a:sx n="80" d="100"/>
          <a:sy n="80" d="100"/>
        </p:scale>
        <p:origin x="-3208" y="-18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plotArea>
      <c:layout>
        <c:manualLayout>
          <c:layoutTarget val="inner"/>
          <c:xMode val="edge"/>
          <c:yMode val="edge"/>
          <c:x val="0.199423898267651"/>
          <c:y val="0.0191459041132061"/>
          <c:w val="0.764705412722053"/>
          <c:h val="0.496646757095793"/>
        </c:manualLayout>
      </c:layout>
      <c:lineChart>
        <c:grouping val="standard"/>
        <c:ser>
          <c:idx val="0"/>
          <c:order val="0"/>
          <c:tx>
            <c:strRef>
              <c:f>RESUMEN!$B$1</c:f>
              <c:strCache>
                <c:ptCount val="1"/>
                <c:pt idx="0">
                  <c:v>Josefina Vázquez Mota</c:v>
                </c:pt>
              </c:strCache>
            </c:strRef>
          </c:tx>
          <c:spPr>
            <a:ln w="22225">
              <a:solidFill>
                <a:schemeClr val="tx2"/>
              </a:solidFill>
            </a:ln>
          </c:spPr>
          <c:marker>
            <c:symbol val="circle"/>
            <c:size val="5"/>
            <c:spPr>
              <a:solidFill>
                <a:schemeClr val="tx2"/>
              </a:solidFill>
              <a:ln w="22225">
                <a:solidFill>
                  <a:schemeClr val="tx2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RESUMEN!$B$2:$B$10</c:f>
              <c:numCache>
                <c:formatCode>0.0%</c:formatCode>
                <c:ptCount val="9"/>
                <c:pt idx="0">
                  <c:v>0.361</c:v>
                </c:pt>
                <c:pt idx="1">
                  <c:v>0.302</c:v>
                </c:pt>
                <c:pt idx="2">
                  <c:v>0.303</c:v>
                </c:pt>
                <c:pt idx="3">
                  <c:v>0.337</c:v>
                </c:pt>
                <c:pt idx="4">
                  <c:v>0.354</c:v>
                </c:pt>
                <c:pt idx="5">
                  <c:v>0.365</c:v>
                </c:pt>
                <c:pt idx="6">
                  <c:v>0.386</c:v>
                </c:pt>
                <c:pt idx="7">
                  <c:v>0.393</c:v>
                </c:pt>
                <c:pt idx="8">
                  <c:v>0.392</c:v>
                </c:pt>
              </c:numCache>
            </c:numRef>
          </c:val>
        </c:ser>
        <c:ser>
          <c:idx val="1"/>
          <c:order val="1"/>
          <c:tx>
            <c:strRef>
              <c:f>RESUMEN!$C$1</c:f>
              <c:strCache>
                <c:ptCount val="1"/>
                <c:pt idx="0">
                  <c:v>Ernesto Cordero</c:v>
                </c:pt>
              </c:strCache>
            </c:strRef>
          </c:tx>
          <c:spPr>
            <a:ln w="22225">
              <a:solidFill>
                <a:schemeClr val="accent3"/>
              </a:solidFill>
            </a:ln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RESUMEN!$C$2:$C$10</c:f>
              <c:numCache>
                <c:formatCode>0.0%</c:formatCode>
                <c:ptCount val="9"/>
                <c:pt idx="0">
                  <c:v>0.05</c:v>
                </c:pt>
                <c:pt idx="1">
                  <c:v>0.084</c:v>
                </c:pt>
                <c:pt idx="2">
                  <c:v>0.0880000000000001</c:v>
                </c:pt>
                <c:pt idx="3">
                  <c:v>0.139</c:v>
                </c:pt>
                <c:pt idx="4">
                  <c:v>0.116</c:v>
                </c:pt>
                <c:pt idx="5">
                  <c:v>0.121</c:v>
                </c:pt>
                <c:pt idx="6">
                  <c:v>0.11</c:v>
                </c:pt>
                <c:pt idx="7">
                  <c:v>0.15</c:v>
                </c:pt>
                <c:pt idx="8">
                  <c:v>0.158</c:v>
                </c:pt>
              </c:numCache>
            </c:numRef>
          </c:val>
        </c:ser>
        <c:ser>
          <c:idx val="2"/>
          <c:order val="2"/>
          <c:tx>
            <c:strRef>
              <c:f>RESUMEN!$D$1</c:f>
              <c:strCache>
                <c:ptCount val="1"/>
                <c:pt idx="0">
                  <c:v>Santiago Creel</c:v>
                </c:pt>
              </c:strCache>
            </c:strRef>
          </c:tx>
          <c:spPr>
            <a:ln w="22225">
              <a:solidFill>
                <a:srgbClr val="00B0F0"/>
              </a:solidFill>
            </a:ln>
          </c:spPr>
          <c:marker>
            <c:symbol val="circle"/>
            <c:size val="5"/>
            <c:spPr>
              <a:solidFill>
                <a:srgbClr val="00B0F0"/>
              </a:solidFill>
              <a:ln w="22225">
                <a:solidFill>
                  <a:srgbClr val="00B0F0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RESUMEN!$D$2:$D$10</c:f>
              <c:numCache>
                <c:formatCode>0.0%</c:formatCode>
                <c:ptCount val="9"/>
                <c:pt idx="0">
                  <c:v>0.292</c:v>
                </c:pt>
                <c:pt idx="1">
                  <c:v>0.278</c:v>
                </c:pt>
                <c:pt idx="2">
                  <c:v>0.301</c:v>
                </c:pt>
                <c:pt idx="3">
                  <c:v>0.282</c:v>
                </c:pt>
                <c:pt idx="4">
                  <c:v>0.252</c:v>
                </c:pt>
                <c:pt idx="5">
                  <c:v>0.269</c:v>
                </c:pt>
                <c:pt idx="6">
                  <c:v>0.26</c:v>
                </c:pt>
                <c:pt idx="7">
                  <c:v>0.251</c:v>
                </c:pt>
                <c:pt idx="8">
                  <c:v>0.254</c:v>
                </c:pt>
              </c:numCache>
            </c:numRef>
          </c:val>
        </c:ser>
        <c:ser>
          <c:idx val="3"/>
          <c:order val="3"/>
          <c:tx>
            <c:strRef>
              <c:f>RESUMEN!$E$1</c:f>
              <c:strCache>
                <c:ptCount val="1"/>
                <c:pt idx="0">
                  <c:v>Emilio González</c:v>
                </c:pt>
              </c:strCache>
            </c:strRef>
          </c:tx>
          <c:spPr>
            <a:ln w="22225">
              <a:solidFill>
                <a:schemeClr val="accent6"/>
              </a:solidFill>
            </a:ln>
          </c:spPr>
          <c:marker>
            <c:symbol val="circle"/>
            <c:size val="5"/>
            <c:spPr>
              <a:solidFill>
                <a:schemeClr val="accent6"/>
              </a:solidFill>
              <a:ln w="22225">
                <a:solidFill>
                  <a:schemeClr val="accent6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RESUMEN!$E$2:$E$10</c:f>
              <c:numCache>
                <c:formatCode>0.0%</c:formatCode>
                <c:ptCount val="9"/>
                <c:pt idx="0">
                  <c:v>0.038</c:v>
                </c:pt>
                <c:pt idx="1">
                  <c:v>0.08</c:v>
                </c:pt>
                <c:pt idx="2">
                  <c:v>0.073</c:v>
                </c:pt>
              </c:numCache>
            </c:numRef>
          </c:val>
        </c:ser>
        <c:ser>
          <c:idx val="4"/>
          <c:order val="4"/>
          <c:tx>
            <c:strRef>
              <c:f>RESUMEN!$F$1</c:f>
              <c:strCache>
                <c:ptCount val="1"/>
                <c:pt idx="0">
                  <c:v>Otro</c:v>
                </c:pt>
              </c:strCache>
            </c:strRef>
          </c:tx>
          <c:spPr>
            <a:ln w="22225">
              <a:solidFill>
                <a:schemeClr val="accent4"/>
              </a:solidFill>
            </a:ln>
          </c:spPr>
          <c:marker>
            <c:symbol val="circle"/>
            <c:size val="5"/>
            <c:spPr>
              <a:solidFill>
                <a:schemeClr val="accent4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RESUMEN!$F$2:$F$10</c:f>
              <c:numCache>
                <c:formatCode>General</c:formatCode>
                <c:ptCount val="9"/>
                <c:pt idx="3" formatCode="0.0%">
                  <c:v>0.033</c:v>
                </c:pt>
                <c:pt idx="4" formatCode="0.0%">
                  <c:v>0.032</c:v>
                </c:pt>
                <c:pt idx="5" formatCode="0.0%">
                  <c:v>0.036</c:v>
                </c:pt>
                <c:pt idx="6" formatCode="0.0%">
                  <c:v>0.026</c:v>
                </c:pt>
                <c:pt idx="7" formatCode="0.0%">
                  <c:v>0.02</c:v>
                </c:pt>
                <c:pt idx="8" formatCode="0.0%">
                  <c:v>0.015</c:v>
                </c:pt>
              </c:numCache>
            </c:numRef>
          </c:val>
        </c:ser>
        <c:ser>
          <c:idx val="5"/>
          <c:order val="5"/>
          <c:tx>
            <c:strRef>
              <c:f>RESUMEN!$G$1</c:f>
              <c:strCache>
                <c:ptCount val="1"/>
                <c:pt idx="0">
                  <c:v>Ns/Nc</c:v>
                </c:pt>
              </c:strCache>
            </c:strRef>
          </c:tx>
          <c:spPr>
            <a:ln w="22225">
              <a:solidFill>
                <a:schemeClr val="bg1">
                  <a:lumMod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RESUMEN!$G$2:$G$10</c:f>
              <c:numCache>
                <c:formatCode>0.0%</c:formatCode>
                <c:ptCount val="9"/>
                <c:pt idx="0">
                  <c:v>0.142</c:v>
                </c:pt>
                <c:pt idx="1">
                  <c:v>0.256</c:v>
                </c:pt>
                <c:pt idx="2">
                  <c:v>0.235</c:v>
                </c:pt>
                <c:pt idx="3">
                  <c:v>0.209</c:v>
                </c:pt>
                <c:pt idx="4">
                  <c:v>0.246</c:v>
                </c:pt>
                <c:pt idx="5">
                  <c:v>0.209</c:v>
                </c:pt>
                <c:pt idx="6">
                  <c:v>0.218</c:v>
                </c:pt>
                <c:pt idx="7">
                  <c:v>0.186</c:v>
                </c:pt>
                <c:pt idx="8">
                  <c:v>0.181</c:v>
                </c:pt>
              </c:numCache>
            </c:numRef>
          </c:val>
        </c:ser>
        <c:marker val="1"/>
        <c:axId val="600427256"/>
        <c:axId val="613120296"/>
      </c:lineChart>
      <c:catAx>
        <c:axId val="600427256"/>
        <c:scaling>
          <c:orientation val="minMax"/>
        </c:scaling>
        <c:axPos val="b"/>
        <c:numFmt formatCode="dd\-mmm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13120296"/>
        <c:crosses val="autoZero"/>
        <c:lblAlgn val="ctr"/>
        <c:lblOffset val="100"/>
      </c:catAx>
      <c:valAx>
        <c:axId val="613120296"/>
        <c:scaling>
          <c:orientation val="minMax"/>
        </c:scaling>
        <c:axPos val="l"/>
        <c:numFmt formatCode="0%" sourceLinked="0"/>
        <c:majorTickMark val="none"/>
        <c:tickLblPos val="nextTo"/>
        <c:txPr>
          <a:bodyPr/>
          <a:lstStyle/>
          <a:p>
            <a:pPr>
              <a:defRPr lang="es-MX" sz="900"/>
            </a:pPr>
            <a:endParaRPr lang="en-US"/>
          </a:p>
        </c:txPr>
        <c:crossAx val="600427256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ln>
            <a:solidFill>
              <a:schemeClr val="tx1"/>
            </a:solidFill>
          </a:ln>
        </c:spPr>
        <c:txPr>
          <a:bodyPr/>
          <a:lstStyle/>
          <a:p>
            <a:pPr rtl="0">
              <a:defRPr lang="en-US" sz="750"/>
            </a:pPr>
            <a:endParaRPr lang="en-US"/>
          </a:p>
        </c:txPr>
      </c:dTable>
      <c:spPr>
        <a:noFill/>
        <a:ln w="25392">
          <a:noFill/>
        </a:ln>
      </c:spPr>
    </c:plotArea>
    <c:plotVisOnly val="1"/>
    <c:dispBlanksAs val="gap"/>
  </c:chart>
  <c:txPr>
    <a:bodyPr/>
    <a:lstStyle/>
    <a:p>
      <a:pPr>
        <a:defRPr sz="1795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plotArea>
      <c:layout>
        <c:manualLayout>
          <c:layoutTarget val="inner"/>
          <c:xMode val="edge"/>
          <c:yMode val="edge"/>
          <c:x val="0.199423898267651"/>
          <c:y val="0.0191459041132061"/>
          <c:w val="0.764705412722053"/>
          <c:h val="0.496646757095793"/>
        </c:manualLayout>
      </c:layout>
      <c:lineChart>
        <c:grouping val="standard"/>
        <c:ser>
          <c:idx val="0"/>
          <c:order val="0"/>
          <c:tx>
            <c:strRef>
              <c:f>RESUMEN!$B$1</c:f>
              <c:strCache>
                <c:ptCount val="1"/>
                <c:pt idx="0">
                  <c:v>Josefina Vázquez Mota</c:v>
                </c:pt>
              </c:strCache>
            </c:strRef>
          </c:tx>
          <c:spPr>
            <a:ln w="22225">
              <a:solidFill>
                <a:schemeClr val="tx2"/>
              </a:solidFill>
            </a:ln>
          </c:spPr>
          <c:marker>
            <c:symbol val="circle"/>
            <c:size val="5"/>
            <c:spPr>
              <a:solidFill>
                <a:schemeClr val="tx2"/>
              </a:solidFill>
              <a:ln w="22225">
                <a:solidFill>
                  <a:schemeClr val="tx2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RESUMEN!$B$2:$B$10</c:f>
              <c:numCache>
                <c:formatCode>0.0%</c:formatCode>
                <c:ptCount val="9"/>
                <c:pt idx="0">
                  <c:v>0.309</c:v>
                </c:pt>
                <c:pt idx="1">
                  <c:v>0.394</c:v>
                </c:pt>
                <c:pt idx="2">
                  <c:v>0.416</c:v>
                </c:pt>
                <c:pt idx="3">
                  <c:v>0.454</c:v>
                </c:pt>
                <c:pt idx="4">
                  <c:v>0.508</c:v>
                </c:pt>
                <c:pt idx="5">
                  <c:v>0.446</c:v>
                </c:pt>
                <c:pt idx="6">
                  <c:v>0.487</c:v>
                </c:pt>
                <c:pt idx="7">
                  <c:v>0.514</c:v>
                </c:pt>
                <c:pt idx="8">
                  <c:v>0.499</c:v>
                </c:pt>
              </c:numCache>
            </c:numRef>
          </c:val>
        </c:ser>
        <c:ser>
          <c:idx val="1"/>
          <c:order val="1"/>
          <c:tx>
            <c:strRef>
              <c:f>RESUMEN!$C$1</c:f>
              <c:strCache>
                <c:ptCount val="1"/>
                <c:pt idx="0">
                  <c:v>Ernesto Cordero</c:v>
                </c:pt>
              </c:strCache>
            </c:strRef>
          </c:tx>
          <c:spPr>
            <a:ln w="22225">
              <a:solidFill>
                <a:schemeClr val="accent3"/>
              </a:solidFill>
            </a:ln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RESUMEN!$C$2:$C$10</c:f>
              <c:numCache>
                <c:formatCode>0.0%</c:formatCode>
                <c:ptCount val="9"/>
                <c:pt idx="0">
                  <c:v>0.032</c:v>
                </c:pt>
                <c:pt idx="1">
                  <c:v>0.114</c:v>
                </c:pt>
                <c:pt idx="2">
                  <c:v>0.115</c:v>
                </c:pt>
                <c:pt idx="3">
                  <c:v>0.161</c:v>
                </c:pt>
                <c:pt idx="4">
                  <c:v>0.149</c:v>
                </c:pt>
                <c:pt idx="5">
                  <c:v>0.198</c:v>
                </c:pt>
                <c:pt idx="6">
                  <c:v>0.142</c:v>
                </c:pt>
                <c:pt idx="7">
                  <c:v>0.172</c:v>
                </c:pt>
                <c:pt idx="8">
                  <c:v>0.214</c:v>
                </c:pt>
              </c:numCache>
            </c:numRef>
          </c:val>
        </c:ser>
        <c:ser>
          <c:idx val="2"/>
          <c:order val="2"/>
          <c:tx>
            <c:strRef>
              <c:f>RESUMEN!$D$1</c:f>
              <c:strCache>
                <c:ptCount val="1"/>
                <c:pt idx="0">
                  <c:v>Santiago Creel</c:v>
                </c:pt>
              </c:strCache>
            </c:strRef>
          </c:tx>
          <c:spPr>
            <a:ln w="22225">
              <a:solidFill>
                <a:srgbClr val="00B0F0"/>
              </a:solidFill>
            </a:ln>
          </c:spPr>
          <c:marker>
            <c:symbol val="circle"/>
            <c:size val="5"/>
            <c:spPr>
              <a:solidFill>
                <a:srgbClr val="00B0F0"/>
              </a:solidFill>
              <a:ln w="22225">
                <a:solidFill>
                  <a:srgbClr val="00B0F0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RESUMEN!$D$2:$D$10</c:f>
              <c:numCache>
                <c:formatCode>0.0%</c:formatCode>
                <c:ptCount val="9"/>
                <c:pt idx="0">
                  <c:v>0.248</c:v>
                </c:pt>
                <c:pt idx="1">
                  <c:v>0.303</c:v>
                </c:pt>
                <c:pt idx="2">
                  <c:v>0.303</c:v>
                </c:pt>
                <c:pt idx="3">
                  <c:v>0.279</c:v>
                </c:pt>
                <c:pt idx="4">
                  <c:v>0.221</c:v>
                </c:pt>
                <c:pt idx="5">
                  <c:v>0.264</c:v>
                </c:pt>
                <c:pt idx="6">
                  <c:v>0.271</c:v>
                </c:pt>
                <c:pt idx="7">
                  <c:v>0.256</c:v>
                </c:pt>
                <c:pt idx="8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RESUMEN!$E$1</c:f>
              <c:strCache>
                <c:ptCount val="1"/>
                <c:pt idx="0">
                  <c:v>Emilio González</c:v>
                </c:pt>
              </c:strCache>
            </c:strRef>
          </c:tx>
          <c:spPr>
            <a:ln w="22225">
              <a:solidFill>
                <a:schemeClr val="accent6"/>
              </a:solidFill>
            </a:ln>
          </c:spPr>
          <c:marker>
            <c:symbol val="circle"/>
            <c:size val="5"/>
            <c:spPr>
              <a:solidFill>
                <a:schemeClr val="accent6"/>
              </a:solidFill>
              <a:ln w="22225">
                <a:solidFill>
                  <a:schemeClr val="accent6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RESUMEN!$E$2:$E$10</c:f>
              <c:numCache>
                <c:formatCode>0.0%</c:formatCode>
                <c:ptCount val="9"/>
                <c:pt idx="0">
                  <c:v>0.034</c:v>
                </c:pt>
                <c:pt idx="1">
                  <c:v>0.077</c:v>
                </c:pt>
                <c:pt idx="2">
                  <c:v>0.085</c:v>
                </c:pt>
              </c:numCache>
            </c:numRef>
          </c:val>
        </c:ser>
        <c:ser>
          <c:idx val="4"/>
          <c:order val="4"/>
          <c:tx>
            <c:strRef>
              <c:f>RESUMEN!$F$1</c:f>
              <c:strCache>
                <c:ptCount val="1"/>
                <c:pt idx="0">
                  <c:v>Otro</c:v>
                </c:pt>
              </c:strCache>
            </c:strRef>
          </c:tx>
          <c:spPr>
            <a:ln w="22225">
              <a:solidFill>
                <a:schemeClr val="accent4"/>
              </a:solidFill>
            </a:ln>
          </c:spPr>
          <c:marker>
            <c:symbol val="circle"/>
            <c:size val="5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RESUMEN!$F$2:$F$10</c:f>
              <c:numCache>
                <c:formatCode>General</c:formatCode>
                <c:ptCount val="9"/>
                <c:pt idx="4" formatCode="0.0%">
                  <c:v>0.01</c:v>
                </c:pt>
                <c:pt idx="5" formatCode="0.0%">
                  <c:v>0.01</c:v>
                </c:pt>
                <c:pt idx="6" formatCode="0.0%">
                  <c:v>0.006</c:v>
                </c:pt>
                <c:pt idx="7" formatCode="0.0%">
                  <c:v>0.003</c:v>
                </c:pt>
                <c:pt idx="8" formatCode="0.0%">
                  <c:v>0.004</c:v>
                </c:pt>
              </c:numCache>
            </c:numRef>
          </c:val>
        </c:ser>
        <c:ser>
          <c:idx val="5"/>
          <c:order val="5"/>
          <c:tx>
            <c:strRef>
              <c:f>RESUMEN!$G$1</c:f>
              <c:strCache>
                <c:ptCount val="1"/>
                <c:pt idx="0">
                  <c:v>Ns/Nc</c:v>
                </c:pt>
              </c:strCache>
            </c:strRef>
          </c:tx>
          <c:spPr>
            <a:ln w="22225">
              <a:solidFill>
                <a:schemeClr val="bg1">
                  <a:lumMod val="65000"/>
                </a:schemeClr>
              </a:solidFill>
            </a:ln>
          </c:spPr>
          <c:marker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cat>
            <c:numRef>
              <c:f>RESUMEN!$A$2:$A$10</c:f>
              <c:numCache>
                <c:formatCode>dd\-mmm</c:formatCode>
                <c:ptCount val="9"/>
                <c:pt idx="0">
                  <c:v>40752.0</c:v>
                </c:pt>
                <c:pt idx="1">
                  <c:v>40785.0</c:v>
                </c:pt>
                <c:pt idx="2">
                  <c:v>40792.0</c:v>
                </c:pt>
                <c:pt idx="3">
                  <c:v>40814.0</c:v>
                </c:pt>
                <c:pt idx="4">
                  <c:v>40828.0</c:v>
                </c:pt>
                <c:pt idx="5">
                  <c:v>40841.0</c:v>
                </c:pt>
                <c:pt idx="6">
                  <c:v>40855.0</c:v>
                </c:pt>
                <c:pt idx="7">
                  <c:v>40934.0</c:v>
                </c:pt>
                <c:pt idx="8">
                  <c:v>40941.0</c:v>
                </c:pt>
              </c:numCache>
            </c:numRef>
          </c:cat>
          <c:val>
            <c:numRef>
              <c:f>RESUMEN!$G$2:$G$10</c:f>
              <c:numCache>
                <c:formatCode>0.0%</c:formatCode>
                <c:ptCount val="9"/>
                <c:pt idx="0">
                  <c:v>0.188</c:v>
                </c:pt>
                <c:pt idx="1">
                  <c:v>0.112</c:v>
                </c:pt>
                <c:pt idx="2">
                  <c:v>0.081</c:v>
                </c:pt>
                <c:pt idx="3">
                  <c:v>0.106</c:v>
                </c:pt>
                <c:pt idx="4">
                  <c:v>0.112</c:v>
                </c:pt>
                <c:pt idx="5">
                  <c:v>0.082</c:v>
                </c:pt>
                <c:pt idx="6">
                  <c:v>0.094</c:v>
                </c:pt>
                <c:pt idx="7">
                  <c:v>0.055</c:v>
                </c:pt>
                <c:pt idx="8">
                  <c:v>0.053</c:v>
                </c:pt>
              </c:numCache>
            </c:numRef>
          </c:val>
        </c:ser>
        <c:marker val="1"/>
        <c:axId val="673130376"/>
        <c:axId val="776717096"/>
      </c:lineChart>
      <c:catAx>
        <c:axId val="673130376"/>
        <c:scaling>
          <c:orientation val="minMax"/>
        </c:scaling>
        <c:axPos val="b"/>
        <c:numFmt formatCode="dd\-mmm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776717096"/>
        <c:crosses val="autoZero"/>
        <c:lblAlgn val="ctr"/>
        <c:lblOffset val="100"/>
      </c:catAx>
      <c:valAx>
        <c:axId val="776717096"/>
        <c:scaling>
          <c:orientation val="minMax"/>
        </c:scaling>
        <c:axPos val="l"/>
        <c:numFmt formatCode="0%" sourceLinked="0"/>
        <c:majorTickMark val="none"/>
        <c:tickLblPos val="nextTo"/>
        <c:txPr>
          <a:bodyPr/>
          <a:lstStyle/>
          <a:p>
            <a:pPr>
              <a:defRPr lang="es-MX" sz="900"/>
            </a:pPr>
            <a:endParaRPr lang="en-US"/>
          </a:p>
        </c:txPr>
        <c:crossAx val="673130376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ln>
            <a:solidFill>
              <a:schemeClr val="tx1"/>
            </a:solidFill>
          </a:ln>
        </c:spPr>
        <c:txPr>
          <a:bodyPr/>
          <a:lstStyle/>
          <a:p>
            <a:pPr rtl="0">
              <a:defRPr lang="en-US" sz="750"/>
            </a:pPr>
            <a:endParaRPr lang="en-US"/>
          </a:p>
        </c:txPr>
      </c:dTable>
      <c:spPr>
        <a:noFill/>
        <a:ln w="25392">
          <a:noFill/>
        </a:ln>
      </c:spPr>
    </c:plotArea>
    <c:plotVisOnly val="1"/>
    <c:dispBlanksAs val="gap"/>
  </c:chart>
  <c:txPr>
    <a:bodyPr/>
    <a:lstStyle/>
    <a:p>
      <a:pPr>
        <a:defRPr sz="1795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99423898267651"/>
          <c:y val="0.0191459041132061"/>
          <c:w val="0.764705412722053"/>
          <c:h val="0.496646757095793"/>
        </c:manualLayout>
      </c:layout>
      <c:lineChart>
        <c:grouping val="standard"/>
        <c:ser>
          <c:idx val="0"/>
          <c:order val="0"/>
          <c:tx>
            <c:strRef>
              <c:f>RESUMEN!$B$1</c:f>
              <c:strCache>
                <c:ptCount val="1"/>
                <c:pt idx="0">
                  <c:v>Josefina Vázquez Mota</c:v>
                </c:pt>
              </c:strCache>
            </c:strRef>
          </c:tx>
          <c:spPr>
            <a:ln w="22225">
              <a:solidFill>
                <a:schemeClr val="tx2"/>
              </a:solidFill>
            </a:ln>
          </c:spPr>
          <c:marker>
            <c:symbol val="circle"/>
            <c:size val="5"/>
            <c:spPr>
              <a:solidFill>
                <a:schemeClr val="tx2"/>
              </a:solidFill>
              <a:ln w="22225">
                <a:solidFill>
                  <a:schemeClr val="tx2"/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RESUMEN!$B$2:$B$8</c:f>
              <c:numCache>
                <c:formatCode>0.0%</c:formatCode>
                <c:ptCount val="7"/>
                <c:pt idx="0">
                  <c:v>0.465</c:v>
                </c:pt>
                <c:pt idx="1">
                  <c:v>0.466</c:v>
                </c:pt>
                <c:pt idx="2">
                  <c:v>0.501</c:v>
                </c:pt>
                <c:pt idx="3">
                  <c:v>0.473</c:v>
                </c:pt>
                <c:pt idx="4">
                  <c:v>0.478</c:v>
                </c:pt>
                <c:pt idx="5">
                  <c:v>0.526</c:v>
                </c:pt>
                <c:pt idx="6">
                  <c:v>0.517</c:v>
                </c:pt>
              </c:numCache>
            </c:numRef>
          </c:val>
        </c:ser>
        <c:ser>
          <c:idx val="1"/>
          <c:order val="1"/>
          <c:tx>
            <c:strRef>
              <c:f>RESUMEN!$C$1</c:f>
              <c:strCache>
                <c:ptCount val="1"/>
                <c:pt idx="0">
                  <c:v>Santiago Creel Miranda</c:v>
                </c:pt>
              </c:strCache>
            </c:strRef>
          </c:tx>
          <c:spPr>
            <a:ln w="22225">
              <a:solidFill>
                <a:schemeClr val="accent3"/>
              </a:solidFill>
            </a:ln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RESUMEN!$C$2:$C$8</c:f>
              <c:numCache>
                <c:formatCode>0.0%</c:formatCode>
                <c:ptCount val="7"/>
                <c:pt idx="0">
                  <c:v>0.274</c:v>
                </c:pt>
                <c:pt idx="1">
                  <c:v>0.286</c:v>
                </c:pt>
                <c:pt idx="2">
                  <c:v>0.23</c:v>
                </c:pt>
                <c:pt idx="3">
                  <c:v>0.263</c:v>
                </c:pt>
                <c:pt idx="4">
                  <c:v>0.292</c:v>
                </c:pt>
                <c:pt idx="5">
                  <c:v>0.26</c:v>
                </c:pt>
                <c:pt idx="6">
                  <c:v>0.232</c:v>
                </c:pt>
              </c:numCache>
            </c:numRef>
          </c:val>
        </c:ser>
        <c:ser>
          <c:idx val="2"/>
          <c:order val="2"/>
          <c:tx>
            <c:strRef>
              <c:f>RESUMEN!$D$1</c:f>
              <c:strCache>
                <c:ptCount val="1"/>
                <c:pt idx="0">
                  <c:v>Ernesto Cordero</c:v>
                </c:pt>
              </c:strCache>
            </c:strRef>
          </c:tx>
          <c:spPr>
            <a:ln w="22225">
              <a:solidFill>
                <a:srgbClr val="00B0F0"/>
              </a:solidFill>
            </a:ln>
          </c:spPr>
          <c:marker>
            <c:symbol val="circle"/>
            <c:size val="5"/>
            <c:spPr>
              <a:solidFill>
                <a:srgbClr val="00B0F0"/>
              </a:solidFill>
              <a:ln w="22225">
                <a:solidFill>
                  <a:srgbClr val="00B0F0"/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RESUMEN!$D$2:$D$8</c:f>
              <c:numCache>
                <c:formatCode>0.0%</c:formatCode>
                <c:ptCount val="7"/>
                <c:pt idx="0">
                  <c:v>0.129</c:v>
                </c:pt>
                <c:pt idx="1">
                  <c:v>0.177</c:v>
                </c:pt>
                <c:pt idx="2">
                  <c:v>0.177</c:v>
                </c:pt>
                <c:pt idx="3">
                  <c:v>0.2</c:v>
                </c:pt>
                <c:pt idx="4">
                  <c:v>0.162</c:v>
                </c:pt>
                <c:pt idx="5">
                  <c:v>0.179</c:v>
                </c:pt>
                <c:pt idx="6">
                  <c:v>0.215</c:v>
                </c:pt>
              </c:numCache>
            </c:numRef>
          </c:val>
        </c:ser>
        <c:ser>
          <c:idx val="3"/>
          <c:order val="3"/>
          <c:tx>
            <c:strRef>
              <c:f>RESUMEN!$E$1</c:f>
              <c:strCache>
                <c:ptCount val="1"/>
                <c:pt idx="0">
                  <c:v>Emilo González</c:v>
                </c:pt>
              </c:strCache>
            </c:strRef>
          </c:tx>
          <c:spPr>
            <a:ln w="22225">
              <a:solidFill>
                <a:schemeClr val="accent6"/>
              </a:solidFill>
            </a:ln>
          </c:spPr>
          <c:marker>
            <c:symbol val="circle"/>
            <c:size val="5"/>
            <c:spPr>
              <a:solidFill>
                <a:schemeClr val="accent6"/>
              </a:solidFill>
              <a:ln w="22225">
                <a:solidFill>
                  <a:schemeClr val="accent6"/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RESUMEN!$E$2:$E$8</c:f>
              <c:numCache>
                <c:formatCode>General</c:formatCode>
                <c:ptCount val="7"/>
                <c:pt idx="0" formatCode="0.0%">
                  <c:v>0.086</c:v>
                </c:pt>
              </c:numCache>
            </c:numRef>
          </c:val>
        </c:ser>
        <c:ser>
          <c:idx val="4"/>
          <c:order val="4"/>
          <c:tx>
            <c:strRef>
              <c:f>RESUMEN!$F$1</c:f>
              <c:strCache>
                <c:ptCount val="1"/>
                <c:pt idx="0">
                  <c:v>Otro</c:v>
                </c:pt>
              </c:strCache>
            </c:strRef>
          </c:tx>
          <c:spPr>
            <a:ln w="22225">
              <a:solidFill>
                <a:schemeClr val="accent4"/>
              </a:solidFill>
            </a:ln>
          </c:spPr>
          <c:marker>
            <c:symbol val="circle"/>
            <c:size val="5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RESUMEN!$F$2:$F$8</c:f>
              <c:numCache>
                <c:formatCode>0.0%</c:formatCode>
                <c:ptCount val="7"/>
                <c:pt idx="1">
                  <c:v>0.004</c:v>
                </c:pt>
                <c:pt idx="3">
                  <c:v>0.006</c:v>
                </c:pt>
                <c:pt idx="4">
                  <c:v>0.004</c:v>
                </c:pt>
                <c:pt idx="5">
                  <c:v>0.003</c:v>
                </c:pt>
                <c:pt idx="6">
                  <c:v>0.007</c:v>
                </c:pt>
              </c:numCache>
            </c:numRef>
          </c:val>
        </c:ser>
        <c:ser>
          <c:idx val="5"/>
          <c:order val="5"/>
          <c:tx>
            <c:strRef>
              <c:f>RESUMEN!$G$1</c:f>
              <c:strCache>
                <c:ptCount val="1"/>
                <c:pt idx="0">
                  <c:v>No votaría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RESUMEN!$G$2:$G$8</c:f>
              <c:numCache>
                <c:formatCode>0.0%</c:formatCode>
                <c:ptCount val="7"/>
                <c:pt idx="0">
                  <c:v>0.005</c:v>
                </c:pt>
                <c:pt idx="1">
                  <c:v>0.009</c:v>
                </c:pt>
                <c:pt idx="2">
                  <c:v>0.009</c:v>
                </c:pt>
                <c:pt idx="3">
                  <c:v>0.004</c:v>
                </c:pt>
                <c:pt idx="4">
                  <c:v>0.004</c:v>
                </c:pt>
                <c:pt idx="5">
                  <c:v>0.004</c:v>
                </c:pt>
                <c:pt idx="6">
                  <c:v>0.006</c:v>
                </c:pt>
              </c:numCache>
            </c:numRef>
          </c:val>
        </c:ser>
        <c:ser>
          <c:idx val="6"/>
          <c:order val="6"/>
          <c:tx>
            <c:strRef>
              <c:f>RESUMEN!$H$1</c:f>
              <c:strCache>
                <c:ptCount val="1"/>
                <c:pt idx="0">
                  <c:v>Todavía no está decidido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circl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RESUMEN!$H$2:$H$8</c:f>
              <c:numCache>
                <c:formatCode>0.0%</c:formatCode>
                <c:ptCount val="7"/>
                <c:pt idx="0">
                  <c:v>0.037</c:v>
                </c:pt>
                <c:pt idx="1">
                  <c:v>0.04</c:v>
                </c:pt>
                <c:pt idx="2">
                  <c:v>0.064</c:v>
                </c:pt>
                <c:pt idx="3">
                  <c:v>0.047</c:v>
                </c:pt>
                <c:pt idx="4">
                  <c:v>0.044</c:v>
                </c:pt>
                <c:pt idx="5">
                  <c:v>0.014</c:v>
                </c:pt>
                <c:pt idx="6">
                  <c:v>0.02</c:v>
                </c:pt>
              </c:numCache>
            </c:numRef>
          </c:val>
        </c:ser>
        <c:ser>
          <c:idx val="7"/>
          <c:order val="7"/>
          <c:tx>
            <c:strRef>
              <c:f>RESUMEN!$I$1</c:f>
              <c:strCache>
                <c:ptCount val="1"/>
                <c:pt idx="0">
                  <c:v>El voto es secreto/No quiere contestar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cat>
            <c:numRef>
              <c:f>RESUMEN!$A$2:$A$8</c:f>
              <c:numCache>
                <c:formatCode>dd\-mmm</c:formatCode>
                <c:ptCount val="7"/>
                <c:pt idx="0">
                  <c:v>40792.0</c:v>
                </c:pt>
                <c:pt idx="1">
                  <c:v>40814.0</c:v>
                </c:pt>
                <c:pt idx="2">
                  <c:v>40828.0</c:v>
                </c:pt>
                <c:pt idx="3">
                  <c:v>40841.0</c:v>
                </c:pt>
                <c:pt idx="4">
                  <c:v>40855.0</c:v>
                </c:pt>
                <c:pt idx="5">
                  <c:v>40934.0</c:v>
                </c:pt>
                <c:pt idx="6">
                  <c:v>40910.0</c:v>
                </c:pt>
              </c:numCache>
            </c:numRef>
          </c:cat>
          <c:val>
            <c:numRef>
              <c:f>RESUMEN!$I$2:$I$8</c:f>
              <c:numCache>
                <c:formatCode>0.0%</c:formatCode>
                <c:ptCount val="7"/>
                <c:pt idx="0">
                  <c:v>0.004</c:v>
                </c:pt>
                <c:pt idx="1">
                  <c:v>0.018</c:v>
                </c:pt>
                <c:pt idx="2">
                  <c:v>0.0190000000000001</c:v>
                </c:pt>
                <c:pt idx="3">
                  <c:v>0.007</c:v>
                </c:pt>
                <c:pt idx="4">
                  <c:v>0.016</c:v>
                </c:pt>
                <c:pt idx="5">
                  <c:v>0.0139999999999999</c:v>
                </c:pt>
                <c:pt idx="6">
                  <c:v>0.003</c:v>
                </c:pt>
              </c:numCache>
            </c:numRef>
          </c:val>
        </c:ser>
        <c:marker val="1"/>
        <c:axId val="776317304"/>
        <c:axId val="599354632"/>
      </c:lineChart>
      <c:catAx>
        <c:axId val="776317304"/>
        <c:scaling>
          <c:orientation val="minMax"/>
        </c:scaling>
        <c:axPos val="b"/>
        <c:numFmt formatCode="dd\-mmm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599354632"/>
        <c:crosses val="autoZero"/>
        <c:lblAlgn val="ctr"/>
        <c:lblOffset val="100"/>
      </c:catAx>
      <c:valAx>
        <c:axId val="599354632"/>
        <c:scaling>
          <c:orientation val="minMax"/>
        </c:scaling>
        <c:axPos val="l"/>
        <c:numFmt formatCode="0%" sourceLinked="0"/>
        <c:majorTickMark val="none"/>
        <c:tickLblPos val="nextTo"/>
        <c:txPr>
          <a:bodyPr/>
          <a:lstStyle/>
          <a:p>
            <a:pPr>
              <a:defRPr lang="es-MX" sz="900"/>
            </a:pPr>
            <a:endParaRPr lang="en-US"/>
          </a:p>
        </c:txPr>
        <c:crossAx val="776317304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ln>
            <a:solidFill>
              <a:schemeClr val="tx1"/>
            </a:solidFill>
          </a:ln>
        </c:spPr>
        <c:txPr>
          <a:bodyPr/>
          <a:lstStyle/>
          <a:p>
            <a:pPr rtl="0">
              <a:defRPr lang="en-US" sz="750"/>
            </a:pPr>
            <a:endParaRPr lang="en-US"/>
          </a:p>
        </c:txPr>
      </c:dTable>
      <c:spPr>
        <a:noFill/>
        <a:ln w="25392">
          <a:noFill/>
        </a:ln>
      </c:spPr>
    </c:plotArea>
    <c:plotVisOnly val="1"/>
    <c:dispBlanksAs val="gap"/>
  </c:chart>
  <c:txPr>
    <a:bodyPr/>
    <a:lstStyle/>
    <a:p>
      <a:pPr>
        <a:defRPr sz="1795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667496443812233"/>
          <c:y val="0.0121948464206233"/>
          <c:w val="0.936108003512799"/>
          <c:h val="0.558447442832283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5"/>
            </a:solidFill>
            <a:scene3d>
              <a:camera prst="orthographicFront"/>
              <a:lightRig rig="threePt" dir="t"/>
            </a:scene3d>
            <a:sp3d>
              <a:bevelT w="0" h="0"/>
            </a:sp3d>
          </c:spPr>
          <c:dLbls>
            <c:txPr>
              <a:bodyPr/>
              <a:lstStyle/>
              <a:p>
                <a:pPr>
                  <a:defRPr lang="es-MX"/>
                </a:pPr>
                <a:endParaRPr lang="en-US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Josefina 
Vázquez Mota</c:v>
                </c:pt>
                <c:pt idx="1">
                  <c:v>Ernesto Cordero</c:v>
                </c:pt>
                <c:pt idx="2">
                  <c:v>Santiago Creel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0.467</c:v>
                </c:pt>
                <c:pt idx="1">
                  <c:v>0.285</c:v>
                </c:pt>
                <c:pt idx="2">
                  <c:v>0.352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6"/>
            </a:solidFill>
          </c:spPr>
          <c:dLbls>
            <c:txPr>
              <a:bodyPr/>
              <a:lstStyle/>
              <a:p>
                <a:pPr>
                  <a:defRPr lang="es-MX"/>
                </a:pPr>
                <a:endParaRPr lang="en-US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Josefina 
Vázquez Mota</c:v>
                </c:pt>
                <c:pt idx="1">
                  <c:v>Ernesto Cordero</c:v>
                </c:pt>
                <c:pt idx="2">
                  <c:v>Santiago Creel</c:v>
                </c:pt>
              </c:strCache>
            </c:strRef>
          </c:cat>
          <c:val>
            <c:numRef>
              <c:f>Hoja1!$C$2:$C$4</c:f>
              <c:numCache>
                <c:formatCode>0.0%</c:formatCode>
                <c:ptCount val="3"/>
                <c:pt idx="0">
                  <c:v>-0.17</c:v>
                </c:pt>
                <c:pt idx="1">
                  <c:v>-0.259</c:v>
                </c:pt>
                <c:pt idx="2">
                  <c:v>-0.266</c:v>
                </c:pt>
              </c:numCache>
            </c:numRef>
          </c:val>
        </c:ser>
        <c:dLbls>
          <c:showVal val="1"/>
        </c:dLbls>
        <c:gapWidth val="33"/>
        <c:overlap val="100"/>
        <c:axId val="599414312"/>
        <c:axId val="599453128"/>
      </c:barChart>
      <c:catAx>
        <c:axId val="599414312"/>
        <c:scaling>
          <c:orientation val="minMax"/>
        </c:scaling>
        <c:axPos val="b"/>
        <c:numFmt formatCode="General" sourceLinked="1"/>
        <c:majorTickMark val="none"/>
        <c:tickLblPos val="low"/>
        <c:txPr>
          <a:bodyPr rot="0" vert="horz"/>
          <a:lstStyle/>
          <a:p>
            <a:pPr>
              <a:defRPr lang="es-MX" sz="1200"/>
            </a:pPr>
            <a:endParaRPr lang="en-US"/>
          </a:p>
        </c:txPr>
        <c:crossAx val="599453128"/>
        <c:crosses val="autoZero"/>
        <c:auto val="1"/>
        <c:lblAlgn val="ctr"/>
        <c:lblOffset val="100"/>
      </c:catAx>
      <c:valAx>
        <c:axId val="599453128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lang="es-MX"/>
            </a:pPr>
            <a:endParaRPr lang="en-US"/>
          </a:p>
        </c:txPr>
        <c:crossAx val="5994143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667496443812233"/>
          <c:y val="0.0121948464206233"/>
          <c:w val="0.936108003512799"/>
          <c:h val="0.558447442832283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5"/>
            </a:solidFill>
            <a:scene3d>
              <a:camera prst="orthographicFront"/>
              <a:lightRig rig="threePt" dir="t"/>
            </a:scene3d>
            <a:sp3d>
              <a:bevelT w="0" h="0"/>
            </a:sp3d>
          </c:spPr>
          <c:dLbls>
            <c:txPr>
              <a:bodyPr/>
              <a:lstStyle/>
              <a:p>
                <a:pPr>
                  <a:defRPr lang="es-MX"/>
                </a:pPr>
                <a:endParaRPr lang="en-US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Josefina 
Vázquez Mota</c:v>
                </c:pt>
                <c:pt idx="1">
                  <c:v>Ernesto Cordero</c:v>
                </c:pt>
                <c:pt idx="2">
                  <c:v>Santiago Creel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0.716</c:v>
                </c:pt>
                <c:pt idx="1">
                  <c:v>0.431</c:v>
                </c:pt>
                <c:pt idx="2">
                  <c:v>0.469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6"/>
            </a:solidFill>
          </c:spPr>
          <c:dLbls>
            <c:txPr>
              <a:bodyPr/>
              <a:lstStyle/>
              <a:p>
                <a:pPr>
                  <a:defRPr lang="es-MX"/>
                </a:pPr>
                <a:endParaRPr lang="en-US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Josefina 
Vázquez Mota</c:v>
                </c:pt>
                <c:pt idx="1">
                  <c:v>Ernesto Cordero</c:v>
                </c:pt>
                <c:pt idx="2">
                  <c:v>Santiago Creel</c:v>
                </c:pt>
              </c:strCache>
            </c:strRef>
          </c:cat>
          <c:val>
            <c:numRef>
              <c:f>Hoja1!$C$2:$C$4</c:f>
              <c:numCache>
                <c:formatCode>0.0%</c:formatCode>
                <c:ptCount val="3"/>
                <c:pt idx="0">
                  <c:v>-0.05</c:v>
                </c:pt>
                <c:pt idx="1">
                  <c:v>-0.172</c:v>
                </c:pt>
                <c:pt idx="2">
                  <c:v>-0.209</c:v>
                </c:pt>
              </c:numCache>
            </c:numRef>
          </c:val>
        </c:ser>
        <c:dLbls>
          <c:showVal val="1"/>
        </c:dLbls>
        <c:gapWidth val="33"/>
        <c:overlap val="100"/>
        <c:axId val="600758312"/>
        <c:axId val="777542264"/>
      </c:barChart>
      <c:catAx>
        <c:axId val="600758312"/>
        <c:scaling>
          <c:orientation val="minMax"/>
        </c:scaling>
        <c:axPos val="b"/>
        <c:numFmt formatCode="General" sourceLinked="1"/>
        <c:majorTickMark val="none"/>
        <c:tickLblPos val="low"/>
        <c:txPr>
          <a:bodyPr rot="0" vert="horz"/>
          <a:lstStyle/>
          <a:p>
            <a:pPr>
              <a:defRPr lang="es-MX" sz="1200"/>
            </a:pPr>
            <a:endParaRPr lang="en-US"/>
          </a:p>
        </c:txPr>
        <c:crossAx val="777542264"/>
        <c:crosses val="autoZero"/>
        <c:auto val="1"/>
        <c:lblAlgn val="ctr"/>
        <c:lblOffset val="100"/>
      </c:catAx>
      <c:valAx>
        <c:axId val="777542264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lang="es-MX"/>
            </a:pPr>
            <a:endParaRPr lang="en-US"/>
          </a:p>
        </c:txPr>
        <c:crossAx val="6007583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0409580144782837"/>
          <c:y val="0.188832001005136"/>
          <c:w val="0.939230749153928"/>
          <c:h val="0.597906198642584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tx2"/>
            </a:solidFill>
            <a:scene3d>
              <a:camera prst="orthographicFront"/>
              <a:lightRig rig="threePt" dir="t"/>
            </a:scene3d>
            <a:sp3d>
              <a:bevelT w="0" h="0"/>
            </a:sp3d>
          </c:spPr>
          <c:dLbls>
            <c:numFmt formatCode="0.0%" sourceLinked="0"/>
            <c:txPr>
              <a:bodyPr/>
              <a:lstStyle/>
              <a:p>
                <a:pPr>
                  <a:defRPr lang="es-ES" sz="997">
                    <a:latin typeface="Myriad Pro"/>
                  </a:defRPr>
                </a:pPr>
                <a:endParaRPr lang="en-US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Josefina Vázquez Mota</c:v>
                </c:pt>
                <c:pt idx="1">
                  <c:v>Ernesto Cordero</c:v>
                </c:pt>
                <c:pt idx="2">
                  <c:v>Santiago Creel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0.764</c:v>
                </c:pt>
                <c:pt idx="1">
                  <c:v>0.685</c:v>
                </c:pt>
                <c:pt idx="2">
                  <c:v>0.793</c:v>
                </c:pt>
              </c:numCache>
            </c:numRef>
          </c:val>
        </c:ser>
        <c:axId val="777832088"/>
        <c:axId val="777478232"/>
      </c:barChart>
      <c:catAx>
        <c:axId val="7778320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" sz="997">
                <a:latin typeface="Myriad Pro"/>
              </a:defRPr>
            </a:pPr>
            <a:endParaRPr lang="en-US"/>
          </a:p>
        </c:txPr>
        <c:crossAx val="777478232"/>
        <c:crosses val="autoZero"/>
        <c:auto val="1"/>
        <c:lblAlgn val="ctr"/>
        <c:lblOffset val="100"/>
      </c:catAx>
      <c:valAx>
        <c:axId val="777478232"/>
        <c:scaling>
          <c:orientation val="minMax"/>
        </c:scaling>
        <c:delete val="1"/>
        <c:axPos val="l"/>
        <c:numFmt formatCode="0.0%" sourceLinked="1"/>
        <c:tickLblPos val="none"/>
        <c:crossAx val="777832088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784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0409580144782837"/>
          <c:y val="0.188832001005136"/>
          <c:w val="0.939230749153928"/>
          <c:h val="0.597906198642584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tx2"/>
            </a:solidFill>
            <a:scene3d>
              <a:camera prst="orthographicFront"/>
              <a:lightRig rig="threePt" dir="t"/>
            </a:scene3d>
            <a:sp3d>
              <a:bevelT w="0" h="0"/>
            </a:sp3d>
          </c:spPr>
          <c:dLbls>
            <c:numFmt formatCode="0.0%" sourceLinked="0"/>
            <c:txPr>
              <a:bodyPr/>
              <a:lstStyle/>
              <a:p>
                <a:pPr>
                  <a:defRPr lang="es-ES" sz="997">
                    <a:latin typeface="Myriad Pro"/>
                  </a:defRPr>
                </a:pPr>
                <a:endParaRPr lang="en-US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Josefina Vázquez Mota</c:v>
                </c:pt>
                <c:pt idx="1">
                  <c:v>Ernesto Cordero</c:v>
                </c:pt>
                <c:pt idx="2">
                  <c:v>Santiago Creel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0.868</c:v>
                </c:pt>
                <c:pt idx="1">
                  <c:v>0.797</c:v>
                </c:pt>
                <c:pt idx="2">
                  <c:v>0.877</c:v>
                </c:pt>
              </c:numCache>
            </c:numRef>
          </c:val>
        </c:ser>
        <c:axId val="620341144"/>
        <c:axId val="776509272"/>
      </c:barChart>
      <c:catAx>
        <c:axId val="6203411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" sz="997">
                <a:latin typeface="Myriad Pro"/>
              </a:defRPr>
            </a:pPr>
            <a:endParaRPr lang="en-US"/>
          </a:p>
        </c:txPr>
        <c:crossAx val="776509272"/>
        <c:crosses val="autoZero"/>
        <c:auto val="1"/>
        <c:lblAlgn val="ctr"/>
        <c:lblOffset val="100"/>
      </c:catAx>
      <c:valAx>
        <c:axId val="776509272"/>
        <c:scaling>
          <c:orientation val="minMax"/>
        </c:scaling>
        <c:delete val="1"/>
        <c:axPos val="l"/>
        <c:numFmt formatCode="0.0%" sourceLinked="1"/>
        <c:tickLblPos val="none"/>
        <c:crossAx val="620341144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784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222628166107165"/>
          <c:y val="0.0105929739323939"/>
          <c:w val="0.954166666666661"/>
          <c:h val="0.682933079120241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dPt>
            <c:idx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n-US"/>
              </a:p>
            </c:txPr>
            <c:showVal val="1"/>
          </c:dLbls>
          <c:cat>
            <c:strRef>
              <c:f>Hoja1!$A$2:$A$8</c:f>
              <c:strCache>
                <c:ptCount val="7"/>
                <c:pt idx="0">
                  <c:v>Josefina Vázquez Mota 
por el PAN</c:v>
                </c:pt>
                <c:pt idx="1">
                  <c:v>Enrique Peña Nieto por el PRI</c:v>
                </c:pt>
                <c:pt idx="2">
                  <c:v>Andrés Manuel López Obrador
 por el PRD</c:v>
                </c:pt>
                <c:pt idx="3">
                  <c:v>Otro</c:v>
                </c:pt>
                <c:pt idx="4">
                  <c:v>No votaría</c:v>
                </c:pt>
                <c:pt idx="5">
                  <c:v>Todavia no está decidido</c:v>
                </c:pt>
                <c:pt idx="6">
                  <c:v>El voto es secreto/No quiere contestar</c:v>
                </c:pt>
              </c:strCache>
            </c:strRef>
          </c:cat>
          <c:val>
            <c:numRef>
              <c:f>Hoja1!$B$2:$B$8</c:f>
              <c:numCache>
                <c:formatCode>0.0%</c:formatCode>
                <c:ptCount val="7"/>
                <c:pt idx="0">
                  <c:v>0.725</c:v>
                </c:pt>
                <c:pt idx="1">
                  <c:v>0.107</c:v>
                </c:pt>
                <c:pt idx="2">
                  <c:v>0.075</c:v>
                </c:pt>
                <c:pt idx="3">
                  <c:v>0.026</c:v>
                </c:pt>
                <c:pt idx="4">
                  <c:v>0.021</c:v>
                </c:pt>
                <c:pt idx="5">
                  <c:v>0.032</c:v>
                </c:pt>
                <c:pt idx="6">
                  <c:v>0.014</c:v>
                </c:pt>
              </c:numCache>
            </c:numRef>
          </c:val>
        </c:ser>
        <c:axId val="513076312"/>
        <c:axId val="602785944"/>
      </c:barChart>
      <c:catAx>
        <c:axId val="51307631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_tradnl" sz="1000"/>
            </a:pPr>
            <a:endParaRPr lang="en-US"/>
          </a:p>
        </c:txPr>
        <c:crossAx val="602785944"/>
        <c:crosses val="autoZero"/>
        <c:auto val="1"/>
        <c:lblAlgn val="ctr"/>
        <c:lblOffset val="100"/>
      </c:catAx>
      <c:valAx>
        <c:axId val="602785944"/>
        <c:scaling>
          <c:orientation val="minMax"/>
          <c:max val="0.8"/>
        </c:scaling>
        <c:delete val="1"/>
        <c:axPos val="l"/>
        <c:numFmt formatCode="0.0%" sourceLinked="1"/>
        <c:tickLblPos val="none"/>
        <c:crossAx val="5130763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800">
          <a:latin typeface="Myriad Pro"/>
          <a:cs typeface="Myriad Pro"/>
        </a:defRPr>
      </a:pPr>
      <a:endParaRPr lang="en-US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222628166107165"/>
          <c:y val="0.0105929739323939"/>
          <c:w val="0.954166666666661"/>
          <c:h val="0.731292401202734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dPt>
            <c:idx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n-US"/>
              </a:p>
            </c:txPr>
            <c:showVal val="1"/>
          </c:dLbls>
          <c:cat>
            <c:strRef>
              <c:f>Hoja1!$A$2:$A$8</c:f>
              <c:strCache>
                <c:ptCount val="7"/>
                <c:pt idx="0">
                  <c:v>Ernesto Cordero 
por el PAN</c:v>
                </c:pt>
                <c:pt idx="1">
                  <c:v>Enrique Peña Nieto por el PRI</c:v>
                </c:pt>
                <c:pt idx="2">
                  <c:v>Andrés Manuel López Obrador
 por el PRD</c:v>
                </c:pt>
                <c:pt idx="3">
                  <c:v>Otro</c:v>
                </c:pt>
                <c:pt idx="4">
                  <c:v>No votaría</c:v>
                </c:pt>
                <c:pt idx="5">
                  <c:v>Todavia no está decidido</c:v>
                </c:pt>
                <c:pt idx="6">
                  <c:v>El voto es secreto/No quiere contestar</c:v>
                </c:pt>
              </c:strCache>
            </c:strRef>
          </c:cat>
          <c:val>
            <c:numRef>
              <c:f>Hoja1!$B$2:$B$8</c:f>
              <c:numCache>
                <c:formatCode>0.0%</c:formatCode>
                <c:ptCount val="7"/>
                <c:pt idx="0">
                  <c:v>0.546</c:v>
                </c:pt>
                <c:pt idx="1">
                  <c:v>0.191</c:v>
                </c:pt>
                <c:pt idx="2">
                  <c:v>0.109</c:v>
                </c:pt>
                <c:pt idx="3">
                  <c:v>0.012</c:v>
                </c:pt>
                <c:pt idx="4">
                  <c:v>0.074</c:v>
                </c:pt>
                <c:pt idx="5">
                  <c:v>0.049</c:v>
                </c:pt>
                <c:pt idx="6">
                  <c:v>0.0189999999999999</c:v>
                </c:pt>
              </c:numCache>
            </c:numRef>
          </c:val>
        </c:ser>
        <c:axId val="778800552"/>
        <c:axId val="777424408"/>
      </c:barChart>
      <c:catAx>
        <c:axId val="77880055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_tradnl" sz="1000"/>
            </a:pPr>
            <a:endParaRPr lang="en-US"/>
          </a:p>
        </c:txPr>
        <c:crossAx val="777424408"/>
        <c:crosses val="autoZero"/>
        <c:auto val="1"/>
        <c:lblAlgn val="ctr"/>
        <c:lblOffset val="100"/>
      </c:catAx>
      <c:valAx>
        <c:axId val="777424408"/>
        <c:scaling>
          <c:orientation val="minMax"/>
          <c:max val="0.8"/>
        </c:scaling>
        <c:delete val="1"/>
        <c:axPos val="l"/>
        <c:numFmt formatCode="0.0%" sourceLinked="1"/>
        <c:tickLblPos val="none"/>
        <c:crossAx val="7788005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800">
          <a:latin typeface="Myriad Pro"/>
          <a:cs typeface="Myriad Pro"/>
        </a:defRPr>
      </a:pPr>
      <a:endParaRPr lang="en-US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222628166107165"/>
          <c:y val="0.0504182330995481"/>
          <c:w val="0.954166666666661"/>
          <c:h val="0.682933079120241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dPt>
            <c:idx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n-US"/>
              </a:p>
            </c:txPr>
            <c:showVal val="1"/>
          </c:dLbls>
          <c:cat>
            <c:strRef>
              <c:f>Hoja1!$A$2:$A$8</c:f>
              <c:strCache>
                <c:ptCount val="7"/>
                <c:pt idx="0">
                  <c:v>Santiago Creel
por el PAN</c:v>
                </c:pt>
                <c:pt idx="1">
                  <c:v>Enrique Peña Nieto por el PRI</c:v>
                </c:pt>
                <c:pt idx="2">
                  <c:v>Andrés Manuel López Obrador
 por el PRD</c:v>
                </c:pt>
                <c:pt idx="3">
                  <c:v>Otro</c:v>
                </c:pt>
                <c:pt idx="4">
                  <c:v>No votaría</c:v>
                </c:pt>
                <c:pt idx="5">
                  <c:v>Todavia no está decidido</c:v>
                </c:pt>
                <c:pt idx="6">
                  <c:v>El voto es secreto/No quiere contestar</c:v>
                </c:pt>
              </c:strCache>
            </c:strRef>
          </c:cat>
          <c:val>
            <c:numRef>
              <c:f>Hoja1!$B$2:$B$8</c:f>
              <c:numCache>
                <c:formatCode>0.0%</c:formatCode>
                <c:ptCount val="7"/>
                <c:pt idx="0">
                  <c:v>0.581</c:v>
                </c:pt>
                <c:pt idx="1">
                  <c:v>0.18</c:v>
                </c:pt>
                <c:pt idx="2">
                  <c:v>0.101</c:v>
                </c:pt>
                <c:pt idx="3">
                  <c:v>0.013</c:v>
                </c:pt>
                <c:pt idx="4">
                  <c:v>0.074</c:v>
                </c:pt>
                <c:pt idx="5">
                  <c:v>0.039</c:v>
                </c:pt>
                <c:pt idx="6">
                  <c:v>0.0120000000000001</c:v>
                </c:pt>
              </c:numCache>
            </c:numRef>
          </c:val>
        </c:ser>
        <c:axId val="774483080"/>
        <c:axId val="776013416"/>
      </c:barChart>
      <c:catAx>
        <c:axId val="77448308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_tradnl" sz="1000"/>
            </a:pPr>
            <a:endParaRPr lang="en-US"/>
          </a:p>
        </c:txPr>
        <c:crossAx val="776013416"/>
        <c:crosses val="autoZero"/>
        <c:auto val="1"/>
        <c:lblAlgn val="ctr"/>
        <c:lblOffset val="100"/>
      </c:catAx>
      <c:valAx>
        <c:axId val="776013416"/>
        <c:scaling>
          <c:orientation val="minMax"/>
          <c:max val="0.8"/>
        </c:scaling>
        <c:delete val="1"/>
        <c:axPos val="l"/>
        <c:numFmt formatCode="0.0%" sourceLinked="1"/>
        <c:tickLblPos val="none"/>
        <c:crossAx val="7744830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800">
          <a:latin typeface="Myriad Pro"/>
          <a:cs typeface="Myriad Pro"/>
        </a:defRPr>
      </a:pPr>
      <a:endParaRPr lang="en-US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FCF71-05FB-4FE4-98EC-6133A50EB8E6}" type="datetimeFigureOut">
              <a:rPr lang="es-MX" smtClean="0"/>
              <a:pPr/>
              <a:t>2/23/12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24FA3-2A8E-45DA-A4FC-80555BDD1755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679738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ECBC-B160-4C25-BF3D-AE8CD43E9B3D}" type="datetimeFigureOut">
              <a:rPr lang="es-MX" smtClean="0"/>
              <a:pPr/>
              <a:t>2/23/12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817B5-7046-4158-90BC-E0805C823F88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www.lyngsat-logo.com/hires/mm/milenio_t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125" y="1976302"/>
            <a:ext cx="1714525" cy="2357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3 Imagen" descr="loggce.png"/>
          <p:cNvPicPr>
            <a:picLocks noChangeAspect="1"/>
          </p:cNvPicPr>
          <p:nvPr/>
        </p:nvPicPr>
        <p:blipFill>
          <a:blip r:embed="rId4" cstate="print"/>
          <a:srcRect l="5022" r="2895"/>
          <a:stretch>
            <a:fillRect/>
          </a:stretch>
        </p:blipFill>
        <p:spPr bwMode="auto">
          <a:xfrm>
            <a:off x="213751" y="2179622"/>
            <a:ext cx="2572299" cy="209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2214546" y="2563837"/>
            <a:ext cx="471490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0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Precandidatos PAN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2 de febrero 2012</a:t>
            </a:r>
            <a:endParaRPr lang="es-ES_tradnl" sz="2400" b="1" dirty="0" smtClean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171526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837873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Y de los siguientes personajes, en su opinión, ¿quién debería ser el candidato del PAN para las elecciones presidenciales de 2012?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0" y="0"/>
            <a:ext cx="406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Preferencia de candidato por el PAN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0" y="6093296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 smtClean="0">
                <a:latin typeface="Myriad Pro"/>
              </a:rPr>
              <a:t>* En el levantamiento del 28 de julio con la opción “Otro” suma 100%</a:t>
            </a:r>
            <a:endParaRPr lang="es-MX" sz="1000" b="1" dirty="0">
              <a:latin typeface="Myriad Pro"/>
            </a:endParaRPr>
          </a:p>
        </p:txBody>
      </p:sp>
      <p:graphicFrame>
        <p:nvGraphicFramePr>
          <p:cNvPr id="16" name="15 Gráfico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338750051"/>
              </p:ext>
            </p:extLst>
          </p:nvPr>
        </p:nvGraphicFramePr>
        <p:xfrm>
          <a:off x="876983" y="1653879"/>
          <a:ext cx="739003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16 CuadroTexto"/>
          <p:cNvSpPr txBox="1"/>
          <p:nvPr/>
        </p:nvSpPr>
        <p:spPr>
          <a:xfrm>
            <a:off x="2491849" y="6279123"/>
            <a:ext cx="43123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Myriad Pro" pitchFamily="34" charset="0"/>
              </a:rPr>
              <a:t>**A partir del 28 de septiembre se dejó de preguntar por Emilio González</a:t>
            </a:r>
            <a:endParaRPr lang="es-MX" sz="1000" b="1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8598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837873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Y de los siguientes personajes, en su opinión, ¿quién debería ser el candidato del PAN para las elecciones presidenciales de 2012?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0" y="0"/>
            <a:ext cx="40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400" dirty="0" smtClean="0">
              <a:solidFill>
                <a:schemeClr val="bg1"/>
              </a:solidFill>
              <a:latin typeface="Myriad Pro"/>
              <a:cs typeface="Myriad Pro"/>
            </a:endParaRPr>
          </a:p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Preferencia de candidato por el PAN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0" y="5703059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 smtClean="0">
                <a:latin typeface="Myriad Pro"/>
              </a:rPr>
              <a:t>* En el levantamiento del 28 de julio con la opción “Otro” suma 100%</a:t>
            </a:r>
            <a:endParaRPr lang="es-MX" sz="1000" b="1" dirty="0">
              <a:latin typeface="Myriad Pro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79912" y="1207785"/>
            <a:ext cx="207742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u="sng" dirty="0" smtClean="0">
                <a:latin typeface="Myriad Pro"/>
              </a:rPr>
              <a:t>Cercanos al PAN</a:t>
            </a:r>
            <a:endParaRPr lang="es-MX" sz="1200" b="1" u="sng" dirty="0">
              <a:latin typeface="Myriad Pro"/>
            </a:endParaRPr>
          </a:p>
        </p:txBody>
      </p:sp>
      <p:graphicFrame>
        <p:nvGraphicFramePr>
          <p:cNvPr id="16" name="15 Gráfico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400874916"/>
              </p:ext>
            </p:extLst>
          </p:nvPr>
        </p:nvGraphicFramePr>
        <p:xfrm>
          <a:off x="876983" y="1653879"/>
          <a:ext cx="739003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16 CuadroTexto"/>
          <p:cNvSpPr txBox="1"/>
          <p:nvPr/>
        </p:nvSpPr>
        <p:spPr>
          <a:xfrm>
            <a:off x="2443853" y="5919083"/>
            <a:ext cx="43123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Myriad Pro" pitchFamily="34" charset="0"/>
              </a:rPr>
              <a:t>**A partir del 28 de septiembre se dejó de preguntar por Emilio González</a:t>
            </a:r>
            <a:endParaRPr lang="es-MX" sz="1000" b="1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58026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Gráfico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884606060"/>
              </p:ext>
            </p:extLst>
          </p:nvPr>
        </p:nvGraphicFramePr>
        <p:xfrm>
          <a:off x="876983" y="1653879"/>
          <a:ext cx="739003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0" y="837873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latin typeface="Myriad Pro" pitchFamily="34" charset="0"/>
              </a:rPr>
              <a:t>¿Si hoy fueran las elecciones internas para elegir al candidato del PAN a la presidencia</a:t>
            </a:r>
            <a:r>
              <a:rPr lang="es-ES" sz="1100" i="1" dirty="0" smtClean="0">
                <a:latin typeface="Myriad Pro" pitchFamily="34" charset="0"/>
              </a:rPr>
              <a:t>, </a:t>
            </a:r>
            <a:r>
              <a:rPr lang="es-ES" sz="1100" i="1" dirty="0">
                <a:latin typeface="Myriad Pro" pitchFamily="34" charset="0"/>
              </a:rPr>
              <a:t>por quién votaría</a:t>
            </a:r>
            <a:r>
              <a:rPr lang="es-ES" sz="1100" i="1" dirty="0" smtClean="0">
                <a:latin typeface="Myriad Pro" pitchFamily="34" charset="0"/>
              </a:rPr>
              <a:t>?*</a:t>
            </a:r>
          </a:p>
          <a:p>
            <a:pPr algn="ctr"/>
            <a:endParaRPr lang="es-ES" sz="1000" b="1" dirty="0">
              <a:latin typeface="Myriad Pro" pitchFamily="34" charset="0"/>
            </a:endParaRPr>
          </a:p>
          <a:p>
            <a:pPr algn="ctr"/>
            <a:r>
              <a:rPr lang="es-ES" sz="1000" b="1" dirty="0" smtClean="0">
                <a:latin typeface="Myriad Pro" pitchFamily="34" charset="0"/>
              </a:rPr>
              <a:t>*Pregunta aplicada sólo a quienes respondieron sentirse algo o muy cercanos al PAN</a:t>
            </a:r>
            <a:endParaRPr lang="es-MX" sz="1000" b="1" dirty="0">
              <a:latin typeface="Myriad Pro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0" y="0"/>
            <a:ext cx="40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400" dirty="0" smtClean="0">
              <a:solidFill>
                <a:schemeClr val="bg1"/>
              </a:solidFill>
              <a:latin typeface="Myriad Pro"/>
              <a:cs typeface="Myriad Pro"/>
            </a:endParaRPr>
          </a:p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Preferencia de candidato por el PAN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851920" y="5910559"/>
            <a:ext cx="42562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Myriad Pro" pitchFamily="34" charset="0"/>
              </a:rPr>
              <a:t>*A partir del 28 de septiembre se dejó de preguntar por Emilio González</a:t>
            </a:r>
            <a:endParaRPr lang="es-MX" sz="1000" b="1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925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719118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Me podría decir, ¿qué opina de los siguientes políticos?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0" y="0"/>
            <a:ext cx="406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Opinión de candidato</a:t>
            </a:r>
          </a:p>
        </p:txBody>
      </p:sp>
      <p:graphicFrame>
        <p:nvGraphicFramePr>
          <p:cNvPr id="8" name="Objec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249533606"/>
              </p:ext>
            </p:extLst>
          </p:nvPr>
        </p:nvGraphicFramePr>
        <p:xfrm>
          <a:off x="413792" y="1768712"/>
          <a:ext cx="7308304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 Título"/>
          <p:cNvSpPr txBox="1">
            <a:spLocks/>
          </p:cNvSpPr>
          <p:nvPr/>
        </p:nvSpPr>
        <p:spPr>
          <a:xfrm>
            <a:off x="7394260" y="1886846"/>
            <a:ext cx="1509126" cy="521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Muy Buena/ Buena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7596336" y="3712165"/>
            <a:ext cx="1307050" cy="292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Muy mala/mala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8100392" y="2391343"/>
            <a:ext cx="0" cy="120049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9269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719118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Me podría decir, ¿qué opina de los siguientes políticos?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0" y="0"/>
            <a:ext cx="406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Opinión de candidato</a:t>
            </a:r>
          </a:p>
        </p:txBody>
      </p:sp>
      <p:graphicFrame>
        <p:nvGraphicFramePr>
          <p:cNvPr id="8" name="Objec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79141169"/>
              </p:ext>
            </p:extLst>
          </p:nvPr>
        </p:nvGraphicFramePr>
        <p:xfrm>
          <a:off x="413792" y="1768712"/>
          <a:ext cx="7308304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 Título"/>
          <p:cNvSpPr txBox="1">
            <a:spLocks/>
          </p:cNvSpPr>
          <p:nvPr/>
        </p:nvSpPr>
        <p:spPr>
          <a:xfrm>
            <a:off x="7394260" y="1886846"/>
            <a:ext cx="1509126" cy="521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Muy Buena/ Buena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7596336" y="3712165"/>
            <a:ext cx="1307050" cy="292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Muy mala/mala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8100392" y="2391343"/>
            <a:ext cx="0" cy="120049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779912" y="1083606"/>
            <a:ext cx="207742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u="sng" dirty="0" smtClean="0">
                <a:latin typeface="Myriad Pro"/>
              </a:rPr>
              <a:t>Cercanos al PAN</a:t>
            </a:r>
            <a:endParaRPr lang="es-MX" sz="1200" b="1" u="sng" dirty="0">
              <a:latin typeface="Myriad Pro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7712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15 Gráfico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875900664"/>
              </p:ext>
            </p:extLst>
          </p:nvPr>
        </p:nvGraphicFramePr>
        <p:xfrm>
          <a:off x="1373969" y="1772816"/>
          <a:ext cx="6396062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75556" y="5373216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>
                <a:latin typeface="Myriad Pro"/>
              </a:rPr>
              <a:t>Sólo se tomaron en cuenta a los encuestado que emitieron alguna opinión sobre los personajes, no se tomaron en cuenta las opciones “No lo conoce” y “</a:t>
            </a:r>
            <a:r>
              <a:rPr lang="es-ES" sz="1000" b="1" dirty="0" err="1" smtClean="0">
                <a:latin typeface="Myriad Pro"/>
              </a:rPr>
              <a:t>Ns</a:t>
            </a:r>
            <a:r>
              <a:rPr lang="es-ES" sz="1000" b="1" dirty="0" smtClean="0">
                <a:latin typeface="Myriad Pro"/>
              </a:rPr>
              <a:t>/</a:t>
            </a:r>
            <a:r>
              <a:rPr lang="es-ES" sz="1000" b="1" dirty="0" err="1" smtClean="0">
                <a:latin typeface="Myriad Pro"/>
              </a:rPr>
              <a:t>Nc</a:t>
            </a:r>
            <a:r>
              <a:rPr lang="es-ES" sz="1000" b="1" dirty="0" smtClean="0">
                <a:latin typeface="Myriad Pro"/>
              </a:rPr>
              <a:t>”</a:t>
            </a:r>
            <a:endParaRPr lang="es-ES" sz="1000" b="1" dirty="0">
              <a:latin typeface="Myriad Pro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0" y="0"/>
            <a:ext cx="406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Myriad Pro"/>
                <a:cs typeface="Myriad Pro"/>
              </a:rPr>
              <a:t>C</a:t>
            </a:r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onocimiento de personajes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842955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i="1" dirty="0" smtClean="0">
                <a:latin typeface="Myriad Pro"/>
              </a:rPr>
              <a:t>Porcentaje de conocimiento de personajes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7322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15 Gráfico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574117210"/>
              </p:ext>
            </p:extLst>
          </p:nvPr>
        </p:nvGraphicFramePr>
        <p:xfrm>
          <a:off x="1373969" y="1772816"/>
          <a:ext cx="6396062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75556" y="5373216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>
                <a:latin typeface="Myriad Pro"/>
              </a:rPr>
              <a:t>Sólo se tomaron en cuenta a los encuestado que emitieron alguna opinión sobre los personajes, no se tomaron en cuenta las opciones “No lo conoce” y “</a:t>
            </a:r>
            <a:r>
              <a:rPr lang="es-ES" sz="1000" b="1" dirty="0" err="1" smtClean="0">
                <a:latin typeface="Myriad Pro"/>
              </a:rPr>
              <a:t>Ns</a:t>
            </a:r>
            <a:r>
              <a:rPr lang="es-ES" sz="1000" b="1" dirty="0" smtClean="0">
                <a:latin typeface="Myriad Pro"/>
              </a:rPr>
              <a:t>/</a:t>
            </a:r>
            <a:r>
              <a:rPr lang="es-ES" sz="1000" b="1" dirty="0" err="1" smtClean="0">
                <a:latin typeface="Myriad Pro"/>
              </a:rPr>
              <a:t>Nc</a:t>
            </a:r>
            <a:r>
              <a:rPr lang="es-ES" sz="1000" b="1" dirty="0" smtClean="0">
                <a:latin typeface="Myriad Pro"/>
              </a:rPr>
              <a:t>”</a:t>
            </a:r>
            <a:endParaRPr lang="es-ES" sz="1000" b="1" dirty="0">
              <a:latin typeface="Myriad Pro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0" y="0"/>
            <a:ext cx="406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Myriad Pro"/>
                <a:cs typeface="Myriad Pro"/>
              </a:rPr>
              <a:t>C</a:t>
            </a:r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onocimiento de personajes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842955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i="1" dirty="0" smtClean="0">
                <a:latin typeface="Myriad Pro"/>
              </a:rPr>
              <a:t>Porcentaje de conocimiento de personajes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563888" y="1207785"/>
            <a:ext cx="207742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u="sng" dirty="0" smtClean="0">
                <a:latin typeface="Myriad Pro"/>
              </a:rPr>
              <a:t>Cercanos al PAN</a:t>
            </a:r>
            <a:endParaRPr lang="es-MX" sz="1200" b="1" u="sng" dirty="0">
              <a:latin typeface="Myriad Pro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6194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 por candidato</a:t>
            </a:r>
          </a:p>
        </p:txBody>
      </p:sp>
      <p:graphicFrame>
        <p:nvGraphicFramePr>
          <p:cNvPr id="13" name="22 Gráfico"/>
          <p:cNvGraphicFramePr/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773783729"/>
              </p:ext>
            </p:extLst>
          </p:nvPr>
        </p:nvGraphicFramePr>
        <p:xfrm>
          <a:off x="129952" y="1841748"/>
          <a:ext cx="888409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Imagen 9" descr="josefina-vazquez-m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207785"/>
            <a:ext cx="430414" cy="564050"/>
          </a:xfrm>
          <a:prstGeom prst="rect">
            <a:avLst/>
          </a:prstGeom>
        </p:spPr>
      </p:pic>
      <p:pic>
        <p:nvPicPr>
          <p:cNvPr id="16" name="29 Imagen" descr="peñ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0224" y="3618897"/>
            <a:ext cx="433647" cy="562036"/>
          </a:xfrm>
          <a:prstGeom prst="rect">
            <a:avLst/>
          </a:prstGeom>
        </p:spPr>
      </p:pic>
      <p:pic>
        <p:nvPicPr>
          <p:cNvPr id="17" name="7 Imagen" descr="amlo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687775"/>
            <a:ext cx="458788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i="1" dirty="0">
                <a:latin typeface="+mj-lt"/>
              </a:rPr>
              <a:t>Y si el día de hoy fueran las elecciones presidenciales del 2012 y los candidatos fueran los siguientes, </a:t>
            </a:r>
            <a:r>
              <a:rPr lang="es-ES" sz="1100" i="1" dirty="0" smtClean="0">
                <a:latin typeface="+mj-lt"/>
              </a:rPr>
              <a:t> ¿por </a:t>
            </a:r>
            <a:r>
              <a:rPr lang="es-ES" sz="1100" i="1" dirty="0">
                <a:latin typeface="+mj-lt"/>
              </a:rPr>
              <a:t>quién votaría?</a:t>
            </a:r>
            <a:endParaRPr lang="es-MX" sz="1100" i="1" dirty="0"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779912" y="1207785"/>
            <a:ext cx="207742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u="sng" dirty="0" smtClean="0">
                <a:latin typeface="Myriad Pro"/>
              </a:rPr>
              <a:t>Cercanos al PAN</a:t>
            </a:r>
            <a:endParaRPr lang="es-MX" sz="1200" b="1" u="sng" dirty="0">
              <a:latin typeface="Myriad Pro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64901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22 Gráfico"/>
          <p:cNvGraphicFramePr/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040379778"/>
              </p:ext>
            </p:extLst>
          </p:nvPr>
        </p:nvGraphicFramePr>
        <p:xfrm>
          <a:off x="129952" y="1628800"/>
          <a:ext cx="888409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 por candidato</a:t>
            </a:r>
          </a:p>
        </p:txBody>
      </p:sp>
      <p:pic>
        <p:nvPicPr>
          <p:cNvPr id="16" name="29 Imagen" descr="peñ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0400" y="3277970"/>
            <a:ext cx="433647" cy="562036"/>
          </a:xfrm>
          <a:prstGeom prst="rect">
            <a:avLst/>
          </a:prstGeom>
        </p:spPr>
      </p:pic>
      <p:pic>
        <p:nvPicPr>
          <p:cNvPr id="17" name="7 Imagen" descr="aml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630" y="3575139"/>
            <a:ext cx="458788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15" descr="ernesto-corder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0405" y="1772816"/>
            <a:ext cx="452153" cy="592539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i="1" dirty="0">
                <a:latin typeface="+mj-lt"/>
              </a:rPr>
              <a:t>Y si el día de hoy fueran las elecciones presidenciales del 2012 y los candidatos fueran los siguientes, </a:t>
            </a:r>
            <a:r>
              <a:rPr lang="es-ES" sz="1100" i="1" dirty="0" smtClean="0">
                <a:latin typeface="+mj-lt"/>
              </a:rPr>
              <a:t> ¿por </a:t>
            </a:r>
            <a:r>
              <a:rPr lang="es-ES" sz="1100" i="1" dirty="0">
                <a:latin typeface="+mj-lt"/>
              </a:rPr>
              <a:t>quién votaría?</a:t>
            </a:r>
            <a:endParaRPr lang="es-MX" sz="1100" i="1" dirty="0"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779912" y="1207785"/>
            <a:ext cx="207742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u="sng" dirty="0" smtClean="0">
                <a:latin typeface="Myriad Pro"/>
              </a:rPr>
              <a:t>Cercanos al PAN</a:t>
            </a:r>
            <a:endParaRPr lang="es-MX" sz="1200" b="1" u="sng" dirty="0">
              <a:latin typeface="Myriad Pro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10200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22 Gráfico"/>
          <p:cNvGraphicFramePr/>
          <p:nvPr>
            <p:extLst>
              <p:ext uri="{D42A27DB-BD31-4B8C-83A1-F6EECF244321}">
                <p14:mod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997446972"/>
              </p:ext>
            </p:extLst>
          </p:nvPr>
        </p:nvGraphicFramePr>
        <p:xfrm>
          <a:off x="129952" y="1412776"/>
          <a:ext cx="888409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 por candidato</a:t>
            </a:r>
          </a:p>
        </p:txBody>
      </p:sp>
      <p:pic>
        <p:nvPicPr>
          <p:cNvPr id="16" name="29 Imagen" descr="peñ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0226" y="2996952"/>
            <a:ext cx="433647" cy="562036"/>
          </a:xfrm>
          <a:prstGeom prst="rect">
            <a:avLst/>
          </a:prstGeom>
        </p:spPr>
      </p:pic>
      <p:pic>
        <p:nvPicPr>
          <p:cNvPr id="17" name="7 Imagen" descr="aml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6108" y="3512888"/>
            <a:ext cx="458788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2" descr="santiago_creel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4" y="1524231"/>
            <a:ext cx="443109" cy="58068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i="1" dirty="0">
                <a:latin typeface="+mj-lt"/>
              </a:rPr>
              <a:t>Y si el día de hoy fueran las elecciones presidenciales del 2012 y los candidatos fueran los siguientes, </a:t>
            </a:r>
            <a:r>
              <a:rPr lang="es-ES" sz="1100" i="1" dirty="0" smtClean="0">
                <a:latin typeface="+mj-lt"/>
              </a:rPr>
              <a:t> ¿por </a:t>
            </a:r>
            <a:r>
              <a:rPr lang="es-ES" sz="1100" i="1" dirty="0">
                <a:latin typeface="+mj-lt"/>
              </a:rPr>
              <a:t>quién votaría?</a:t>
            </a:r>
            <a:endParaRPr lang="es-MX" sz="1100" i="1" dirty="0"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779912" y="1207785"/>
            <a:ext cx="207742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u="sng" dirty="0" smtClean="0">
                <a:latin typeface="Myriad Pro"/>
              </a:rPr>
              <a:t>Cercanos al PAN</a:t>
            </a:r>
            <a:endParaRPr lang="es-MX" sz="1200" b="1" u="sng" dirty="0">
              <a:latin typeface="Myriad Pro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10200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113770"/>
            <a:ext cx="82296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latin typeface="Myriad Pro"/>
                <a:cs typeface="Myriad Pro"/>
              </a:rPr>
              <a:t>Metodología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Objetivo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b="1" dirty="0" smtClean="0">
                <a:latin typeface="Myriad Pro"/>
                <a:cs typeface="Myriad Pro"/>
              </a:rPr>
              <a:t>Conocer mediante un estudio cuantitativo las preferencias de la población en general así como a los encuestados que se declaren cercanos al PAN, sobre los precandidatos del Partido Acción Nacional a la presidencia.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Marco Muestral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Se utilizó como marco de muestreo </a:t>
            </a:r>
            <a:r>
              <a:rPr lang="es-ES" sz="1000" dirty="0" smtClean="0">
                <a:latin typeface="Myriad Pro"/>
                <a:cs typeface="Myriad Pro"/>
              </a:rPr>
              <a:t>las Proyecciones de Población para el 2011, proporcionadas por CONAPO y la Densidad de Líneas Telefónicas Residenciales por Entidad Federativa 2011 de COFETEL.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Diseño Muestral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Definición de la población objetivo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Mayores de 18 años que residen en la República Mexicana y que cuentan con línea telefónica en su hogar. 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Procedimiento de selección de unidades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Muestreo probabilístico estratificado de asignación no proporcional donde cada estrato corresponde a una circunscripción. En una segunda etapa se realizó una asignación proporcional al tamaño de cada estado dentro del estrato correspondiente.  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Procedimiento de estimación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Los resultados nacionales no son frecuencias simples, sino estimaciones basadas en factores de ponderación de la muestra, en un intervalo de confianza de 2.53 % para resultados nacionales.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Tamaño y forma de obtención de la muestra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Se practicaron 1,500 encuestas en la República Mexicana, distribuidas equitativamente  entre las cinco circunscripciones.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 </a:t>
            </a:r>
            <a:r>
              <a:rPr lang="es-MX" sz="1000" dirty="0" smtClean="0">
                <a:latin typeface="Myriad Pro"/>
                <a:cs typeface="Myriad Pro"/>
              </a:rPr>
              <a:t>Los resultados nacionales y por segmento no son frecuencias simples, sino estimaciones basadas en factores de expansión (ponderación).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endParaRPr lang="en-US" sz="1000" dirty="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775930"/>
            <a:ext cx="82296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Calidad de la estimación: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Confianza y error máximo implícito en la muestra seleccionada para cada distribución de preferencias o tendencias.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El margen de error con un nivel de confianza al 95% de los resultados nacionales es de +/-2.53%y de +/-5.66% para cada una de las circunscripciones.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i="1" dirty="0" smtClean="0">
                <a:latin typeface="Myriad Pro"/>
                <a:cs typeface="Myriad Pro"/>
              </a:rPr>
              <a:t>Taza general de rechazo general a la entrevista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Taza de respuesta=Número de encuestas completadas/Número de personas contactadas (llamadas efectivas)=1556/15323*100%=9.7% taza de respuesta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Método de recolección de la información (mediante entrevistas persona a persona o algún método alternativo)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Encuesta  telefónica  cuyos levantamientos se realizaron entre el 28 de julio de 2011 y el 2 de febrero de 2012.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Forma de procesamiento, estimadores e intervalos de confianza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Los resultados nacionales no son frecuencias simples, sino estimaciones basadas en factores de ponderación de la muestra, en un intervalo de confianza de 2.53 % para resultados nacionales. En las preguntas donde así se especifican, los resultados representan la opinión de aquel porcentaje de la muestra que se ha declarado cercano al PAN.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Las preguntas se ha formulado de manera verbatim al especificado en el reporte.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Denominación del software utilizado para el procesamiento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Los resultados se capturan de manera automática en software de producción propia (PYGO) y después son traspuestos a Statistical Package for the Social Sciences (SPSS) para su ponderación y análisis.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b="1" dirty="0" smtClean="0">
                <a:latin typeface="Myriad Pro"/>
                <a:cs typeface="Myriad Pro"/>
              </a:rPr>
              <a:t>Solicitud de la encuesta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Encuesta ordenada y pagada por Milenio TV 50% y Bufete de Proyectos, Información y Análisis 50%.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ES" sz="1000" dirty="0" smtClean="0">
                <a:latin typeface="Myriad Pro"/>
                <a:cs typeface="Myriad Pro"/>
              </a:rPr>
              <a:t>Las respuestas y preferencias aquí presentadas representan el estado de ánimo de la población/una estimación del ánimo de la opinión pública al momento del levantamiento de la encuesta; en ningún caso se puede considerar como proyección o predicción de los resultados electorales.</a:t>
            </a:r>
            <a:endParaRPr lang="es-ES_tradnl" sz="1000" dirty="0" smtClean="0">
              <a:latin typeface="Myriad Pro"/>
              <a:cs typeface="Myriad Pro"/>
            </a:endParaRPr>
          </a:p>
          <a:p>
            <a:r>
              <a:rPr lang="es-MX" sz="1000" dirty="0" smtClean="0">
                <a:latin typeface="Myriad Pro"/>
                <a:cs typeface="Myriad Pro"/>
              </a:rPr>
              <a:t> </a:t>
            </a:r>
            <a:endParaRPr lang="es-ES_tradnl" sz="1000" dirty="0" smtClean="0">
              <a:latin typeface="Myriad Pro"/>
              <a:cs typeface="Myriad Pro"/>
            </a:endParaRPr>
          </a:p>
          <a:p>
            <a:endParaRPr lang="en-US" sz="1000" dirty="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4394</TotalTime>
  <Words>995</Words>
  <Application>Microsoft Office PowerPoint</Application>
  <PresentationFormat>On-screen Show (4:3)</PresentationFormat>
  <Paragraphs>98</Paragraphs>
  <Slides>13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San Juan</dc:creator>
  <cp:lastModifiedBy>alberto ortiz</cp:lastModifiedBy>
  <cp:revision>676</cp:revision>
  <dcterms:created xsi:type="dcterms:W3CDTF">2012-02-23T20:58:43Z</dcterms:created>
  <dcterms:modified xsi:type="dcterms:W3CDTF">2012-02-23T21:00:06Z</dcterms:modified>
</cp:coreProperties>
</file>