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19" r:id="rId2"/>
    <p:sldId id="355" r:id="rId3"/>
    <p:sldId id="257" r:id="rId4"/>
    <p:sldId id="261" r:id="rId5"/>
    <p:sldId id="364" r:id="rId6"/>
    <p:sldId id="358" r:id="rId7"/>
    <p:sldId id="365" r:id="rId8"/>
    <p:sldId id="363" r:id="rId9"/>
    <p:sldId id="366" r:id="rId10"/>
    <p:sldId id="367" r:id="rId11"/>
    <p:sldId id="368" r:id="rId12"/>
    <p:sldId id="359" r:id="rId13"/>
    <p:sldId id="369" r:id="rId14"/>
    <p:sldId id="370" r:id="rId15"/>
    <p:sldId id="360" r:id="rId16"/>
    <p:sldId id="268" r:id="rId17"/>
  </p:sldIdLst>
  <p:sldSz cx="9144000" cy="6858000" type="screen4x3"/>
  <p:notesSz cx="6858000" cy="97234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>
        <p:scale>
          <a:sx n="76" d="100"/>
          <a:sy n="76" d="100"/>
        </p:scale>
        <p:origin x="-132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ndy%20Ortiz\Desktop\Cap%20IntVoto%20Camp%201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ndy%20Ortiz\Desktop\Cap%20IntVoto%20Camp%201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LANDYORTIZ-PC\Landy%20Ortiz\Desktop\Cap%20IntVoto%20Camp%20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dy%20Ortiz\Desktop\Cap%20IntVoto%20Camp%201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ndy%20Ortiz\Desktop\Cap%20IntVoto%20Camp%201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ndy%20Ortiz\Desktop\Cap%20IntVoto%20Camp%201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0"/>
          <c:order val="0"/>
          <c:marker>
            <c:symbol val="none"/>
          </c:marker>
          <c:dLbls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resultados!$AB$4:$AB$8</c:f>
              <c:strCache>
                <c:ptCount val="5"/>
                <c:pt idx="0">
                  <c:v>LANDY BERZUNZA NOVELO (PRI)</c:v>
                </c:pt>
                <c:pt idx="1">
                  <c:v>ARTURO AGUILAR RAMIREZ (PAN)</c:v>
                </c:pt>
                <c:pt idx="2">
                  <c:v>VICTOR ALBERTO AMENDOLA AVILES (PRD)</c:v>
                </c:pt>
                <c:pt idx="3">
                  <c:v>NO SE</c:v>
                </c:pt>
                <c:pt idx="4">
                  <c:v>ENRIQUE KU HERRERA(NUEVA ALIANZA)</c:v>
                </c:pt>
              </c:strCache>
            </c:strRef>
          </c:cat>
          <c:val>
            <c:numRef>
              <c:f>resultados!$AD$4:$AD$8</c:f>
              <c:numCache>
                <c:formatCode>0%</c:formatCode>
                <c:ptCount val="5"/>
                <c:pt idx="0">
                  <c:v>0.396666666666667</c:v>
                </c:pt>
                <c:pt idx="1">
                  <c:v>0.20333333333333345</c:v>
                </c:pt>
                <c:pt idx="2">
                  <c:v>0.17166666666666666</c:v>
                </c:pt>
                <c:pt idx="3">
                  <c:v>0.15000000000000008</c:v>
                </c:pt>
                <c:pt idx="4">
                  <c:v>7.8333333333333421E-2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7523840"/>
        <c:axId val="37526528"/>
      </c:lineChart>
      <c:catAx>
        <c:axId val="37523840"/>
        <c:scaling>
          <c:orientation val="minMax"/>
        </c:scaling>
        <c:delete val="0"/>
        <c:axPos val="b"/>
        <c:majorTickMark val="none"/>
        <c:minorTickMark val="none"/>
        <c:tickLblPos val="nextTo"/>
        <c:crossAx val="37526528"/>
        <c:crosses val="autoZero"/>
        <c:auto val="1"/>
        <c:lblAlgn val="ctr"/>
        <c:lblOffset val="100"/>
        <c:noMultiLvlLbl val="0"/>
      </c:catAx>
      <c:valAx>
        <c:axId val="375265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one"/>
        <c:crossAx val="37523840"/>
        <c:crosses val="autoZero"/>
        <c:crossBetween val="between"/>
      </c:valAx>
    </c:plotArea>
    <c:plotVisOnly val="1"/>
    <c:dispBlanksAs val="zero"/>
    <c:showDLblsOverMax val="0"/>
  </c:chart>
  <c:spPr>
    <a:ln>
      <a:noFill/>
    </a:ln>
  </c:spPr>
  <c:externalData r:id="rId2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0"/>
          <c:order val="0"/>
          <c:marker>
            <c:symbol val="none"/>
          </c:marker>
          <c:dLbls>
            <c:txPr>
              <a:bodyPr/>
              <a:lstStyle/>
              <a:p>
                <a:pPr>
                  <a:defRPr sz="1200" b="1">
                    <a:latin typeface="Arial" pitchFamily="34" charset="0"/>
                    <a:cs typeface="Arial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resultados!$AG$4:$AG$9</c:f>
              <c:strCache>
                <c:ptCount val="6"/>
                <c:pt idx="0">
                  <c:v>ANA MARTHA ESCALANTE CASTILLO (PRI)</c:v>
                </c:pt>
                <c:pt idx="1">
                  <c:v>HEBERTO BROWN CAMARA (PAN)</c:v>
                </c:pt>
                <c:pt idx="2">
                  <c:v>NO LO DECIDO AUN</c:v>
                </c:pt>
                <c:pt idx="3">
                  <c:v>GUILLERMINA DEL SOCORRO ARCEO CASTILLO (PRD)</c:v>
                </c:pt>
                <c:pt idx="4">
                  <c:v>MANUEL ALBERTO ORTEGA LITERAS (NUEVA ALIANZA)</c:v>
                </c:pt>
                <c:pt idx="5">
                  <c:v>ANA DEL CARMEN MIJANGOS PEREZ (MOVIMIENTO CIUDADANO)</c:v>
                </c:pt>
              </c:strCache>
            </c:strRef>
          </c:cat>
          <c:val>
            <c:numRef>
              <c:f>resultados!$AI$4:$AI$9</c:f>
              <c:numCache>
                <c:formatCode>0%</c:formatCode>
                <c:ptCount val="6"/>
                <c:pt idx="0">
                  <c:v>0.50166666666666659</c:v>
                </c:pt>
                <c:pt idx="1">
                  <c:v>0.22</c:v>
                </c:pt>
                <c:pt idx="2">
                  <c:v>0.11833333333333333</c:v>
                </c:pt>
                <c:pt idx="3">
                  <c:v>0.1</c:v>
                </c:pt>
                <c:pt idx="4">
                  <c:v>3.333333333333334E-2</c:v>
                </c:pt>
                <c:pt idx="5">
                  <c:v>2.6666666666666672E-2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7440896"/>
        <c:axId val="37484800"/>
      </c:lineChart>
      <c:catAx>
        <c:axId val="37440896"/>
        <c:scaling>
          <c:orientation val="minMax"/>
        </c:scaling>
        <c:delete val="0"/>
        <c:axPos val="b"/>
        <c:majorTickMark val="none"/>
        <c:minorTickMark val="none"/>
        <c:tickLblPos val="nextTo"/>
        <c:crossAx val="37484800"/>
        <c:crosses val="autoZero"/>
        <c:auto val="1"/>
        <c:lblAlgn val="ctr"/>
        <c:lblOffset val="100"/>
        <c:noMultiLvlLbl val="0"/>
      </c:catAx>
      <c:valAx>
        <c:axId val="3748480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one"/>
        <c:crossAx val="37440896"/>
        <c:crosses val="autoZero"/>
        <c:crossBetween val="between"/>
      </c:valAx>
    </c:plotArea>
    <c:plotVisOnly val="1"/>
    <c:dispBlanksAs val="zero"/>
    <c:showDLblsOverMax val="0"/>
  </c:chart>
  <c:spPr>
    <a:ln>
      <a:noFill/>
    </a:ln>
  </c:spPr>
  <c:externalData r:id="rId2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dLbls>
            <c:dLbl>
              <c:idx val="2"/>
              <c:layout>
                <c:manualLayout>
                  <c:x val="-3.2498904761319855E-3"/>
                  <c:y val="-4.4270842411179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4997809522639709E-3"/>
                  <c:y val="-3.3854173608549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5777322622513194E-2"/>
                  <c:y val="-3.26968570982728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resultados!$DB$36:$DB$42</c:f>
              <c:strCache>
                <c:ptCount val="7"/>
                <c:pt idx="0">
                  <c:v>TV</c:v>
                </c:pt>
                <c:pt idx="1">
                  <c:v>PRENSA</c:v>
                </c:pt>
                <c:pt idx="2">
                  <c:v>CARTELES</c:v>
                </c:pt>
                <c:pt idx="3">
                  <c:v>RADIO</c:v>
                </c:pt>
                <c:pt idx="4">
                  <c:v>MANTAS</c:v>
                </c:pt>
                <c:pt idx="5">
                  <c:v>FOLLETOS</c:v>
                </c:pt>
                <c:pt idx="6">
                  <c:v>INTERNET</c:v>
                </c:pt>
              </c:strCache>
            </c:strRef>
          </c:cat>
          <c:val>
            <c:numRef>
              <c:f>resultados!$DD$36:$DD$42</c:f>
              <c:numCache>
                <c:formatCode>0%</c:formatCode>
                <c:ptCount val="7"/>
                <c:pt idx="0">
                  <c:v>0.37564575645756459</c:v>
                </c:pt>
                <c:pt idx="1">
                  <c:v>0.24354243542435425</c:v>
                </c:pt>
                <c:pt idx="2">
                  <c:v>0.11660516605166052</c:v>
                </c:pt>
                <c:pt idx="3">
                  <c:v>0.11439114391143912</c:v>
                </c:pt>
                <c:pt idx="4">
                  <c:v>8.4132841328413283E-2</c:v>
                </c:pt>
                <c:pt idx="5">
                  <c:v>3.5424354243542434E-2</c:v>
                </c:pt>
                <c:pt idx="6">
                  <c:v>3.025830258302583E-2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7498880"/>
        <c:axId val="38122624"/>
      </c:lineChart>
      <c:catAx>
        <c:axId val="37498880"/>
        <c:scaling>
          <c:orientation val="minMax"/>
        </c:scaling>
        <c:delete val="0"/>
        <c:axPos val="b"/>
        <c:majorTickMark val="none"/>
        <c:minorTickMark val="none"/>
        <c:tickLblPos val="nextTo"/>
        <c:crossAx val="38122624"/>
        <c:crosses val="autoZero"/>
        <c:auto val="1"/>
        <c:lblAlgn val="ctr"/>
        <c:lblOffset val="100"/>
        <c:noMultiLvlLbl val="0"/>
      </c:catAx>
      <c:valAx>
        <c:axId val="3812262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374988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resultados!$DI$4:$DI$5</c:f>
              <c:strCache>
                <c:ptCount val="2"/>
                <c:pt idx="0">
                  <c:v>FEMENINO</c:v>
                </c:pt>
                <c:pt idx="1">
                  <c:v>MASCULINO</c:v>
                </c:pt>
              </c:strCache>
            </c:strRef>
          </c:cat>
          <c:val>
            <c:numRef>
              <c:f>resultados!$DK$4:$DK$5</c:f>
              <c:numCache>
                <c:formatCode>0%</c:formatCode>
                <c:ptCount val="2"/>
                <c:pt idx="0">
                  <c:v>0.56333333333333335</c:v>
                </c:pt>
                <c:pt idx="1">
                  <c:v>0.43666666666666687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es-MX"/>
    </a:p>
  </c:txPr>
  <c:externalData r:id="rId1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dLbls>
            <c:dLbl>
              <c:idx val="2"/>
              <c:layout>
                <c:manualLayout>
                  <c:x val="-2.7777777777777801E-2"/>
                  <c:y val="-2.77777777777778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9444444444444445E-2"/>
                  <c:y val="-2.7777777777777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000000000000001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6666666666666573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5555555555555558E-3"/>
                  <c:y val="-5.5555555555555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resultados!$DO$4:$DO$10</c:f>
              <c:strCache>
                <c:ptCount val="7"/>
                <c:pt idx="0">
                  <c:v>CASADO</c:v>
                </c:pt>
                <c:pt idx="1">
                  <c:v>SOLTERO</c:v>
                </c:pt>
                <c:pt idx="2">
                  <c:v>SEPARADO</c:v>
                </c:pt>
                <c:pt idx="3">
                  <c:v>VIUDO</c:v>
                </c:pt>
                <c:pt idx="4">
                  <c:v> CASADO</c:v>
                </c:pt>
                <c:pt idx="5">
                  <c:v> SOLTERO</c:v>
                </c:pt>
                <c:pt idx="6">
                  <c:v>UNION LIBRE</c:v>
                </c:pt>
              </c:strCache>
            </c:strRef>
          </c:cat>
          <c:val>
            <c:numRef>
              <c:f>resultados!$DQ$4:$DQ$10</c:f>
              <c:numCache>
                <c:formatCode>0%</c:formatCode>
                <c:ptCount val="7"/>
                <c:pt idx="0">
                  <c:v>0.66666666666666663</c:v>
                </c:pt>
                <c:pt idx="1">
                  <c:v>0.21000000000000005</c:v>
                </c:pt>
                <c:pt idx="2">
                  <c:v>5.8333333333333369E-2</c:v>
                </c:pt>
                <c:pt idx="3">
                  <c:v>5.6666666666666664E-2</c:v>
                </c:pt>
                <c:pt idx="4">
                  <c:v>3.3333333333333344E-3</c:v>
                </c:pt>
                <c:pt idx="5">
                  <c:v>3.3333333333333344E-3</c:v>
                </c:pt>
                <c:pt idx="6">
                  <c:v>1.6666666666666676E-3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8165888"/>
        <c:axId val="38197504"/>
      </c:lineChart>
      <c:catAx>
        <c:axId val="38165888"/>
        <c:scaling>
          <c:orientation val="minMax"/>
        </c:scaling>
        <c:delete val="0"/>
        <c:axPos val="b"/>
        <c:majorTickMark val="none"/>
        <c:minorTickMark val="none"/>
        <c:tickLblPos val="nextTo"/>
        <c:crossAx val="38197504"/>
        <c:crosses val="autoZero"/>
        <c:auto val="1"/>
        <c:lblAlgn val="ctr"/>
        <c:lblOffset val="100"/>
        <c:noMultiLvlLbl val="0"/>
      </c:catAx>
      <c:valAx>
        <c:axId val="3819750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3816588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es-MX"/>
    </a:p>
  </c:txPr>
  <c:externalData r:id="rId2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cat>
            <c:strRef>
              <c:f>resultados!$DS$4:$DS$10</c:f>
              <c:strCache>
                <c:ptCount val="7"/>
                <c:pt idx="0">
                  <c:v>21-30 AÑOS</c:v>
                </c:pt>
                <c:pt idx="1">
                  <c:v>31.40 AÑOS</c:v>
                </c:pt>
                <c:pt idx="2">
                  <c:v>41-50 AÑOS</c:v>
                </c:pt>
                <c:pt idx="3">
                  <c:v>51-60 AÑOS</c:v>
                </c:pt>
                <c:pt idx="4">
                  <c:v>18-20 AÑOS</c:v>
                </c:pt>
                <c:pt idx="5">
                  <c:v>61-70 AÑOS</c:v>
                </c:pt>
                <c:pt idx="6">
                  <c:v>71-80 AÑOS</c:v>
                </c:pt>
              </c:strCache>
            </c:strRef>
          </c:cat>
          <c:val>
            <c:numRef>
              <c:f>resultados!$DU$4:$DU$10</c:f>
              <c:numCache>
                <c:formatCode>0%</c:formatCode>
                <c:ptCount val="7"/>
                <c:pt idx="0">
                  <c:v>0.30500000000000016</c:v>
                </c:pt>
                <c:pt idx="1">
                  <c:v>0.22333333333333338</c:v>
                </c:pt>
                <c:pt idx="2">
                  <c:v>0.17833333333333343</c:v>
                </c:pt>
                <c:pt idx="3">
                  <c:v>0.13166666666666665</c:v>
                </c:pt>
                <c:pt idx="4">
                  <c:v>6.666666666666668E-2</c:v>
                </c:pt>
                <c:pt idx="5">
                  <c:v>6.666666666666668E-2</c:v>
                </c:pt>
                <c:pt idx="6">
                  <c:v>2.8333333333333332E-2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8480128"/>
        <c:axId val="38506496"/>
      </c:lineChart>
      <c:catAx>
        <c:axId val="38480128"/>
        <c:scaling>
          <c:orientation val="minMax"/>
        </c:scaling>
        <c:delete val="0"/>
        <c:axPos val="b"/>
        <c:majorTickMark val="none"/>
        <c:minorTickMark val="none"/>
        <c:tickLblPos val="nextTo"/>
        <c:crossAx val="38506496"/>
        <c:crosses val="autoZero"/>
        <c:auto val="1"/>
        <c:lblAlgn val="ctr"/>
        <c:lblOffset val="100"/>
        <c:noMultiLvlLbl val="0"/>
      </c:catAx>
      <c:valAx>
        <c:axId val="3850649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384801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s-MX"/>
    </a:p>
  </c:txPr>
  <c:externalData r:id="rId2">
    <c:autoUpdate val="1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D70756-BD15-48F6-910E-2C4A05C4DC48}" type="doc">
      <dgm:prSet loTypeId="urn:microsoft.com/office/officeart/2005/8/layout/arrow2" loCatId="process" qsTypeId="urn:microsoft.com/office/officeart/2005/8/quickstyle/simple1" qsCatId="simple" csTypeId="urn:microsoft.com/office/officeart/2005/8/colors/accent4_2" csCatId="accent4" phldr="1"/>
      <dgm:spPr/>
    </dgm:pt>
    <dgm:pt modelId="{23815711-B0C2-4B42-A135-845C297A54BB}">
      <dgm:prSet phldrT="[Texto]"/>
      <dgm:spPr/>
      <dgm:t>
        <a:bodyPr/>
        <a:lstStyle/>
        <a:p>
          <a:r>
            <a:rPr lang="es-MX" dirty="0" smtClean="0"/>
            <a:t>NUEVA ALIANZA  2%</a:t>
          </a:r>
          <a:endParaRPr lang="es-MX" dirty="0"/>
        </a:p>
      </dgm:t>
    </dgm:pt>
    <dgm:pt modelId="{B3977056-5CD6-48C2-9E2A-B3C24123E2BC}" type="parTrans" cxnId="{3BEC1EAF-F254-45CC-9FCF-8D4E8857811C}">
      <dgm:prSet/>
      <dgm:spPr/>
      <dgm:t>
        <a:bodyPr/>
        <a:lstStyle/>
        <a:p>
          <a:endParaRPr lang="es-MX"/>
        </a:p>
      </dgm:t>
    </dgm:pt>
    <dgm:pt modelId="{31CAD0DE-BB77-4203-9160-5A700A90A396}" type="sibTrans" cxnId="{3BEC1EAF-F254-45CC-9FCF-8D4E8857811C}">
      <dgm:prSet/>
      <dgm:spPr/>
      <dgm:t>
        <a:bodyPr/>
        <a:lstStyle/>
        <a:p>
          <a:endParaRPr lang="es-MX"/>
        </a:p>
      </dgm:t>
    </dgm:pt>
    <dgm:pt modelId="{B82413C4-08A7-43F3-9594-99A00BA43A5D}">
      <dgm:prSet phldrT="[Texto]"/>
      <dgm:spPr/>
      <dgm:t>
        <a:bodyPr/>
        <a:lstStyle/>
        <a:p>
          <a:r>
            <a:rPr lang="es-MX" dirty="0" smtClean="0"/>
            <a:t>NINGUNO 3%</a:t>
          </a:r>
          <a:endParaRPr lang="es-MX" dirty="0"/>
        </a:p>
      </dgm:t>
    </dgm:pt>
    <dgm:pt modelId="{D5D319EE-9D9C-4FFF-A09C-C25C490DA885}" type="parTrans" cxnId="{6FE39443-7CFF-4253-9183-7A7FB0283660}">
      <dgm:prSet/>
      <dgm:spPr/>
      <dgm:t>
        <a:bodyPr/>
        <a:lstStyle/>
        <a:p>
          <a:endParaRPr lang="es-MX"/>
        </a:p>
      </dgm:t>
    </dgm:pt>
    <dgm:pt modelId="{A82F99E7-FEB0-4B49-8BE9-10C36BD75122}" type="sibTrans" cxnId="{6FE39443-7CFF-4253-9183-7A7FB0283660}">
      <dgm:prSet/>
      <dgm:spPr/>
      <dgm:t>
        <a:bodyPr/>
        <a:lstStyle/>
        <a:p>
          <a:endParaRPr lang="es-MX"/>
        </a:p>
      </dgm:t>
    </dgm:pt>
    <dgm:pt modelId="{FE9883FF-ECD2-43A3-AAF5-AE0D34180373}">
      <dgm:prSet phldrT="[Texto]"/>
      <dgm:spPr/>
      <dgm:t>
        <a:bodyPr/>
        <a:lstStyle/>
        <a:p>
          <a:r>
            <a:rPr lang="es-MX" dirty="0" smtClean="0"/>
            <a:t>PRD  25%</a:t>
          </a:r>
          <a:endParaRPr lang="es-MX" dirty="0"/>
        </a:p>
      </dgm:t>
    </dgm:pt>
    <dgm:pt modelId="{B1849528-B688-4563-9B1F-62D4F8EB5B11}" type="parTrans" cxnId="{FD836319-4175-4623-BCAD-B1194B8CA1E5}">
      <dgm:prSet/>
      <dgm:spPr/>
      <dgm:t>
        <a:bodyPr/>
        <a:lstStyle/>
        <a:p>
          <a:endParaRPr lang="es-MX"/>
        </a:p>
      </dgm:t>
    </dgm:pt>
    <dgm:pt modelId="{42530D5C-2EB2-4E66-9B92-BB882A870F54}" type="sibTrans" cxnId="{FD836319-4175-4623-BCAD-B1194B8CA1E5}">
      <dgm:prSet/>
      <dgm:spPr/>
      <dgm:t>
        <a:bodyPr/>
        <a:lstStyle/>
        <a:p>
          <a:endParaRPr lang="es-MX"/>
        </a:p>
      </dgm:t>
    </dgm:pt>
    <dgm:pt modelId="{C7A58EA2-01A3-463B-8E77-EEE233266CA1}">
      <dgm:prSet phldrT="[Texto]"/>
      <dgm:spPr/>
      <dgm:t>
        <a:bodyPr/>
        <a:lstStyle/>
        <a:p>
          <a:r>
            <a:rPr lang="es-MX" dirty="0" smtClean="0"/>
            <a:t>PAN  27%</a:t>
          </a:r>
          <a:endParaRPr lang="es-MX" dirty="0"/>
        </a:p>
      </dgm:t>
    </dgm:pt>
    <dgm:pt modelId="{0AA9DF36-F3B9-4EBB-A494-CE7E6C325A82}" type="parTrans" cxnId="{50A9A0B8-8019-46CD-B7CF-CF9521B8F762}">
      <dgm:prSet/>
      <dgm:spPr/>
      <dgm:t>
        <a:bodyPr/>
        <a:lstStyle/>
        <a:p>
          <a:endParaRPr lang="es-MX"/>
        </a:p>
      </dgm:t>
    </dgm:pt>
    <dgm:pt modelId="{09F7C507-5795-4D46-A297-97AAAEC63D7C}" type="sibTrans" cxnId="{50A9A0B8-8019-46CD-B7CF-CF9521B8F762}">
      <dgm:prSet/>
      <dgm:spPr/>
      <dgm:t>
        <a:bodyPr/>
        <a:lstStyle/>
        <a:p>
          <a:endParaRPr lang="es-MX"/>
        </a:p>
      </dgm:t>
    </dgm:pt>
    <dgm:pt modelId="{0165CEA1-D717-4DD6-959D-F92FCE18FC8E}">
      <dgm:prSet phldrT="[Texto]"/>
      <dgm:spPr/>
      <dgm:t>
        <a:bodyPr/>
        <a:lstStyle/>
        <a:p>
          <a:r>
            <a:rPr lang="es-MX" dirty="0" smtClean="0"/>
            <a:t>PRI  43%</a:t>
          </a:r>
          <a:endParaRPr lang="es-MX" dirty="0"/>
        </a:p>
      </dgm:t>
    </dgm:pt>
    <dgm:pt modelId="{BC559D96-B075-425E-9AA8-B5895E112EEC}" type="parTrans" cxnId="{BEC9ADD0-AC60-448C-AFD3-256D67383841}">
      <dgm:prSet/>
      <dgm:spPr/>
      <dgm:t>
        <a:bodyPr/>
        <a:lstStyle/>
        <a:p>
          <a:endParaRPr lang="es-MX"/>
        </a:p>
      </dgm:t>
    </dgm:pt>
    <dgm:pt modelId="{840ACC9E-F1DE-46B6-8E11-27B008E2A48C}" type="sibTrans" cxnId="{BEC9ADD0-AC60-448C-AFD3-256D67383841}">
      <dgm:prSet/>
      <dgm:spPr/>
      <dgm:t>
        <a:bodyPr/>
        <a:lstStyle/>
        <a:p>
          <a:endParaRPr lang="es-MX"/>
        </a:p>
      </dgm:t>
    </dgm:pt>
    <dgm:pt modelId="{568CDD35-6837-4D09-ACEA-F5C2DAC9DDB8}" type="pres">
      <dgm:prSet presAssocID="{32D70756-BD15-48F6-910E-2C4A05C4DC48}" presName="arrowDiagram" presStyleCnt="0">
        <dgm:presLayoutVars>
          <dgm:chMax val="5"/>
          <dgm:dir/>
          <dgm:resizeHandles val="exact"/>
        </dgm:presLayoutVars>
      </dgm:prSet>
      <dgm:spPr/>
    </dgm:pt>
    <dgm:pt modelId="{E95C738E-9BEF-4EC5-A68D-87B4913884FE}" type="pres">
      <dgm:prSet presAssocID="{32D70756-BD15-48F6-910E-2C4A05C4DC48}" presName="arrow" presStyleLbl="bgShp" presStyleIdx="0" presStyleCnt="1"/>
      <dgm:spPr/>
    </dgm:pt>
    <dgm:pt modelId="{B2E010A2-D894-4AD1-BCBF-9BCB5968271F}" type="pres">
      <dgm:prSet presAssocID="{32D70756-BD15-48F6-910E-2C4A05C4DC48}" presName="arrowDiagram5" presStyleCnt="0"/>
      <dgm:spPr/>
    </dgm:pt>
    <dgm:pt modelId="{DEA349FB-D9F0-47E3-B4E9-0A1C7D7816F0}" type="pres">
      <dgm:prSet presAssocID="{23815711-B0C2-4B42-A135-845C297A54BB}" presName="bullet5a" presStyleLbl="node1" presStyleIdx="0" presStyleCnt="5"/>
      <dgm:spPr/>
    </dgm:pt>
    <dgm:pt modelId="{FC3320FD-87D3-4D1F-981C-8AE677609613}" type="pres">
      <dgm:prSet presAssocID="{23815711-B0C2-4B42-A135-845C297A54BB}" presName="textBox5a" presStyleLbl="revTx" presStyleIdx="0" presStyleCnt="5" custLinFactNeighborX="882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16C701C-7540-40E3-9B00-8B0264017C20}" type="pres">
      <dgm:prSet presAssocID="{B82413C4-08A7-43F3-9594-99A00BA43A5D}" presName="bullet5b" presStyleLbl="node1" presStyleIdx="1" presStyleCnt="5"/>
      <dgm:spPr/>
    </dgm:pt>
    <dgm:pt modelId="{F2A9CFD8-B9B6-41F8-94B1-A6F7CC81820F}" type="pres">
      <dgm:prSet presAssocID="{B82413C4-08A7-43F3-9594-99A00BA43A5D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D517A67-B40C-476A-946F-DBAE39654EF5}" type="pres">
      <dgm:prSet presAssocID="{FE9883FF-ECD2-43A3-AAF5-AE0D34180373}" presName="bullet5c" presStyleLbl="node1" presStyleIdx="2" presStyleCnt="5"/>
      <dgm:spPr/>
    </dgm:pt>
    <dgm:pt modelId="{47CA3C2D-7B7F-4F89-91AD-D0B7B3A8434E}" type="pres">
      <dgm:prSet presAssocID="{FE9883FF-ECD2-43A3-AAF5-AE0D34180373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F7E7321-0267-44D5-A347-24521E6EF3C6}" type="pres">
      <dgm:prSet presAssocID="{C7A58EA2-01A3-463B-8E77-EEE233266CA1}" presName="bullet5d" presStyleLbl="node1" presStyleIdx="3" presStyleCnt="5"/>
      <dgm:spPr/>
    </dgm:pt>
    <dgm:pt modelId="{766AA204-6DA2-44BC-8EFD-7F3DD79BEB2A}" type="pres">
      <dgm:prSet presAssocID="{C7A58EA2-01A3-463B-8E77-EEE233266CA1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AD2AA01-8A3B-4BAD-B96C-C7FF9EBCD641}" type="pres">
      <dgm:prSet presAssocID="{0165CEA1-D717-4DD6-959D-F92FCE18FC8E}" presName="bullet5e" presStyleLbl="node1" presStyleIdx="4" presStyleCnt="5"/>
      <dgm:spPr/>
    </dgm:pt>
    <dgm:pt modelId="{93C3CC9C-60A6-4C50-9D4C-36F0675A1BFE}" type="pres">
      <dgm:prSet presAssocID="{0165CEA1-D717-4DD6-959D-F92FCE18FC8E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4FEB15D-00B7-4687-B76B-3CE8D36763B9}" type="presOf" srcId="{FE9883FF-ECD2-43A3-AAF5-AE0D34180373}" destId="{47CA3C2D-7B7F-4F89-91AD-D0B7B3A8434E}" srcOrd="0" destOrd="0" presId="urn:microsoft.com/office/officeart/2005/8/layout/arrow2"/>
    <dgm:cxn modelId="{FD836319-4175-4623-BCAD-B1194B8CA1E5}" srcId="{32D70756-BD15-48F6-910E-2C4A05C4DC48}" destId="{FE9883FF-ECD2-43A3-AAF5-AE0D34180373}" srcOrd="2" destOrd="0" parTransId="{B1849528-B688-4563-9B1F-62D4F8EB5B11}" sibTransId="{42530D5C-2EB2-4E66-9B92-BB882A870F54}"/>
    <dgm:cxn modelId="{6FE39443-7CFF-4253-9183-7A7FB0283660}" srcId="{32D70756-BD15-48F6-910E-2C4A05C4DC48}" destId="{B82413C4-08A7-43F3-9594-99A00BA43A5D}" srcOrd="1" destOrd="0" parTransId="{D5D319EE-9D9C-4FFF-A09C-C25C490DA885}" sibTransId="{A82F99E7-FEB0-4B49-8BE9-10C36BD75122}"/>
    <dgm:cxn modelId="{BEC9ADD0-AC60-448C-AFD3-256D67383841}" srcId="{32D70756-BD15-48F6-910E-2C4A05C4DC48}" destId="{0165CEA1-D717-4DD6-959D-F92FCE18FC8E}" srcOrd="4" destOrd="0" parTransId="{BC559D96-B075-425E-9AA8-B5895E112EEC}" sibTransId="{840ACC9E-F1DE-46B6-8E11-27B008E2A48C}"/>
    <dgm:cxn modelId="{FC9C546C-4325-4A5C-9011-943A36DC223F}" type="presOf" srcId="{32D70756-BD15-48F6-910E-2C4A05C4DC48}" destId="{568CDD35-6837-4D09-ACEA-F5C2DAC9DDB8}" srcOrd="0" destOrd="0" presId="urn:microsoft.com/office/officeart/2005/8/layout/arrow2"/>
    <dgm:cxn modelId="{9D63EAB5-1F2F-440E-A550-530C6741EA5E}" type="presOf" srcId="{23815711-B0C2-4B42-A135-845C297A54BB}" destId="{FC3320FD-87D3-4D1F-981C-8AE677609613}" srcOrd="0" destOrd="0" presId="urn:microsoft.com/office/officeart/2005/8/layout/arrow2"/>
    <dgm:cxn modelId="{2F4D79F1-8554-49E9-889E-F74E351AB2E0}" type="presOf" srcId="{B82413C4-08A7-43F3-9594-99A00BA43A5D}" destId="{F2A9CFD8-B9B6-41F8-94B1-A6F7CC81820F}" srcOrd="0" destOrd="0" presId="urn:microsoft.com/office/officeart/2005/8/layout/arrow2"/>
    <dgm:cxn modelId="{2BC5F5EB-A7D1-49FD-86F2-296791A86585}" type="presOf" srcId="{0165CEA1-D717-4DD6-959D-F92FCE18FC8E}" destId="{93C3CC9C-60A6-4C50-9D4C-36F0675A1BFE}" srcOrd="0" destOrd="0" presId="urn:microsoft.com/office/officeart/2005/8/layout/arrow2"/>
    <dgm:cxn modelId="{3BEC1EAF-F254-45CC-9FCF-8D4E8857811C}" srcId="{32D70756-BD15-48F6-910E-2C4A05C4DC48}" destId="{23815711-B0C2-4B42-A135-845C297A54BB}" srcOrd="0" destOrd="0" parTransId="{B3977056-5CD6-48C2-9E2A-B3C24123E2BC}" sibTransId="{31CAD0DE-BB77-4203-9160-5A700A90A396}"/>
    <dgm:cxn modelId="{50A9A0B8-8019-46CD-B7CF-CF9521B8F762}" srcId="{32D70756-BD15-48F6-910E-2C4A05C4DC48}" destId="{C7A58EA2-01A3-463B-8E77-EEE233266CA1}" srcOrd="3" destOrd="0" parTransId="{0AA9DF36-F3B9-4EBB-A494-CE7E6C325A82}" sibTransId="{09F7C507-5795-4D46-A297-97AAAEC63D7C}"/>
    <dgm:cxn modelId="{D3D3C240-67A3-4203-BF5F-D5C09892437D}" type="presOf" srcId="{C7A58EA2-01A3-463B-8E77-EEE233266CA1}" destId="{766AA204-6DA2-44BC-8EFD-7F3DD79BEB2A}" srcOrd="0" destOrd="0" presId="urn:microsoft.com/office/officeart/2005/8/layout/arrow2"/>
    <dgm:cxn modelId="{E3E6E13C-DD76-4B4B-833C-9ECBB40779C3}" type="presParOf" srcId="{568CDD35-6837-4D09-ACEA-F5C2DAC9DDB8}" destId="{E95C738E-9BEF-4EC5-A68D-87B4913884FE}" srcOrd="0" destOrd="0" presId="urn:microsoft.com/office/officeart/2005/8/layout/arrow2"/>
    <dgm:cxn modelId="{C0EFDDAE-CC74-413C-80E4-CF740F3749C0}" type="presParOf" srcId="{568CDD35-6837-4D09-ACEA-F5C2DAC9DDB8}" destId="{B2E010A2-D894-4AD1-BCBF-9BCB5968271F}" srcOrd="1" destOrd="0" presId="urn:microsoft.com/office/officeart/2005/8/layout/arrow2"/>
    <dgm:cxn modelId="{18054563-E1DF-4E1E-A093-CB647293886B}" type="presParOf" srcId="{B2E010A2-D894-4AD1-BCBF-9BCB5968271F}" destId="{DEA349FB-D9F0-47E3-B4E9-0A1C7D7816F0}" srcOrd="0" destOrd="0" presId="urn:microsoft.com/office/officeart/2005/8/layout/arrow2"/>
    <dgm:cxn modelId="{BAA568AC-BEFF-404F-A273-A5661A957728}" type="presParOf" srcId="{B2E010A2-D894-4AD1-BCBF-9BCB5968271F}" destId="{FC3320FD-87D3-4D1F-981C-8AE677609613}" srcOrd="1" destOrd="0" presId="urn:microsoft.com/office/officeart/2005/8/layout/arrow2"/>
    <dgm:cxn modelId="{0561C90E-208A-4CC2-BF87-B611DC427BFD}" type="presParOf" srcId="{B2E010A2-D894-4AD1-BCBF-9BCB5968271F}" destId="{916C701C-7540-40E3-9B00-8B0264017C20}" srcOrd="2" destOrd="0" presId="urn:microsoft.com/office/officeart/2005/8/layout/arrow2"/>
    <dgm:cxn modelId="{AFA552A3-8A4F-4D88-B317-DF55F9E4079E}" type="presParOf" srcId="{B2E010A2-D894-4AD1-BCBF-9BCB5968271F}" destId="{F2A9CFD8-B9B6-41F8-94B1-A6F7CC81820F}" srcOrd="3" destOrd="0" presId="urn:microsoft.com/office/officeart/2005/8/layout/arrow2"/>
    <dgm:cxn modelId="{C1EEB6C2-DE76-4F68-A4CD-07B6FB8E4A75}" type="presParOf" srcId="{B2E010A2-D894-4AD1-BCBF-9BCB5968271F}" destId="{5D517A67-B40C-476A-946F-DBAE39654EF5}" srcOrd="4" destOrd="0" presId="urn:microsoft.com/office/officeart/2005/8/layout/arrow2"/>
    <dgm:cxn modelId="{D8E34D54-0E1D-4088-97DC-2C3D0C636119}" type="presParOf" srcId="{B2E010A2-D894-4AD1-BCBF-9BCB5968271F}" destId="{47CA3C2D-7B7F-4F89-91AD-D0B7B3A8434E}" srcOrd="5" destOrd="0" presId="urn:microsoft.com/office/officeart/2005/8/layout/arrow2"/>
    <dgm:cxn modelId="{D7B1781F-0BC2-42E2-9FDC-5BB32B54303B}" type="presParOf" srcId="{B2E010A2-D894-4AD1-BCBF-9BCB5968271F}" destId="{6F7E7321-0267-44D5-A347-24521E6EF3C6}" srcOrd="6" destOrd="0" presId="urn:microsoft.com/office/officeart/2005/8/layout/arrow2"/>
    <dgm:cxn modelId="{2089F86E-31BC-451D-B5A4-751ED111098C}" type="presParOf" srcId="{B2E010A2-D894-4AD1-BCBF-9BCB5968271F}" destId="{766AA204-6DA2-44BC-8EFD-7F3DD79BEB2A}" srcOrd="7" destOrd="0" presId="urn:microsoft.com/office/officeart/2005/8/layout/arrow2"/>
    <dgm:cxn modelId="{94E8CB9C-412C-4AB8-8C0B-674468098D40}" type="presParOf" srcId="{B2E010A2-D894-4AD1-BCBF-9BCB5968271F}" destId="{1AD2AA01-8A3B-4BAD-B96C-C7FF9EBCD641}" srcOrd="8" destOrd="0" presId="urn:microsoft.com/office/officeart/2005/8/layout/arrow2"/>
    <dgm:cxn modelId="{1DFA567D-5FB7-4C82-9379-C54B862A4ACA}" type="presParOf" srcId="{B2E010A2-D894-4AD1-BCBF-9BCB5968271F}" destId="{93C3CC9C-60A6-4C50-9D4C-36F0675A1BFE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527E3B-3DBF-4D72-A038-E88139B5B30D}" type="doc">
      <dgm:prSet loTypeId="urn:microsoft.com/office/officeart/2005/8/layout/pyramid3" loCatId="pyramid" qsTypeId="urn:microsoft.com/office/officeart/2005/8/quickstyle/simple1" qsCatId="simple" csTypeId="urn:microsoft.com/office/officeart/2005/8/colors/accent4_1" csCatId="accent4" phldr="1"/>
      <dgm:spPr/>
    </dgm:pt>
    <dgm:pt modelId="{3043CA44-FF4B-4AB0-A845-71A5C6799EFF}">
      <dgm:prSet phldrT="[Texto]"/>
      <dgm:spPr/>
      <dgm:t>
        <a:bodyPr/>
        <a:lstStyle/>
        <a:p>
          <a:r>
            <a:rPr lang="es-MX" dirty="0" smtClean="0"/>
            <a:t>PAN  33%</a:t>
          </a:r>
          <a:endParaRPr lang="es-MX" dirty="0"/>
        </a:p>
      </dgm:t>
    </dgm:pt>
    <dgm:pt modelId="{4F5ECCB0-6461-4F79-B27B-D8194A0BD519}" type="parTrans" cxnId="{14DA8BE3-407C-4E9C-9796-819B60CBC3AD}">
      <dgm:prSet/>
      <dgm:spPr/>
      <dgm:t>
        <a:bodyPr/>
        <a:lstStyle/>
        <a:p>
          <a:endParaRPr lang="es-MX"/>
        </a:p>
      </dgm:t>
    </dgm:pt>
    <dgm:pt modelId="{318214F5-18FE-4A3D-81E6-D46D4CE3F320}" type="sibTrans" cxnId="{14DA8BE3-407C-4E9C-9796-819B60CBC3AD}">
      <dgm:prSet/>
      <dgm:spPr/>
      <dgm:t>
        <a:bodyPr/>
        <a:lstStyle/>
        <a:p>
          <a:endParaRPr lang="es-MX"/>
        </a:p>
      </dgm:t>
    </dgm:pt>
    <dgm:pt modelId="{F235BCE4-46B4-49F7-B76C-24CAB7523072}">
      <dgm:prSet phldrT="[Texto]"/>
      <dgm:spPr/>
      <dgm:t>
        <a:bodyPr/>
        <a:lstStyle/>
        <a:p>
          <a:r>
            <a:rPr lang="es-MX" dirty="0" smtClean="0"/>
            <a:t>NINGUNO  4%</a:t>
          </a:r>
          <a:endParaRPr lang="es-MX" dirty="0"/>
        </a:p>
      </dgm:t>
    </dgm:pt>
    <dgm:pt modelId="{5FDB5068-21BD-403C-B421-51B8954260CD}" type="parTrans" cxnId="{742AD5F7-33C9-4B9E-9293-DB18E8A99CC1}">
      <dgm:prSet/>
      <dgm:spPr/>
      <dgm:t>
        <a:bodyPr/>
        <a:lstStyle/>
        <a:p>
          <a:endParaRPr lang="es-MX"/>
        </a:p>
      </dgm:t>
    </dgm:pt>
    <dgm:pt modelId="{076C02EC-E881-4DC1-8BA0-E2B93BFC98D5}" type="sibTrans" cxnId="{742AD5F7-33C9-4B9E-9293-DB18E8A99CC1}">
      <dgm:prSet/>
      <dgm:spPr/>
      <dgm:t>
        <a:bodyPr/>
        <a:lstStyle/>
        <a:p>
          <a:endParaRPr lang="es-MX"/>
        </a:p>
      </dgm:t>
    </dgm:pt>
    <dgm:pt modelId="{1956CB09-29FC-4ECB-9C14-BBA5145A16FC}">
      <dgm:prSet phldrT="[Texto]" custT="1"/>
      <dgm:spPr/>
      <dgm:t>
        <a:bodyPr/>
        <a:lstStyle/>
        <a:p>
          <a:r>
            <a:rPr lang="es-MX" sz="1000" b="1" dirty="0" smtClean="0"/>
            <a:t>VERDE ECOLOGISTA 1%</a:t>
          </a:r>
          <a:endParaRPr lang="es-MX" sz="1000" b="1" dirty="0"/>
        </a:p>
      </dgm:t>
    </dgm:pt>
    <dgm:pt modelId="{48EF9F5C-DBDA-479B-914C-BFCE632FC402}" type="parTrans" cxnId="{0C42CF8A-B946-4866-A76B-5EEC728249B9}">
      <dgm:prSet/>
      <dgm:spPr/>
      <dgm:t>
        <a:bodyPr/>
        <a:lstStyle/>
        <a:p>
          <a:endParaRPr lang="es-MX"/>
        </a:p>
      </dgm:t>
    </dgm:pt>
    <dgm:pt modelId="{E1419B4E-9C43-4A5B-A527-8A6DE3B1BD08}" type="sibTrans" cxnId="{0C42CF8A-B946-4866-A76B-5EEC728249B9}">
      <dgm:prSet/>
      <dgm:spPr/>
      <dgm:t>
        <a:bodyPr/>
        <a:lstStyle/>
        <a:p>
          <a:endParaRPr lang="es-MX"/>
        </a:p>
      </dgm:t>
    </dgm:pt>
    <dgm:pt modelId="{392C0357-2B68-4DF1-9A7C-52120E32A9B4}">
      <dgm:prSet phldrT="[Texto]"/>
      <dgm:spPr/>
      <dgm:t>
        <a:bodyPr/>
        <a:lstStyle/>
        <a:p>
          <a:r>
            <a:rPr lang="es-MX" dirty="0" smtClean="0"/>
            <a:t>         NVA ALIANZA 4%</a:t>
          </a:r>
          <a:endParaRPr lang="es-MX" dirty="0"/>
        </a:p>
      </dgm:t>
    </dgm:pt>
    <dgm:pt modelId="{FAD9478F-8124-4FF1-8DB7-93C99C1F5CB2}" type="parTrans" cxnId="{34E42FA2-8EA2-4DD5-8C7A-671274359386}">
      <dgm:prSet/>
      <dgm:spPr/>
      <dgm:t>
        <a:bodyPr/>
        <a:lstStyle/>
        <a:p>
          <a:endParaRPr lang="es-MX"/>
        </a:p>
      </dgm:t>
    </dgm:pt>
    <dgm:pt modelId="{AC4E6C56-C0FF-4026-B77A-F0AD6EAD51BA}" type="sibTrans" cxnId="{34E42FA2-8EA2-4DD5-8C7A-671274359386}">
      <dgm:prSet/>
      <dgm:spPr/>
      <dgm:t>
        <a:bodyPr/>
        <a:lstStyle/>
        <a:p>
          <a:endParaRPr lang="es-MX"/>
        </a:p>
      </dgm:t>
    </dgm:pt>
    <dgm:pt modelId="{48CC0888-32D5-4906-97EF-1D54ADBC9E98}">
      <dgm:prSet phldrT="[Texto]"/>
      <dgm:spPr/>
      <dgm:t>
        <a:bodyPr/>
        <a:lstStyle/>
        <a:p>
          <a:r>
            <a:rPr lang="es-MX" dirty="0" smtClean="0"/>
            <a:t>PRD  31%</a:t>
          </a:r>
          <a:endParaRPr lang="es-MX" dirty="0"/>
        </a:p>
      </dgm:t>
    </dgm:pt>
    <dgm:pt modelId="{681CEA0A-B19D-443C-9165-465CD7BE2940}" type="parTrans" cxnId="{AA89DCC6-7A72-4F4B-B76B-2CC8B1701713}">
      <dgm:prSet/>
      <dgm:spPr/>
      <dgm:t>
        <a:bodyPr/>
        <a:lstStyle/>
        <a:p>
          <a:endParaRPr lang="es-MX"/>
        </a:p>
      </dgm:t>
    </dgm:pt>
    <dgm:pt modelId="{ED5C8234-A3A9-4E19-B471-E459D61620A7}" type="sibTrans" cxnId="{AA89DCC6-7A72-4F4B-B76B-2CC8B1701713}">
      <dgm:prSet/>
      <dgm:spPr/>
      <dgm:t>
        <a:bodyPr/>
        <a:lstStyle/>
        <a:p>
          <a:endParaRPr lang="es-MX"/>
        </a:p>
      </dgm:t>
    </dgm:pt>
    <dgm:pt modelId="{CE47570F-12D9-4957-A457-60348EC3B152}">
      <dgm:prSet phldrT="[Texto]"/>
      <dgm:spPr/>
      <dgm:t>
        <a:bodyPr/>
        <a:lstStyle/>
        <a:p>
          <a:r>
            <a:rPr lang="es-MX" dirty="0" smtClean="0"/>
            <a:t>PRI   27%</a:t>
          </a:r>
          <a:endParaRPr lang="es-MX" dirty="0"/>
        </a:p>
      </dgm:t>
    </dgm:pt>
    <dgm:pt modelId="{BCD5862E-EAAA-4234-9F56-F1D413F60E9C}" type="parTrans" cxnId="{3A0EB792-4C14-445A-9908-3758966F0329}">
      <dgm:prSet/>
      <dgm:spPr/>
      <dgm:t>
        <a:bodyPr/>
        <a:lstStyle/>
        <a:p>
          <a:endParaRPr lang="es-MX"/>
        </a:p>
      </dgm:t>
    </dgm:pt>
    <dgm:pt modelId="{018E548F-3ABC-4603-A160-FE6E35FF1A48}" type="sibTrans" cxnId="{3A0EB792-4C14-445A-9908-3758966F0329}">
      <dgm:prSet/>
      <dgm:spPr/>
      <dgm:t>
        <a:bodyPr/>
        <a:lstStyle/>
        <a:p>
          <a:endParaRPr lang="es-MX"/>
        </a:p>
      </dgm:t>
    </dgm:pt>
    <dgm:pt modelId="{77C8095C-7EF4-4257-8764-0824EBA3F3F3}" type="pres">
      <dgm:prSet presAssocID="{86527E3B-3DBF-4D72-A038-E88139B5B30D}" presName="Name0" presStyleCnt="0">
        <dgm:presLayoutVars>
          <dgm:dir/>
          <dgm:animLvl val="lvl"/>
          <dgm:resizeHandles val="exact"/>
        </dgm:presLayoutVars>
      </dgm:prSet>
      <dgm:spPr/>
    </dgm:pt>
    <dgm:pt modelId="{9957A7C3-2769-42FA-BDB3-BA9B4DECC5ED}" type="pres">
      <dgm:prSet presAssocID="{3043CA44-FF4B-4AB0-A845-71A5C6799EFF}" presName="Name8" presStyleCnt="0"/>
      <dgm:spPr/>
    </dgm:pt>
    <dgm:pt modelId="{44288ABD-D55A-49F0-A167-521320E4D11F}" type="pres">
      <dgm:prSet presAssocID="{3043CA44-FF4B-4AB0-A845-71A5C6799EFF}" presName="level" presStyleLbl="node1" presStyleIdx="0" presStyleCnt="6" custLinFactY="-50765" custLinFactNeighborX="24806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0A3A0C9-23E7-4383-90C3-4AC70295AD36}" type="pres">
      <dgm:prSet presAssocID="{3043CA44-FF4B-4AB0-A845-71A5C6799EF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FEFEB4C-8391-4878-A603-567F0C2BCB9A}" type="pres">
      <dgm:prSet presAssocID="{48CC0888-32D5-4906-97EF-1D54ADBC9E98}" presName="Name8" presStyleCnt="0"/>
      <dgm:spPr/>
    </dgm:pt>
    <dgm:pt modelId="{4E821A57-8199-4E7D-B4C5-7D77275CA56A}" type="pres">
      <dgm:prSet presAssocID="{48CC0888-32D5-4906-97EF-1D54ADBC9E98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80513AE-EF9A-46CA-865F-6BCBDC4B0B05}" type="pres">
      <dgm:prSet presAssocID="{48CC0888-32D5-4906-97EF-1D54ADBC9E9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85E47C-67E9-4093-85C2-CBA88C3706FA}" type="pres">
      <dgm:prSet presAssocID="{CE47570F-12D9-4957-A457-60348EC3B152}" presName="Name8" presStyleCnt="0"/>
      <dgm:spPr/>
    </dgm:pt>
    <dgm:pt modelId="{DE246AD2-0C23-462F-B8B8-154A1A0EE400}" type="pres">
      <dgm:prSet presAssocID="{CE47570F-12D9-4957-A457-60348EC3B152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EE1852A-7A9C-48A3-A02B-58B9025E29FE}" type="pres">
      <dgm:prSet presAssocID="{CE47570F-12D9-4957-A457-60348EC3B15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A1D24E-FF28-4AE1-9357-2AB29CFD72D3}" type="pres">
      <dgm:prSet presAssocID="{392C0357-2B68-4DF1-9A7C-52120E32A9B4}" presName="Name8" presStyleCnt="0"/>
      <dgm:spPr/>
    </dgm:pt>
    <dgm:pt modelId="{6D95BAD3-5EBB-48E6-825E-CBAE5CA085E3}" type="pres">
      <dgm:prSet presAssocID="{392C0357-2B68-4DF1-9A7C-52120E32A9B4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03CA555-857A-44CE-8660-25773B0AD46F}" type="pres">
      <dgm:prSet presAssocID="{392C0357-2B68-4DF1-9A7C-52120E32A9B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246585E-3560-4E52-A785-30315B548814}" type="pres">
      <dgm:prSet presAssocID="{F235BCE4-46B4-49F7-B76C-24CAB7523072}" presName="Name8" presStyleCnt="0"/>
      <dgm:spPr/>
    </dgm:pt>
    <dgm:pt modelId="{35A2D14E-51B7-4047-9C1A-6C3327222378}" type="pres">
      <dgm:prSet presAssocID="{F235BCE4-46B4-49F7-B76C-24CAB7523072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3AE8A03-AAF0-4F02-BA7F-4DF5E215EB47}" type="pres">
      <dgm:prSet presAssocID="{F235BCE4-46B4-49F7-B76C-24CAB752307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F9FC97-7238-4486-9D43-756C2EA4E80F}" type="pres">
      <dgm:prSet presAssocID="{1956CB09-29FC-4ECB-9C14-BBA5145A16FC}" presName="Name8" presStyleCnt="0"/>
      <dgm:spPr/>
    </dgm:pt>
    <dgm:pt modelId="{C763397B-43DC-4F4D-970A-FF9A150CEE21}" type="pres">
      <dgm:prSet presAssocID="{1956CB09-29FC-4ECB-9C14-BBA5145A16FC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E2CA1FC-9937-424F-9D2A-3756C5929BC8}" type="pres">
      <dgm:prSet presAssocID="{1956CB09-29FC-4ECB-9C14-BBA5145A16F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4E42FA2-8EA2-4DD5-8C7A-671274359386}" srcId="{86527E3B-3DBF-4D72-A038-E88139B5B30D}" destId="{392C0357-2B68-4DF1-9A7C-52120E32A9B4}" srcOrd="3" destOrd="0" parTransId="{FAD9478F-8124-4FF1-8DB7-93C99C1F5CB2}" sibTransId="{AC4E6C56-C0FF-4026-B77A-F0AD6EAD51BA}"/>
    <dgm:cxn modelId="{742AD5F7-33C9-4B9E-9293-DB18E8A99CC1}" srcId="{86527E3B-3DBF-4D72-A038-E88139B5B30D}" destId="{F235BCE4-46B4-49F7-B76C-24CAB7523072}" srcOrd="4" destOrd="0" parTransId="{5FDB5068-21BD-403C-B421-51B8954260CD}" sibTransId="{076C02EC-E881-4DC1-8BA0-E2B93BFC98D5}"/>
    <dgm:cxn modelId="{5BFAB913-9BB1-4BB9-917F-62F9E50428EE}" type="presOf" srcId="{48CC0888-32D5-4906-97EF-1D54ADBC9E98}" destId="{780513AE-EF9A-46CA-865F-6BCBDC4B0B05}" srcOrd="1" destOrd="0" presId="urn:microsoft.com/office/officeart/2005/8/layout/pyramid3"/>
    <dgm:cxn modelId="{3EDDD532-8101-40C5-BFDF-F75DA3C5C6CE}" type="presOf" srcId="{392C0357-2B68-4DF1-9A7C-52120E32A9B4}" destId="{B03CA555-857A-44CE-8660-25773B0AD46F}" srcOrd="1" destOrd="0" presId="urn:microsoft.com/office/officeart/2005/8/layout/pyramid3"/>
    <dgm:cxn modelId="{7AC71DA4-9249-40BA-9F98-46C3A7FFCB1D}" type="presOf" srcId="{3043CA44-FF4B-4AB0-A845-71A5C6799EFF}" destId="{80A3A0C9-23E7-4383-90C3-4AC70295AD36}" srcOrd="1" destOrd="0" presId="urn:microsoft.com/office/officeart/2005/8/layout/pyramid3"/>
    <dgm:cxn modelId="{A4B3A2CB-C4C9-456C-9D03-624DEE6D7C49}" type="presOf" srcId="{1956CB09-29FC-4ECB-9C14-BBA5145A16FC}" destId="{C763397B-43DC-4F4D-970A-FF9A150CEE21}" srcOrd="0" destOrd="0" presId="urn:microsoft.com/office/officeart/2005/8/layout/pyramid3"/>
    <dgm:cxn modelId="{F5713903-4D88-4DA1-942F-55BE8CA2255D}" type="presOf" srcId="{1956CB09-29FC-4ECB-9C14-BBA5145A16FC}" destId="{7E2CA1FC-9937-424F-9D2A-3756C5929BC8}" srcOrd="1" destOrd="0" presId="urn:microsoft.com/office/officeart/2005/8/layout/pyramid3"/>
    <dgm:cxn modelId="{14DA8BE3-407C-4E9C-9796-819B60CBC3AD}" srcId="{86527E3B-3DBF-4D72-A038-E88139B5B30D}" destId="{3043CA44-FF4B-4AB0-A845-71A5C6799EFF}" srcOrd="0" destOrd="0" parTransId="{4F5ECCB0-6461-4F79-B27B-D8194A0BD519}" sibTransId="{318214F5-18FE-4A3D-81E6-D46D4CE3F320}"/>
    <dgm:cxn modelId="{3A0EB792-4C14-445A-9908-3758966F0329}" srcId="{86527E3B-3DBF-4D72-A038-E88139B5B30D}" destId="{CE47570F-12D9-4957-A457-60348EC3B152}" srcOrd="2" destOrd="0" parTransId="{BCD5862E-EAAA-4234-9F56-F1D413F60E9C}" sibTransId="{018E548F-3ABC-4603-A160-FE6E35FF1A48}"/>
    <dgm:cxn modelId="{5F6E8023-DC3A-47C0-9B69-A4A4869128DE}" type="presOf" srcId="{392C0357-2B68-4DF1-9A7C-52120E32A9B4}" destId="{6D95BAD3-5EBB-48E6-825E-CBAE5CA085E3}" srcOrd="0" destOrd="0" presId="urn:microsoft.com/office/officeart/2005/8/layout/pyramid3"/>
    <dgm:cxn modelId="{AA89DCC6-7A72-4F4B-B76B-2CC8B1701713}" srcId="{86527E3B-3DBF-4D72-A038-E88139B5B30D}" destId="{48CC0888-32D5-4906-97EF-1D54ADBC9E98}" srcOrd="1" destOrd="0" parTransId="{681CEA0A-B19D-443C-9165-465CD7BE2940}" sibTransId="{ED5C8234-A3A9-4E19-B471-E459D61620A7}"/>
    <dgm:cxn modelId="{0C42CF8A-B946-4866-A76B-5EEC728249B9}" srcId="{86527E3B-3DBF-4D72-A038-E88139B5B30D}" destId="{1956CB09-29FC-4ECB-9C14-BBA5145A16FC}" srcOrd="5" destOrd="0" parTransId="{48EF9F5C-DBDA-479B-914C-BFCE632FC402}" sibTransId="{E1419B4E-9C43-4A5B-A527-8A6DE3B1BD08}"/>
    <dgm:cxn modelId="{1BBA78A7-FF7E-40FD-BE9A-2A301D79C1DF}" type="presOf" srcId="{F235BCE4-46B4-49F7-B76C-24CAB7523072}" destId="{93AE8A03-AAF0-4F02-BA7F-4DF5E215EB47}" srcOrd="1" destOrd="0" presId="urn:microsoft.com/office/officeart/2005/8/layout/pyramid3"/>
    <dgm:cxn modelId="{1F80757E-1A6E-42FA-8D6E-863FF367687B}" type="presOf" srcId="{3043CA44-FF4B-4AB0-A845-71A5C6799EFF}" destId="{44288ABD-D55A-49F0-A167-521320E4D11F}" srcOrd="0" destOrd="0" presId="urn:microsoft.com/office/officeart/2005/8/layout/pyramid3"/>
    <dgm:cxn modelId="{65B96F40-6738-4E3D-ADD4-497075D60F1D}" type="presOf" srcId="{86527E3B-3DBF-4D72-A038-E88139B5B30D}" destId="{77C8095C-7EF4-4257-8764-0824EBA3F3F3}" srcOrd="0" destOrd="0" presId="urn:microsoft.com/office/officeart/2005/8/layout/pyramid3"/>
    <dgm:cxn modelId="{A613D24A-BB11-4972-AAB0-32A7520FEA24}" type="presOf" srcId="{CE47570F-12D9-4957-A457-60348EC3B152}" destId="{7EE1852A-7A9C-48A3-A02B-58B9025E29FE}" srcOrd="1" destOrd="0" presId="urn:microsoft.com/office/officeart/2005/8/layout/pyramid3"/>
    <dgm:cxn modelId="{35BB9205-7762-475C-9FAD-B0DBCD4802E0}" type="presOf" srcId="{F235BCE4-46B4-49F7-B76C-24CAB7523072}" destId="{35A2D14E-51B7-4047-9C1A-6C3327222378}" srcOrd="0" destOrd="0" presId="urn:microsoft.com/office/officeart/2005/8/layout/pyramid3"/>
    <dgm:cxn modelId="{1D872B75-4ADF-45E9-BC49-934F94501939}" type="presOf" srcId="{48CC0888-32D5-4906-97EF-1D54ADBC9E98}" destId="{4E821A57-8199-4E7D-B4C5-7D77275CA56A}" srcOrd="0" destOrd="0" presId="urn:microsoft.com/office/officeart/2005/8/layout/pyramid3"/>
    <dgm:cxn modelId="{A728A5AB-4F3C-4CF8-A4B7-EE99D6D88BB8}" type="presOf" srcId="{CE47570F-12D9-4957-A457-60348EC3B152}" destId="{DE246AD2-0C23-462F-B8B8-154A1A0EE400}" srcOrd="0" destOrd="0" presId="urn:microsoft.com/office/officeart/2005/8/layout/pyramid3"/>
    <dgm:cxn modelId="{7BF4C87A-EA5C-47EE-8783-CDA8B67A2296}" type="presParOf" srcId="{77C8095C-7EF4-4257-8764-0824EBA3F3F3}" destId="{9957A7C3-2769-42FA-BDB3-BA9B4DECC5ED}" srcOrd="0" destOrd="0" presId="urn:microsoft.com/office/officeart/2005/8/layout/pyramid3"/>
    <dgm:cxn modelId="{870244E1-BEAC-48EE-8AEC-ABCA9855F50E}" type="presParOf" srcId="{9957A7C3-2769-42FA-BDB3-BA9B4DECC5ED}" destId="{44288ABD-D55A-49F0-A167-521320E4D11F}" srcOrd="0" destOrd="0" presId="urn:microsoft.com/office/officeart/2005/8/layout/pyramid3"/>
    <dgm:cxn modelId="{163BE4A7-4BE5-4785-90E0-658703712003}" type="presParOf" srcId="{9957A7C3-2769-42FA-BDB3-BA9B4DECC5ED}" destId="{80A3A0C9-23E7-4383-90C3-4AC70295AD36}" srcOrd="1" destOrd="0" presId="urn:microsoft.com/office/officeart/2005/8/layout/pyramid3"/>
    <dgm:cxn modelId="{ED8CB704-E6D1-410E-9821-B079BAFF767E}" type="presParOf" srcId="{77C8095C-7EF4-4257-8764-0824EBA3F3F3}" destId="{CFEFEB4C-8391-4878-A603-567F0C2BCB9A}" srcOrd="1" destOrd="0" presId="urn:microsoft.com/office/officeart/2005/8/layout/pyramid3"/>
    <dgm:cxn modelId="{840ED656-16ED-4737-B098-401F65D4A3DB}" type="presParOf" srcId="{CFEFEB4C-8391-4878-A603-567F0C2BCB9A}" destId="{4E821A57-8199-4E7D-B4C5-7D77275CA56A}" srcOrd="0" destOrd="0" presId="urn:microsoft.com/office/officeart/2005/8/layout/pyramid3"/>
    <dgm:cxn modelId="{4292B435-08D7-4102-9DD0-4DD8F672CFF3}" type="presParOf" srcId="{CFEFEB4C-8391-4878-A603-567F0C2BCB9A}" destId="{780513AE-EF9A-46CA-865F-6BCBDC4B0B05}" srcOrd="1" destOrd="0" presId="urn:microsoft.com/office/officeart/2005/8/layout/pyramid3"/>
    <dgm:cxn modelId="{6A6F1031-85F7-4FAC-84BA-F113A792405F}" type="presParOf" srcId="{77C8095C-7EF4-4257-8764-0824EBA3F3F3}" destId="{5385E47C-67E9-4093-85C2-CBA88C3706FA}" srcOrd="2" destOrd="0" presId="urn:microsoft.com/office/officeart/2005/8/layout/pyramid3"/>
    <dgm:cxn modelId="{961956C9-F11F-4827-8950-3767137858E3}" type="presParOf" srcId="{5385E47C-67E9-4093-85C2-CBA88C3706FA}" destId="{DE246AD2-0C23-462F-B8B8-154A1A0EE400}" srcOrd="0" destOrd="0" presId="urn:microsoft.com/office/officeart/2005/8/layout/pyramid3"/>
    <dgm:cxn modelId="{D97C6B74-5BA4-4761-8241-C76AD56D2253}" type="presParOf" srcId="{5385E47C-67E9-4093-85C2-CBA88C3706FA}" destId="{7EE1852A-7A9C-48A3-A02B-58B9025E29FE}" srcOrd="1" destOrd="0" presId="urn:microsoft.com/office/officeart/2005/8/layout/pyramid3"/>
    <dgm:cxn modelId="{6B69C847-1E7E-4999-A9E0-F770BDB3DA6A}" type="presParOf" srcId="{77C8095C-7EF4-4257-8764-0824EBA3F3F3}" destId="{17A1D24E-FF28-4AE1-9357-2AB29CFD72D3}" srcOrd="3" destOrd="0" presId="urn:microsoft.com/office/officeart/2005/8/layout/pyramid3"/>
    <dgm:cxn modelId="{0EFEA30C-A128-4760-B38A-A52E9F8B79F3}" type="presParOf" srcId="{17A1D24E-FF28-4AE1-9357-2AB29CFD72D3}" destId="{6D95BAD3-5EBB-48E6-825E-CBAE5CA085E3}" srcOrd="0" destOrd="0" presId="urn:microsoft.com/office/officeart/2005/8/layout/pyramid3"/>
    <dgm:cxn modelId="{784DC63C-E311-4F5E-9ACD-6662A749B70F}" type="presParOf" srcId="{17A1D24E-FF28-4AE1-9357-2AB29CFD72D3}" destId="{B03CA555-857A-44CE-8660-25773B0AD46F}" srcOrd="1" destOrd="0" presId="urn:microsoft.com/office/officeart/2005/8/layout/pyramid3"/>
    <dgm:cxn modelId="{F571A0A2-875E-4612-AA90-C8E961E6B240}" type="presParOf" srcId="{77C8095C-7EF4-4257-8764-0824EBA3F3F3}" destId="{F246585E-3560-4E52-A785-30315B548814}" srcOrd="4" destOrd="0" presId="urn:microsoft.com/office/officeart/2005/8/layout/pyramid3"/>
    <dgm:cxn modelId="{346FA4C6-B977-42CD-B68E-64A327CA639B}" type="presParOf" srcId="{F246585E-3560-4E52-A785-30315B548814}" destId="{35A2D14E-51B7-4047-9C1A-6C3327222378}" srcOrd="0" destOrd="0" presId="urn:microsoft.com/office/officeart/2005/8/layout/pyramid3"/>
    <dgm:cxn modelId="{ED95CA23-A674-4152-960F-E3DBDA61E7D8}" type="presParOf" srcId="{F246585E-3560-4E52-A785-30315B548814}" destId="{93AE8A03-AAF0-4F02-BA7F-4DF5E215EB47}" srcOrd="1" destOrd="0" presId="urn:microsoft.com/office/officeart/2005/8/layout/pyramid3"/>
    <dgm:cxn modelId="{C7682076-0922-4964-AED6-632832ED5336}" type="presParOf" srcId="{77C8095C-7EF4-4257-8764-0824EBA3F3F3}" destId="{83F9FC97-7238-4486-9D43-756C2EA4E80F}" srcOrd="5" destOrd="0" presId="urn:microsoft.com/office/officeart/2005/8/layout/pyramid3"/>
    <dgm:cxn modelId="{259C6B1B-EB35-440F-9B37-456466BE7C75}" type="presParOf" srcId="{83F9FC97-7238-4486-9D43-756C2EA4E80F}" destId="{C763397B-43DC-4F4D-970A-FF9A150CEE21}" srcOrd="0" destOrd="0" presId="urn:microsoft.com/office/officeart/2005/8/layout/pyramid3"/>
    <dgm:cxn modelId="{88271877-2D6A-4C82-BE40-BDC321D6FC50}" type="presParOf" srcId="{83F9FC97-7238-4486-9D43-756C2EA4E80F}" destId="{7E2CA1FC-9937-424F-9D2A-3756C5929BC8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C738E-9BEF-4EC5-A68D-87B4913884FE}">
      <dsp:nvSpPr>
        <dsp:cNvPr id="0" name=""/>
        <dsp:cNvSpPr/>
      </dsp:nvSpPr>
      <dsp:spPr>
        <a:xfrm>
          <a:off x="0" y="180512"/>
          <a:ext cx="6936432" cy="433526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A349FB-D9F0-47E3-B4E9-0A1C7D7816F0}">
      <dsp:nvSpPr>
        <dsp:cNvPr id="0" name=""/>
        <dsp:cNvSpPr/>
      </dsp:nvSpPr>
      <dsp:spPr>
        <a:xfrm>
          <a:off x="683238" y="3404219"/>
          <a:ext cx="159537" cy="1595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3320FD-87D3-4D1F-981C-8AE677609613}">
      <dsp:nvSpPr>
        <dsp:cNvPr id="0" name=""/>
        <dsp:cNvSpPr/>
      </dsp:nvSpPr>
      <dsp:spPr>
        <a:xfrm>
          <a:off x="843188" y="3483988"/>
          <a:ext cx="908672" cy="1031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36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NUEVA ALIANZA  2%</a:t>
          </a:r>
          <a:endParaRPr lang="es-MX" sz="1800" kern="1200" dirty="0"/>
        </a:p>
      </dsp:txBody>
      <dsp:txXfrm>
        <a:off x="843188" y="3483988"/>
        <a:ext cx="908672" cy="1031794"/>
      </dsp:txXfrm>
    </dsp:sp>
    <dsp:sp modelId="{916C701C-7540-40E3-9B00-8B0264017C20}">
      <dsp:nvSpPr>
        <dsp:cNvPr id="0" name=""/>
        <dsp:cNvSpPr/>
      </dsp:nvSpPr>
      <dsp:spPr>
        <a:xfrm>
          <a:off x="1546824" y="2574449"/>
          <a:ext cx="249711" cy="24971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A9CFD8-B9B6-41F8-94B1-A6F7CC81820F}">
      <dsp:nvSpPr>
        <dsp:cNvPr id="0" name=""/>
        <dsp:cNvSpPr/>
      </dsp:nvSpPr>
      <dsp:spPr>
        <a:xfrm>
          <a:off x="1671680" y="2699304"/>
          <a:ext cx="1151447" cy="1816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317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NINGUNO 3%</a:t>
          </a:r>
          <a:endParaRPr lang="es-MX" sz="1800" kern="1200" dirty="0"/>
        </a:p>
      </dsp:txBody>
      <dsp:txXfrm>
        <a:off x="1671680" y="2699304"/>
        <a:ext cx="1151447" cy="1816478"/>
      </dsp:txXfrm>
    </dsp:sp>
    <dsp:sp modelId="{5D517A67-B40C-476A-946F-DBAE39654EF5}">
      <dsp:nvSpPr>
        <dsp:cNvPr id="0" name=""/>
        <dsp:cNvSpPr/>
      </dsp:nvSpPr>
      <dsp:spPr>
        <a:xfrm>
          <a:off x="2656653" y="1912886"/>
          <a:ext cx="332948" cy="3329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A3C2D-7B7F-4F89-91AD-D0B7B3A8434E}">
      <dsp:nvSpPr>
        <dsp:cNvPr id="0" name=""/>
        <dsp:cNvSpPr/>
      </dsp:nvSpPr>
      <dsp:spPr>
        <a:xfrm>
          <a:off x="2823127" y="2079361"/>
          <a:ext cx="1338731" cy="2436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423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PRD  25%</a:t>
          </a:r>
          <a:endParaRPr lang="es-MX" sz="1800" kern="1200" dirty="0"/>
        </a:p>
      </dsp:txBody>
      <dsp:txXfrm>
        <a:off x="2823127" y="2079361"/>
        <a:ext cx="1338731" cy="2436421"/>
      </dsp:txXfrm>
    </dsp:sp>
    <dsp:sp modelId="{6F7E7321-0267-44D5-A347-24521E6EF3C6}">
      <dsp:nvSpPr>
        <dsp:cNvPr id="0" name=""/>
        <dsp:cNvSpPr/>
      </dsp:nvSpPr>
      <dsp:spPr>
        <a:xfrm>
          <a:off x="3946829" y="1396122"/>
          <a:ext cx="430058" cy="43005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6AA204-6DA2-44BC-8EFD-7F3DD79BEB2A}">
      <dsp:nvSpPr>
        <dsp:cNvPr id="0" name=""/>
        <dsp:cNvSpPr/>
      </dsp:nvSpPr>
      <dsp:spPr>
        <a:xfrm>
          <a:off x="4161859" y="1611152"/>
          <a:ext cx="1387286" cy="2904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879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PAN  27%</a:t>
          </a:r>
          <a:endParaRPr lang="es-MX" sz="1800" kern="1200" dirty="0"/>
        </a:p>
      </dsp:txBody>
      <dsp:txXfrm>
        <a:off x="4161859" y="1611152"/>
        <a:ext cx="1387286" cy="2904630"/>
      </dsp:txXfrm>
    </dsp:sp>
    <dsp:sp modelId="{1AD2AA01-8A3B-4BAD-B96C-C7FF9EBCD641}">
      <dsp:nvSpPr>
        <dsp:cNvPr id="0" name=""/>
        <dsp:cNvSpPr/>
      </dsp:nvSpPr>
      <dsp:spPr>
        <a:xfrm>
          <a:off x="5275156" y="1051035"/>
          <a:ext cx="547978" cy="54797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C3CC9C-60A6-4C50-9D4C-36F0675A1BFE}">
      <dsp:nvSpPr>
        <dsp:cNvPr id="0" name=""/>
        <dsp:cNvSpPr/>
      </dsp:nvSpPr>
      <dsp:spPr>
        <a:xfrm>
          <a:off x="5549145" y="1325024"/>
          <a:ext cx="1387286" cy="3190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62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PRI  43%</a:t>
          </a:r>
          <a:endParaRPr lang="es-MX" sz="1800" kern="1200" dirty="0"/>
        </a:p>
      </dsp:txBody>
      <dsp:txXfrm>
        <a:off x="5549145" y="1325024"/>
        <a:ext cx="1387286" cy="3190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288ABD-D55A-49F0-A167-521320E4D11F}">
      <dsp:nvSpPr>
        <dsp:cNvPr id="0" name=""/>
        <dsp:cNvSpPr/>
      </dsp:nvSpPr>
      <dsp:spPr>
        <a:xfrm rot="10800000">
          <a:off x="0" y="0"/>
          <a:ext cx="7032104" cy="785345"/>
        </a:xfrm>
        <a:prstGeom prst="trapezoid">
          <a:avLst>
            <a:gd name="adj" fmla="val 7461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PAN  33%</a:t>
          </a:r>
          <a:endParaRPr lang="es-MX" sz="2500" kern="1200" dirty="0"/>
        </a:p>
      </dsp:txBody>
      <dsp:txXfrm rot="-10800000">
        <a:off x="1230618" y="0"/>
        <a:ext cx="4570867" cy="785345"/>
      </dsp:txXfrm>
    </dsp:sp>
    <dsp:sp modelId="{4E821A57-8199-4E7D-B4C5-7D77275CA56A}">
      <dsp:nvSpPr>
        <dsp:cNvPr id="0" name=""/>
        <dsp:cNvSpPr/>
      </dsp:nvSpPr>
      <dsp:spPr>
        <a:xfrm rot="10800000">
          <a:off x="586008" y="785345"/>
          <a:ext cx="5860086" cy="785345"/>
        </a:xfrm>
        <a:prstGeom prst="trapezoid">
          <a:avLst>
            <a:gd name="adj" fmla="val 7461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PRD  31%</a:t>
          </a:r>
          <a:endParaRPr lang="es-MX" sz="2500" kern="1200" dirty="0"/>
        </a:p>
      </dsp:txBody>
      <dsp:txXfrm rot="-10800000">
        <a:off x="1611523" y="785345"/>
        <a:ext cx="3809056" cy="785345"/>
      </dsp:txXfrm>
    </dsp:sp>
    <dsp:sp modelId="{DE246AD2-0C23-462F-B8B8-154A1A0EE400}">
      <dsp:nvSpPr>
        <dsp:cNvPr id="0" name=""/>
        <dsp:cNvSpPr/>
      </dsp:nvSpPr>
      <dsp:spPr>
        <a:xfrm rot="10800000">
          <a:off x="1172017" y="1570690"/>
          <a:ext cx="4688069" cy="785345"/>
        </a:xfrm>
        <a:prstGeom prst="trapezoid">
          <a:avLst>
            <a:gd name="adj" fmla="val 7461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PRI   27%</a:t>
          </a:r>
          <a:endParaRPr lang="es-MX" sz="2500" kern="1200" dirty="0"/>
        </a:p>
      </dsp:txBody>
      <dsp:txXfrm rot="-10800000">
        <a:off x="1992429" y="1570690"/>
        <a:ext cx="3047245" cy="785345"/>
      </dsp:txXfrm>
    </dsp:sp>
    <dsp:sp modelId="{6D95BAD3-5EBB-48E6-825E-CBAE5CA085E3}">
      <dsp:nvSpPr>
        <dsp:cNvPr id="0" name=""/>
        <dsp:cNvSpPr/>
      </dsp:nvSpPr>
      <dsp:spPr>
        <a:xfrm rot="10800000">
          <a:off x="1758026" y="2356036"/>
          <a:ext cx="3516052" cy="785345"/>
        </a:xfrm>
        <a:prstGeom prst="trapezoid">
          <a:avLst>
            <a:gd name="adj" fmla="val 7461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         NVA ALIANZA 4%</a:t>
          </a:r>
          <a:endParaRPr lang="es-MX" sz="2500" kern="1200" dirty="0"/>
        </a:p>
      </dsp:txBody>
      <dsp:txXfrm rot="-10800000">
        <a:off x="2373335" y="2356036"/>
        <a:ext cx="2285433" cy="785345"/>
      </dsp:txXfrm>
    </dsp:sp>
    <dsp:sp modelId="{35A2D14E-51B7-4047-9C1A-6C3327222378}">
      <dsp:nvSpPr>
        <dsp:cNvPr id="0" name=""/>
        <dsp:cNvSpPr/>
      </dsp:nvSpPr>
      <dsp:spPr>
        <a:xfrm rot="10800000">
          <a:off x="2344034" y="3141381"/>
          <a:ext cx="2344034" cy="785345"/>
        </a:xfrm>
        <a:prstGeom prst="trapezoid">
          <a:avLst>
            <a:gd name="adj" fmla="val 7461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NINGUNO  4%</a:t>
          </a:r>
          <a:endParaRPr lang="es-MX" sz="2500" kern="1200" dirty="0"/>
        </a:p>
      </dsp:txBody>
      <dsp:txXfrm rot="-10800000">
        <a:off x="2754240" y="3141381"/>
        <a:ext cx="1523622" cy="785345"/>
      </dsp:txXfrm>
    </dsp:sp>
    <dsp:sp modelId="{C763397B-43DC-4F4D-970A-FF9A150CEE21}">
      <dsp:nvSpPr>
        <dsp:cNvPr id="0" name=""/>
        <dsp:cNvSpPr/>
      </dsp:nvSpPr>
      <dsp:spPr>
        <a:xfrm rot="10800000">
          <a:off x="2930043" y="3926726"/>
          <a:ext cx="1172017" cy="785345"/>
        </a:xfrm>
        <a:prstGeom prst="trapezoid">
          <a:avLst>
            <a:gd name="adj" fmla="val 7461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dirty="0" smtClean="0"/>
            <a:t>VERDE ECOLOGISTA 1%</a:t>
          </a:r>
          <a:endParaRPr lang="es-MX" sz="1000" b="1" kern="1200" dirty="0"/>
        </a:p>
      </dsp:txBody>
      <dsp:txXfrm rot="-10800000">
        <a:off x="2930043" y="3926726"/>
        <a:ext cx="1172017" cy="785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34266-46EC-41B4-856E-BAABDF722733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66F9A-C7BD-4B8C-B054-F03F55DC3E85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485D7-36E0-4FC5-8616-C801F8F200AA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2B4D9-3726-428D-990C-997067E8542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2223B-D6F4-4F24-B9BA-1DBC41777C17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0F894-8FAC-4BB6-A18C-87DEA9569349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9FD70-4713-4E1A-B619-76C213BE28CB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F635D-77A8-4443-9238-E233C65977B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dirty="0" smtClean="0"/>
              <a:t>Haga clic en el icono para agregar una imagen</a:t>
            </a:r>
            <a:endParaRPr lang="es-MX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0D01D-6FA7-4D18-86A6-693EFE2B0E75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75F1B-9095-47D9-AC8D-D8344898A6D9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2EDE5-A83D-4A81-B888-8A0D1AA0AAE4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MX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3629EE-FA4C-4809-85A4-5DB1558649B5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eec.org.mx/index.php?id=diput&amp;cand=pri" TargetMode="External"/><Relationship Id="rId13" Type="http://schemas.openxmlformats.org/officeDocument/2006/relationships/hyperlink" Target="http://www.ieec.org.mx/index.php?id=diput&amp;cand=panal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hyperlink" Target="http://www.ieec.org.mx/index.php?id=diput&amp;cand=alian" TargetMode="Externa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gif"/><Relationship Id="rId4" Type="http://schemas.openxmlformats.org/officeDocument/2006/relationships/diagramLayout" Target="../diagrams/layout1.xml"/><Relationship Id="rId9" Type="http://schemas.openxmlformats.org/officeDocument/2006/relationships/image" Target="../media/image4.gif"/><Relationship Id="rId1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eec.org.mx/index.php?id=diput&amp;cand=pri" TargetMode="External"/><Relationship Id="rId13" Type="http://schemas.openxmlformats.org/officeDocument/2006/relationships/hyperlink" Target="http://www.ieec.org.mx/index.php?id=diput&amp;cand=panal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12" Type="http://schemas.openxmlformats.org/officeDocument/2006/relationships/image" Target="../media/image6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openxmlformats.org/officeDocument/2006/relationships/hyperlink" Target="http://www.ieec.org.mx/index.php?id=diput&amp;cand=alian" TargetMode="External"/><Relationship Id="rId5" Type="http://schemas.openxmlformats.org/officeDocument/2006/relationships/diagramColors" Target="../diagrams/colors2.xml"/><Relationship Id="rId10" Type="http://schemas.openxmlformats.org/officeDocument/2006/relationships/image" Target="../media/image5.gif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.gif"/><Relationship Id="rId1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jpeg"/><Relationship Id="rId3" Type="http://schemas.openxmlformats.org/officeDocument/2006/relationships/image" Target="../media/image8.jpeg"/><Relationship Id="rId7" Type="http://schemas.openxmlformats.org/officeDocument/2006/relationships/hyperlink" Target="http://www.ieec.org.mx/index.php?id=diput&amp;cand=alian" TargetMode="External"/><Relationship Id="rId12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11" Type="http://schemas.openxmlformats.org/officeDocument/2006/relationships/image" Target="../media/image9.jpeg"/><Relationship Id="rId5" Type="http://schemas.openxmlformats.org/officeDocument/2006/relationships/hyperlink" Target="http://www.ieec.org.mx/index.php?id=diput&amp;cand=pri" TargetMode="External"/><Relationship Id="rId10" Type="http://schemas.openxmlformats.org/officeDocument/2006/relationships/image" Target="../media/image7.gif"/><Relationship Id="rId4" Type="http://schemas.openxmlformats.org/officeDocument/2006/relationships/image" Target="../media/image5.gif"/><Relationship Id="rId9" Type="http://schemas.openxmlformats.org/officeDocument/2006/relationships/hyperlink" Target="http://www.ieec.org.mx/index.php?id=diput&amp;cand=panal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eec.org.mx/index.php?id=diput&amp;cand=panal" TargetMode="External"/><Relationship Id="rId3" Type="http://schemas.openxmlformats.org/officeDocument/2006/relationships/image" Target="../media/image5.gif"/><Relationship Id="rId7" Type="http://schemas.openxmlformats.org/officeDocument/2006/relationships/image" Target="../media/image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eec.org.mx/index.php?id=diput&amp;cand=alian" TargetMode="External"/><Relationship Id="rId5" Type="http://schemas.openxmlformats.org/officeDocument/2006/relationships/image" Target="../media/image4.gif"/><Relationship Id="rId4" Type="http://schemas.openxmlformats.org/officeDocument/2006/relationships/hyperlink" Target="http://www.ieec.org.mx/index.php?id=diput&amp;cand=pri" TargetMode="External"/><Relationship Id="rId9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3.jpeg"/><Relationship Id="rId7" Type="http://schemas.openxmlformats.org/officeDocument/2006/relationships/hyperlink" Target="http://www.ieec.org.mx/index.php?id=diput&amp;cand=alian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hyperlink" Target="http://www.ieec.org.mx/index.php?id=diput&amp;cand=pri" TargetMode="External"/><Relationship Id="rId10" Type="http://schemas.openxmlformats.org/officeDocument/2006/relationships/image" Target="../media/image7.gif"/><Relationship Id="rId4" Type="http://schemas.openxmlformats.org/officeDocument/2006/relationships/image" Target="../media/image5.gif"/><Relationship Id="rId9" Type="http://schemas.openxmlformats.org/officeDocument/2006/relationships/hyperlink" Target="http://www.ieec.org.mx/index.php?id=diput&amp;cand=pana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chart" Target="../charts/chart2.xml"/><Relationship Id="rId7" Type="http://schemas.openxmlformats.org/officeDocument/2006/relationships/hyperlink" Target="http://www.ieec.org.mx/index.php?id=diput&amp;cand=alian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hyperlink" Target="http://www.ieec.org.mx/index.php?id=diput&amp;cand=pri" TargetMode="External"/><Relationship Id="rId10" Type="http://schemas.openxmlformats.org/officeDocument/2006/relationships/image" Target="../media/image7.gif"/><Relationship Id="rId4" Type="http://schemas.openxmlformats.org/officeDocument/2006/relationships/image" Target="../media/image5.gif"/><Relationship Id="rId9" Type="http://schemas.openxmlformats.org/officeDocument/2006/relationships/hyperlink" Target="http://www.ieec.org.mx/index.php?id=diput&amp;cand=pana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eec.org.mx/index.php?id=diput&amp;cand=panal" TargetMode="External"/><Relationship Id="rId3" Type="http://schemas.openxmlformats.org/officeDocument/2006/relationships/image" Target="../media/image5.gif"/><Relationship Id="rId7" Type="http://schemas.openxmlformats.org/officeDocument/2006/relationships/image" Target="../media/image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eec.org.mx/index.php?id=diput&amp;cand=alian" TargetMode="External"/><Relationship Id="rId5" Type="http://schemas.openxmlformats.org/officeDocument/2006/relationships/image" Target="../media/image4.gif"/><Relationship Id="rId4" Type="http://schemas.openxmlformats.org/officeDocument/2006/relationships/hyperlink" Target="http://www.ieec.org.mx/index.php?id=diput&amp;cand=pri" TargetMode="External"/><Relationship Id="rId9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652120" y="3526557"/>
            <a:ext cx="352839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</a:rPr>
              <a:t>Resultados Tendencia Electoral</a:t>
            </a:r>
          </a:p>
          <a:p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6372200" y="6381328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Campeche Junio 2012</a:t>
            </a:r>
            <a:endParaRPr lang="es-MX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59632" y="1177582"/>
            <a:ext cx="72008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2060"/>
                </a:solidFill>
                <a:latin typeface="Tahoma" pitchFamily="34" charset="0"/>
              </a:rPr>
              <a:t>Objetivo: </a:t>
            </a:r>
          </a:p>
          <a:p>
            <a:r>
              <a:rPr lang="es-ES" dirty="0" smtClean="0">
                <a:solidFill>
                  <a:srgbClr val="FF3300"/>
                </a:solidFill>
                <a:latin typeface="Tahoma" pitchFamily="34" charset="0"/>
              </a:rPr>
              <a:t>Determinar la tendencia política en el Estado de Campeche.</a:t>
            </a:r>
          </a:p>
          <a:p>
            <a:endParaRPr lang="es-ES" dirty="0" smtClean="0">
              <a:solidFill>
                <a:srgbClr val="FF3300"/>
              </a:solidFill>
              <a:latin typeface="Tahoma" pitchFamily="34" charset="0"/>
            </a:endParaRPr>
          </a:p>
          <a:p>
            <a:endParaRPr lang="es-ES" dirty="0">
              <a:solidFill>
                <a:srgbClr val="FF3300"/>
              </a:solidFill>
              <a:latin typeface="Tahoma" pitchFamily="34" charset="0"/>
            </a:endParaRPr>
          </a:p>
          <a:p>
            <a:r>
              <a:rPr lang="es-ES" sz="2000" b="1" dirty="0" smtClean="0">
                <a:solidFill>
                  <a:srgbClr val="002060"/>
                </a:solidFill>
                <a:latin typeface="Tahoma" pitchFamily="34" charset="0"/>
              </a:rPr>
              <a:t>OBJETIVOS ESPECIFICOS:</a:t>
            </a:r>
          </a:p>
          <a:p>
            <a:r>
              <a:rPr lang="es-ES" dirty="0" smtClean="0">
                <a:solidFill>
                  <a:srgbClr val="FF3300"/>
                </a:solidFill>
                <a:latin typeface="Tahoma" pitchFamily="34" charset="0"/>
              </a:rPr>
              <a:t>*Determinar cuál es el partido de mayor preferencia en la Localidad.</a:t>
            </a:r>
          </a:p>
          <a:p>
            <a:endParaRPr lang="es-ES" dirty="0" smtClean="0">
              <a:solidFill>
                <a:srgbClr val="FF3300"/>
              </a:solidFill>
              <a:latin typeface="Tahoma" pitchFamily="34" charset="0"/>
            </a:endParaRPr>
          </a:p>
          <a:p>
            <a:pPr marL="457200" indent="-457200">
              <a:buAutoNum type="alphaUcParenR"/>
            </a:pPr>
            <a:r>
              <a:rPr lang="es-ES" dirty="0" smtClean="0">
                <a:solidFill>
                  <a:srgbClr val="FF3300"/>
                </a:solidFill>
                <a:latin typeface="Tahoma" pitchFamily="34" charset="0"/>
              </a:rPr>
              <a:t>Tendencia del Presidente de la República, Senador , Diputado Federal, Alcalde y Diputado local por distrito.</a:t>
            </a:r>
          </a:p>
          <a:p>
            <a:pPr marL="457200" indent="-457200">
              <a:buAutoNum type="alphaUcParenR"/>
            </a:pPr>
            <a:r>
              <a:rPr lang="es-ES" dirty="0" smtClean="0">
                <a:solidFill>
                  <a:srgbClr val="FF3300"/>
                </a:solidFill>
                <a:latin typeface="Tahoma" pitchFamily="34" charset="0"/>
              </a:rPr>
              <a:t>Partido Político de Aceptación o Rechazo.</a:t>
            </a:r>
          </a:p>
          <a:p>
            <a:pPr marL="457200" indent="-457200">
              <a:buAutoNum type="alphaUcParenR"/>
            </a:pPr>
            <a:endParaRPr lang="es-ES" dirty="0" smtClean="0">
              <a:solidFill>
                <a:srgbClr val="FF3300"/>
              </a:solidFill>
              <a:latin typeface="Tahoma" pitchFamily="34" charset="0"/>
            </a:endParaRPr>
          </a:p>
          <a:p>
            <a:r>
              <a:rPr lang="es-ES" dirty="0" smtClean="0">
                <a:solidFill>
                  <a:srgbClr val="FF3300"/>
                </a:solidFill>
                <a:latin typeface="Tahoma" pitchFamily="34" charset="0"/>
              </a:rPr>
              <a:t>*Realizar la evaluación en forma objetiva y precisa.</a:t>
            </a:r>
          </a:p>
          <a:p>
            <a:endParaRPr lang="es-ES" dirty="0">
              <a:solidFill>
                <a:srgbClr val="FF3300"/>
              </a:solidFill>
              <a:latin typeface="Tahoma" pitchFamily="34" charset="0"/>
            </a:endParaRPr>
          </a:p>
          <a:p>
            <a:r>
              <a:rPr lang="es-ES" dirty="0">
                <a:solidFill>
                  <a:srgbClr val="FF3300"/>
                </a:solidFill>
                <a:latin typeface="Tahoma" pitchFamily="34" charset="0"/>
              </a:rPr>
              <a:t>*</a:t>
            </a:r>
            <a:r>
              <a:rPr lang="es-ES" dirty="0" smtClean="0">
                <a:solidFill>
                  <a:srgbClr val="FF3300"/>
                </a:solidFill>
                <a:latin typeface="Tahoma" pitchFamily="34" charset="0"/>
              </a:rPr>
              <a:t>Obtener la información en el tiempo establecido.</a:t>
            </a:r>
            <a:endParaRPr lang="es-ES" dirty="0">
              <a:solidFill>
                <a:srgbClr val="FF3300"/>
              </a:solidFill>
              <a:latin typeface="Tahoma" pitchFamily="34" charset="0"/>
            </a:endParaRPr>
          </a:p>
          <a:p>
            <a:endParaRPr lang="es-ES" sz="2000" dirty="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3" name="2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071538" y="142852"/>
            <a:ext cx="782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 dirty="0" smtClean="0">
                <a:solidFill>
                  <a:srgbClr val="FF0000"/>
                </a:solidFill>
              </a:rPr>
              <a:t>METODOLOGIA</a:t>
            </a:r>
            <a:endParaRPr lang="es-ES" sz="1400" dirty="0">
              <a:solidFill>
                <a:srgbClr val="FF0000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187624" y="1186294"/>
            <a:ext cx="7488832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s-ES" sz="1800" dirty="0">
              <a:solidFill>
                <a:srgbClr val="FF3300"/>
              </a:solidFill>
              <a:latin typeface="Tahoma" pitchFamily="34" charset="0"/>
            </a:endParaRPr>
          </a:p>
          <a:p>
            <a:r>
              <a:rPr lang="es-ES" sz="2000" b="1" dirty="0" smtClean="0">
                <a:solidFill>
                  <a:srgbClr val="002060"/>
                </a:solidFill>
                <a:latin typeface="Tahoma" pitchFamily="34" charset="0"/>
              </a:rPr>
              <a:t>METODOLOGIA:</a:t>
            </a:r>
          </a:p>
          <a:p>
            <a:pPr algn="just"/>
            <a:r>
              <a:rPr lang="es-ES" dirty="0" smtClean="0">
                <a:solidFill>
                  <a:srgbClr val="FF3300"/>
                </a:solidFill>
                <a:latin typeface="Tahoma" pitchFamily="34" charset="0"/>
              </a:rPr>
              <a:t>Se asignarán a 5 entrevistadores los cuáles irán recorriendo distintas colonias que conformen cada distrito, para la aplicación de la entrevista cara a cara.</a:t>
            </a:r>
          </a:p>
          <a:p>
            <a:pPr algn="just"/>
            <a:endParaRPr lang="es-ES" dirty="0" smtClean="0">
              <a:solidFill>
                <a:srgbClr val="FF3300"/>
              </a:solidFill>
              <a:latin typeface="Tahoma" pitchFamily="34" charset="0"/>
            </a:endParaRPr>
          </a:p>
          <a:p>
            <a:pPr algn="just"/>
            <a:r>
              <a:rPr lang="es-ES" dirty="0" smtClean="0">
                <a:solidFill>
                  <a:srgbClr val="FF3300"/>
                </a:solidFill>
                <a:latin typeface="Tahoma" pitchFamily="34" charset="0"/>
              </a:rPr>
              <a:t>Una vez realizada la aplicación entregarán el material al supervisor quien previamente los acompañar en su recorrido por las colonias. Se procesara la información y tabularan resultados.</a:t>
            </a:r>
          </a:p>
          <a:p>
            <a:pPr algn="just"/>
            <a:endParaRPr lang="es-ES" dirty="0" smtClean="0">
              <a:solidFill>
                <a:srgbClr val="FF3300"/>
              </a:solidFill>
              <a:latin typeface="Tahoma" pitchFamily="34" charset="0"/>
            </a:endParaRPr>
          </a:p>
          <a:p>
            <a:pPr algn="just"/>
            <a:r>
              <a:rPr lang="es-ES" dirty="0" smtClean="0">
                <a:solidFill>
                  <a:srgbClr val="FF3300"/>
                </a:solidFill>
                <a:latin typeface="Tahoma" pitchFamily="34" charset="0"/>
              </a:rPr>
              <a:t>Se tiene un salto sistemático de 5 hogares.</a:t>
            </a:r>
          </a:p>
          <a:p>
            <a:pPr algn="just"/>
            <a:endParaRPr lang="es-ES" sz="1800" dirty="0" smtClean="0">
              <a:solidFill>
                <a:schemeClr val="accent6"/>
              </a:solidFill>
              <a:latin typeface="Tahoma" pitchFamily="34" charset="0"/>
            </a:endParaRPr>
          </a:p>
          <a:p>
            <a:pPr algn="just"/>
            <a:endParaRPr lang="es-ES" sz="1800" dirty="0" smtClean="0">
              <a:solidFill>
                <a:schemeClr val="accent6"/>
              </a:solidFill>
              <a:latin typeface="Tahoma" pitchFamily="34" charset="0"/>
            </a:endParaRPr>
          </a:p>
          <a:p>
            <a:pPr algn="just"/>
            <a:r>
              <a:rPr lang="es-ES" sz="2000" b="1" dirty="0" smtClean="0">
                <a:solidFill>
                  <a:srgbClr val="002060"/>
                </a:solidFill>
                <a:latin typeface="Tahoma" pitchFamily="34" charset="0"/>
              </a:rPr>
              <a:t>MUESTRA:</a:t>
            </a:r>
          </a:p>
          <a:p>
            <a:pPr algn="just"/>
            <a:r>
              <a:rPr lang="es-ES" dirty="0" smtClean="0">
                <a:solidFill>
                  <a:srgbClr val="FF3300"/>
                </a:solidFill>
                <a:latin typeface="Tahoma" pitchFamily="34" charset="0"/>
              </a:rPr>
              <a:t>Campeche: 800 Entrevistas.</a:t>
            </a:r>
            <a:endParaRPr lang="es-ES" dirty="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" name="3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2987824" y="35332"/>
            <a:ext cx="4682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solidFill>
                  <a:srgbClr val="002060"/>
                </a:solidFill>
              </a:rPr>
              <a:t>Partido político simpatizante</a:t>
            </a:r>
            <a:endParaRPr lang="es-MX" sz="2800" dirty="0">
              <a:solidFill>
                <a:srgbClr val="002060"/>
              </a:solidFill>
            </a:endParaRPr>
          </a:p>
        </p:txBody>
      </p:sp>
      <p:pic>
        <p:nvPicPr>
          <p:cNvPr id="11" name="10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  <p:grpSp>
        <p:nvGrpSpPr>
          <p:cNvPr id="19" name="18 Grupo"/>
          <p:cNvGrpSpPr/>
          <p:nvPr/>
        </p:nvGrpSpPr>
        <p:grpSpPr>
          <a:xfrm>
            <a:off x="35496" y="764704"/>
            <a:ext cx="9145016" cy="5409892"/>
            <a:chOff x="35496" y="764704"/>
            <a:chExt cx="9145016" cy="5409892"/>
          </a:xfrm>
        </p:grpSpPr>
        <p:sp>
          <p:nvSpPr>
            <p:cNvPr id="7174" name="5 CuadroTexto"/>
            <p:cNvSpPr txBox="1">
              <a:spLocks noChangeArrowheads="1"/>
            </p:cNvSpPr>
            <p:nvPr/>
          </p:nvSpPr>
          <p:spPr bwMode="auto">
            <a:xfrm>
              <a:off x="35496" y="5805264"/>
              <a:ext cx="385554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dirty="0" smtClean="0">
                  <a:solidFill>
                    <a:srgbClr val="002060"/>
                  </a:solidFill>
                </a:rPr>
                <a:t>Con que partido político simpatiza más usted?</a:t>
              </a:r>
              <a:endParaRPr lang="es-ES" sz="1400" dirty="0">
                <a:solidFill>
                  <a:srgbClr val="002060"/>
                </a:solidFill>
              </a:endParaRPr>
            </a:p>
          </p:txBody>
        </p:sp>
        <p:sp>
          <p:nvSpPr>
            <p:cNvPr id="9" name="5 CuadroTexto"/>
            <p:cNvSpPr txBox="1">
              <a:spLocks noChangeArrowheads="1"/>
            </p:cNvSpPr>
            <p:nvPr/>
          </p:nvSpPr>
          <p:spPr bwMode="auto">
            <a:xfrm>
              <a:off x="7817921" y="5805264"/>
              <a:ext cx="13625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s-MX" b="1" dirty="0" smtClean="0">
                  <a:solidFill>
                    <a:srgbClr val="002060"/>
                  </a:solidFill>
                </a:rPr>
                <a:t>BASE:800</a:t>
              </a:r>
              <a:endParaRPr lang="es-ES" sz="1400" b="1" dirty="0">
                <a:solidFill>
                  <a:srgbClr val="002060"/>
                </a:solidFill>
              </a:endParaRPr>
            </a:p>
          </p:txBody>
        </p:sp>
        <p:graphicFrame>
          <p:nvGraphicFramePr>
            <p:cNvPr id="14" name="13 Diagrama"/>
            <p:cNvGraphicFramePr/>
            <p:nvPr>
              <p:extLst>
                <p:ext uri="{D42A27DB-BD31-4B8C-83A1-F6EECF244321}">
                  <p14:modId xmlns:p14="http://schemas.microsoft.com/office/powerpoint/2010/main" val="2758831513"/>
                </p:ext>
              </p:extLst>
            </p:nvPr>
          </p:nvGraphicFramePr>
          <p:xfrm>
            <a:off x="1524000" y="764704"/>
            <a:ext cx="6936432" cy="469629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15" name="Picture 3" descr="http://www.ieec.org.mx/images/pri_logo.gif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804248" y="1817018"/>
              <a:ext cx="531862" cy="531862"/>
            </a:xfrm>
            <a:prstGeom prst="rect">
              <a:avLst/>
            </a:prstGeom>
            <a:noFill/>
          </p:spPr>
        </p:pic>
        <p:pic>
          <p:nvPicPr>
            <p:cNvPr id="16" name="Picture 1" descr="http://www.ieec.org.mx/images/pan_logo.gif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436096" y="2132856"/>
              <a:ext cx="476250" cy="476250"/>
            </a:xfrm>
            <a:prstGeom prst="rect">
              <a:avLst/>
            </a:prstGeom>
            <a:noFill/>
          </p:spPr>
        </p:pic>
        <p:pic>
          <p:nvPicPr>
            <p:cNvPr id="17" name="Picture 5" descr="http://www.ieec.org.mx/images/alianza_logo.gif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995936" y="2636912"/>
              <a:ext cx="504056" cy="476250"/>
            </a:xfrm>
            <a:prstGeom prst="rect">
              <a:avLst/>
            </a:prstGeom>
            <a:noFill/>
          </p:spPr>
        </p:pic>
        <p:pic>
          <p:nvPicPr>
            <p:cNvPr id="18" name="Picture 9" descr="http://www.ieec.org.mx/images/alian_logo.gif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907704" y="4005064"/>
              <a:ext cx="504056" cy="50405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12 Grupo"/>
          <p:cNvGrpSpPr/>
          <p:nvPr/>
        </p:nvGrpSpPr>
        <p:grpSpPr>
          <a:xfrm>
            <a:off x="0" y="0"/>
            <a:ext cx="9180512" cy="6174596"/>
            <a:chOff x="0" y="0"/>
            <a:chExt cx="9180512" cy="6174596"/>
          </a:xfrm>
        </p:grpSpPr>
        <p:graphicFrame>
          <p:nvGraphicFramePr>
            <p:cNvPr id="12" name="11 Diagrama"/>
            <p:cNvGraphicFramePr/>
            <p:nvPr/>
          </p:nvGraphicFramePr>
          <p:xfrm>
            <a:off x="899592" y="1021184"/>
            <a:ext cx="7032104" cy="47120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174" name="5 CuadroTexto"/>
            <p:cNvSpPr txBox="1">
              <a:spLocks noChangeArrowheads="1"/>
            </p:cNvSpPr>
            <p:nvPr/>
          </p:nvSpPr>
          <p:spPr bwMode="auto">
            <a:xfrm>
              <a:off x="35496" y="5805264"/>
              <a:ext cx="37257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dirty="0" smtClean="0">
                  <a:solidFill>
                    <a:srgbClr val="002060"/>
                  </a:solidFill>
                </a:rPr>
                <a:t>Porqué partido político Nunca votaría usted?</a:t>
              </a:r>
              <a:endParaRPr lang="es-ES" sz="1400" dirty="0">
                <a:solidFill>
                  <a:srgbClr val="002060"/>
                </a:solidFill>
              </a:endParaRPr>
            </a:p>
          </p:txBody>
        </p:sp>
        <p:sp>
          <p:nvSpPr>
            <p:cNvPr id="9" name="5 CuadroTexto"/>
            <p:cNvSpPr txBox="1">
              <a:spLocks noChangeArrowheads="1"/>
            </p:cNvSpPr>
            <p:nvPr/>
          </p:nvSpPr>
          <p:spPr bwMode="auto">
            <a:xfrm>
              <a:off x="7817921" y="5805264"/>
              <a:ext cx="13625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s-MX" b="1" dirty="0" smtClean="0">
                  <a:solidFill>
                    <a:srgbClr val="002060"/>
                  </a:solidFill>
                </a:rPr>
                <a:t>BASE:800</a:t>
              </a:r>
              <a:endParaRPr lang="es-ES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2987824" y="35332"/>
              <a:ext cx="39437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800" dirty="0" smtClean="0">
                  <a:solidFill>
                    <a:srgbClr val="002060"/>
                  </a:solidFill>
                </a:rPr>
                <a:t>Partido político rechazo</a:t>
              </a:r>
              <a:endParaRPr lang="es-MX" sz="2800" dirty="0">
                <a:solidFill>
                  <a:srgbClr val="002060"/>
                </a:solidFill>
              </a:endParaRPr>
            </a:p>
          </p:txBody>
        </p:sp>
        <p:pic>
          <p:nvPicPr>
            <p:cNvPr id="11" name="10 Imagen" descr="logo mai alta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2123728" cy="924258"/>
            </a:xfrm>
            <a:prstGeom prst="rect">
              <a:avLst/>
            </a:prstGeom>
          </p:spPr>
        </p:pic>
        <p:pic>
          <p:nvPicPr>
            <p:cNvPr id="15" name="Picture 3" descr="http://www.ieec.org.mx/images/pri_logo.gif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104034" y="2681114"/>
              <a:ext cx="531862" cy="531862"/>
            </a:xfrm>
            <a:prstGeom prst="rect">
              <a:avLst/>
            </a:prstGeom>
            <a:noFill/>
          </p:spPr>
        </p:pic>
        <p:pic>
          <p:nvPicPr>
            <p:cNvPr id="16" name="Picture 1" descr="http://www.ieec.org.mx/images/pan_logo.gif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015630" y="1080542"/>
              <a:ext cx="548258" cy="548258"/>
            </a:xfrm>
            <a:prstGeom prst="rect">
              <a:avLst/>
            </a:prstGeom>
            <a:noFill/>
          </p:spPr>
        </p:pic>
        <p:pic>
          <p:nvPicPr>
            <p:cNvPr id="17" name="Picture 5" descr="http://www.ieec.org.mx/images/alianza_logo.gif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059832" y="1876602"/>
              <a:ext cx="576064" cy="544286"/>
            </a:xfrm>
            <a:prstGeom prst="rect">
              <a:avLst/>
            </a:prstGeom>
            <a:noFill/>
          </p:spPr>
        </p:pic>
        <p:pic>
          <p:nvPicPr>
            <p:cNvPr id="18" name="Picture 9" descr="http://www.ieec.org.mx/images/alian_logo.gif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131840" y="3429000"/>
              <a:ext cx="504056" cy="50405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20 Grupo"/>
          <p:cNvGrpSpPr/>
          <p:nvPr/>
        </p:nvGrpSpPr>
        <p:grpSpPr>
          <a:xfrm>
            <a:off x="0" y="0"/>
            <a:ext cx="9180512" cy="6165304"/>
            <a:chOff x="0" y="0"/>
            <a:chExt cx="9180512" cy="6165304"/>
          </a:xfrm>
        </p:grpSpPr>
        <p:sp>
          <p:nvSpPr>
            <p:cNvPr id="7174" name="5 CuadroTexto"/>
            <p:cNvSpPr txBox="1">
              <a:spLocks noChangeArrowheads="1"/>
            </p:cNvSpPr>
            <p:nvPr/>
          </p:nvSpPr>
          <p:spPr bwMode="auto">
            <a:xfrm>
              <a:off x="0" y="5785519"/>
              <a:ext cx="79159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dirty="0" smtClean="0">
                  <a:solidFill>
                    <a:srgbClr val="002060"/>
                  </a:solidFill>
                </a:rPr>
                <a:t>Si la elección para Presidente de la Republica Mexicana fuese hoy? ¿Por cuál candidato votaría?</a:t>
              </a:r>
              <a:endParaRPr lang="es-ES" sz="1400" dirty="0">
                <a:solidFill>
                  <a:srgbClr val="002060"/>
                </a:solidFill>
              </a:endParaRPr>
            </a:p>
          </p:txBody>
        </p:sp>
        <p:sp>
          <p:nvSpPr>
            <p:cNvPr id="9" name="5 CuadroTexto"/>
            <p:cNvSpPr txBox="1">
              <a:spLocks noChangeArrowheads="1"/>
            </p:cNvSpPr>
            <p:nvPr/>
          </p:nvSpPr>
          <p:spPr bwMode="auto">
            <a:xfrm>
              <a:off x="7817921" y="5795972"/>
              <a:ext cx="13625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s-MX" b="1" dirty="0" smtClean="0">
                  <a:solidFill>
                    <a:srgbClr val="002060"/>
                  </a:solidFill>
                </a:rPr>
                <a:t>BASE:800</a:t>
              </a:r>
              <a:endParaRPr lang="es-ES" sz="1400" b="1" dirty="0">
                <a:solidFill>
                  <a:srgbClr val="002060"/>
                </a:solidFill>
              </a:endParaRPr>
            </a:p>
          </p:txBody>
        </p:sp>
        <p:pic>
          <p:nvPicPr>
            <p:cNvPr id="26" name="25 Imagen" descr="logo mai alt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12" y="0"/>
              <a:ext cx="2123728" cy="924258"/>
            </a:xfrm>
            <a:prstGeom prst="rect">
              <a:avLst/>
            </a:prstGeom>
          </p:spPr>
        </p:pic>
        <p:sp>
          <p:nvSpPr>
            <p:cNvPr id="27" name="26 CuadroTexto"/>
            <p:cNvSpPr txBox="1"/>
            <p:nvPr/>
          </p:nvSpPr>
          <p:spPr>
            <a:xfrm>
              <a:off x="2232248" y="159023"/>
              <a:ext cx="60260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400" dirty="0" smtClean="0">
                  <a:solidFill>
                    <a:srgbClr val="002060"/>
                  </a:solidFill>
                </a:rPr>
                <a:t>Elección Para Presidente de la República</a:t>
              </a:r>
              <a:endParaRPr lang="es-MX" sz="2400" dirty="0">
                <a:solidFill>
                  <a:srgbClr val="002060"/>
                </a:solidFill>
              </a:endParaRPr>
            </a:p>
          </p:txBody>
        </p:sp>
        <p:pic>
          <p:nvPicPr>
            <p:cNvPr id="6146" name="Picture 2" descr="http://st-listas.20minutos.es/images/2012-05/331859/3543131_640px.jpg?133791524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08912" y="91879"/>
              <a:ext cx="864096" cy="600817"/>
            </a:xfrm>
            <a:prstGeom prst="rect">
              <a:avLst/>
            </a:prstGeom>
            <a:noFill/>
          </p:spPr>
        </p:pic>
        <p:pic>
          <p:nvPicPr>
            <p:cNvPr id="20" name="Picture 1" descr="http://www.ieec.org.mx/images/pan_logo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07871" y="3068960"/>
              <a:ext cx="476250" cy="476250"/>
            </a:xfrm>
            <a:prstGeom prst="rect">
              <a:avLst/>
            </a:prstGeom>
            <a:noFill/>
          </p:spPr>
        </p:pic>
        <p:pic>
          <p:nvPicPr>
            <p:cNvPr id="25" name="Picture 3" descr="http://www.ieec.org.mx/images/pri_logo.gif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71600" y="1052736"/>
              <a:ext cx="476250" cy="476250"/>
            </a:xfrm>
            <a:prstGeom prst="rect">
              <a:avLst/>
            </a:prstGeom>
            <a:noFill/>
          </p:spPr>
        </p:pic>
        <p:pic>
          <p:nvPicPr>
            <p:cNvPr id="28" name="Picture 5" descr="http://www.ieec.org.mx/images/alianza_logo.gif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088232" y="1988840"/>
              <a:ext cx="476250" cy="476250"/>
            </a:xfrm>
            <a:prstGeom prst="rect">
              <a:avLst/>
            </a:prstGeom>
            <a:noFill/>
          </p:spPr>
        </p:pic>
        <p:pic>
          <p:nvPicPr>
            <p:cNvPr id="30" name="Picture 9" descr="http://www.ieec.org.mx/images/alian_logo.gif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464496" y="4077072"/>
              <a:ext cx="648072" cy="648072"/>
            </a:xfrm>
            <a:prstGeom prst="rect">
              <a:avLst/>
            </a:prstGeom>
            <a:noFill/>
          </p:spPr>
        </p:pic>
        <p:sp>
          <p:nvSpPr>
            <p:cNvPr id="31" name="30 CuadroTexto"/>
            <p:cNvSpPr txBox="1"/>
            <p:nvPr/>
          </p:nvSpPr>
          <p:spPr>
            <a:xfrm>
              <a:off x="1440160" y="1052736"/>
              <a:ext cx="2839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Enrique Peña Nieto   </a:t>
              </a:r>
              <a:r>
                <a:rPr lang="es-MX" b="1" dirty="0" smtClean="0"/>
                <a:t>39%</a:t>
              </a:r>
              <a:endParaRPr lang="es-MX" b="1" dirty="0"/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3884121" y="3113162"/>
              <a:ext cx="31726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Josefina Vázquez Mota  </a:t>
              </a:r>
              <a:r>
                <a:rPr lang="es-MX" b="1" dirty="0" smtClean="0"/>
                <a:t>24%</a:t>
              </a:r>
              <a:endParaRPr lang="es-MX" b="1" dirty="0"/>
            </a:p>
          </p:txBody>
        </p:sp>
        <p:sp>
          <p:nvSpPr>
            <p:cNvPr id="33" name="32 CuadroTexto"/>
            <p:cNvSpPr txBox="1"/>
            <p:nvPr/>
          </p:nvSpPr>
          <p:spPr>
            <a:xfrm>
              <a:off x="2561361" y="2023750"/>
              <a:ext cx="39934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Andrés Manuel López Obrador   </a:t>
              </a:r>
              <a:r>
                <a:rPr lang="es-MX" b="1" dirty="0" smtClean="0"/>
                <a:t>27%</a:t>
              </a:r>
              <a:endParaRPr lang="es-MX" b="1" dirty="0"/>
            </a:p>
          </p:txBody>
        </p:sp>
        <p:sp>
          <p:nvSpPr>
            <p:cNvPr id="34" name="33 CuadroTexto"/>
            <p:cNvSpPr txBox="1"/>
            <p:nvPr/>
          </p:nvSpPr>
          <p:spPr>
            <a:xfrm>
              <a:off x="5180265" y="4211796"/>
              <a:ext cx="32839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Gabriel Cuadri de la Torre  </a:t>
              </a:r>
              <a:r>
                <a:rPr lang="es-MX" b="1" dirty="0" smtClean="0"/>
                <a:t>5%</a:t>
              </a:r>
              <a:endParaRPr lang="es-MX" b="1" dirty="0"/>
            </a:p>
          </p:txBody>
        </p:sp>
        <p:sp>
          <p:nvSpPr>
            <p:cNvPr id="35" name="34 CuadroTexto"/>
            <p:cNvSpPr txBox="1"/>
            <p:nvPr/>
          </p:nvSpPr>
          <p:spPr>
            <a:xfrm>
              <a:off x="6919396" y="5003884"/>
              <a:ext cx="1505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Ninguno  </a:t>
              </a:r>
              <a:r>
                <a:rPr lang="es-MX" b="1" dirty="0" smtClean="0"/>
                <a:t>5%</a:t>
              </a:r>
              <a:endParaRPr lang="es-MX" b="1" dirty="0"/>
            </a:p>
          </p:txBody>
        </p:sp>
        <p:pic>
          <p:nvPicPr>
            <p:cNvPr id="5122" name="Picture 2" descr="http://elsemanario.com.mx/images/notas/27-Marzo-2012-AMLO,Pena,JVM.jpg"/>
            <p:cNvPicPr>
              <a:picLocks noChangeAspect="1" noChangeArrowheads="1"/>
            </p:cNvPicPr>
            <p:nvPr/>
          </p:nvPicPr>
          <p:blipFill>
            <a:blip r:embed="rId11" cstate="print"/>
            <a:srcRect r="69760" b="33965"/>
            <a:stretch>
              <a:fillRect/>
            </a:stretch>
          </p:blipFill>
          <p:spPr bwMode="auto">
            <a:xfrm>
              <a:off x="251520" y="908720"/>
              <a:ext cx="576064" cy="835293"/>
            </a:xfrm>
            <a:prstGeom prst="rect">
              <a:avLst/>
            </a:prstGeom>
            <a:noFill/>
          </p:spPr>
        </p:pic>
        <p:pic>
          <p:nvPicPr>
            <p:cNvPr id="18" name="Picture 2" descr="http://elsemanario.com.mx/images/notas/27-Marzo-2012-AMLO,Pena,JVM.jpg"/>
            <p:cNvPicPr>
              <a:picLocks noChangeAspect="1" noChangeArrowheads="1"/>
            </p:cNvPicPr>
            <p:nvPr/>
          </p:nvPicPr>
          <p:blipFill>
            <a:blip r:embed="rId12" cstate="print"/>
            <a:srcRect l="71063" b="29411"/>
            <a:stretch>
              <a:fillRect/>
            </a:stretch>
          </p:blipFill>
          <p:spPr bwMode="auto">
            <a:xfrm>
              <a:off x="1429341" y="1844824"/>
              <a:ext cx="622379" cy="1008112"/>
            </a:xfrm>
            <a:prstGeom prst="rect">
              <a:avLst/>
            </a:prstGeom>
            <a:noFill/>
          </p:spPr>
        </p:pic>
        <p:pic>
          <p:nvPicPr>
            <p:cNvPr id="19" name="Picture 2" descr="http://elsemanario.com.mx/images/notas/27-Marzo-2012-AMLO,Pena,JVM.jpg"/>
            <p:cNvPicPr>
              <a:picLocks noChangeAspect="1" noChangeArrowheads="1"/>
            </p:cNvPicPr>
            <p:nvPr/>
          </p:nvPicPr>
          <p:blipFill>
            <a:blip r:embed="rId12" cstate="print"/>
            <a:srcRect l="34775" r="31961" b="36242"/>
            <a:stretch>
              <a:fillRect/>
            </a:stretch>
          </p:blipFill>
          <p:spPr bwMode="auto">
            <a:xfrm>
              <a:off x="2627784" y="2852936"/>
              <a:ext cx="720080" cy="916465"/>
            </a:xfrm>
            <a:prstGeom prst="rect">
              <a:avLst/>
            </a:prstGeom>
            <a:noFill/>
          </p:spPr>
        </p:pic>
        <p:pic>
          <p:nvPicPr>
            <p:cNvPr id="5124" name="Picture 4" descr="http://www.sopitas.com/site/wp-content/uploads/2012/03/presidenciables_2012.jpg"/>
            <p:cNvPicPr>
              <a:picLocks noChangeAspect="1" noChangeArrowheads="1"/>
            </p:cNvPicPr>
            <p:nvPr/>
          </p:nvPicPr>
          <p:blipFill>
            <a:blip r:embed="rId13" cstate="print"/>
            <a:srcRect l="75599" t="12939" b="26064"/>
            <a:stretch>
              <a:fillRect/>
            </a:stretch>
          </p:blipFill>
          <p:spPr bwMode="auto">
            <a:xfrm>
              <a:off x="3851920" y="3933056"/>
              <a:ext cx="576064" cy="92026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5 CuadroTexto"/>
          <p:cNvSpPr txBox="1">
            <a:spLocks noChangeArrowheads="1"/>
          </p:cNvSpPr>
          <p:nvPr/>
        </p:nvSpPr>
        <p:spPr bwMode="auto">
          <a:xfrm>
            <a:off x="0" y="5785519"/>
            <a:ext cx="56364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>
                <a:solidFill>
                  <a:srgbClr val="002060"/>
                </a:solidFill>
              </a:rPr>
              <a:t>Si la elección para Senador fuese hoy? ¿Por cuál candidato votaría?</a:t>
            </a:r>
            <a:endParaRPr lang="es-ES" sz="1400" dirty="0">
              <a:solidFill>
                <a:srgbClr val="002060"/>
              </a:solidFill>
            </a:endParaRPr>
          </a:p>
        </p:txBody>
      </p:sp>
      <p:sp>
        <p:nvSpPr>
          <p:cNvPr id="9" name="5 CuadroTexto"/>
          <p:cNvSpPr txBox="1">
            <a:spLocks noChangeArrowheads="1"/>
          </p:cNvSpPr>
          <p:nvPr/>
        </p:nvSpPr>
        <p:spPr bwMode="auto">
          <a:xfrm>
            <a:off x="7817921" y="5795972"/>
            <a:ext cx="1362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BASE:800</a:t>
            </a:r>
            <a:endParaRPr lang="es-ES" sz="1400" b="1" dirty="0">
              <a:solidFill>
                <a:srgbClr val="002060"/>
              </a:solidFill>
            </a:endParaRPr>
          </a:p>
        </p:txBody>
      </p:sp>
      <p:pic>
        <p:nvPicPr>
          <p:cNvPr id="26" name="25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12" y="0"/>
            <a:ext cx="2123728" cy="924258"/>
          </a:xfrm>
          <a:prstGeom prst="rect">
            <a:avLst/>
          </a:prstGeom>
        </p:spPr>
      </p:pic>
      <p:sp>
        <p:nvSpPr>
          <p:cNvPr id="27" name="26 CuadroTexto"/>
          <p:cNvSpPr txBox="1"/>
          <p:nvPr/>
        </p:nvSpPr>
        <p:spPr>
          <a:xfrm>
            <a:off x="3599143" y="116632"/>
            <a:ext cx="3421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solidFill>
                  <a:srgbClr val="002060"/>
                </a:solidFill>
              </a:rPr>
              <a:t>Elección Para Senador </a:t>
            </a:r>
            <a:endParaRPr lang="es-MX" sz="2400" dirty="0">
              <a:solidFill>
                <a:srgbClr val="002060"/>
              </a:solidFill>
            </a:endParaRPr>
          </a:p>
        </p:txBody>
      </p:sp>
      <p:grpSp>
        <p:nvGrpSpPr>
          <p:cNvPr id="22" name="21 Grupo"/>
          <p:cNvGrpSpPr/>
          <p:nvPr/>
        </p:nvGrpSpPr>
        <p:grpSpPr>
          <a:xfrm>
            <a:off x="539552" y="1052736"/>
            <a:ext cx="8640960" cy="4320480"/>
            <a:chOff x="539552" y="1052736"/>
            <a:chExt cx="8640960" cy="4320480"/>
          </a:xfrm>
        </p:grpSpPr>
        <p:pic>
          <p:nvPicPr>
            <p:cNvPr id="20" name="Picture 1" descr="http://www.ieec.org.mx/images/pan_logo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59632" y="2060848"/>
              <a:ext cx="476250" cy="476250"/>
            </a:xfrm>
            <a:prstGeom prst="rect">
              <a:avLst/>
            </a:prstGeom>
            <a:noFill/>
          </p:spPr>
        </p:pic>
        <p:pic>
          <p:nvPicPr>
            <p:cNvPr id="25" name="Picture 3" descr="http://www.ieec.org.mx/images/pri_logo.gif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9552" y="1052736"/>
              <a:ext cx="476250" cy="476250"/>
            </a:xfrm>
            <a:prstGeom prst="rect">
              <a:avLst/>
            </a:prstGeom>
            <a:noFill/>
          </p:spPr>
        </p:pic>
        <p:pic>
          <p:nvPicPr>
            <p:cNvPr id="28" name="Picture 5" descr="http://www.ieec.org.mx/images/alianza_logo.gif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03132" y="3096766"/>
              <a:ext cx="476250" cy="476250"/>
            </a:xfrm>
            <a:prstGeom prst="rect">
              <a:avLst/>
            </a:prstGeom>
            <a:noFill/>
          </p:spPr>
        </p:pic>
        <p:pic>
          <p:nvPicPr>
            <p:cNvPr id="30" name="Picture 9" descr="http://www.ieec.org.mx/images/alian_logo.gif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099172" y="4077072"/>
              <a:ext cx="648072" cy="648072"/>
            </a:xfrm>
            <a:prstGeom prst="rect">
              <a:avLst/>
            </a:prstGeom>
            <a:noFill/>
          </p:spPr>
        </p:pic>
        <p:sp>
          <p:nvSpPr>
            <p:cNvPr id="31" name="30 CuadroTexto"/>
            <p:cNvSpPr txBox="1"/>
            <p:nvPr/>
          </p:nvSpPr>
          <p:spPr>
            <a:xfrm>
              <a:off x="1043608" y="1124744"/>
              <a:ext cx="56862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Raúl Aarón Pozos Lanz/Oscar Rosas González   </a:t>
              </a:r>
              <a:r>
                <a:rPr lang="es-MX" b="1" dirty="0" smtClean="0"/>
                <a:t>46%</a:t>
              </a:r>
              <a:endParaRPr lang="es-MX" b="1" dirty="0"/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1763688" y="2132856"/>
              <a:ext cx="5660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Jorge Luis Lavalle Maury/Nelly Márquez Zapata  </a:t>
              </a:r>
              <a:r>
                <a:rPr lang="es-MX" b="1" dirty="0" smtClean="0"/>
                <a:t>24%</a:t>
              </a:r>
              <a:endParaRPr lang="es-MX" b="1" dirty="0"/>
            </a:p>
          </p:txBody>
        </p:sp>
        <p:sp>
          <p:nvSpPr>
            <p:cNvPr id="33" name="32 CuadroTexto"/>
            <p:cNvSpPr txBox="1"/>
            <p:nvPr/>
          </p:nvSpPr>
          <p:spPr>
            <a:xfrm>
              <a:off x="2635180" y="3131676"/>
              <a:ext cx="56092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Layda Sansores San Román/Alberto Cutz Can   </a:t>
              </a:r>
              <a:r>
                <a:rPr lang="es-MX" b="1" dirty="0" smtClean="0"/>
                <a:t>16%</a:t>
              </a:r>
              <a:endParaRPr lang="es-MX" b="1" dirty="0"/>
            </a:p>
          </p:txBody>
        </p:sp>
        <p:sp>
          <p:nvSpPr>
            <p:cNvPr id="34" name="33 CuadroTexto"/>
            <p:cNvSpPr txBox="1"/>
            <p:nvPr/>
          </p:nvSpPr>
          <p:spPr>
            <a:xfrm>
              <a:off x="3814941" y="4211796"/>
              <a:ext cx="5365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Carolina López Brenis/Jorge García Rodriguez </a:t>
              </a:r>
              <a:r>
                <a:rPr lang="es-MX" b="1" dirty="0" smtClean="0"/>
                <a:t>5%</a:t>
              </a:r>
              <a:endParaRPr lang="es-MX" b="1" dirty="0"/>
            </a:p>
          </p:txBody>
        </p:sp>
        <p:sp>
          <p:nvSpPr>
            <p:cNvPr id="35" name="34 CuadroTexto"/>
            <p:cNvSpPr txBox="1"/>
            <p:nvPr/>
          </p:nvSpPr>
          <p:spPr>
            <a:xfrm>
              <a:off x="6919396" y="5003884"/>
              <a:ext cx="1505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Ninguno  </a:t>
              </a:r>
              <a:r>
                <a:rPr lang="es-MX" b="1" dirty="0" smtClean="0"/>
                <a:t>9%</a:t>
              </a:r>
              <a:endParaRPr lang="es-MX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34 Grupo"/>
          <p:cNvGrpSpPr/>
          <p:nvPr/>
        </p:nvGrpSpPr>
        <p:grpSpPr>
          <a:xfrm>
            <a:off x="0" y="0"/>
            <a:ext cx="9180512" cy="6165304"/>
            <a:chOff x="0" y="0"/>
            <a:chExt cx="9180512" cy="6165304"/>
          </a:xfrm>
        </p:grpSpPr>
        <p:graphicFrame>
          <p:nvGraphicFramePr>
            <p:cNvPr id="34" name="3 Gráfico"/>
            <p:cNvGraphicFramePr/>
            <p:nvPr/>
          </p:nvGraphicFramePr>
          <p:xfrm>
            <a:off x="251520" y="980728"/>
            <a:ext cx="8568952" cy="47525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26" name="25 Imagen" descr="logo mai alt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123728" cy="924258"/>
            </a:xfrm>
            <a:prstGeom prst="rect">
              <a:avLst/>
            </a:prstGeom>
          </p:spPr>
        </p:pic>
        <p:sp>
          <p:nvSpPr>
            <p:cNvPr id="19" name="18 CuadroTexto"/>
            <p:cNvSpPr txBox="1"/>
            <p:nvPr/>
          </p:nvSpPr>
          <p:spPr>
            <a:xfrm>
              <a:off x="2915816" y="116632"/>
              <a:ext cx="46201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400" dirty="0" smtClean="0">
                  <a:solidFill>
                    <a:srgbClr val="002060"/>
                  </a:solidFill>
                </a:rPr>
                <a:t>Elección Para Diputado Federal </a:t>
              </a:r>
              <a:endParaRPr lang="es-MX" sz="2400" dirty="0">
                <a:solidFill>
                  <a:srgbClr val="002060"/>
                </a:solidFill>
              </a:endParaRPr>
            </a:p>
          </p:txBody>
        </p:sp>
        <p:sp>
          <p:nvSpPr>
            <p:cNvPr id="23" name="5 CuadroTexto"/>
            <p:cNvSpPr txBox="1">
              <a:spLocks noChangeArrowheads="1"/>
            </p:cNvSpPr>
            <p:nvPr/>
          </p:nvSpPr>
          <p:spPr bwMode="auto">
            <a:xfrm>
              <a:off x="0" y="5785519"/>
              <a:ext cx="629210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dirty="0" smtClean="0">
                  <a:solidFill>
                    <a:srgbClr val="002060"/>
                  </a:solidFill>
                </a:rPr>
                <a:t>Si la elección para Diputado Federal fuese hoy? ¿Por cuál candidato votaría?</a:t>
              </a:r>
              <a:endParaRPr lang="es-ES" sz="1400" dirty="0">
                <a:solidFill>
                  <a:srgbClr val="002060"/>
                </a:solidFill>
              </a:endParaRPr>
            </a:p>
          </p:txBody>
        </p:sp>
        <p:sp>
          <p:nvSpPr>
            <p:cNvPr id="24" name="5 CuadroTexto"/>
            <p:cNvSpPr txBox="1">
              <a:spLocks noChangeArrowheads="1"/>
            </p:cNvSpPr>
            <p:nvPr/>
          </p:nvSpPr>
          <p:spPr bwMode="auto">
            <a:xfrm>
              <a:off x="7817921" y="5795972"/>
              <a:ext cx="13625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s-MX" b="1" dirty="0" smtClean="0">
                  <a:solidFill>
                    <a:srgbClr val="002060"/>
                  </a:solidFill>
                </a:rPr>
                <a:t>BASE:800</a:t>
              </a:r>
              <a:endParaRPr lang="es-ES" sz="1400" b="1" dirty="0">
                <a:solidFill>
                  <a:srgbClr val="002060"/>
                </a:solidFill>
              </a:endParaRPr>
            </a:p>
          </p:txBody>
        </p:sp>
        <p:pic>
          <p:nvPicPr>
            <p:cNvPr id="25" name="Picture 1" descr="http://www.ieec.org.mx/images/pan_logo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47864" y="2924944"/>
              <a:ext cx="476250" cy="476250"/>
            </a:xfrm>
            <a:prstGeom prst="rect">
              <a:avLst/>
            </a:prstGeom>
            <a:noFill/>
          </p:spPr>
        </p:pic>
        <p:pic>
          <p:nvPicPr>
            <p:cNvPr id="29" name="Picture 3" descr="http://www.ieec.org.mx/images/pri_logo.gif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63688" y="1268760"/>
              <a:ext cx="476250" cy="476250"/>
            </a:xfrm>
            <a:prstGeom prst="rect">
              <a:avLst/>
            </a:prstGeom>
            <a:noFill/>
          </p:spPr>
        </p:pic>
        <p:pic>
          <p:nvPicPr>
            <p:cNvPr id="30" name="Picture 5" descr="http://www.ieec.org.mx/images/alianza_logo.gif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004048" y="3212976"/>
              <a:ext cx="476250" cy="476250"/>
            </a:xfrm>
            <a:prstGeom prst="rect">
              <a:avLst/>
            </a:prstGeom>
            <a:noFill/>
          </p:spPr>
        </p:pic>
        <p:pic>
          <p:nvPicPr>
            <p:cNvPr id="31" name="Picture 9" descr="http://www.ieec.org.mx/images/alian_logo.gif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244408" y="4149080"/>
              <a:ext cx="504056" cy="50405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5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  <p:sp>
        <p:nvSpPr>
          <p:cNvPr id="19" name="18 CuadroTexto"/>
          <p:cNvSpPr txBox="1"/>
          <p:nvPr/>
        </p:nvSpPr>
        <p:spPr>
          <a:xfrm>
            <a:off x="2915816" y="116632"/>
            <a:ext cx="3250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solidFill>
                  <a:srgbClr val="002060"/>
                </a:solidFill>
              </a:rPr>
              <a:t>Elección Para Alcalde </a:t>
            </a:r>
            <a:endParaRPr lang="es-MX" sz="2400" dirty="0">
              <a:solidFill>
                <a:srgbClr val="002060"/>
              </a:solidFill>
            </a:endParaRPr>
          </a:p>
        </p:txBody>
      </p:sp>
      <p:graphicFrame>
        <p:nvGraphicFramePr>
          <p:cNvPr id="22" name="1 Gráfico"/>
          <p:cNvGraphicFramePr/>
          <p:nvPr/>
        </p:nvGraphicFramePr>
        <p:xfrm>
          <a:off x="467544" y="980728"/>
          <a:ext cx="842493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5 CuadroTexto"/>
          <p:cNvSpPr txBox="1">
            <a:spLocks noChangeArrowheads="1"/>
          </p:cNvSpPr>
          <p:nvPr/>
        </p:nvSpPr>
        <p:spPr bwMode="auto">
          <a:xfrm>
            <a:off x="0" y="5785519"/>
            <a:ext cx="54887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>
                <a:solidFill>
                  <a:srgbClr val="002060"/>
                </a:solidFill>
              </a:rPr>
              <a:t>Si la elección para Alcalde fuese hoy? ¿Por cuál candidato votaría?</a:t>
            </a:r>
            <a:endParaRPr lang="es-ES" sz="1400" dirty="0">
              <a:solidFill>
                <a:srgbClr val="002060"/>
              </a:solidFill>
            </a:endParaRPr>
          </a:p>
        </p:txBody>
      </p:sp>
      <p:sp>
        <p:nvSpPr>
          <p:cNvPr id="24" name="5 CuadroTexto"/>
          <p:cNvSpPr txBox="1">
            <a:spLocks noChangeArrowheads="1"/>
          </p:cNvSpPr>
          <p:nvPr/>
        </p:nvSpPr>
        <p:spPr bwMode="auto">
          <a:xfrm>
            <a:off x="7817921" y="5795972"/>
            <a:ext cx="1362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BASE:800</a:t>
            </a:r>
            <a:endParaRPr lang="es-ES" sz="1400" b="1" dirty="0">
              <a:solidFill>
                <a:srgbClr val="002060"/>
              </a:solidFill>
            </a:endParaRPr>
          </a:p>
        </p:txBody>
      </p:sp>
      <p:pic>
        <p:nvPicPr>
          <p:cNvPr id="25" name="Picture 1" descr="http://www.ieec.org.mx/images/pan_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2708920"/>
            <a:ext cx="476250" cy="476250"/>
          </a:xfrm>
          <a:prstGeom prst="rect">
            <a:avLst/>
          </a:prstGeom>
          <a:noFill/>
        </p:spPr>
      </p:pic>
      <p:pic>
        <p:nvPicPr>
          <p:cNvPr id="29" name="Picture 3" descr="http://www.ieec.org.mx/images/pri_logo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1268760"/>
            <a:ext cx="476250" cy="476250"/>
          </a:xfrm>
          <a:prstGeom prst="rect">
            <a:avLst/>
          </a:prstGeom>
          <a:noFill/>
        </p:spPr>
      </p:pic>
      <p:pic>
        <p:nvPicPr>
          <p:cNvPr id="30" name="Picture 5" descr="http://www.ieec.org.mx/images/alianza_logo.gif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3284984"/>
            <a:ext cx="476250" cy="476250"/>
          </a:xfrm>
          <a:prstGeom prst="rect">
            <a:avLst/>
          </a:prstGeom>
          <a:noFill/>
        </p:spPr>
      </p:pic>
      <p:pic>
        <p:nvPicPr>
          <p:cNvPr id="31" name="Picture 9" descr="http://www.ieec.org.mx/images/alian_logo.gif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92280" y="3501008"/>
            <a:ext cx="504056" cy="504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5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  <p:sp>
        <p:nvSpPr>
          <p:cNvPr id="19" name="18 CuadroTexto"/>
          <p:cNvSpPr txBox="1"/>
          <p:nvPr/>
        </p:nvSpPr>
        <p:spPr>
          <a:xfrm>
            <a:off x="2915816" y="116632"/>
            <a:ext cx="4758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solidFill>
                  <a:srgbClr val="002060"/>
                </a:solidFill>
              </a:rPr>
              <a:t>Elección para Diputados Locales </a:t>
            </a:r>
            <a:endParaRPr lang="es-MX" sz="2400" dirty="0">
              <a:solidFill>
                <a:srgbClr val="002060"/>
              </a:solidFill>
            </a:endParaRPr>
          </a:p>
        </p:txBody>
      </p:sp>
      <p:sp>
        <p:nvSpPr>
          <p:cNvPr id="23" name="5 CuadroTexto"/>
          <p:cNvSpPr txBox="1">
            <a:spLocks noChangeArrowheads="1"/>
          </p:cNvSpPr>
          <p:nvPr/>
        </p:nvSpPr>
        <p:spPr bwMode="auto">
          <a:xfrm>
            <a:off x="0" y="5785519"/>
            <a:ext cx="60644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>
                <a:solidFill>
                  <a:srgbClr val="002060"/>
                </a:solidFill>
              </a:rPr>
              <a:t>Si la elección para diputado local fuese hoy? ¿Por cuál candidato votaría?</a:t>
            </a:r>
            <a:endParaRPr lang="es-ES" sz="1400" dirty="0">
              <a:solidFill>
                <a:srgbClr val="002060"/>
              </a:solidFill>
            </a:endParaRPr>
          </a:p>
        </p:txBody>
      </p:sp>
      <p:sp>
        <p:nvSpPr>
          <p:cNvPr id="24" name="5 CuadroTexto"/>
          <p:cNvSpPr txBox="1">
            <a:spLocks noChangeArrowheads="1"/>
          </p:cNvSpPr>
          <p:nvPr/>
        </p:nvSpPr>
        <p:spPr bwMode="auto">
          <a:xfrm>
            <a:off x="7817921" y="5795972"/>
            <a:ext cx="1362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BASE:800</a:t>
            </a:r>
            <a:endParaRPr lang="es-ES" sz="1400" b="1" dirty="0">
              <a:solidFill>
                <a:srgbClr val="002060"/>
              </a:solidFill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79512" y="1036965"/>
          <a:ext cx="4680520" cy="4552275"/>
        </p:xfrm>
        <a:graphic>
          <a:graphicData uri="http://schemas.openxmlformats.org/drawingml/2006/table">
            <a:tbl>
              <a:tblPr/>
              <a:tblGrid>
                <a:gridCol w="3850272"/>
                <a:gridCol w="830248"/>
              </a:tblGrid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Candidatos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Distrito 1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Miguel Angel García Escalante (PRI)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52%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Olivia del Carmen Gutiérrez Valle (PAN)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22%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No lo decido aún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17%</a:t>
                      </a:r>
                      <a:endParaRPr lang="es-MX" sz="1000" b="1" i="0" u="none" strike="noStrike" dirty="0">
                        <a:solidFill>
                          <a:srgbClr val="63252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Eduardo Potenciano Pérez (PRD)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6%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 smtClean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Raúl </a:t>
                      </a:r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Rosado Cortés (Movimiento Ciudadano)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Idene Maribel Rodriguez Maza (Nueva Alianza)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632523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Candidatos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Distrito 2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José Manuel Manrique Mendoza(PRI)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37%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No lo decido aun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26%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Angel González Orozco (PRD)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21%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Dioni del Rosario González Jimenez (PAN)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11%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Francisco Javier Aguilar Heredia (Nueva Alianza)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Jorge Iván Tuyub Ovalle (Movimiento Ciudadano)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Candidatos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Distrito 3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953735"/>
                          </a:solidFill>
                          <a:latin typeface="Arial" pitchFamily="34" charset="0"/>
                          <a:cs typeface="Arial" pitchFamily="34" charset="0"/>
                        </a:rPr>
                        <a:t>Manuel Emiliano Arjona Rebolledo (PAN)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953735"/>
                          </a:solidFill>
                          <a:latin typeface="Arial" pitchFamily="34" charset="0"/>
                          <a:cs typeface="Arial" pitchFamily="34" charset="0"/>
                        </a:rPr>
                        <a:t>36%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953735"/>
                          </a:solidFill>
                          <a:latin typeface="Arial" pitchFamily="34" charset="0"/>
                          <a:cs typeface="Arial" pitchFamily="34" charset="0"/>
                        </a:rPr>
                        <a:t>Marcos Pinzón Charles (PRI)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953735"/>
                          </a:solidFill>
                          <a:latin typeface="Arial" pitchFamily="34" charset="0"/>
                          <a:cs typeface="Arial" pitchFamily="34" charset="0"/>
                        </a:rPr>
                        <a:t>31%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953735"/>
                          </a:solidFill>
                          <a:latin typeface="Arial" pitchFamily="34" charset="0"/>
                          <a:cs typeface="Arial" pitchFamily="34" charset="0"/>
                        </a:rPr>
                        <a:t>Juan Froylan Vera Pech (Movimiento Ciudadano)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953735"/>
                          </a:solidFill>
                          <a:latin typeface="Arial" pitchFamily="34" charset="0"/>
                          <a:cs typeface="Arial" pitchFamily="34" charset="0"/>
                        </a:rPr>
                        <a:t>19%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953735"/>
                          </a:solidFill>
                          <a:latin typeface="Arial" pitchFamily="34" charset="0"/>
                          <a:cs typeface="Arial" pitchFamily="34" charset="0"/>
                        </a:rPr>
                        <a:t>Susana Joaquina Cámara Vázquez (PRD)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953735"/>
                          </a:solidFill>
                          <a:latin typeface="Arial" pitchFamily="34" charset="0"/>
                          <a:cs typeface="Arial" pitchFamily="34" charset="0"/>
                        </a:rPr>
                        <a:t>13%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953735"/>
                          </a:solidFill>
                          <a:latin typeface="Arial" pitchFamily="34" charset="0"/>
                          <a:cs typeface="Arial" pitchFamily="34" charset="0"/>
                        </a:rPr>
                        <a:t>María Soledad Díaz González-(Nueva Alianza)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953735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Candidatos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Distrito 4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Francisco Javier Vázquez Burgos (PRD)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48%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José Eduardo Bravo Negrín (PRI)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21%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Alexandro Brown Gantus (PAN)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15%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Raúl Abraham </a:t>
                      </a:r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Carrillo Navarrete (Nueva alianza)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11%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358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Eddy del J. Bastarrachea Centeno (Movimiento Ciudadano)</a:t>
                      </a:r>
                    </a:p>
                  </a:txBody>
                  <a:tcPr marL="7625" marR="7625" marT="76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</a:p>
                  </a:txBody>
                  <a:tcPr marL="7625" marR="7625" marT="76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932040" y="1052738"/>
          <a:ext cx="4139952" cy="3600398"/>
        </p:xfrm>
        <a:graphic>
          <a:graphicData uri="http://schemas.openxmlformats.org/drawingml/2006/table">
            <a:tbl>
              <a:tblPr/>
              <a:tblGrid>
                <a:gridCol w="3309192"/>
                <a:gridCol w="830760"/>
              </a:tblGrid>
              <a:tr h="20434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Candidatos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Distrito 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19461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215867"/>
                          </a:solidFill>
                          <a:latin typeface="Arial" pitchFamily="34" charset="0"/>
                          <a:cs typeface="Arial" pitchFamily="34" charset="0"/>
                        </a:rPr>
                        <a:t>Pablo Hernán Sánchez Silva (PRI)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215867"/>
                          </a:solidFill>
                          <a:latin typeface="Arial" pitchFamily="34" charset="0"/>
                          <a:cs typeface="Arial" pitchFamily="34" charset="0"/>
                        </a:rPr>
                        <a:t>52%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461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215867"/>
                          </a:solidFill>
                          <a:latin typeface="Arial" pitchFamily="34" charset="0"/>
                          <a:cs typeface="Arial" pitchFamily="34" charset="0"/>
                        </a:rPr>
                        <a:t>Enrique José Perales Escalante (PAN)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215867"/>
                          </a:solidFill>
                          <a:latin typeface="Arial" pitchFamily="34" charset="0"/>
                          <a:cs typeface="Arial" pitchFamily="34" charset="0"/>
                        </a:rPr>
                        <a:t>26%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61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215867"/>
                          </a:solidFill>
                          <a:latin typeface="Arial" pitchFamily="34" charset="0"/>
                          <a:cs typeface="Arial" pitchFamily="34" charset="0"/>
                        </a:rPr>
                        <a:t>No sé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215867"/>
                          </a:solidFill>
                          <a:latin typeface="Arial" pitchFamily="34" charset="0"/>
                          <a:cs typeface="Arial" pitchFamily="34" charset="0"/>
                        </a:rPr>
                        <a:t>14%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34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215867"/>
                          </a:solidFill>
                          <a:latin typeface="Arial" pitchFamily="34" charset="0"/>
                          <a:cs typeface="Arial" pitchFamily="34" charset="0"/>
                        </a:rPr>
                        <a:t>José Luis Que González (PRD)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215867"/>
                          </a:solidFill>
                          <a:latin typeface="Arial" pitchFamily="34" charset="0"/>
                          <a:cs typeface="Arial" pitchFamily="34" charset="0"/>
                        </a:rPr>
                        <a:t>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34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Candidatos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Distrito 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20434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1D1B11"/>
                          </a:solidFill>
                          <a:latin typeface="Arial" pitchFamily="34" charset="0"/>
                          <a:cs typeface="Arial" pitchFamily="34" charset="0"/>
                        </a:rPr>
                        <a:t>Edgar Román Hernández Hernández (PRI)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1D1B11"/>
                          </a:solidFill>
                          <a:latin typeface="Arial" pitchFamily="34" charset="0"/>
                          <a:cs typeface="Arial" pitchFamily="34" charset="0"/>
                        </a:rPr>
                        <a:t>75%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434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1D1B11"/>
                          </a:solidFill>
                          <a:latin typeface="Arial" pitchFamily="34" charset="0"/>
                          <a:cs typeface="Arial" pitchFamily="34" charset="0"/>
                        </a:rPr>
                        <a:t>Rafael Felipe Lezama Minaya (PAN)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1D1B11"/>
                          </a:solidFill>
                          <a:latin typeface="Arial" pitchFamily="34" charset="0"/>
                          <a:cs typeface="Arial" pitchFamily="34" charset="0"/>
                        </a:rPr>
                        <a:t>11%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61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1D1B11"/>
                          </a:solidFill>
                          <a:latin typeface="Arial" pitchFamily="34" charset="0"/>
                          <a:cs typeface="Arial" pitchFamily="34" charset="0"/>
                        </a:rPr>
                        <a:t>No sé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1D1B11"/>
                          </a:solidFill>
                          <a:latin typeface="Arial" pitchFamily="34" charset="0"/>
                          <a:cs typeface="Arial" pitchFamily="34" charset="0"/>
                        </a:rPr>
                        <a:t>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61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1D1B11"/>
                          </a:solidFill>
                          <a:latin typeface="Arial" pitchFamily="34" charset="0"/>
                          <a:cs typeface="Arial" pitchFamily="34" charset="0"/>
                        </a:rPr>
                        <a:t>Esteban Soriano Jacinto (PRD)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1D1B11"/>
                          </a:solidFill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34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1D1B11"/>
                          </a:solidFill>
                          <a:latin typeface="Arial" pitchFamily="34" charset="0"/>
                          <a:cs typeface="Arial" pitchFamily="34" charset="0"/>
                        </a:rPr>
                        <a:t>Alejandro A. Perez Cruz (Movimiento Ciudadano)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1D1B11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34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Candidatos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Distrito 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19461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María Santamaría Blum (PRI)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32%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434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Manuel Peña Miranda (PAN)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24%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347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Victor Manuel Mex Canul (PRD)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21%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61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Blanca Luz Campos Carrillo (Movimiento Ciudadano)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11%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61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No sé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34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 smtClean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Aidé </a:t>
                      </a:r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María Barbosa Matos (Nueva Alianza)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974807"/>
                          </a:solidFill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72007" y="1484784"/>
          <a:ext cx="8964489" cy="3312371"/>
        </p:xfrm>
        <a:graphic>
          <a:graphicData uri="http://schemas.openxmlformats.org/drawingml/2006/table">
            <a:tbl>
              <a:tblPr/>
              <a:tblGrid>
                <a:gridCol w="1292632"/>
                <a:gridCol w="1007246"/>
                <a:gridCol w="1007246"/>
                <a:gridCol w="1007246"/>
                <a:gridCol w="1359782"/>
                <a:gridCol w="1275845"/>
                <a:gridCol w="1007246"/>
                <a:gridCol w="1007246"/>
              </a:tblGrid>
              <a:tr h="73409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DIPUTADOS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PRI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PAN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PRD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NUEVA ALIANZA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MOVIMIENTO CIUDADANO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NINGUNO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5809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I DISTRITO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52%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22%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E46D0A"/>
                          </a:solidFill>
                          <a:latin typeface="Arial" pitchFamily="34" charset="0"/>
                          <a:cs typeface="Arial" pitchFamily="34" charset="0"/>
                        </a:rPr>
                        <a:t>6%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809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II DISTRITO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37%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E46D0A"/>
                          </a:solidFill>
                          <a:latin typeface="Arial" pitchFamily="34" charset="0"/>
                          <a:cs typeface="Arial" pitchFamily="34" charset="0"/>
                        </a:rPr>
                        <a:t>21%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809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III DISTRITO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31%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36%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E46D0A"/>
                          </a:solidFill>
                          <a:latin typeface="Arial" pitchFamily="34" charset="0"/>
                          <a:cs typeface="Arial" pitchFamily="34" charset="0"/>
                        </a:rPr>
                        <a:t>13%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19%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599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IV DISTRITO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15%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E46D0A"/>
                          </a:solidFill>
                          <a:latin typeface="Arial" pitchFamily="34" charset="0"/>
                          <a:cs typeface="Arial" pitchFamily="34" charset="0"/>
                        </a:rPr>
                        <a:t>48%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11%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599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V DISTRITO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52%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26%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E46D0A"/>
                          </a:solidFill>
                          <a:latin typeface="Arial" pitchFamily="34" charset="0"/>
                          <a:cs typeface="Arial" pitchFamily="34" charset="0"/>
                        </a:rPr>
                        <a:t>8%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599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VI DISTRITO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75%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E46D0A"/>
                          </a:solidFill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99%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599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VII DISTRITO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32%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24%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E46D0A"/>
                          </a:solidFill>
                          <a:latin typeface="Arial" pitchFamily="34" charset="0"/>
                          <a:cs typeface="Arial" pitchFamily="34" charset="0"/>
                        </a:rPr>
                        <a:t>21%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4F6228"/>
                          </a:solidFill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11%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8562" marR="8562" marT="85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6" name="25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  <p:sp>
        <p:nvSpPr>
          <p:cNvPr id="19" name="18 CuadroTexto"/>
          <p:cNvSpPr txBox="1"/>
          <p:nvPr/>
        </p:nvSpPr>
        <p:spPr>
          <a:xfrm>
            <a:off x="2915816" y="116632"/>
            <a:ext cx="4758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solidFill>
                  <a:srgbClr val="002060"/>
                </a:solidFill>
              </a:rPr>
              <a:t>Elección para Diputados Locales </a:t>
            </a:r>
            <a:endParaRPr lang="es-MX" sz="2400" dirty="0">
              <a:solidFill>
                <a:srgbClr val="002060"/>
              </a:solidFill>
            </a:endParaRPr>
          </a:p>
        </p:txBody>
      </p:sp>
      <p:sp>
        <p:nvSpPr>
          <p:cNvPr id="23" name="5 CuadroTexto"/>
          <p:cNvSpPr txBox="1">
            <a:spLocks noChangeArrowheads="1"/>
          </p:cNvSpPr>
          <p:nvPr/>
        </p:nvSpPr>
        <p:spPr bwMode="auto">
          <a:xfrm>
            <a:off x="0" y="5785519"/>
            <a:ext cx="60644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>
                <a:solidFill>
                  <a:srgbClr val="002060"/>
                </a:solidFill>
              </a:rPr>
              <a:t>Si la elección para diputado local fuese hoy? ¿Por cuál candidato votaría?</a:t>
            </a:r>
            <a:endParaRPr lang="es-ES" sz="1400" dirty="0">
              <a:solidFill>
                <a:srgbClr val="002060"/>
              </a:solidFill>
            </a:endParaRPr>
          </a:p>
        </p:txBody>
      </p:sp>
      <p:sp>
        <p:nvSpPr>
          <p:cNvPr id="24" name="5 CuadroTexto"/>
          <p:cNvSpPr txBox="1">
            <a:spLocks noChangeArrowheads="1"/>
          </p:cNvSpPr>
          <p:nvPr/>
        </p:nvSpPr>
        <p:spPr bwMode="auto">
          <a:xfrm>
            <a:off x="7817921" y="5795972"/>
            <a:ext cx="1362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BASE:800</a:t>
            </a:r>
            <a:endParaRPr lang="es-ES" sz="1400" b="1" dirty="0">
              <a:solidFill>
                <a:srgbClr val="002060"/>
              </a:solidFill>
            </a:endParaRPr>
          </a:p>
        </p:txBody>
      </p:sp>
      <p:pic>
        <p:nvPicPr>
          <p:cNvPr id="25" name="Picture 1" descr="http://www.ieec.org.mx/images/pan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556792"/>
            <a:ext cx="476250" cy="476250"/>
          </a:xfrm>
          <a:prstGeom prst="rect">
            <a:avLst/>
          </a:prstGeom>
          <a:noFill/>
        </p:spPr>
      </p:pic>
      <p:pic>
        <p:nvPicPr>
          <p:cNvPr id="29" name="Picture 3" descr="http://www.ieec.org.mx/images/pri_logo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1556792"/>
            <a:ext cx="476250" cy="476250"/>
          </a:xfrm>
          <a:prstGeom prst="rect">
            <a:avLst/>
          </a:prstGeom>
          <a:noFill/>
        </p:spPr>
      </p:pic>
      <p:pic>
        <p:nvPicPr>
          <p:cNvPr id="30" name="Picture 5" descr="http://www.ieec.org.mx/images/alianza_logo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1556792"/>
            <a:ext cx="476250" cy="476250"/>
          </a:xfrm>
          <a:prstGeom prst="rect">
            <a:avLst/>
          </a:prstGeom>
          <a:noFill/>
        </p:spPr>
      </p:pic>
      <p:pic>
        <p:nvPicPr>
          <p:cNvPr id="31" name="Picture 9" descr="http://www.ieec.org.mx/images/alian_logo.gif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8024" y="1556792"/>
            <a:ext cx="504056" cy="504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5 CuadroTexto"/>
          <p:cNvSpPr txBox="1">
            <a:spLocks noChangeArrowheads="1"/>
          </p:cNvSpPr>
          <p:nvPr/>
        </p:nvSpPr>
        <p:spPr bwMode="auto">
          <a:xfrm>
            <a:off x="3354392" y="260648"/>
            <a:ext cx="33778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002060"/>
                </a:solidFill>
              </a:rPr>
              <a:t>Medio Publicitario </a:t>
            </a:r>
            <a:endParaRPr lang="es-ES" sz="2800" b="1" dirty="0">
              <a:solidFill>
                <a:srgbClr val="002060"/>
              </a:solidFill>
            </a:endParaRPr>
          </a:p>
        </p:txBody>
      </p:sp>
      <p:pic>
        <p:nvPicPr>
          <p:cNvPr id="33" name="32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  <p:sp>
        <p:nvSpPr>
          <p:cNvPr id="8" name="5 CuadroTexto"/>
          <p:cNvSpPr txBox="1">
            <a:spLocks noChangeArrowheads="1"/>
          </p:cNvSpPr>
          <p:nvPr/>
        </p:nvSpPr>
        <p:spPr bwMode="auto">
          <a:xfrm>
            <a:off x="7668345" y="5795972"/>
            <a:ext cx="1512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BASE:1355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9" name="5 CuadroTexto"/>
          <p:cNvSpPr txBox="1">
            <a:spLocks noChangeArrowheads="1"/>
          </p:cNvSpPr>
          <p:nvPr/>
        </p:nvSpPr>
        <p:spPr bwMode="auto">
          <a:xfrm>
            <a:off x="0" y="5661248"/>
            <a:ext cx="6857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>
                <a:solidFill>
                  <a:srgbClr val="002060"/>
                </a:solidFill>
              </a:rPr>
              <a:t>Normalmente por cuál medio se entera de las campañas electorales en Campeche?</a:t>
            </a:r>
          </a:p>
          <a:p>
            <a:r>
              <a:rPr lang="es-MX" sz="1000" dirty="0" smtClean="0">
                <a:solidFill>
                  <a:srgbClr val="002060"/>
                </a:solidFill>
              </a:rPr>
              <a:t>* Se aceptaron respuestas múltiples.</a:t>
            </a:r>
            <a:endParaRPr lang="es-ES" sz="1000" dirty="0">
              <a:solidFill>
                <a:srgbClr val="002060"/>
              </a:solidFill>
            </a:endParaRPr>
          </a:p>
        </p:txBody>
      </p:sp>
      <p:graphicFrame>
        <p:nvGraphicFramePr>
          <p:cNvPr id="10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9397589"/>
              </p:ext>
            </p:extLst>
          </p:nvPr>
        </p:nvGraphicFramePr>
        <p:xfrm>
          <a:off x="683568" y="908719"/>
          <a:ext cx="7815648" cy="487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5 CuadroTexto"/>
          <p:cNvSpPr txBox="1">
            <a:spLocks noChangeArrowheads="1"/>
          </p:cNvSpPr>
          <p:nvPr/>
        </p:nvSpPr>
        <p:spPr bwMode="auto">
          <a:xfrm>
            <a:off x="3354392" y="260648"/>
            <a:ext cx="33778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002060"/>
                </a:solidFill>
              </a:rPr>
              <a:t>Medio Publicitario </a:t>
            </a:r>
            <a:endParaRPr lang="es-ES" sz="2800" b="1" dirty="0">
              <a:solidFill>
                <a:srgbClr val="002060"/>
              </a:solidFill>
            </a:endParaRPr>
          </a:p>
        </p:txBody>
      </p:sp>
      <p:pic>
        <p:nvPicPr>
          <p:cNvPr id="33" name="32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251520" y="1268760"/>
          <a:ext cx="3960441" cy="4032446"/>
        </p:xfrm>
        <a:graphic>
          <a:graphicData uri="http://schemas.openxmlformats.org/drawingml/2006/table">
            <a:tbl>
              <a:tblPr/>
              <a:tblGrid>
                <a:gridCol w="2315967"/>
                <a:gridCol w="822237"/>
                <a:gridCol w="822237"/>
              </a:tblGrid>
              <a:tr h="21223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TV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8 CANAL DE LAS ESTRELLAS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 CANAL DE CAMPECHE (TELESUR)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3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916165"/>
              </p:ext>
            </p:extLst>
          </p:nvPr>
        </p:nvGraphicFramePr>
        <p:xfrm>
          <a:off x="5580112" y="1268760"/>
          <a:ext cx="2794000" cy="1800200"/>
        </p:xfrm>
        <a:graphic>
          <a:graphicData uri="http://schemas.openxmlformats.org/drawingml/2006/table">
            <a:tbl>
              <a:tblPr/>
              <a:tblGrid>
                <a:gridCol w="1270000"/>
                <a:gridCol w="762000"/>
                <a:gridCol w="762000"/>
              </a:tblGrid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PRENSA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TRIBUNA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EXPRESO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NOVEDADES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CRONICA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OTROS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850300"/>
              </p:ext>
            </p:extLst>
          </p:nvPr>
        </p:nvGraphicFramePr>
        <p:xfrm>
          <a:off x="5589240" y="3429000"/>
          <a:ext cx="2799183" cy="1944216"/>
        </p:xfrm>
        <a:graphic>
          <a:graphicData uri="http://schemas.openxmlformats.org/drawingml/2006/table">
            <a:tbl>
              <a:tblPr/>
              <a:tblGrid>
                <a:gridCol w="933061"/>
                <a:gridCol w="933061"/>
                <a:gridCol w="933061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RADIO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100.3 FM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98.9 FM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1370 AM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1360 AM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1430 AM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101.9 FM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92.9 FM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  <p:sp>
        <p:nvSpPr>
          <p:cNvPr id="13" name="5 CuadroTexto"/>
          <p:cNvSpPr txBox="1">
            <a:spLocks noChangeArrowheads="1"/>
          </p:cNvSpPr>
          <p:nvPr/>
        </p:nvSpPr>
        <p:spPr bwMode="auto">
          <a:xfrm>
            <a:off x="7668345" y="5795972"/>
            <a:ext cx="1512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BASE:1355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0" y="5661248"/>
            <a:ext cx="6857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>
                <a:solidFill>
                  <a:srgbClr val="002060"/>
                </a:solidFill>
              </a:rPr>
              <a:t>Normalmente por cuál medio se entera de las campañas electorales en Campeche?</a:t>
            </a:r>
          </a:p>
          <a:p>
            <a:r>
              <a:rPr lang="es-MX" sz="1000" dirty="0" smtClean="0">
                <a:solidFill>
                  <a:srgbClr val="002060"/>
                </a:solidFill>
              </a:rPr>
              <a:t>* Se aceptaron respuestas múltiples.</a:t>
            </a:r>
            <a:endParaRPr lang="es-ES" sz="1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5 CuadroTexto"/>
          <p:cNvSpPr txBox="1">
            <a:spLocks noChangeArrowheads="1"/>
          </p:cNvSpPr>
          <p:nvPr/>
        </p:nvSpPr>
        <p:spPr bwMode="auto">
          <a:xfrm>
            <a:off x="3354392" y="260648"/>
            <a:ext cx="33778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002060"/>
                </a:solidFill>
              </a:rPr>
              <a:t>Medio Publicitario </a:t>
            </a:r>
            <a:endParaRPr lang="es-ES" sz="2800" b="1" dirty="0">
              <a:solidFill>
                <a:srgbClr val="002060"/>
              </a:solidFill>
            </a:endParaRPr>
          </a:p>
        </p:txBody>
      </p:sp>
      <p:pic>
        <p:nvPicPr>
          <p:cNvPr id="33" name="32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4427984" y="1124744"/>
          <a:ext cx="3960439" cy="1284108"/>
        </p:xfrm>
        <a:graphic>
          <a:graphicData uri="http://schemas.openxmlformats.org/drawingml/2006/table">
            <a:tbl>
              <a:tblPr/>
              <a:tblGrid>
                <a:gridCol w="2356211"/>
                <a:gridCol w="802114"/>
                <a:gridCol w="802114"/>
              </a:tblGrid>
              <a:tr h="24482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FOLLETOS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24482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PASAN REPARTIENDO EN LAS CASA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2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REPARTEN EN LA CALLE/SEMAFOROS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2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REPARTEN EN LOS NEGOCIOS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27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4499992" y="2852936"/>
          <a:ext cx="3888432" cy="1944216"/>
        </p:xfrm>
        <a:graphic>
          <a:graphicData uri="http://schemas.openxmlformats.org/drawingml/2006/table">
            <a:tbl>
              <a:tblPr/>
              <a:tblGrid>
                <a:gridCol w="1976088"/>
                <a:gridCol w="956172"/>
                <a:gridCol w="956172"/>
              </a:tblGrid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INTERNET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WWW.PRI.ORG.COM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FACEBOOK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WWW.PAN.ORG.COM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TWITTER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 ECONOMISTA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GOBIERNO DE CAMPECHE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YOU TUBE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721220"/>
              </p:ext>
            </p:extLst>
          </p:nvPr>
        </p:nvGraphicFramePr>
        <p:xfrm>
          <a:off x="443247" y="1124743"/>
          <a:ext cx="3408672" cy="1296144"/>
        </p:xfrm>
        <a:graphic>
          <a:graphicData uri="http://schemas.openxmlformats.org/drawingml/2006/table">
            <a:tbl>
              <a:tblPr/>
              <a:tblGrid>
                <a:gridCol w="1614634"/>
                <a:gridCol w="897019"/>
                <a:gridCol w="897019"/>
              </a:tblGrid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CARTELES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LAS CASAS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LA CALLE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LOS POSTES DE LUZ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LOS COMERCIOS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300776"/>
              </p:ext>
            </p:extLst>
          </p:nvPr>
        </p:nvGraphicFramePr>
        <p:xfrm>
          <a:off x="467544" y="2857500"/>
          <a:ext cx="3312368" cy="1363590"/>
        </p:xfrm>
        <a:graphic>
          <a:graphicData uri="http://schemas.openxmlformats.org/drawingml/2006/table">
            <a:tbl>
              <a:tblPr/>
              <a:tblGrid>
                <a:gridCol w="1671566"/>
                <a:gridCol w="820401"/>
                <a:gridCol w="820401"/>
              </a:tblGrid>
              <a:tr h="22726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MANTAS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22726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LAS CASAS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26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LA CALLE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26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LOS NEGOCIOS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26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LOS POSTES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26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  <p:sp>
        <p:nvSpPr>
          <p:cNvPr id="17" name="5 CuadroTexto"/>
          <p:cNvSpPr txBox="1">
            <a:spLocks noChangeArrowheads="1"/>
          </p:cNvSpPr>
          <p:nvPr/>
        </p:nvSpPr>
        <p:spPr bwMode="auto">
          <a:xfrm>
            <a:off x="7668345" y="5795972"/>
            <a:ext cx="1512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BASE:1355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0" name="5 CuadroTexto"/>
          <p:cNvSpPr txBox="1">
            <a:spLocks noChangeArrowheads="1"/>
          </p:cNvSpPr>
          <p:nvPr/>
        </p:nvSpPr>
        <p:spPr bwMode="auto">
          <a:xfrm>
            <a:off x="0" y="5661248"/>
            <a:ext cx="6857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>
                <a:solidFill>
                  <a:srgbClr val="002060"/>
                </a:solidFill>
              </a:rPr>
              <a:t>Normalmente por cuál medio se entera de las campañas electorales en Campeche?</a:t>
            </a:r>
          </a:p>
          <a:p>
            <a:r>
              <a:rPr lang="es-MX" sz="1000" dirty="0" smtClean="0">
                <a:solidFill>
                  <a:srgbClr val="002060"/>
                </a:solidFill>
              </a:rPr>
              <a:t>* Se aceptaron respuestas múltiples.</a:t>
            </a:r>
            <a:endParaRPr lang="es-ES" sz="1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5 CuadroTexto"/>
          <p:cNvSpPr txBox="1">
            <a:spLocks noChangeArrowheads="1"/>
          </p:cNvSpPr>
          <p:nvPr/>
        </p:nvSpPr>
        <p:spPr bwMode="auto">
          <a:xfrm>
            <a:off x="3131840" y="0"/>
            <a:ext cx="45252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b="1" dirty="0" smtClean="0">
                <a:solidFill>
                  <a:srgbClr val="002060"/>
                </a:solidFill>
              </a:rPr>
              <a:t>PERFIL DEL ENTREVISTADO </a:t>
            </a:r>
            <a:endParaRPr lang="es-ES" sz="2400" b="1" dirty="0">
              <a:solidFill>
                <a:srgbClr val="002060"/>
              </a:solidFill>
            </a:endParaRPr>
          </a:p>
        </p:txBody>
      </p:sp>
      <p:sp>
        <p:nvSpPr>
          <p:cNvPr id="7" name="5 CuadroTexto"/>
          <p:cNvSpPr txBox="1">
            <a:spLocks noChangeArrowheads="1"/>
          </p:cNvSpPr>
          <p:nvPr/>
        </p:nvSpPr>
        <p:spPr bwMode="auto">
          <a:xfrm>
            <a:off x="7781409" y="5733256"/>
            <a:ext cx="1362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BASE:800</a:t>
            </a:r>
            <a:endParaRPr lang="es-ES" sz="1400" b="1" dirty="0">
              <a:solidFill>
                <a:srgbClr val="002060"/>
              </a:solidFill>
            </a:endParaRPr>
          </a:p>
        </p:txBody>
      </p:sp>
      <p:pic>
        <p:nvPicPr>
          <p:cNvPr id="9" name="8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  <p:graphicFrame>
        <p:nvGraphicFramePr>
          <p:cNvPr id="10" name="5 Gráfico"/>
          <p:cNvGraphicFramePr/>
          <p:nvPr/>
        </p:nvGraphicFramePr>
        <p:xfrm>
          <a:off x="2699792" y="4766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6 Gráfico"/>
          <p:cNvGraphicFramePr/>
          <p:nvPr/>
        </p:nvGraphicFramePr>
        <p:xfrm>
          <a:off x="251520" y="2780928"/>
          <a:ext cx="4320480" cy="2671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7 Gráfico"/>
          <p:cNvGraphicFramePr/>
          <p:nvPr/>
        </p:nvGraphicFramePr>
        <p:xfrm>
          <a:off x="4572000" y="24928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14 CuadroTexto"/>
          <p:cNvSpPr txBox="1"/>
          <p:nvPr/>
        </p:nvSpPr>
        <p:spPr>
          <a:xfrm>
            <a:off x="3203848" y="476672"/>
            <a:ext cx="684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/>
              <a:t>SEXO</a:t>
            </a:r>
            <a:endParaRPr lang="es-MX" sz="1400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691680" y="2257127"/>
            <a:ext cx="1428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/>
              <a:t>ESTADO CIVIL</a:t>
            </a:r>
            <a:endParaRPr lang="es-MX" sz="1400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888333" y="2276872"/>
            <a:ext cx="17123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/>
              <a:t>RANGO DE EDAD</a:t>
            </a:r>
            <a:endParaRPr lang="es-MX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2192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 dirty="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923928" y="-171400"/>
            <a:ext cx="17544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  <a:p>
            <a:r>
              <a:rPr lang="es-ES" b="1" dirty="0" smtClean="0">
                <a:solidFill>
                  <a:srgbClr val="FF0000"/>
                </a:solidFill>
              </a:rPr>
              <a:t>Conclusión</a:t>
            </a:r>
            <a:endParaRPr lang="es-ES" b="1" dirty="0">
              <a:solidFill>
                <a:srgbClr val="FF0000"/>
              </a:solidFill>
            </a:endParaRPr>
          </a:p>
          <a:p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79512" y="908720"/>
            <a:ext cx="867876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accent2"/>
                </a:solidFill>
              </a:rPr>
              <a:t>De acuerdo a los resultados obtenidos podemos determinar que el partido político de mayor aceptación es el PRI, en tanto que el PAN cuenta con el mayor porcentaje de rechazo.</a:t>
            </a:r>
          </a:p>
          <a:p>
            <a:pPr algn="just"/>
            <a:endParaRPr lang="es-MX" dirty="0" smtClean="0">
              <a:solidFill>
                <a:schemeClr val="accent2"/>
              </a:solidFill>
            </a:endParaRPr>
          </a:p>
          <a:p>
            <a:pPr algn="just"/>
            <a:r>
              <a:rPr lang="es-MX" dirty="0" smtClean="0">
                <a:solidFill>
                  <a:schemeClr val="accent2"/>
                </a:solidFill>
              </a:rPr>
              <a:t>La tendencia política en la Localidad de Campeche  para presidente de la República se inclina hacia el candidato Enrique Peña Nieto representante del PRI con un 39%, seguido de Andrés Manuel Lopez Obrador con el 27% y en tercer lugar la candidata Josefina Vázquez Mota 24%. Un 5% se abstuvo de responder.</a:t>
            </a:r>
          </a:p>
          <a:p>
            <a:pPr algn="just"/>
            <a:endParaRPr lang="es-MX" dirty="0" smtClean="0">
              <a:solidFill>
                <a:schemeClr val="accent2"/>
              </a:solidFill>
            </a:endParaRPr>
          </a:p>
          <a:p>
            <a:pPr algn="just"/>
            <a:r>
              <a:rPr lang="es-MX" dirty="0" smtClean="0">
                <a:solidFill>
                  <a:schemeClr val="accent2"/>
                </a:solidFill>
              </a:rPr>
              <a:t>La tendencia hacia Senador y Diputado federal favorecen a los representantes del PRI..</a:t>
            </a:r>
          </a:p>
          <a:p>
            <a:pPr algn="just"/>
            <a:endParaRPr lang="es-MX" dirty="0" smtClean="0">
              <a:solidFill>
                <a:schemeClr val="accent2"/>
              </a:solidFill>
            </a:endParaRPr>
          </a:p>
          <a:p>
            <a:pPr algn="just"/>
            <a:r>
              <a:rPr lang="es-MX" dirty="0" smtClean="0">
                <a:solidFill>
                  <a:schemeClr val="accent2"/>
                </a:solidFill>
              </a:rPr>
              <a:t>La tendencia  para Alcalde de Campeche favorecen al representante del PRI con un 50% del índice de respuesta.</a:t>
            </a:r>
          </a:p>
          <a:p>
            <a:pPr algn="just"/>
            <a:endParaRPr lang="es-MX" dirty="0" smtClean="0">
              <a:solidFill>
                <a:schemeClr val="accent2"/>
              </a:solidFill>
            </a:endParaRPr>
          </a:p>
          <a:p>
            <a:pPr algn="just"/>
            <a:r>
              <a:rPr lang="es-MX" dirty="0" smtClean="0">
                <a:solidFill>
                  <a:schemeClr val="accent2"/>
                </a:solidFill>
              </a:rPr>
              <a:t>En los distritos I, II, V, VI y VII para elección de diputados locales se inclinan hacia el partido del PRI, en el distrito III favorecen al candidato del PAN y en el distrito IV al del PRD.</a:t>
            </a:r>
          </a:p>
          <a:p>
            <a:pPr algn="just"/>
            <a:endParaRPr lang="es-MX" dirty="0" smtClean="0">
              <a:solidFill>
                <a:schemeClr val="accent2"/>
              </a:solidFill>
            </a:endParaRPr>
          </a:p>
        </p:txBody>
      </p:sp>
      <p:pic>
        <p:nvPicPr>
          <p:cNvPr id="5" name="4 Imagen" descr="logo mai al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728" cy="924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I-DEST OXXO ALAMO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ORI-DEST OXXO ALAMOS</Template>
  <TotalTime>2955</TotalTime>
  <Words>1396</Words>
  <Application>Microsoft Office PowerPoint</Application>
  <PresentationFormat>Presentación en pantalla (4:3)</PresentationFormat>
  <Paragraphs>441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ORI-DEST OXXO ALAMOS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LapTop</dc:creator>
  <cp:lastModifiedBy>IFE</cp:lastModifiedBy>
  <cp:revision>353</cp:revision>
  <cp:lastPrinted>2010-05-28T15:27:59Z</cp:lastPrinted>
  <dcterms:created xsi:type="dcterms:W3CDTF">2007-09-11T17:11:51Z</dcterms:created>
  <dcterms:modified xsi:type="dcterms:W3CDTF">2012-07-26T19:17:19Z</dcterms:modified>
</cp:coreProperties>
</file>