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7.xml" ContentType="application/vnd.openxmlformats-officedocument.presentationml.notesSlide+xml"/>
  <Override PartName="/ppt/charts/chart21.xml" ContentType="application/vnd.openxmlformats-officedocument.drawingml.chart+xml"/>
  <Override PartName="/ppt/notesSlides/notesSlide18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19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20.xml" ContentType="application/vnd.openxmlformats-officedocument.presentationml.notesSlide+xml"/>
  <Override PartName="/ppt/charts/chart26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26.xml" ContentType="application/vnd.openxmlformats-officedocument.presentationml.notesSl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notesSlides/notesSlide27.xml" ContentType="application/vnd.openxmlformats-officedocument.presentationml.notesSlide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notesSlides/notesSlide30.xml" ContentType="application/vnd.openxmlformats-officedocument.presentationml.notesSlide+xml"/>
  <Override PartName="/ppt/charts/chart38.xml" ContentType="application/vnd.openxmlformats-officedocument.drawingml.chart+xml"/>
  <Override PartName="/ppt/notesSlides/notesSlide31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notesSlides/notesSlide32.xml" ContentType="application/vnd.openxmlformats-officedocument.presentationml.notesSlid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33.xml" ContentType="application/vnd.openxmlformats-officedocument.presentationml.notesSlide+xml"/>
  <Override PartName="/ppt/charts/chart44.xml" ContentType="application/vnd.openxmlformats-officedocument.drawingml.chart+xml"/>
  <Override PartName="/ppt/notesSlides/notesSlide34.xml" ContentType="application/vnd.openxmlformats-officedocument.presentationml.notesSlide+xml"/>
  <Override PartName="/ppt/charts/chart45.xml" ContentType="application/vnd.openxmlformats-officedocument.drawingml.chart+xml"/>
  <Override PartName="/ppt/notesSlides/notesSlide35.xml" ContentType="application/vnd.openxmlformats-officedocument.presentationml.notesSl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38"/>
  </p:notesMasterIdLst>
  <p:handoutMasterIdLst>
    <p:handoutMasterId r:id="rId39"/>
  </p:handoutMasterIdLst>
  <p:sldIdLst>
    <p:sldId id="997" r:id="rId2"/>
    <p:sldId id="346" r:id="rId3"/>
    <p:sldId id="1441" r:id="rId4"/>
    <p:sldId id="1442" r:id="rId5"/>
    <p:sldId id="1446" r:id="rId6"/>
    <p:sldId id="1440" r:id="rId7"/>
    <p:sldId id="1466" r:id="rId8"/>
    <p:sldId id="1408" r:id="rId9"/>
    <p:sldId id="1413" r:id="rId10"/>
    <p:sldId id="1309" r:id="rId11"/>
    <p:sldId id="1410" r:id="rId12"/>
    <p:sldId id="1467" r:id="rId13"/>
    <p:sldId id="1468" r:id="rId14"/>
    <p:sldId id="1462" r:id="rId15"/>
    <p:sldId id="1463" r:id="rId16"/>
    <p:sldId id="1464" r:id="rId17"/>
    <p:sldId id="1445" r:id="rId18"/>
    <p:sldId id="1465" r:id="rId19"/>
    <p:sldId id="1469" r:id="rId20"/>
    <p:sldId id="1450" r:id="rId21"/>
    <p:sldId id="1451" r:id="rId22"/>
    <p:sldId id="1471" r:id="rId23"/>
    <p:sldId id="1452" r:id="rId24"/>
    <p:sldId id="1448" r:id="rId25"/>
    <p:sldId id="1449" r:id="rId26"/>
    <p:sldId id="1453" r:id="rId27"/>
    <p:sldId id="1454" r:id="rId28"/>
    <p:sldId id="1455" r:id="rId29"/>
    <p:sldId id="1456" r:id="rId30"/>
    <p:sldId id="1457" r:id="rId31"/>
    <p:sldId id="1458" r:id="rId32"/>
    <p:sldId id="1459" r:id="rId33"/>
    <p:sldId id="1460" r:id="rId34"/>
    <p:sldId id="1461" r:id="rId35"/>
    <p:sldId id="1412" r:id="rId36"/>
    <p:sldId id="1470" r:id="rId37"/>
  </p:sldIdLst>
  <p:sldSz cx="6858000" cy="9144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33CCFF"/>
    <a:srgbClr val="006600"/>
    <a:srgbClr val="F7EAE9"/>
    <a:srgbClr val="008000"/>
    <a:srgbClr val="0000CC"/>
    <a:srgbClr val="660033"/>
    <a:srgbClr val="948A54"/>
    <a:srgbClr val="948A2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83" autoAdjust="0"/>
    <p:restoredTop sz="99824" autoAdjust="0"/>
  </p:normalViewPr>
  <p:slideViewPr>
    <p:cSldViewPr showGuides="1">
      <p:cViewPr>
        <p:scale>
          <a:sx n="66" d="100"/>
          <a:sy n="66" d="100"/>
        </p:scale>
        <p:origin x="-3708" y="-642"/>
      </p:cViewPr>
      <p:guideLst>
        <p:guide orient="horz" pos="249"/>
        <p:guide orient="horz" pos="2925"/>
        <p:guide pos="2160"/>
        <p:guide pos="935"/>
        <p:guide pos="41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26414024172746"/>
          <c:y val="3.3280606037080218E-2"/>
          <c:w val="0.50692613101468254"/>
          <c:h val="0.949812620026345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Hoja1!$A$2:$A$19</c:f>
              <c:strCache>
                <c:ptCount val="18"/>
                <c:pt idx="0">
                  <c:v>Inseguridad/ robos, asaltos</c:v>
                </c:pt>
                <c:pt idx="1">
                  <c:v>Crisis económica</c:v>
                </c:pt>
                <c:pt idx="2">
                  <c:v>Violencia por narcotráfico   </c:v>
                </c:pt>
                <c:pt idx="3">
                  <c:v>Desempleo</c:v>
                </c:pt>
                <c:pt idx="4">
                  <c:v>Agua</c:v>
                </c:pt>
                <c:pt idx="5">
                  <c:v>Drogas/ Alcoholismo</c:v>
                </c:pt>
                <c:pt idx="6">
                  <c:v>Pobreza</c:v>
                </c:pt>
                <c:pt idx="7">
                  <c:v>Alumbrado</c:v>
                </c:pt>
                <c:pt idx="8">
                  <c:v>Corrupción</c:v>
                </c:pt>
                <c:pt idx="9">
                  <c:v>Pavimentación</c:v>
                </c:pt>
                <c:pt idx="10">
                  <c:v>Pandillas/ bandas</c:v>
                </c:pt>
                <c:pt idx="11">
                  <c:v>Basura</c:v>
                </c:pt>
                <c:pt idx="12">
                  <c:v>Servicios públicos</c:v>
                </c:pt>
                <c:pt idx="13">
                  <c:v>Salarios bajos</c:v>
                </c:pt>
                <c:pt idx="14">
                  <c:v>Drenaje</c:v>
                </c:pt>
                <c:pt idx="15">
                  <c:v>Educación/ Escuelas</c:v>
                </c:pt>
                <c:pt idx="16">
                  <c:v>Otro</c:v>
                </c:pt>
                <c:pt idx="17">
                  <c:v>Ns / Nc</c:v>
                </c:pt>
              </c:strCache>
            </c:strRef>
          </c:cat>
          <c:val>
            <c:numRef>
              <c:f>Hoja1!$B$2:$B$19</c:f>
              <c:numCache>
                <c:formatCode>General</c:formatCode>
                <c:ptCount val="18"/>
                <c:pt idx="0">
                  <c:v>29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axId val="41540608"/>
        <c:axId val="38776192"/>
      </c:barChart>
      <c:catAx>
        <c:axId val="415406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8776192"/>
        <c:crosses val="autoZero"/>
        <c:auto val="1"/>
        <c:lblAlgn val="ctr"/>
        <c:lblOffset val="100"/>
        <c:noMultiLvlLbl val="0"/>
      </c:catAx>
      <c:valAx>
        <c:axId val="38776192"/>
        <c:scaling>
          <c:orientation val="minMax"/>
          <c:max val="35"/>
        </c:scaling>
        <c:delete val="1"/>
        <c:axPos val="t"/>
        <c:numFmt formatCode="General" sourceLinked="1"/>
        <c:majorTickMark val="out"/>
        <c:minorTickMark val="none"/>
        <c:tickLblPos val="none"/>
        <c:crossAx val="41540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5534851459263931"/>
          <c:y val="4.5117725937428375E-2"/>
          <c:w val="0.50658355718173509"/>
          <c:h val="0.9097645481251435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1.1023080768803505E-2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82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41E-2"/>
                  <c:y val="1.9596588033428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82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9066950519011493E-2"/>
                  <c:y val="2.89129987378451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683581704134979E-2"/>
                  <c:y val="8.6738996213535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3833688148764257E-2"/>
                  <c:y val="2.8924381808214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El Gobierno Federal</c:v>
                </c:pt>
                <c:pt idx="1">
                  <c:v>El Gobierno Estatal</c:v>
                </c:pt>
                <c:pt idx="2">
                  <c:v>El Gobierno Municipal</c:v>
                </c:pt>
                <c:pt idx="3">
                  <c:v>Los ciudadanos</c:v>
                </c:pt>
                <c:pt idx="4">
                  <c:v>La situación económica</c:v>
                </c:pt>
                <c:pt idx="5">
                  <c:v>Todos</c:v>
                </c:pt>
                <c:pt idx="6">
                  <c:v>Otro</c:v>
                </c:pt>
                <c:pt idx="7">
                  <c:v>Ns/Nc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37</c:v>
                </c:pt>
                <c:pt idx="1">
                  <c:v>15</c:v>
                </c:pt>
                <c:pt idx="2">
                  <c:v>11</c:v>
                </c:pt>
                <c:pt idx="3">
                  <c:v>7</c:v>
                </c:pt>
                <c:pt idx="4">
                  <c:v>5</c:v>
                </c:pt>
                <c:pt idx="5">
                  <c:v>21</c:v>
                </c:pt>
                <c:pt idx="6">
                  <c:v>1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gapDepth val="93"/>
        <c:shape val="box"/>
        <c:axId val="43025920"/>
        <c:axId val="38778496"/>
        <c:axId val="0"/>
      </c:bar3DChart>
      <c:catAx>
        <c:axId val="430259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8778496"/>
        <c:crosses val="autoZero"/>
        <c:auto val="1"/>
        <c:lblAlgn val="ctr"/>
        <c:lblOffset val="100"/>
        <c:noMultiLvlLbl val="0"/>
      </c:catAx>
      <c:valAx>
        <c:axId val="38778496"/>
        <c:scaling>
          <c:orientation val="minMax"/>
          <c:max val="5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43025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26414024172735"/>
          <c:y val="3.3280606037080218E-2"/>
          <c:w val="0.50692613101468254"/>
          <c:h val="0.9498126200263455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9CC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Hoja1!$A$2:$A$19</c:f>
              <c:strCache>
                <c:ptCount val="18"/>
                <c:pt idx="0">
                  <c:v>Inseguridad/ robos, asaltos</c:v>
                </c:pt>
                <c:pt idx="1">
                  <c:v>Crisis económica</c:v>
                </c:pt>
                <c:pt idx="2">
                  <c:v>Desempleo</c:v>
                </c:pt>
                <c:pt idx="3">
                  <c:v>Pobreza</c:v>
                </c:pt>
                <c:pt idx="4">
                  <c:v>Salarios bajos</c:v>
                </c:pt>
                <c:pt idx="5">
                  <c:v>Agua</c:v>
                </c:pt>
                <c:pt idx="6">
                  <c:v>Educación/ Escuelas</c:v>
                </c:pt>
                <c:pt idx="7">
                  <c:v>Pavimentación</c:v>
                </c:pt>
                <c:pt idx="8">
                  <c:v>Viviendas</c:v>
                </c:pt>
                <c:pt idx="9">
                  <c:v>Drogas/ Alcoholismo</c:v>
                </c:pt>
                <c:pt idx="10">
                  <c:v>Pandillas/ bandas</c:v>
                </c:pt>
                <c:pt idx="11">
                  <c:v>Violencia por narcotráfico   </c:v>
                </c:pt>
                <c:pt idx="12">
                  <c:v>Servicios públicos</c:v>
                </c:pt>
                <c:pt idx="13">
                  <c:v>Alumbrado</c:v>
                </c:pt>
                <c:pt idx="14">
                  <c:v>Corrupción</c:v>
                </c:pt>
                <c:pt idx="15">
                  <c:v>Basura</c:v>
                </c:pt>
                <c:pt idx="16">
                  <c:v>Impuestos</c:v>
                </c:pt>
                <c:pt idx="17">
                  <c:v>Transporte</c:v>
                </c:pt>
              </c:strCache>
            </c:strRef>
          </c:cat>
          <c:val>
            <c:numRef>
              <c:f>Hoja1!$B$2:$B$19</c:f>
              <c:numCache>
                <c:formatCode>General</c:formatCode>
                <c:ptCount val="18"/>
                <c:pt idx="0">
                  <c:v>18</c:v>
                </c:pt>
                <c:pt idx="1">
                  <c:v>17</c:v>
                </c:pt>
                <c:pt idx="2">
                  <c:v>14</c:v>
                </c:pt>
                <c:pt idx="3">
                  <c:v>7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axId val="50343424"/>
        <c:axId val="41739392"/>
      </c:barChart>
      <c:catAx>
        <c:axId val="503434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41739392"/>
        <c:crosses val="autoZero"/>
        <c:auto val="1"/>
        <c:lblAlgn val="ctr"/>
        <c:lblOffset val="100"/>
        <c:noMultiLvlLbl val="0"/>
      </c:catAx>
      <c:valAx>
        <c:axId val="41739392"/>
        <c:scaling>
          <c:orientation val="minMax"/>
          <c:max val="35"/>
        </c:scaling>
        <c:delete val="1"/>
        <c:axPos val="t"/>
        <c:numFmt formatCode="General" sourceLinked="1"/>
        <c:majorTickMark val="out"/>
        <c:minorTickMark val="none"/>
        <c:tickLblPos val="none"/>
        <c:crossAx val="50343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005174197162761"/>
          <c:y val="0.10747503749583391"/>
          <c:w val="0.66170108855795473"/>
          <c:h val="0.87008691742584165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Aprueba totalmente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Hoja1!$B$1:$C$1</c:f>
              <c:strCache>
                <c:ptCount val="2"/>
                <c:pt idx="0">
                  <c:v>El Presidente Felipe Calderón </c:v>
                </c:pt>
                <c:pt idx="1">
                  <c:v>El Gobernador de su estado</c:v>
                </c:pt>
              </c:strCache>
            </c:strRef>
          </c:cat>
          <c:val>
            <c:numRef>
              <c:f>Hoja1!$B$2:$C$2</c:f>
              <c:numCache>
                <c:formatCode>General</c:formatCode>
                <c:ptCount val="2"/>
                <c:pt idx="0">
                  <c:v>7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Aprueba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Hoja1!$B$1:$C$1</c:f>
              <c:strCache>
                <c:ptCount val="2"/>
                <c:pt idx="0">
                  <c:v>El Presidente Felipe Calderón </c:v>
                </c:pt>
                <c:pt idx="1">
                  <c:v>El Gobernador de su estado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39</c:v>
                </c:pt>
                <c:pt idx="1">
                  <c:v>39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Regular 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Hoja1!$B$1:$C$1</c:f>
              <c:strCache>
                <c:ptCount val="2"/>
                <c:pt idx="0">
                  <c:v>El Presidente Felipe Calderón </c:v>
                </c:pt>
                <c:pt idx="1">
                  <c:v>El Gobernador de su estado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>
                  <c:v>32</c:v>
                </c:pt>
                <c:pt idx="1">
                  <c:v>30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Desaprueba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Hoja1!$B$1:$C$1</c:f>
              <c:strCache>
                <c:ptCount val="2"/>
                <c:pt idx="0">
                  <c:v>El Presidente Felipe Calderón </c:v>
                </c:pt>
                <c:pt idx="1">
                  <c:v>El Gobernador de su estado</c:v>
                </c:pt>
              </c:strCache>
            </c:strRef>
          </c:cat>
          <c:val>
            <c:numRef>
              <c:f>Hoja1!$B$5:$C$5</c:f>
              <c:numCache>
                <c:formatCode>General</c:formatCode>
                <c:ptCount val="2"/>
                <c:pt idx="0">
                  <c:v>16</c:v>
                </c:pt>
                <c:pt idx="1">
                  <c:v>16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Desaprueba totalmente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Hoja1!$B$1:$C$1</c:f>
              <c:strCache>
                <c:ptCount val="2"/>
                <c:pt idx="0">
                  <c:v>El Presidente Felipe Calderón </c:v>
                </c:pt>
                <c:pt idx="1">
                  <c:v>El Gobernador de su estado</c:v>
                </c:pt>
              </c:strCache>
            </c:strRef>
          </c:cat>
          <c:val>
            <c:numRef>
              <c:f>Hoja1!$B$6:$C$6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Ns/Nc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Hoja1!$B$1:$C$1</c:f>
              <c:strCache>
                <c:ptCount val="2"/>
                <c:pt idx="0">
                  <c:v>El Presidente Felipe Calderón </c:v>
                </c:pt>
                <c:pt idx="1">
                  <c:v>El Gobernador de su estado</c:v>
                </c:pt>
              </c:strCache>
            </c:strRef>
          </c:cat>
          <c:val>
            <c:numRef>
              <c:f>Hoja1!$B$7:$C$7</c:f>
              <c:numCache>
                <c:formatCode>General</c:formatCode>
                <c:ptCount val="2"/>
                <c:pt idx="0">
                  <c:v>1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50426368"/>
        <c:axId val="41741696"/>
        <c:axId val="0"/>
      </c:bar3DChart>
      <c:catAx>
        <c:axId val="5042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41741696"/>
        <c:crosses val="autoZero"/>
        <c:auto val="1"/>
        <c:lblAlgn val="ctr"/>
        <c:lblOffset val="100"/>
        <c:noMultiLvlLbl val="0"/>
      </c:catAx>
      <c:valAx>
        <c:axId val="4174169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504263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2.1615500823199098E-2"/>
          <c:y val="1.5798157843572941E-2"/>
          <c:w val="0.94565455958693734"/>
          <c:h val="0.121157478228914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45194270970741"/>
          <c:y val="4.5117725937428327E-2"/>
          <c:w val="0.78447996872666836"/>
          <c:h val="0.90976454812514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1.1022923451188649E-2"/>
                  <c:y val="1.3717920231085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03631145588679E-2"/>
                  <c:y val="5.22596254737129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072035112716109E-3"/>
                  <c:y val="3.086076855658017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0928758113389285E-3"/>
                  <c:y val="-4.5723314693429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758426336245981E-2"/>
                  <c:y val="9.79860262439975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Hoja1!$B$2:$B$12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14</c:v>
                </c:pt>
                <c:pt idx="6">
                  <c:v>17</c:v>
                </c:pt>
                <c:pt idx="7">
                  <c:v>23</c:v>
                </c:pt>
                <c:pt idx="8">
                  <c:v>23</c:v>
                </c:pt>
                <c:pt idx="9">
                  <c:v>8</c:v>
                </c:pt>
                <c:pt idx="1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50425856"/>
        <c:axId val="41743424"/>
      </c:barChart>
      <c:catAx>
        <c:axId val="504258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41743424"/>
        <c:crosses val="autoZero"/>
        <c:auto val="1"/>
        <c:lblAlgn val="ctr"/>
        <c:lblOffset val="100"/>
        <c:noMultiLvlLbl val="0"/>
      </c:catAx>
      <c:valAx>
        <c:axId val="41743424"/>
        <c:scaling>
          <c:orientation val="minMax"/>
          <c:max val="4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50425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45194270970741"/>
          <c:y val="4.5117725937428375E-2"/>
          <c:w val="0.78447996872666803"/>
          <c:h val="0.90976454812514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1.1022923451188649E-2"/>
                  <c:y val="1.3717920231085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036311455886797E-2"/>
                  <c:y val="5.22596254737129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072035112716126E-3"/>
                  <c:y val="3.086076855658020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0928758113389285E-3"/>
                  <c:y val="-4.5723314693429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758426336245981E-2"/>
                  <c:y val="9.79860262439975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Hoja1!$B$2:$B$12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14</c:v>
                </c:pt>
                <c:pt idx="6">
                  <c:v>20</c:v>
                </c:pt>
                <c:pt idx="7">
                  <c:v>24</c:v>
                </c:pt>
                <c:pt idx="8">
                  <c:v>23</c:v>
                </c:pt>
                <c:pt idx="9">
                  <c:v>7</c:v>
                </c:pt>
                <c:pt idx="1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axId val="50426880"/>
        <c:axId val="41745152"/>
      </c:barChart>
      <c:catAx>
        <c:axId val="5042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41745152"/>
        <c:crosses val="autoZero"/>
        <c:auto val="1"/>
        <c:lblAlgn val="ctr"/>
        <c:lblOffset val="100"/>
        <c:noMultiLvlLbl val="0"/>
      </c:catAx>
      <c:valAx>
        <c:axId val="41745152"/>
        <c:scaling>
          <c:orientation val="minMax"/>
          <c:max val="4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5042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1931676802662297"/>
          <c:y val="4.3641392786422428E-2"/>
          <c:w val="0.42317265850868141"/>
          <c:h val="0.9169457070129463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1.8848626658106691E-2"/>
                  <c:y val="5.187332126495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311931413897182E-2"/>
                  <c:y val="-2.8530326695726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619270462739086E-2"/>
                  <c:y val="-2.5936660632479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848626658106691E-2"/>
                  <c:y val="2.593870288922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69266095115809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4233948560422887E-2"/>
                  <c:y val="5.187332126495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2339485604228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 PAN</c:v>
                </c:pt>
                <c:pt idx="1">
                  <c:v> PRI-PVEM</c:v>
                </c:pt>
                <c:pt idx="2">
                  <c:v> PRD-PT-MC</c:v>
                </c:pt>
                <c:pt idx="3">
                  <c:v> PANAL</c:v>
                </c:pt>
                <c:pt idx="4">
                  <c:v> Otro</c:v>
                </c:pt>
                <c:pt idx="5">
                  <c:v> Ninguno/No se identifica con ningún partido</c:v>
                </c:pt>
                <c:pt idx="6">
                  <c:v> Ns/Nc</c:v>
                </c:pt>
              </c:strCache>
            </c:strRef>
          </c:cat>
          <c:val>
            <c:numRef>
              <c:f>Hoja1!$B$2:$B$8</c:f>
              <c:numCache>
                <c:formatCode>0</c:formatCode>
                <c:ptCount val="7"/>
                <c:pt idx="0">
                  <c:v>23</c:v>
                </c:pt>
                <c:pt idx="1">
                  <c:v>35</c:v>
                </c:pt>
                <c:pt idx="2">
                  <c:v>15</c:v>
                </c:pt>
                <c:pt idx="3">
                  <c:v>1</c:v>
                </c:pt>
                <c:pt idx="4">
                  <c:v>0</c:v>
                </c:pt>
                <c:pt idx="5">
                  <c:v>24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52434944"/>
        <c:axId val="51143808"/>
        <c:axId val="0"/>
      </c:bar3DChart>
      <c:catAx>
        <c:axId val="5243494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crossAx val="51143808"/>
        <c:crossesAt val="-2"/>
        <c:auto val="1"/>
        <c:lblAlgn val="ctr"/>
        <c:lblOffset val="800"/>
        <c:noMultiLvlLbl val="0"/>
      </c:catAx>
      <c:valAx>
        <c:axId val="51143808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5243494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78E-2"/>
          <c:y val="0.1578345649282212"/>
          <c:w val="0.81388888888888977"/>
          <c:h val="0.7701321474791096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</c:strCache>
            </c:strRef>
          </c:tx>
          <c:explosion val="25"/>
          <c:dPt>
            <c:idx val="0"/>
            <c:bubble3D val="0"/>
            <c:explosion val="13"/>
          </c:dPt>
          <c:dPt>
            <c:idx val="1"/>
            <c:bubble3D val="0"/>
            <c:explosion val="11"/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26196163389253047"/>
                  <c:y val="-0.1395427389788231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047881619391218"/>
                  <c:y val="-6.934937336711691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7972440944881898E-3"/>
                  <c:y val="5.8146692409552104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660356517935259"/>
                  <c:y val="0.12359249873137219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Sí, julio de 2012</c:v>
                </c:pt>
                <c:pt idx="1">
                  <c:v>Sí, dijo otra fecha</c:v>
                </c:pt>
                <c:pt idx="2">
                  <c:v>Ns/Nr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62</c:v>
                </c:pt>
                <c:pt idx="1">
                  <c:v>26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59056820221472"/>
          <c:y val="3.8030790759691693E-2"/>
          <c:w val="0.79515814610468161"/>
          <c:h val="0.9168515821134597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2.688070172700387E-2"/>
                  <c:y val="2.590228103334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49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Mucho</c:v>
                </c:pt>
                <c:pt idx="1">
                  <c:v>Algo</c:v>
                </c:pt>
                <c:pt idx="2">
                  <c:v>Poco</c:v>
                </c:pt>
                <c:pt idx="3">
                  <c:v>Nada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25</c:v>
                </c:pt>
                <c:pt idx="1">
                  <c:v>41</c:v>
                </c:pt>
                <c:pt idx="2">
                  <c:v>25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gapDepth val="93"/>
        <c:shape val="cylinder"/>
        <c:axId val="60007936"/>
        <c:axId val="51176576"/>
        <c:axId val="0"/>
      </c:bar3DChart>
      <c:catAx>
        <c:axId val="600079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51176576"/>
        <c:crosses val="autoZero"/>
        <c:auto val="1"/>
        <c:lblAlgn val="ctr"/>
        <c:lblOffset val="100"/>
        <c:noMultiLvlLbl val="0"/>
      </c:catAx>
      <c:valAx>
        <c:axId val="51176576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60007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612754699900886"/>
          <c:y val="3.8030790759691693E-2"/>
          <c:w val="0.74362116730788785"/>
          <c:h val="0.9168515821134597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2.6880701727003888E-2"/>
                  <c:y val="2.590228103334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Sí</c:v>
                </c:pt>
                <c:pt idx="1">
                  <c:v>Probable sí</c:v>
                </c:pt>
                <c:pt idx="2">
                  <c:v>Probable no</c:v>
                </c:pt>
                <c:pt idx="3">
                  <c:v>No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62</c:v>
                </c:pt>
                <c:pt idx="1">
                  <c:v>27</c:v>
                </c:pt>
                <c:pt idx="2">
                  <c:v>8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gapDepth val="93"/>
        <c:shape val="cylinder"/>
        <c:axId val="81186816"/>
        <c:axId val="51178304"/>
        <c:axId val="0"/>
      </c:bar3DChart>
      <c:catAx>
        <c:axId val="811868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51178304"/>
        <c:crosses val="autoZero"/>
        <c:auto val="1"/>
        <c:lblAlgn val="ctr"/>
        <c:lblOffset val="100"/>
        <c:noMultiLvlLbl val="0"/>
      </c:catAx>
      <c:valAx>
        <c:axId val="51178304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81186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55"/>
          <c:y val="0.12923622047244124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3780129298991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8167744158264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908387207913238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6885165069048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53419532661169E-2"/>
                  <c:y val="3.2808398950131293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  Josefina Vázquez Mota / PAN</c:v>
                </c:pt>
                <c:pt idx="1">
                  <c:v>  Enrique Peña Nieto / PRI-PVEM</c:v>
                </c:pt>
                <c:pt idx="2">
                  <c:v>  Andrés Manuel López Obrador /    PRD-PT-MC</c:v>
                </c:pt>
                <c:pt idx="3">
                  <c:v>  Gabriel Quadri / PANAL</c:v>
                </c:pt>
                <c:pt idx="4">
                  <c:v>  No respuesta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21.5</c:v>
                </c:pt>
                <c:pt idx="1">
                  <c:v>36.1</c:v>
                </c:pt>
                <c:pt idx="2">
                  <c:v>16.5</c:v>
                </c:pt>
                <c:pt idx="3">
                  <c:v>0.6</c:v>
                </c:pt>
                <c:pt idx="4" formatCode="General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81187328"/>
        <c:axId val="51180608"/>
        <c:axId val="0"/>
      </c:bar3DChart>
      <c:catAx>
        <c:axId val="81187328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MX"/>
          </a:p>
        </c:txPr>
        <c:crossAx val="51180608"/>
        <c:crossesAt val="-2"/>
        <c:auto val="1"/>
        <c:lblAlgn val="ctr"/>
        <c:lblOffset val="800"/>
        <c:noMultiLvlLbl val="0"/>
      </c:catAx>
      <c:valAx>
        <c:axId val="51180608"/>
        <c:scaling>
          <c:orientation val="minMax"/>
          <c:max val="60"/>
          <c:min val="0"/>
        </c:scaling>
        <c:delete val="1"/>
        <c:axPos val="t"/>
        <c:numFmt formatCode="0.0" sourceLinked="1"/>
        <c:majorTickMark val="out"/>
        <c:minorTickMark val="none"/>
        <c:tickLblPos val="none"/>
        <c:crossAx val="8118732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55"/>
          <c:y val="0.12923622047244124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131936500340011E-2"/>
                  <c:y val="-7.9573535972250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31936500340011E-2"/>
                  <c:y val="-3.9786767986125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443116820963726E-2"/>
                  <c:y val="-3.9786767986125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1956131858364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  Josefina Vázquez Mota / PAN</c:v>
                </c:pt>
                <c:pt idx="1">
                  <c:v>  Enrique Peña Nieto / PRI-PVEM</c:v>
                </c:pt>
                <c:pt idx="2">
                  <c:v>  Andrés Manuel López Obrador /    PRD-PT-MC</c:v>
                </c:pt>
                <c:pt idx="3">
                  <c:v>  Gabriel Quadri / PANAL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28.7</c:v>
                </c:pt>
                <c:pt idx="1">
                  <c:v>48.4</c:v>
                </c:pt>
                <c:pt idx="2">
                  <c:v>22.1</c:v>
                </c:pt>
                <c:pt idx="3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7341952"/>
        <c:axId val="93831168"/>
        <c:axId val="0"/>
      </c:bar3DChart>
      <c:catAx>
        <c:axId val="9734195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crossAx val="93831168"/>
        <c:crossesAt val="-2"/>
        <c:auto val="1"/>
        <c:lblAlgn val="ctr"/>
        <c:lblOffset val="800"/>
        <c:noMultiLvlLbl val="0"/>
      </c:catAx>
      <c:valAx>
        <c:axId val="9383116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9734195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78"/>
          <c:y val="0.12923622047244132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3780129298991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8167744158264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908387207913245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6885165069048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53419532661169E-2"/>
                  <c:y val="3.28083989501313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 PAN</c:v>
                </c:pt>
                <c:pt idx="1">
                  <c:v> PRI-PVEM</c:v>
                </c:pt>
                <c:pt idx="2">
                  <c:v> PRD-PT-MC</c:v>
                </c:pt>
                <c:pt idx="3">
                  <c:v> PANAL</c:v>
                </c:pt>
                <c:pt idx="4">
                  <c:v>  No respuesta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20.346579962320195</c:v>
                </c:pt>
                <c:pt idx="1">
                  <c:v>35.259474880479843</c:v>
                </c:pt>
                <c:pt idx="2">
                  <c:v>15.900325827577694</c:v>
                </c:pt>
                <c:pt idx="3">
                  <c:v>0.5568176475818899</c:v>
                </c:pt>
                <c:pt idx="4">
                  <c:v>27.936801682040375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7330176"/>
        <c:axId val="97396992"/>
        <c:axId val="0"/>
      </c:bar3DChart>
      <c:catAx>
        <c:axId val="9733017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MX"/>
          </a:p>
        </c:txPr>
        <c:crossAx val="97396992"/>
        <c:crossesAt val="-2"/>
        <c:auto val="1"/>
        <c:lblAlgn val="ctr"/>
        <c:lblOffset val="800"/>
        <c:noMultiLvlLbl val="0"/>
      </c:catAx>
      <c:valAx>
        <c:axId val="97396992"/>
        <c:scaling>
          <c:orientation val="minMax"/>
          <c:max val="60"/>
          <c:min val="0"/>
        </c:scaling>
        <c:delete val="1"/>
        <c:axPos val="t"/>
        <c:numFmt formatCode="0.0" sourceLinked="1"/>
        <c:majorTickMark val="out"/>
        <c:minorTickMark val="none"/>
        <c:tickLblPos val="none"/>
        <c:crossAx val="97330176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78"/>
          <c:y val="0.12923622047244132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3257489094618302E-2"/>
                  <c:y val="1.1936030395837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7524963648727676E-3"/>
                  <c:y val="-3.9786767986125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443116820963726E-2"/>
                  <c:y val="-3.9786767986125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1956131858364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 PAN</c:v>
                </c:pt>
                <c:pt idx="1">
                  <c:v> PRI-PVEM</c:v>
                </c:pt>
                <c:pt idx="2">
                  <c:v> PRD-PT-MC</c:v>
                </c:pt>
                <c:pt idx="3">
                  <c:v> PANAL</c:v>
                </c:pt>
              </c:strCache>
            </c:strRef>
          </c:cat>
          <c:val>
            <c:numRef>
              <c:f>Hoja1!$B$2:$B$5</c:f>
              <c:numCache>
                <c:formatCode>0.0</c:formatCode>
                <c:ptCount val="4"/>
                <c:pt idx="0">
                  <c:v>28.234356005885754</c:v>
                </c:pt>
                <c:pt idx="1">
                  <c:v>48.928545642543952</c:v>
                </c:pt>
                <c:pt idx="2">
                  <c:v>22.064418730656044</c:v>
                </c:pt>
                <c:pt idx="3">
                  <c:v>0.77267962091424347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3637632"/>
        <c:axId val="97399872"/>
        <c:axId val="0"/>
      </c:bar3DChart>
      <c:catAx>
        <c:axId val="9363763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crossAx val="97399872"/>
        <c:crossesAt val="-2"/>
        <c:auto val="1"/>
        <c:lblAlgn val="ctr"/>
        <c:lblOffset val="800"/>
        <c:noMultiLvlLbl val="0"/>
      </c:catAx>
      <c:valAx>
        <c:axId val="97399872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9363763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7"/>
          <c:y val="0.12923622047244143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3780129298991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8167744158264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90838720791325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6885165069048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53419532661169E-2"/>
                  <c:y val="3.280839895013135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 PAN</c:v>
                </c:pt>
                <c:pt idx="1">
                  <c:v> PRI-PVEM</c:v>
                </c:pt>
                <c:pt idx="2">
                  <c:v> PRD-PT-MC</c:v>
                </c:pt>
                <c:pt idx="3">
                  <c:v> PANAL</c:v>
                </c:pt>
                <c:pt idx="4">
                  <c:v>  No respuesta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20.652557816357188</c:v>
                </c:pt>
                <c:pt idx="1">
                  <c:v>34.939450394982288</c:v>
                </c:pt>
                <c:pt idx="2">
                  <c:v>15.620289477788203</c:v>
                </c:pt>
                <c:pt idx="3">
                  <c:v>0.39591385301803</c:v>
                </c:pt>
                <c:pt idx="4">
                  <c:v>28.391788457854293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3728256"/>
        <c:axId val="97451328"/>
        <c:axId val="0"/>
      </c:bar3DChart>
      <c:catAx>
        <c:axId val="9372825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MX"/>
          </a:p>
        </c:txPr>
        <c:crossAx val="97451328"/>
        <c:crossesAt val="-2"/>
        <c:auto val="1"/>
        <c:lblAlgn val="ctr"/>
        <c:lblOffset val="800"/>
        <c:noMultiLvlLbl val="0"/>
      </c:catAx>
      <c:valAx>
        <c:axId val="97451328"/>
        <c:scaling>
          <c:orientation val="minMax"/>
          <c:max val="60"/>
          <c:min val="0"/>
        </c:scaling>
        <c:delete val="1"/>
        <c:axPos val="t"/>
        <c:numFmt formatCode="0.0" sourceLinked="1"/>
        <c:majorTickMark val="out"/>
        <c:minorTickMark val="none"/>
        <c:tickLblPos val="none"/>
        <c:crossAx val="93728256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7"/>
          <c:y val="0.12923622047244143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9.6906204560909589E-3"/>
                  <c:y val="1.1936030395837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7524963648727676E-3"/>
                  <c:y val="-3.9786767986125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38124091218191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133737277054686E-2"/>
                  <c:y val="1.9893383993062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 PAN</c:v>
                </c:pt>
                <c:pt idx="1">
                  <c:v> PRI-PVEM</c:v>
                </c:pt>
                <c:pt idx="2">
                  <c:v> PRD-PT-MC</c:v>
                </c:pt>
                <c:pt idx="3">
                  <c:v> PANAL</c:v>
                </c:pt>
              </c:strCache>
            </c:strRef>
          </c:cat>
          <c:val>
            <c:numRef>
              <c:f>Hoja1!$B$2:$B$5</c:f>
              <c:numCache>
                <c:formatCode>0.0</c:formatCode>
                <c:ptCount val="4"/>
                <c:pt idx="0">
                  <c:v>28.841046817936412</c:v>
                </c:pt>
                <c:pt idx="1">
                  <c:v>48.792519241202299</c:v>
                </c:pt>
                <c:pt idx="2">
                  <c:v>21.813545040982806</c:v>
                </c:pt>
                <c:pt idx="3">
                  <c:v>0.55288889987848822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7329152"/>
        <c:axId val="97454336"/>
        <c:axId val="0"/>
      </c:bar3DChart>
      <c:catAx>
        <c:axId val="9732915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crossAx val="97454336"/>
        <c:crossesAt val="-2"/>
        <c:auto val="1"/>
        <c:lblAlgn val="ctr"/>
        <c:lblOffset val="800"/>
        <c:noMultiLvlLbl val="0"/>
      </c:catAx>
      <c:valAx>
        <c:axId val="97454336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9732915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78"/>
          <c:y val="0.12923622047244132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7.6682301000371936E-3"/>
                  <c:y val="2.2757328038820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253517725083687E-2"/>
                  <c:y val="5.6893320097050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336460200074387E-2"/>
                  <c:y val="2.84466600485245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4194026750650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2535177250836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5852876250464916E-3"/>
                  <c:y val="-2.84466600485250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7511725750278957E-3"/>
                  <c:y val="8.5339980145575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  Josefina Vázquez Mota / PAN</c:v>
                </c:pt>
                <c:pt idx="1">
                  <c:v>  Enrique Peña Nieto / PRI-PVEM</c:v>
                </c:pt>
                <c:pt idx="2">
                  <c:v>  Andrés Manuel López Obrador /    PRD-PT-MC</c:v>
                </c:pt>
                <c:pt idx="3">
                  <c:v>  Gabriel Quadri / PANAL</c:v>
                </c:pt>
                <c:pt idx="4">
                  <c:v>  Otro</c:v>
                </c:pt>
                <c:pt idx="5">
                  <c:v>  Ninguno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</c:formatCode>
                <c:ptCount val="7"/>
                <c:pt idx="0">
                  <c:v>24</c:v>
                </c:pt>
                <c:pt idx="1">
                  <c:v>40</c:v>
                </c:pt>
                <c:pt idx="2">
                  <c:v>19</c:v>
                </c:pt>
                <c:pt idx="3">
                  <c:v>0</c:v>
                </c:pt>
                <c:pt idx="4">
                  <c:v>1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7597952"/>
        <c:axId val="97481216"/>
        <c:axId val="0"/>
      </c:bar3DChart>
      <c:catAx>
        <c:axId val="9759795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MX"/>
          </a:p>
        </c:txPr>
        <c:crossAx val="97481216"/>
        <c:crossesAt val="-2"/>
        <c:auto val="1"/>
        <c:lblAlgn val="ctr"/>
        <c:lblOffset val="800"/>
        <c:noMultiLvlLbl val="0"/>
      </c:catAx>
      <c:valAx>
        <c:axId val="97481216"/>
        <c:scaling>
          <c:orientation val="minMax"/>
          <c:max val="45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9759795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877E-2"/>
          <c:y val="0.1578345649282212"/>
          <c:w val="0.81388888888889022"/>
          <c:h val="0.7701321474791096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</c:strCache>
            </c:strRef>
          </c:tx>
          <c:explosion val="25"/>
          <c:dPt>
            <c:idx val="0"/>
            <c:bubble3D val="0"/>
            <c:explosion val="13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bubble3D val="0"/>
            <c:explosion val="11"/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1.3254720946921813E-2"/>
                  <c:y val="-9.48089101210976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4118551392187656E-2"/>
                  <c:y val="-0.1797888469908572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7972440944881898E-3"/>
                  <c:y val="5.8146692409552104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660356517935259"/>
                  <c:y val="0.123592498731372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Muy seguro</c:v>
                </c:pt>
                <c:pt idx="1">
                  <c:v>Podría cambiar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64</c:v>
                </c:pt>
                <c:pt idx="1">
                  <c:v>20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358840470716967"/>
          <c:y val="5.9227030329963334E-2"/>
          <c:w val="0.49588614085614513"/>
          <c:h val="0.90976454812514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00CC">
                      <a:shade val="30000"/>
                      <a:satMod val="115000"/>
                    </a:srgbClr>
                  </a:gs>
                  <a:gs pos="50000">
                    <a:srgbClr val="0000CC">
                      <a:shade val="67500"/>
                      <a:satMod val="115000"/>
                    </a:srgbClr>
                  </a:gs>
                  <a:gs pos="100000">
                    <a:srgbClr val="0000C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8000">
                      <a:shade val="30000"/>
                      <a:satMod val="115000"/>
                    </a:srgbClr>
                  </a:gs>
                  <a:gs pos="50000">
                    <a:srgbClr val="008000">
                      <a:shade val="67500"/>
                      <a:satMod val="115000"/>
                    </a:srgbClr>
                  </a:gs>
                  <a:gs pos="100000">
                    <a:srgbClr val="008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75000"/>
                      <a:shade val="30000"/>
                      <a:satMod val="115000"/>
                    </a:srgbClr>
                  </a:gs>
                  <a:gs pos="50000">
                    <a:srgbClr val="8064A2">
                      <a:lumMod val="75000"/>
                      <a:shade val="67500"/>
                      <a:satMod val="115000"/>
                    </a:srgbClr>
                  </a:gs>
                  <a:gs pos="100000">
                    <a:srgbClr val="8064A2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75000"/>
                      <a:lumOff val="25000"/>
                      <a:shade val="30000"/>
                      <a:satMod val="115000"/>
                    </a:prstClr>
                  </a:gs>
                  <a:gs pos="50000">
                    <a:prstClr val="black">
                      <a:lumMod val="75000"/>
                      <a:lumOff val="25000"/>
                      <a:shade val="67500"/>
                      <a:satMod val="115000"/>
                    </a:prstClr>
                  </a:gs>
                  <a:gs pos="100000">
                    <a:prstClr val="black">
                      <a:lumMod val="75000"/>
                      <a:lumOff val="2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ln>
                <a:noFill/>
              </a:ln>
            </c:spPr>
          </c:dPt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50000"/>
                      <a:shade val="30000"/>
                      <a:satMod val="115000"/>
                    </a:srgbClr>
                  </a:gs>
                  <a:gs pos="50000">
                    <a:srgbClr val="8064A2">
                      <a:lumMod val="50000"/>
                      <a:shade val="67500"/>
                      <a:satMod val="115000"/>
                    </a:srgbClr>
                  </a:gs>
                  <a:gs pos="100000">
                    <a:srgbClr val="8064A2">
                      <a:lumMod val="50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65000"/>
                      <a:lumOff val="35000"/>
                      <a:shade val="30000"/>
                      <a:satMod val="115000"/>
                    </a:prstClr>
                  </a:gs>
                  <a:gs pos="50000">
                    <a:prstClr val="black">
                      <a:lumMod val="65000"/>
                      <a:lumOff val="35000"/>
                      <a:shade val="67500"/>
                      <a:satMod val="115000"/>
                    </a:prstClr>
                  </a:gs>
                  <a:gs pos="100000">
                    <a:prstClr val="black">
                      <a:lumMod val="65000"/>
                      <a:lumOff val="3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Lbls>
            <c:dLbl>
              <c:idx val="0"/>
              <c:layout>
                <c:manualLayout>
                  <c:x val="1.102308076880352E-2"/>
                  <c:y val="3.1273120953463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676189825062252E-3"/>
                  <c:y val="-1.94541032083906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204908856281012E-4"/>
                  <c:y val="1.209174157954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409817712561873E-4"/>
                  <c:y val="-1.0909839805033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8434126977344424E-3"/>
                  <c:y val="2.29348039343147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Josefina Vázquez</c:v>
                </c:pt>
                <c:pt idx="1">
                  <c:v>Enrique Peña </c:v>
                </c:pt>
                <c:pt idx="2">
                  <c:v>Andrés M. López Obrador</c:v>
                </c:pt>
                <c:pt idx="3">
                  <c:v>Gabriel Quadri</c:v>
                </c:pt>
                <c:pt idx="4">
                  <c:v>Otro</c:v>
                </c:pt>
                <c:pt idx="5">
                  <c:v>Ninguno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2</c:v>
                </c:pt>
                <c:pt idx="4">
                  <c:v>2</c:v>
                </c:pt>
                <c:pt idx="5">
                  <c:v>33</c:v>
                </c:pt>
                <c:pt idx="6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101454848"/>
        <c:axId val="97506944"/>
      </c:barChart>
      <c:catAx>
        <c:axId val="1014548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97506944"/>
        <c:crosses val="autoZero"/>
        <c:auto val="1"/>
        <c:lblAlgn val="ctr"/>
        <c:lblOffset val="100"/>
        <c:noMultiLvlLbl val="0"/>
      </c:catAx>
      <c:valAx>
        <c:axId val="97506944"/>
        <c:scaling>
          <c:orientation val="minMax"/>
          <c:max val="60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101454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358840470716984"/>
          <c:y val="5.9227030329963334E-2"/>
          <c:w val="0.49588614085614535"/>
          <c:h val="0.90976454812514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00CC">
                      <a:shade val="30000"/>
                      <a:satMod val="115000"/>
                    </a:srgbClr>
                  </a:gs>
                  <a:gs pos="50000">
                    <a:srgbClr val="0000CC">
                      <a:shade val="67500"/>
                      <a:satMod val="115000"/>
                    </a:srgbClr>
                  </a:gs>
                  <a:gs pos="100000">
                    <a:srgbClr val="0000C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8000">
                      <a:shade val="30000"/>
                      <a:satMod val="115000"/>
                    </a:srgbClr>
                  </a:gs>
                  <a:gs pos="50000">
                    <a:srgbClr val="008000">
                      <a:shade val="67500"/>
                      <a:satMod val="115000"/>
                    </a:srgbClr>
                  </a:gs>
                  <a:gs pos="100000">
                    <a:srgbClr val="008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75000"/>
                      <a:lumOff val="25000"/>
                      <a:shade val="30000"/>
                      <a:satMod val="115000"/>
                    </a:prstClr>
                  </a:gs>
                  <a:gs pos="50000">
                    <a:prstClr val="black">
                      <a:lumMod val="75000"/>
                      <a:lumOff val="25000"/>
                      <a:shade val="67500"/>
                      <a:satMod val="115000"/>
                    </a:prstClr>
                  </a:gs>
                  <a:gs pos="100000">
                    <a:prstClr val="black">
                      <a:lumMod val="75000"/>
                      <a:lumOff val="2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ln>
                <a:noFill/>
              </a:ln>
            </c:spPr>
          </c:dPt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50000"/>
                      <a:shade val="30000"/>
                      <a:satMod val="115000"/>
                    </a:srgbClr>
                  </a:gs>
                  <a:gs pos="50000">
                    <a:srgbClr val="8064A2">
                      <a:lumMod val="50000"/>
                      <a:shade val="67500"/>
                      <a:satMod val="115000"/>
                    </a:srgbClr>
                  </a:gs>
                  <a:gs pos="100000">
                    <a:srgbClr val="8064A2">
                      <a:lumMod val="50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65000"/>
                      <a:lumOff val="35000"/>
                      <a:shade val="30000"/>
                      <a:satMod val="115000"/>
                    </a:prstClr>
                  </a:gs>
                  <a:gs pos="50000">
                    <a:prstClr val="black">
                      <a:lumMod val="65000"/>
                      <a:lumOff val="35000"/>
                      <a:shade val="67500"/>
                      <a:satMod val="115000"/>
                    </a:prstClr>
                  </a:gs>
                  <a:gs pos="100000">
                    <a:prstClr val="black">
                      <a:lumMod val="65000"/>
                      <a:lumOff val="3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Lbls>
            <c:dLbl>
              <c:idx val="0"/>
              <c:layout>
                <c:manualLayout>
                  <c:x val="1.1023080768803525E-2"/>
                  <c:y val="3.127312095346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676189825062252E-3"/>
                  <c:y val="-1.94541032083906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204908856281012E-4"/>
                  <c:y val="1.209174157954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409817712561873E-4"/>
                  <c:y val="-1.0909839805033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8434126977344424E-3"/>
                  <c:y val="2.29348039343147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Josefina Vázquez</c:v>
                </c:pt>
                <c:pt idx="1">
                  <c:v>Enrique Peña </c:v>
                </c:pt>
                <c:pt idx="2">
                  <c:v>Andrés M. López Obrador</c:v>
                </c:pt>
                <c:pt idx="3">
                  <c:v>Gabriel Quadri</c:v>
                </c:pt>
                <c:pt idx="4">
                  <c:v>Ninguno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7</c:v>
                </c:pt>
                <c:pt idx="3">
                  <c:v>1</c:v>
                </c:pt>
                <c:pt idx="4">
                  <c:v>44</c:v>
                </c:pt>
                <c:pt idx="5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01583360"/>
        <c:axId val="97508672"/>
      </c:barChart>
      <c:catAx>
        <c:axId val="1015833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97508672"/>
        <c:crosses val="autoZero"/>
        <c:auto val="1"/>
        <c:lblAlgn val="ctr"/>
        <c:lblOffset val="100"/>
        <c:noMultiLvlLbl val="0"/>
      </c:catAx>
      <c:valAx>
        <c:axId val="97508672"/>
        <c:scaling>
          <c:orientation val="minMax"/>
          <c:max val="60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101583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633391873586543"/>
          <c:y val="0.14598196818710976"/>
          <c:w val="0.66366608126413484"/>
          <c:h val="0.8470339044453998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Muy positiva</c:v>
                </c:pt>
              </c:strCache>
            </c:strRef>
          </c:tx>
          <c:spPr>
            <a:gradFill flip="none" rotWithShape="1">
              <a:gsLst>
                <a:gs pos="0">
                  <a:srgbClr val="1F497D">
                    <a:lumMod val="75000"/>
                    <a:shade val="30000"/>
                    <a:satMod val="115000"/>
                  </a:srgbClr>
                </a:gs>
                <a:gs pos="50000">
                  <a:srgbClr val="1F497D">
                    <a:lumMod val="75000"/>
                    <a:shade val="67500"/>
                    <a:satMod val="115000"/>
                  </a:srgbClr>
                </a:gs>
                <a:gs pos="100000">
                  <a:srgbClr val="1F497D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Hoja1!$B$1:$E$1</c:f>
              <c:strCache>
                <c:ptCount val="4"/>
                <c:pt idx="0">
                  <c:v>Enrique Peña Nieto</c:v>
                </c:pt>
                <c:pt idx="1">
                  <c:v>Josefina Vázquez Mota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21</c:v>
                </c:pt>
                <c:pt idx="1">
                  <c:v>13</c:v>
                </c:pt>
                <c:pt idx="2">
                  <c:v>10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Positiva</c:v>
                </c:pt>
              </c:strCache>
            </c:strRef>
          </c:tx>
          <c:spPr>
            <a:gradFill flip="none" rotWithShape="1">
              <a:gsLst>
                <a:gs pos="0">
                  <a:srgbClr val="4F81BD">
                    <a:lumMod val="75000"/>
                    <a:shade val="30000"/>
                    <a:satMod val="115000"/>
                  </a:srgbClr>
                </a:gs>
                <a:gs pos="50000">
                  <a:srgbClr val="4F81BD">
                    <a:lumMod val="75000"/>
                    <a:shade val="67500"/>
                    <a:satMod val="115000"/>
                  </a:srgbClr>
                </a:gs>
                <a:gs pos="100000">
                  <a:srgbClr val="4F81BD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Hoja1!$B$1:$E$1</c:f>
              <c:strCache>
                <c:ptCount val="4"/>
                <c:pt idx="0">
                  <c:v>Enrique Peña Nieto</c:v>
                </c:pt>
                <c:pt idx="1">
                  <c:v>Josefina Vázquez Mota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Hoja1!$B$3:$E$3</c:f>
              <c:numCache>
                <c:formatCode>General</c:formatCode>
                <c:ptCount val="4"/>
                <c:pt idx="0">
                  <c:v>44</c:v>
                </c:pt>
                <c:pt idx="1">
                  <c:v>34</c:v>
                </c:pt>
                <c:pt idx="2">
                  <c:v>21</c:v>
                </c:pt>
                <c:pt idx="3">
                  <c:v>6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Negativa</c:v>
                </c:pt>
              </c:strCache>
            </c:strRef>
          </c:tx>
          <c:spPr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Hoja1!$B$1:$E$1</c:f>
              <c:strCache>
                <c:ptCount val="4"/>
                <c:pt idx="0">
                  <c:v>Enrique Peña Nieto</c:v>
                </c:pt>
                <c:pt idx="1">
                  <c:v>Josefina Vázquez Mota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Hoja1!$B$4:$E$4</c:f>
              <c:numCache>
                <c:formatCode>General</c:formatCode>
                <c:ptCount val="4"/>
                <c:pt idx="0">
                  <c:v>19</c:v>
                </c:pt>
                <c:pt idx="1">
                  <c:v>26</c:v>
                </c:pt>
                <c:pt idx="2">
                  <c:v>41</c:v>
                </c:pt>
                <c:pt idx="3">
                  <c:v>12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Muy negativa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Hoja1!$B$1:$E$1</c:f>
              <c:strCache>
                <c:ptCount val="4"/>
                <c:pt idx="0">
                  <c:v>Enrique Peña Nieto</c:v>
                </c:pt>
                <c:pt idx="1">
                  <c:v>Josefina Vázquez Mota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Hoja1!$B$5:$E$5</c:f>
              <c:numCache>
                <c:formatCode>General</c:formatCode>
                <c:ptCount val="4"/>
                <c:pt idx="0">
                  <c:v>7</c:v>
                </c:pt>
                <c:pt idx="1">
                  <c:v>9</c:v>
                </c:pt>
                <c:pt idx="2">
                  <c:v>18</c:v>
                </c:pt>
                <c:pt idx="3">
                  <c:v>7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Ns/Nc</c:v>
                </c:pt>
              </c:strCache>
            </c:strRef>
          </c:tx>
          <c:spPr>
            <a:gradFill flip="none" rotWithShape="1">
              <a:gsLst>
                <a:gs pos="0">
                  <a:prstClr val="white">
                    <a:lumMod val="75000"/>
                    <a:shade val="30000"/>
                    <a:satMod val="115000"/>
                  </a:prstClr>
                </a:gs>
                <a:gs pos="50000">
                  <a:prstClr val="white">
                    <a:lumMod val="75000"/>
                    <a:shade val="67500"/>
                    <a:satMod val="115000"/>
                  </a:prstClr>
                </a:gs>
                <a:gs pos="100000">
                  <a:prstClr val="white">
                    <a:lumMod val="75000"/>
                    <a:shade val="100000"/>
                    <a:satMod val="115000"/>
                  </a:prstClr>
                </a:gs>
              </a:gsLst>
              <a:lin ang="162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Hoja1!$B$1:$E$1</c:f>
              <c:strCache>
                <c:ptCount val="4"/>
                <c:pt idx="0">
                  <c:v>Enrique Peña Nieto</c:v>
                </c:pt>
                <c:pt idx="1">
                  <c:v>Josefina Vázquez Mota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Hoja1!$B$6:$E$6</c:f>
              <c:numCache>
                <c:formatCode>General</c:formatCode>
                <c:ptCount val="4"/>
                <c:pt idx="0">
                  <c:v>7</c:v>
                </c:pt>
                <c:pt idx="1">
                  <c:v>11</c:v>
                </c:pt>
                <c:pt idx="2">
                  <c:v>8</c:v>
                </c:pt>
                <c:pt idx="3">
                  <c:v>19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No lo conoce</c:v>
                </c:pt>
              </c:strCache>
            </c:strRef>
          </c:tx>
          <c:spPr>
            <a:gradFill flip="none" rotWithShape="1">
              <a:gsLst>
                <a:gs pos="0">
                  <a:prstClr val="black">
                    <a:lumMod val="75000"/>
                    <a:lumOff val="25000"/>
                    <a:shade val="30000"/>
                    <a:satMod val="115000"/>
                  </a:prstClr>
                </a:gs>
                <a:gs pos="50000">
                  <a:prstClr val="black">
                    <a:lumMod val="75000"/>
                    <a:lumOff val="25000"/>
                    <a:shade val="67500"/>
                    <a:satMod val="115000"/>
                  </a:prstClr>
                </a:gs>
                <a:gs pos="100000">
                  <a:prstClr val="black">
                    <a:lumMod val="75000"/>
                    <a:lumOff val="25000"/>
                    <a:shade val="100000"/>
                    <a:satMod val="115000"/>
                  </a:prstClr>
                </a:gs>
              </a:gsLst>
              <a:lin ang="162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Hoja1!$B$1:$E$1</c:f>
              <c:strCache>
                <c:ptCount val="4"/>
                <c:pt idx="0">
                  <c:v>Enrique Peña Nieto</c:v>
                </c:pt>
                <c:pt idx="1">
                  <c:v>Josefina Vázquez Mota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Hoja1!$B$7:$E$7</c:f>
              <c:numCache>
                <c:formatCode>General</c:formatCode>
                <c:ptCount val="4"/>
                <c:pt idx="0">
                  <c:v>2</c:v>
                </c:pt>
                <c:pt idx="1">
                  <c:v>7</c:v>
                </c:pt>
                <c:pt idx="2">
                  <c:v>2</c:v>
                </c:pt>
                <c:pt idx="3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100"/>
        <c:axId val="102195712"/>
        <c:axId val="101410496"/>
      </c:barChart>
      <c:catAx>
        <c:axId val="1021957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01410496"/>
        <c:crosses val="autoZero"/>
        <c:auto val="1"/>
        <c:lblAlgn val="ctr"/>
        <c:lblOffset val="100"/>
        <c:noMultiLvlLbl val="0"/>
      </c:catAx>
      <c:valAx>
        <c:axId val="1014104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021957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000006385720507"/>
          <c:y val="3.2349092359501036E-2"/>
          <c:w val="0.89492743905787664"/>
          <c:h val="5.5345854103642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55"/>
          <c:y val="0.12923622047244124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3780129298991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8167744158264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908387207913238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6885165069048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53419532661169E-2"/>
                  <c:y val="3.2808398950131293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  Josefina Vázquez Mota</c:v>
                </c:pt>
                <c:pt idx="1">
                  <c:v>  Enrique Peña Nieto</c:v>
                </c:pt>
                <c:pt idx="2">
                  <c:v>  Andrés Manuel López Obrador</c:v>
                </c:pt>
                <c:pt idx="3">
                  <c:v>  Gabriel Quadri de la Torre</c:v>
                </c:pt>
                <c:pt idx="4">
                  <c:v>  No respuesta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25.3</c:v>
                </c:pt>
                <c:pt idx="1">
                  <c:v>40.1</c:v>
                </c:pt>
                <c:pt idx="2">
                  <c:v>18.7</c:v>
                </c:pt>
                <c:pt idx="3">
                  <c:v>0.1</c:v>
                </c:pt>
                <c:pt idx="4">
                  <c:v>15.8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03706624"/>
        <c:axId val="101412800"/>
        <c:axId val="0"/>
      </c:bar3DChart>
      <c:catAx>
        <c:axId val="10370662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MX"/>
          </a:p>
        </c:txPr>
        <c:crossAx val="101412800"/>
        <c:crossesAt val="-2"/>
        <c:auto val="1"/>
        <c:lblAlgn val="ctr"/>
        <c:lblOffset val="800"/>
        <c:noMultiLvlLbl val="0"/>
      </c:catAx>
      <c:valAx>
        <c:axId val="101412800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10370662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55"/>
          <c:y val="0.12923622047244124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1798451857409081E-2"/>
                  <c:y val="8.33333333333333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9083872079132381E-3"/>
                  <c:y val="1.25000000000000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47.6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853419532661169E-2"/>
                  <c:y val="7.638800644812031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17068390653223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  Josefina Vázquez Mota</c:v>
                </c:pt>
                <c:pt idx="1">
                  <c:v>  Enrique Peña Nieto</c:v>
                </c:pt>
                <c:pt idx="2">
                  <c:v>  Andrés Manuel López Obrador</c:v>
                </c:pt>
                <c:pt idx="3">
                  <c:v>  Gabriel Quadri de la Torre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30.1</c:v>
                </c:pt>
                <c:pt idx="1">
                  <c:v>47.6</c:v>
                </c:pt>
                <c:pt idx="2">
                  <c:v>22.2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03638016"/>
        <c:axId val="101414528"/>
        <c:axId val="0"/>
      </c:bar3DChart>
      <c:catAx>
        <c:axId val="10363801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crossAx val="101414528"/>
        <c:crossesAt val="-2"/>
        <c:auto val="1"/>
        <c:lblAlgn val="ctr"/>
        <c:lblOffset val="800"/>
        <c:noMultiLvlLbl val="0"/>
      </c:catAx>
      <c:valAx>
        <c:axId val="10141452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103638016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78"/>
          <c:y val="0.12923622047244132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3780129298991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8167744158264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908387207913245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6885165069048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53419532661169E-2"/>
                  <c:y val="3.28083989501313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  Josefina Vázquez Mota</c:v>
                </c:pt>
                <c:pt idx="1">
                  <c:v>  Enrique Peña Nieto</c:v>
                </c:pt>
                <c:pt idx="2">
                  <c:v>  Andrés Manuel López Obrador</c:v>
                </c:pt>
                <c:pt idx="3">
                  <c:v>  No respuesta</c:v>
                </c:pt>
              </c:strCache>
            </c:strRef>
          </c:cat>
          <c:val>
            <c:numRef>
              <c:f>Hoja1!$B$2:$B$5</c:f>
              <c:numCache>
                <c:formatCode>0.0</c:formatCode>
                <c:ptCount val="4"/>
                <c:pt idx="0">
                  <c:v>20.676305359922633</c:v>
                </c:pt>
                <c:pt idx="1">
                  <c:v>53.410434439065575</c:v>
                </c:pt>
                <c:pt idx="2">
                  <c:v>10.798982112580147</c:v>
                </c:pt>
                <c:pt idx="3">
                  <c:v>15.114278088431647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03710720"/>
        <c:axId val="103457920"/>
        <c:axId val="0"/>
      </c:bar3DChart>
      <c:catAx>
        <c:axId val="103710720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MX"/>
          </a:p>
        </c:txPr>
        <c:crossAx val="103457920"/>
        <c:crossesAt val="-2"/>
        <c:auto val="1"/>
        <c:lblAlgn val="ctr"/>
        <c:lblOffset val="800"/>
        <c:noMultiLvlLbl val="0"/>
      </c:catAx>
      <c:valAx>
        <c:axId val="103457920"/>
        <c:scaling>
          <c:orientation val="minMax"/>
          <c:max val="70"/>
          <c:min val="0"/>
        </c:scaling>
        <c:delete val="1"/>
        <c:axPos val="t"/>
        <c:numFmt formatCode="0.0" sourceLinked="1"/>
        <c:majorTickMark val="out"/>
        <c:minorTickMark val="none"/>
        <c:tickLblPos val="none"/>
        <c:crossAx val="10371072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9370681659678"/>
          <c:y val="0.12923622047244132"/>
          <c:w val="0.31277345588317901"/>
          <c:h val="0.7457637795275590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245AF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30741A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2.6001610403451985E-2"/>
                  <c:y val="1.7545944090936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716126175373697E-2"/>
                  <c:y val="3.5091335562416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87094631530273E-2"/>
                  <c:y val="-3.509133556241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  Josefina Vázquez Mota</c:v>
                </c:pt>
                <c:pt idx="1">
                  <c:v>  Enrique Peña Nieto</c:v>
                </c:pt>
                <c:pt idx="2">
                  <c:v>  Andrés Manuel López Obrador</c:v>
                </c:pt>
              </c:strCache>
            </c:strRef>
          </c:cat>
          <c:val>
            <c:numRef>
              <c:f>Hoja1!$B$2:$B$4</c:f>
              <c:numCache>
                <c:formatCode>0.0</c:formatCode>
                <c:ptCount val="3"/>
                <c:pt idx="0">
                  <c:v>24.4</c:v>
                </c:pt>
                <c:pt idx="1">
                  <c:v>62.9</c:v>
                </c:pt>
                <c:pt idx="2">
                  <c:v>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00971520"/>
        <c:axId val="103459648"/>
        <c:axId val="0"/>
      </c:bar3DChart>
      <c:catAx>
        <c:axId val="100971520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crossAx val="103459648"/>
        <c:crossesAt val="-2"/>
        <c:auto val="1"/>
        <c:lblAlgn val="ctr"/>
        <c:lblOffset val="800"/>
        <c:noMultiLvlLbl val="0"/>
      </c:catAx>
      <c:valAx>
        <c:axId val="103459648"/>
        <c:scaling>
          <c:orientation val="minMax"/>
          <c:max val="70"/>
          <c:min val="0"/>
        </c:scaling>
        <c:delete val="1"/>
        <c:axPos val="t"/>
        <c:numFmt formatCode="0.0" sourceLinked="1"/>
        <c:majorTickMark val="out"/>
        <c:minorTickMark val="none"/>
        <c:tickLblPos val="none"/>
        <c:crossAx val="10097152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es-MX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204586192084"/>
          <c:y val="6.6081605589922626E-2"/>
          <c:w val="0.6301428012810476"/>
          <c:h val="0.8336264141947197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</c:strCache>
            </c:strRef>
          </c:tx>
          <c:dPt>
            <c:idx val="0"/>
            <c:bubble3D val="0"/>
            <c:explosion val="15"/>
            <c:spPr>
              <a:solidFill>
                <a:schemeClr val="bg2">
                  <a:lumMod val="50000"/>
                </a:schemeClr>
              </a:solidFill>
            </c:spPr>
          </c:dPt>
          <c:dPt>
            <c:idx val="1"/>
            <c:bubble3D val="0"/>
            <c:explosion val="11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0.17334731836445108"/>
                  <c:y val="-7.33192765815618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1799874379662101"/>
                  <c:y val="-3.04842015189801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8.8881200426549276E-3"/>
                  <c:y val="4.4303588017407048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29</c:v>
                </c:pt>
                <c:pt idx="1">
                  <c:v>69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38"/>
      </c:pieChart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59056820221472"/>
          <c:y val="3.8030790759691693E-2"/>
          <c:w val="0.79515814610468161"/>
          <c:h val="0.9168515821134597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2.6880701727003888E-2"/>
                  <c:y val="2.590228103334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</c:v>
                </c:pt>
                <c:pt idx="1">
                  <c:v>Algo</c:v>
                </c:pt>
                <c:pt idx="2">
                  <c:v>Poco</c:v>
                </c:pt>
                <c:pt idx="3">
                  <c:v>Nada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55</c:v>
                </c:pt>
                <c:pt idx="1">
                  <c:v>33</c:v>
                </c:pt>
                <c:pt idx="2">
                  <c:v>9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gapDepth val="93"/>
        <c:shape val="cylinder"/>
        <c:axId val="103794176"/>
        <c:axId val="101095616"/>
        <c:axId val="0"/>
      </c:bar3DChart>
      <c:catAx>
        <c:axId val="1037941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01095616"/>
        <c:crosses val="autoZero"/>
        <c:auto val="1"/>
        <c:lblAlgn val="ctr"/>
        <c:lblOffset val="100"/>
        <c:noMultiLvlLbl val="0"/>
      </c:catAx>
      <c:valAx>
        <c:axId val="101095616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03794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612754699900886"/>
          <c:y val="3.8030790759691693E-2"/>
          <c:w val="0.74362116730788819"/>
          <c:h val="0.9168515821134597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2.6880701727003901E-2"/>
                  <c:y val="2.590228103334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Mucha</c:v>
                </c:pt>
                <c:pt idx="1">
                  <c:v>Algo</c:v>
                </c:pt>
                <c:pt idx="2">
                  <c:v>Poca</c:v>
                </c:pt>
                <c:pt idx="3">
                  <c:v>Nada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59</c:v>
                </c:pt>
                <c:pt idx="1">
                  <c:v>32</c:v>
                </c:pt>
                <c:pt idx="2">
                  <c:v>6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gapDepth val="93"/>
        <c:shape val="cylinder"/>
        <c:axId val="103795200"/>
        <c:axId val="101113856"/>
        <c:axId val="0"/>
      </c:bar3DChart>
      <c:catAx>
        <c:axId val="1037952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01113856"/>
        <c:crosses val="autoZero"/>
        <c:auto val="1"/>
        <c:lblAlgn val="ctr"/>
        <c:lblOffset val="100"/>
        <c:noMultiLvlLbl val="0"/>
      </c:catAx>
      <c:valAx>
        <c:axId val="101113856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03795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2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566082817766516"/>
          <c:y val="0.24620117966690577"/>
          <c:w val="0.68862458345811073"/>
          <c:h val="0.5446351920493686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99CC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4.3610064225502884E-2"/>
                  <c:y val="-0.2688379742318193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6830124182048718E-2"/>
                  <c:y val="1.456908828312005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Mucho</c:v>
                </c:pt>
                <c:pt idx="1">
                  <c:v>Algo</c:v>
                </c:pt>
                <c:pt idx="2">
                  <c:v>Poco</c:v>
                </c:pt>
                <c:pt idx="3">
                  <c:v>Nada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38</c:v>
                </c:pt>
                <c:pt idx="1">
                  <c:v>42</c:v>
                </c:pt>
                <c:pt idx="2">
                  <c:v>12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21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48028539062E-2"/>
          <c:y val="0.22986768831240992"/>
          <c:w val="0.8138888888888911"/>
          <c:h val="0.7701321474791096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0"/>
            <c:spPr>
              <a:solidFill>
                <a:schemeClr val="accent1"/>
              </a:solidFill>
            </c:spPr>
          </c:dPt>
          <c:dPt>
            <c:idx val="1"/>
            <c:bubble3D val="0"/>
            <c:explosion val="0"/>
            <c:spPr>
              <a:solidFill>
                <a:srgbClr val="FF0000"/>
              </a:solidFill>
            </c:spPr>
          </c:dPt>
          <c:dPt>
            <c:idx val="2"/>
            <c:bubble3D val="0"/>
            <c:explosion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3"/>
            <c:bubble3D val="0"/>
            <c:explosion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2.4183288577691909E-2"/>
                  <c:y val="-2.251138762359737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0470889413371421E-2"/>
                  <c:y val="-6.86933222697478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4409476182863151E-2"/>
                  <c:y val="-1.6231703421842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660356517935259"/>
                  <c:y val="0.123592498731372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74</c:v>
                </c:pt>
                <c:pt idx="1">
                  <c:v>21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21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48028539131E-2"/>
          <c:y val="0.22986768831240997"/>
          <c:w val="0.81388888888889133"/>
          <c:h val="0.7701321474791096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0"/>
            <c:spPr>
              <a:solidFill>
                <a:schemeClr val="accent1"/>
              </a:solidFill>
            </c:spPr>
          </c:dPt>
          <c:dPt>
            <c:idx val="1"/>
            <c:bubble3D val="0"/>
            <c:explosion val="0"/>
            <c:spPr>
              <a:solidFill>
                <a:srgbClr val="FF0000"/>
              </a:solidFill>
            </c:spPr>
          </c:dPt>
          <c:dPt>
            <c:idx val="2"/>
            <c:bubble3D val="0"/>
            <c:explosion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3"/>
            <c:bubble3D val="0"/>
            <c:explosion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5.9285418151370714E-3"/>
                  <c:y val="1.60698290467725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0470889413371421E-2"/>
                  <c:y val="-6.86933222697478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4409476182863151E-2"/>
                  <c:y val="-1.6231703421842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660356517935259"/>
                  <c:y val="0.123592498731372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57</c:v>
                </c:pt>
                <c:pt idx="1">
                  <c:v>34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21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48028538992E-2"/>
          <c:y val="0.22986768831240986"/>
          <c:w val="0.81388888888889088"/>
          <c:h val="0.7701321474791096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0"/>
            <c:spPr>
              <a:solidFill>
                <a:schemeClr val="accent1"/>
              </a:solidFill>
            </c:spPr>
          </c:dPt>
          <c:dPt>
            <c:idx val="1"/>
            <c:bubble3D val="0"/>
            <c:explosion val="0"/>
            <c:spPr>
              <a:solidFill>
                <a:srgbClr val="FF0000"/>
              </a:solidFill>
            </c:spPr>
          </c:dPt>
          <c:dPt>
            <c:idx val="2"/>
            <c:bubble3D val="0"/>
            <c:explosion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3"/>
            <c:bubble3D val="0"/>
            <c:explosion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1.6268517590186456E-3"/>
                  <c:y val="-4.6479210643261858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0470889413371421E-2"/>
                  <c:y val="-6.86933222697478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4409476182863151E-2"/>
                  <c:y val="-1.6231703421842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660356517935259"/>
                  <c:y val="0.123592498731372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51</c:v>
                </c:pt>
                <c:pt idx="1">
                  <c:v>39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2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566082817766522"/>
          <c:y val="0.24620117966690583"/>
          <c:w val="0.68862458345811095"/>
          <c:h val="0.5446351920493686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99CC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3.0966464793847605E-2"/>
                  <c:y val="-0.124535825985664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6.8348112738695231E-3"/>
                  <c:y val="-5.288385465587998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1510446201583974E-2"/>
                  <c:y val="2.80642218204711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Mucho</c:v>
                </c:pt>
                <c:pt idx="1">
                  <c:v>Algo</c:v>
                </c:pt>
                <c:pt idx="2">
                  <c:v>Poco</c:v>
                </c:pt>
                <c:pt idx="3">
                  <c:v>Nada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44</c:v>
                </c:pt>
                <c:pt idx="1">
                  <c:v>39</c:v>
                </c:pt>
                <c:pt idx="2">
                  <c:v>9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21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48028539062E-2"/>
          <c:y val="0.22986768831240992"/>
          <c:w val="0.8138888888888911"/>
          <c:h val="0.7701321474791096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0"/>
            <c:spPr>
              <a:solidFill>
                <a:schemeClr val="accent1"/>
              </a:solidFill>
            </c:spPr>
          </c:dPt>
          <c:dPt>
            <c:idx val="1"/>
            <c:bubble3D val="0"/>
            <c:explosion val="0"/>
            <c:spPr>
              <a:solidFill>
                <a:srgbClr val="FF0000"/>
              </a:solidFill>
            </c:spPr>
          </c:dPt>
          <c:dPt>
            <c:idx val="2"/>
            <c:bubble3D val="0"/>
            <c:explosion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3"/>
            <c:bubble3D val="0"/>
            <c:explosion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3.1738851509723852E-2"/>
                  <c:y val="4.36275309687813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0470889413371421E-2"/>
                  <c:y val="-6.86933222697478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6456579350261893E-2"/>
                  <c:y val="-4.93009457282524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660356517935259"/>
                  <c:y val="0.123592498731372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69</c:v>
                </c:pt>
                <c:pt idx="1">
                  <c:v>25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1246225702066927"/>
          <c:y val="9.2594987130244069E-2"/>
          <c:w val="0.57711705163233629"/>
          <c:h val="0.9063728495979063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1.1023080768803517E-2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40850595348264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65</c:v>
                </c:pt>
                <c:pt idx="1">
                  <c:v>27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gapDepth val="93"/>
        <c:shape val="cylinder"/>
        <c:axId val="140205056"/>
        <c:axId val="140012928"/>
        <c:axId val="0"/>
      </c:bar3DChart>
      <c:catAx>
        <c:axId val="1402050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012928"/>
        <c:crosses val="autoZero"/>
        <c:auto val="1"/>
        <c:lblAlgn val="ctr"/>
        <c:lblOffset val="100"/>
        <c:noMultiLvlLbl val="0"/>
      </c:catAx>
      <c:valAx>
        <c:axId val="140012928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40205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246225702066943"/>
          <c:y val="9.2594987130244111E-2"/>
          <c:w val="0.57711705163233629"/>
          <c:h val="0.9063728495979060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1.1023080768803522E-2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40850595348264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73</c:v>
                </c:pt>
                <c:pt idx="1">
                  <c:v>22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gapDepth val="93"/>
        <c:shape val="cylinder"/>
        <c:axId val="130226688"/>
        <c:axId val="140014656"/>
        <c:axId val="0"/>
      </c:bar3DChart>
      <c:catAx>
        <c:axId val="13022668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014656"/>
        <c:crosses val="autoZero"/>
        <c:auto val="1"/>
        <c:lblAlgn val="ctr"/>
        <c:lblOffset val="100"/>
        <c:noMultiLvlLbl val="0"/>
      </c:catAx>
      <c:valAx>
        <c:axId val="140014656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30226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246225702066965"/>
          <c:y val="9.259498713024418E-2"/>
          <c:w val="0.57711705163233629"/>
          <c:h val="0.9063728495979058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1.1023080768803527E-2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40850595348264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34</c:v>
                </c:pt>
                <c:pt idx="1">
                  <c:v>56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gapDepth val="93"/>
        <c:shape val="cylinder"/>
        <c:axId val="130225152"/>
        <c:axId val="140016384"/>
        <c:axId val="0"/>
      </c:bar3DChart>
      <c:catAx>
        <c:axId val="13022515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016384"/>
        <c:crosses val="autoZero"/>
        <c:auto val="1"/>
        <c:lblAlgn val="ctr"/>
        <c:lblOffset val="100"/>
        <c:noMultiLvlLbl val="0"/>
      </c:catAx>
      <c:valAx>
        <c:axId val="140016384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30225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8481491995995948"/>
          <c:y val="4.8509567313033596E-2"/>
          <c:w val="0.57711705163233629"/>
          <c:h val="0.9063728495979060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2.0821503372053355E-2"/>
                  <c:y val="1.446598526089697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563863935753176E-2"/>
                  <c:y val="4.4644029451273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Mala</c:v>
                </c:pt>
                <c:pt idx="4">
                  <c:v>Muy mala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10</c:v>
                </c:pt>
                <c:pt idx="1">
                  <c:v>44</c:v>
                </c:pt>
                <c:pt idx="2">
                  <c:v>34</c:v>
                </c:pt>
                <c:pt idx="3">
                  <c:v>9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gapDepth val="93"/>
        <c:shape val="cylinder"/>
        <c:axId val="140609024"/>
        <c:axId val="130352256"/>
        <c:axId val="0"/>
      </c:bar3DChart>
      <c:catAx>
        <c:axId val="1406090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30352256"/>
        <c:crosses val="autoZero"/>
        <c:auto val="1"/>
        <c:lblAlgn val="ctr"/>
        <c:lblOffset val="100"/>
        <c:noMultiLvlLbl val="0"/>
      </c:catAx>
      <c:valAx>
        <c:axId val="130352256"/>
        <c:scaling>
          <c:orientation val="minMax"/>
          <c:max val="6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40609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877E-2"/>
          <c:y val="0.1578345649282212"/>
          <c:w val="0.81388888888889022"/>
          <c:h val="0.7701321474791096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</c:strCache>
            </c:strRef>
          </c:tx>
          <c:explosion val="25"/>
          <c:dPt>
            <c:idx val="0"/>
            <c:bubble3D val="0"/>
            <c:explosion val="0"/>
          </c:dPt>
          <c:dPt>
            <c:idx val="1"/>
            <c:bubble3D val="0"/>
            <c:explosion val="11"/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0165988626421697"/>
                  <c:y val="0.1396954392454892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145450568678916"/>
                  <c:y val="-0.2723199674510640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7972440944881898E-3"/>
                  <c:y val="5.8146692409552104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3.4381452318460244E-2"/>
                  <c:y val="-3.4305497587354704E-4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13</c:v>
                </c:pt>
                <c:pt idx="1">
                  <c:v>81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937959206693774"/>
          <c:y val="4.8509567313033596E-2"/>
          <c:w val="0.57711705163233629"/>
          <c:h val="0.9063728495979066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2.4386502066897048E-2"/>
                  <c:y val="2.9395238135933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57701922008671E-2"/>
                  <c:y val="1.3064392022285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78850961004337E-2"/>
                  <c:y val="1.9596588033428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</c:v>
                </c:pt>
                <c:pt idx="1">
                  <c:v>Algo</c:v>
                </c:pt>
                <c:pt idx="2">
                  <c:v>Poco</c:v>
                </c:pt>
                <c:pt idx="3">
                  <c:v>Nada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22</c:v>
                </c:pt>
                <c:pt idx="1">
                  <c:v>42</c:v>
                </c:pt>
                <c:pt idx="2">
                  <c:v>21</c:v>
                </c:pt>
                <c:pt idx="3">
                  <c:v>11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gapDepth val="93"/>
        <c:shape val="cylinder"/>
        <c:axId val="140708352"/>
        <c:axId val="130356288"/>
        <c:axId val="0"/>
      </c:bar3DChart>
      <c:catAx>
        <c:axId val="14070835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30356288"/>
        <c:crosses val="autoZero"/>
        <c:auto val="1"/>
        <c:lblAlgn val="ctr"/>
        <c:lblOffset val="100"/>
        <c:noMultiLvlLbl val="0"/>
      </c:catAx>
      <c:valAx>
        <c:axId val="130356288"/>
        <c:scaling>
          <c:orientation val="minMax"/>
          <c:max val="8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40708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317775069972243"/>
          <c:y val="4.8509664737412701E-2"/>
          <c:w val="0.57711705163233629"/>
          <c:h val="0.9063728495979053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5.5666540354347309E-2"/>
                  <c:y val="3.0997987438452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531279371043986E-2"/>
                  <c:y val="2.2363449187824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137320595604806E-2"/>
                  <c:y val="2.8895609901822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40850595348264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40</c:v>
                </c:pt>
                <c:pt idx="1">
                  <c:v>49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93"/>
        <c:shape val="box"/>
        <c:axId val="140706816"/>
        <c:axId val="130358592"/>
        <c:axId val="0"/>
      </c:bar3DChart>
      <c:catAx>
        <c:axId val="1407068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30358592"/>
        <c:crosses val="autoZero"/>
        <c:auto val="1"/>
        <c:lblAlgn val="ctr"/>
        <c:lblOffset val="100"/>
        <c:noMultiLvlLbl val="0"/>
      </c:catAx>
      <c:valAx>
        <c:axId val="130358592"/>
        <c:scaling>
          <c:orientation val="minMax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40706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317775069972243"/>
          <c:y val="4.8509664737412701E-2"/>
          <c:w val="0.57711705163233629"/>
          <c:h val="0.9063728495979050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5.566654035434733E-2"/>
                  <c:y val="3.0997987438452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531279371043986E-2"/>
                  <c:y val="2.2363449187824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137320595604806E-2"/>
                  <c:y val="2.8895609901822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40850595348264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59</c:v>
                </c:pt>
                <c:pt idx="1">
                  <c:v>32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93"/>
        <c:shape val="box"/>
        <c:axId val="140816896"/>
        <c:axId val="140838016"/>
        <c:axId val="0"/>
      </c:bar3DChart>
      <c:catAx>
        <c:axId val="1408168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838016"/>
        <c:crosses val="autoZero"/>
        <c:auto val="1"/>
        <c:lblAlgn val="ctr"/>
        <c:lblOffset val="100"/>
        <c:noMultiLvlLbl val="0"/>
      </c:catAx>
      <c:valAx>
        <c:axId val="140838016"/>
        <c:scaling>
          <c:orientation val="minMax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40816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317775069972243"/>
          <c:y val="4.8509664737412701E-2"/>
          <c:w val="0.57711705163233629"/>
          <c:h val="0.9063728495979048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5.5666540354347344E-2"/>
                  <c:y val="3.0997987438452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531279371043986E-2"/>
                  <c:y val="2.2363449187824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137320595604806E-2"/>
                  <c:y val="2.8895609901822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557701922008671E-2"/>
                  <c:y val="2.2862686038999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01931729807852E-2"/>
                  <c:y val="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40850595348264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63</c:v>
                </c:pt>
                <c:pt idx="1">
                  <c:v>25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93"/>
        <c:shape val="box"/>
        <c:axId val="140709376"/>
        <c:axId val="140839744"/>
        <c:axId val="0"/>
      </c:bar3DChart>
      <c:catAx>
        <c:axId val="140709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839744"/>
        <c:crosses val="autoZero"/>
        <c:auto val="1"/>
        <c:lblAlgn val="ctr"/>
        <c:lblOffset val="100"/>
        <c:noMultiLvlLbl val="0"/>
      </c:catAx>
      <c:valAx>
        <c:axId val="140839744"/>
        <c:scaling>
          <c:orientation val="minMax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140709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984084370742454"/>
          <c:y val="5.3826360563112026E-2"/>
          <c:w val="0.47407999988305427"/>
          <c:h val="0.911764516244226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Dice que quiere construir un México diferente</c:v>
                </c:pt>
                <c:pt idx="1">
                  <c:v>Dice que SI sabe cumplir lo que promete </c:v>
                </c:pt>
                <c:pt idx="2">
                  <c:v>Dice que es el cambio verdadero </c:v>
                </c:pt>
                <c:pt idx="3">
                  <c:v>Dice estar comprometido con su profesión y su país</c:v>
                </c:pt>
              </c:strCache>
            </c:strRef>
          </c:cat>
          <c:val>
            <c:numRef>
              <c:f>Hoja1!$B$2:$B$5</c:f>
              <c:numCache>
                <c:formatCode>0.0</c:formatCode>
                <c:ptCount val="4"/>
                <c:pt idx="0">
                  <c:v>6.8100320065637368</c:v>
                </c:pt>
                <c:pt idx="1">
                  <c:v>6.7042609982557559</c:v>
                </c:pt>
                <c:pt idx="2">
                  <c:v>6.5069037622343613</c:v>
                </c:pt>
                <c:pt idx="3">
                  <c:v>6.3608280710693252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141064704"/>
        <c:axId val="140842624"/>
      </c:barChart>
      <c:catAx>
        <c:axId val="14106470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140842624"/>
        <c:crosses val="autoZero"/>
        <c:auto val="1"/>
        <c:lblAlgn val="ctr"/>
        <c:lblOffset val="100"/>
        <c:noMultiLvlLbl val="0"/>
      </c:catAx>
      <c:valAx>
        <c:axId val="140842624"/>
        <c:scaling>
          <c:orientation val="minMax"/>
          <c:max val="10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crossAx val="141064704"/>
        <c:crosses val="autoZero"/>
        <c:crossBetween val="between"/>
        <c:majorUnit val="2"/>
        <c:minorUnit val="0.4"/>
      </c:valAx>
      <c:spPr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509204604971744"/>
          <c:y val="4.8137124548885281E-2"/>
          <c:w val="0.55882896128424409"/>
          <c:h val="0.917453840254308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 México diferente</c:v>
                </c:pt>
                <c:pt idx="1">
                  <c:v>Saber cumplir </c:v>
                </c:pt>
                <c:pt idx="2">
                  <c:v>Cambio verdadero</c:v>
                </c:pt>
                <c:pt idx="3">
                  <c:v>Comprometido con el país</c:v>
                </c:pt>
                <c:pt idx="4">
                  <c:v>Ninguno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</c:formatCode>
                <c:ptCount val="6"/>
                <c:pt idx="0">
                  <c:v>20</c:v>
                </c:pt>
                <c:pt idx="1">
                  <c:v>26</c:v>
                </c:pt>
                <c:pt idx="2">
                  <c:v>21</c:v>
                </c:pt>
                <c:pt idx="3">
                  <c:v>17</c:v>
                </c:pt>
                <c:pt idx="4">
                  <c:v>6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141110784"/>
        <c:axId val="140844352"/>
      </c:barChart>
      <c:catAx>
        <c:axId val="1411107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140844352"/>
        <c:crosses val="autoZero"/>
        <c:auto val="1"/>
        <c:lblAlgn val="ctr"/>
        <c:lblOffset val="100"/>
        <c:noMultiLvlLbl val="0"/>
      </c:catAx>
      <c:valAx>
        <c:axId val="140844352"/>
        <c:scaling>
          <c:orientation val="minMax"/>
          <c:max val="50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141110784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91570272035629"/>
          <c:y val="6.711805432922234E-2"/>
          <c:w val="0.5162666564129812"/>
          <c:h val="0.82053014901586585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</c:strCache>
            </c:strRef>
          </c:tx>
          <c:dPt>
            <c:idx val="0"/>
            <c:bubble3D val="0"/>
            <c:explosion val="7"/>
            <c:spPr>
              <a:solidFill>
                <a:schemeClr val="bg2">
                  <a:lumMod val="50000"/>
                </a:schemeClr>
              </a:solidFill>
            </c:spPr>
          </c:dPt>
          <c:dPt>
            <c:idx val="1"/>
            <c:bubble3D val="0"/>
            <c:explosion val="6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0.16219166535166479"/>
                  <c:y val="-7.674807227017497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230726899744924"/>
                  <c:y val="-9.879508701223405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0413216867445814"/>
                  <c:y val="0.110875963765703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Ns/Nc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</c:v>
                </c:pt>
                <c:pt idx="1">
                  <c:v>62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37"/>
      </c:pieChart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358840470716967"/>
          <c:y val="5.9227030329963334E-2"/>
          <c:w val="0.49588614085614513"/>
          <c:h val="0.90976454812514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00CC">
                      <a:shade val="30000"/>
                      <a:satMod val="115000"/>
                    </a:srgbClr>
                  </a:gs>
                  <a:gs pos="50000">
                    <a:srgbClr val="0000CC">
                      <a:shade val="67500"/>
                      <a:satMod val="115000"/>
                    </a:srgbClr>
                  </a:gs>
                  <a:gs pos="100000">
                    <a:srgbClr val="0000C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8000">
                      <a:shade val="30000"/>
                      <a:satMod val="115000"/>
                    </a:srgbClr>
                  </a:gs>
                  <a:gs pos="50000">
                    <a:srgbClr val="008000">
                      <a:shade val="67500"/>
                      <a:satMod val="115000"/>
                    </a:srgbClr>
                  </a:gs>
                  <a:gs pos="100000">
                    <a:srgbClr val="008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75000"/>
                      <a:shade val="30000"/>
                      <a:satMod val="115000"/>
                    </a:srgbClr>
                  </a:gs>
                  <a:gs pos="50000">
                    <a:srgbClr val="8064A2">
                      <a:lumMod val="75000"/>
                      <a:shade val="67500"/>
                      <a:satMod val="115000"/>
                    </a:srgbClr>
                  </a:gs>
                  <a:gs pos="100000">
                    <a:srgbClr val="8064A2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75000"/>
                      <a:lumOff val="25000"/>
                      <a:shade val="30000"/>
                      <a:satMod val="115000"/>
                    </a:prstClr>
                  </a:gs>
                  <a:gs pos="50000">
                    <a:prstClr val="black">
                      <a:lumMod val="75000"/>
                      <a:lumOff val="25000"/>
                      <a:shade val="67500"/>
                      <a:satMod val="115000"/>
                    </a:prstClr>
                  </a:gs>
                  <a:gs pos="100000">
                    <a:prstClr val="black">
                      <a:lumMod val="75000"/>
                      <a:lumOff val="2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ln>
                <a:noFill/>
              </a:ln>
            </c:spPr>
          </c:dPt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50000"/>
                      <a:shade val="30000"/>
                      <a:satMod val="115000"/>
                    </a:srgbClr>
                  </a:gs>
                  <a:gs pos="50000">
                    <a:srgbClr val="8064A2">
                      <a:lumMod val="50000"/>
                      <a:shade val="67500"/>
                      <a:satMod val="115000"/>
                    </a:srgbClr>
                  </a:gs>
                  <a:gs pos="100000">
                    <a:srgbClr val="8064A2">
                      <a:lumMod val="50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65000"/>
                      <a:lumOff val="35000"/>
                      <a:shade val="30000"/>
                      <a:satMod val="115000"/>
                    </a:prstClr>
                  </a:gs>
                  <a:gs pos="50000">
                    <a:prstClr val="black">
                      <a:lumMod val="65000"/>
                      <a:lumOff val="35000"/>
                      <a:shade val="67500"/>
                      <a:satMod val="115000"/>
                    </a:prstClr>
                  </a:gs>
                  <a:gs pos="100000">
                    <a:prstClr val="black">
                      <a:lumMod val="65000"/>
                      <a:lumOff val="3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Lbls>
            <c:dLbl>
              <c:idx val="0"/>
              <c:layout>
                <c:manualLayout>
                  <c:x val="1.102308076880352E-2"/>
                  <c:y val="3.1273120953463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676189825062252E-3"/>
                  <c:y val="-1.94541032083906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204908856281012E-4"/>
                  <c:y val="1.209174157954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409817712561873E-4"/>
                  <c:y val="-1.0909839805033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8434126977344424E-3"/>
                  <c:y val="2.29348039343147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Josefina Vázquez</c:v>
                </c:pt>
                <c:pt idx="1">
                  <c:v>Enrique Peña </c:v>
                </c:pt>
                <c:pt idx="2">
                  <c:v>Andrés M. López Obrador</c:v>
                </c:pt>
                <c:pt idx="3">
                  <c:v>Gabriel Quadri</c:v>
                </c:pt>
                <c:pt idx="4">
                  <c:v>Otro</c:v>
                </c:pt>
                <c:pt idx="5">
                  <c:v>Ninguno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</c:formatCode>
                <c:ptCount val="7"/>
                <c:pt idx="0">
                  <c:v>25</c:v>
                </c:pt>
                <c:pt idx="1">
                  <c:v>6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49</c:v>
                </c:pt>
                <c:pt idx="6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140308992"/>
        <c:axId val="140897088"/>
      </c:barChart>
      <c:catAx>
        <c:axId val="1403089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897088"/>
        <c:crosses val="autoZero"/>
        <c:auto val="1"/>
        <c:lblAlgn val="ctr"/>
        <c:lblOffset val="100"/>
        <c:noMultiLvlLbl val="0"/>
      </c:catAx>
      <c:valAx>
        <c:axId val="140897088"/>
        <c:scaling>
          <c:orientation val="minMax"/>
          <c:max val="90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140308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739195100612424"/>
          <c:y val="3.296359823760852E-2"/>
          <c:w val="0.49588614085614535"/>
          <c:h val="0.90976454812514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75000"/>
                      <a:shade val="30000"/>
                      <a:satMod val="115000"/>
                    </a:srgbClr>
                  </a:gs>
                  <a:gs pos="50000">
                    <a:srgbClr val="8064A2">
                      <a:lumMod val="75000"/>
                      <a:shade val="67500"/>
                      <a:satMod val="115000"/>
                    </a:srgbClr>
                  </a:gs>
                  <a:gs pos="100000">
                    <a:srgbClr val="8064A2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75000"/>
                      <a:lumOff val="25000"/>
                      <a:shade val="30000"/>
                      <a:satMod val="115000"/>
                    </a:prstClr>
                  </a:gs>
                  <a:gs pos="50000">
                    <a:prstClr val="black">
                      <a:lumMod val="75000"/>
                      <a:lumOff val="25000"/>
                      <a:shade val="67500"/>
                      <a:satMod val="115000"/>
                    </a:prstClr>
                  </a:gs>
                  <a:gs pos="100000">
                    <a:prstClr val="black">
                      <a:lumMod val="75000"/>
                      <a:lumOff val="2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ln>
                <a:noFill/>
              </a:ln>
            </c:spPr>
          </c:dPt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8064A2">
                      <a:lumMod val="50000"/>
                      <a:shade val="30000"/>
                      <a:satMod val="115000"/>
                    </a:srgbClr>
                  </a:gs>
                  <a:gs pos="50000">
                    <a:srgbClr val="8064A2">
                      <a:lumMod val="50000"/>
                      <a:shade val="67500"/>
                      <a:satMod val="115000"/>
                    </a:srgbClr>
                  </a:gs>
                  <a:gs pos="100000">
                    <a:srgbClr val="8064A2">
                      <a:lumMod val="50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prstClr val="black">
                      <a:lumMod val="65000"/>
                      <a:lumOff val="35000"/>
                      <a:shade val="30000"/>
                      <a:satMod val="115000"/>
                    </a:prstClr>
                  </a:gs>
                  <a:gs pos="50000">
                    <a:prstClr val="black">
                      <a:lumMod val="65000"/>
                      <a:lumOff val="35000"/>
                      <a:shade val="67500"/>
                      <a:satMod val="115000"/>
                    </a:prstClr>
                  </a:gs>
                  <a:gs pos="100000">
                    <a:prstClr val="black">
                      <a:lumMod val="65000"/>
                      <a:lumOff val="3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prstClr val="white">
                      <a:lumMod val="75000"/>
                      <a:shade val="30000"/>
                      <a:satMod val="115000"/>
                    </a:prstClr>
                  </a:gs>
                  <a:gs pos="50000">
                    <a:prstClr val="white">
                      <a:lumMod val="75000"/>
                      <a:shade val="67500"/>
                      <a:satMod val="115000"/>
                    </a:prstClr>
                  </a:gs>
                  <a:gs pos="100000">
                    <a:prstClr val="white">
                      <a:lumMod val="75000"/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</c:spPr>
          </c:dPt>
          <c:dLbls>
            <c:dLbl>
              <c:idx val="0"/>
              <c:layout>
                <c:manualLayout>
                  <c:x val="1.1023080768803525E-2"/>
                  <c:y val="3.127312095346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676189825062252E-3"/>
                  <c:y val="-1.94541032083906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204908856281012E-4"/>
                  <c:y val="1.209174157954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409817712561873E-4"/>
                  <c:y val="-1.0909839805033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8434126977344424E-3"/>
                  <c:y val="2.29348039343147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Si cambié mi decisión</c:v>
                </c:pt>
                <c:pt idx="1">
                  <c:v>Si, ahora dudo por quién votar </c:v>
                </c:pt>
                <c:pt idx="2">
                  <c:v>No, nada cambió</c:v>
                </c:pt>
                <c:pt idx="3">
                  <c:v>Ns/Nc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3</c:v>
                </c:pt>
                <c:pt idx="1">
                  <c:v>2</c:v>
                </c:pt>
                <c:pt idx="2">
                  <c:v>86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axId val="140311040"/>
        <c:axId val="140898816"/>
      </c:barChart>
      <c:catAx>
        <c:axId val="1403110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40898816"/>
        <c:crosses val="autoZero"/>
        <c:auto val="1"/>
        <c:lblAlgn val="ctr"/>
        <c:lblOffset val="100"/>
        <c:noMultiLvlLbl val="0"/>
      </c:catAx>
      <c:valAx>
        <c:axId val="140898816"/>
        <c:scaling>
          <c:orientation val="minMax"/>
          <c:max val="90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140311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ahoma" pitchFamily="34" charset="0"/>
          <a:ea typeface="Tahoma" pitchFamily="34" charset="0"/>
          <a:cs typeface="Tahoma" pitchFamily="34" charset="0"/>
        </a:defRPr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8F2F60E-FC65-4C99-BD32-048EE9B12B8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0165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87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2F3B757-9FFA-415E-A249-0D052D8E177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5864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50EF9DE-D591-4AD9-81AD-FAC7CDD2FD81}" type="slidenum">
              <a:rPr lang="es-ES" smtClean="0">
                <a:solidFill>
                  <a:srgbClr val="000000"/>
                </a:solidFill>
              </a:rPr>
              <a:pPr eaLnBrk="1" hangingPunct="1">
                <a:defRPr/>
              </a:pPr>
              <a:t>1</a:t>
            </a:fld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5533E59-C04B-4D82-8EB3-E73AA41E0DC6}" type="slidenum">
              <a:rPr lang="es-ES" smtClean="0"/>
              <a:pPr eaLnBrk="1" hangingPunct="1">
                <a:defRPr/>
              </a:pPr>
              <a:t>2</a:t>
            </a:fld>
            <a:endParaRPr lang="es-E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B52B8B-303C-463B-BB2F-A4CD93B93E5C}" type="slidenum">
              <a:rPr lang="es-ES" sz="1200"/>
              <a:pPr algn="r"/>
              <a:t>3</a:t>
            </a:fld>
            <a:endParaRPr lang="es-E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B52B8B-303C-463B-BB2F-A4CD93B93E5C}" type="slidenum">
              <a:rPr lang="es-ES" sz="1200"/>
              <a:pPr algn="r"/>
              <a:t>4</a:t>
            </a:fld>
            <a:endParaRPr lang="es-E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B52B8B-303C-463B-BB2F-A4CD93B93E5C}" type="slidenum">
              <a:rPr lang="es-ES" sz="1200"/>
              <a:pPr algn="r"/>
              <a:t>5</a:t>
            </a:fld>
            <a:endParaRPr lang="es-E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B52B8B-303C-463B-BB2F-A4CD93B93E5C}" type="slidenum">
              <a:rPr lang="es-ES" sz="1200"/>
              <a:pPr algn="r"/>
              <a:t>6</a:t>
            </a:fld>
            <a:endParaRPr lang="es-E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B52B8B-303C-463B-BB2F-A4CD93B93E5C}" type="slidenum">
              <a:rPr lang="es-ES" sz="1200"/>
              <a:pPr algn="r"/>
              <a:t>7</a:t>
            </a:fld>
            <a:endParaRPr lang="es-E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8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9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10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11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12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13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B52B8B-303C-463B-BB2F-A4CD93B93E5C}" type="slidenum">
              <a:rPr lang="es-ES" sz="1200"/>
              <a:pPr algn="r"/>
              <a:t>14</a:t>
            </a:fld>
            <a:endParaRPr lang="es-E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15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16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17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18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19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20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21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22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23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24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25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26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27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28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29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30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31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32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33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34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2B3797-EA2B-49D4-A1B0-A4DB5DB5CF45}" type="slidenum">
              <a:rPr lang="es-ES" sz="1200"/>
              <a:pPr algn="r"/>
              <a:t>35</a:t>
            </a:fld>
            <a:endParaRPr lang="es-E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Imagen" descr="portadas-0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6858000" cy="918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7" descr="logotint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713" y="395288"/>
            <a:ext cx="3330575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Imagen" descr="portadas-0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6858000" cy="88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4" descr="logotint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7500" y="123825"/>
            <a:ext cx="827088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2"/>
          <p:cNvSpPr>
            <a:spLocks noChangeArrowheads="1"/>
          </p:cNvSpPr>
          <p:nvPr userDrawn="1"/>
        </p:nvSpPr>
        <p:spPr bwMode="auto">
          <a:xfrm rot="16200000">
            <a:off x="4275931" y="5990432"/>
            <a:ext cx="481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s-MX" sz="2400" dirty="0" smtClean="0">
                <a:solidFill>
                  <a:srgbClr val="DDDDDD"/>
                </a:solidFill>
                <a:latin typeface="Copperplate Gothic Bold" pitchFamily="34" charset="0"/>
              </a:rPr>
              <a:t>Nacional</a:t>
            </a:r>
            <a:endParaRPr lang="es-MX" sz="2400" dirty="0">
              <a:solidFill>
                <a:srgbClr val="DDDDDD"/>
              </a:solidFill>
              <a:latin typeface="Copperplate Gothic Bold" pitchFamily="34" charset="0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5419725" y="8743950"/>
            <a:ext cx="1530350" cy="4762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2400">
                <a:solidFill>
                  <a:srgbClr val="DDDDDD"/>
                </a:solidFill>
                <a:latin typeface="Copperplate Gothic Bold" pitchFamily="34" charset="0"/>
              </a:defRPr>
            </a:lvl1pPr>
          </a:lstStyle>
          <a:p>
            <a:pPr>
              <a:defRPr/>
            </a:pPr>
            <a:fld id="{08107064-C7A9-4C08-8254-4DE79047A1B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  <p:pic>
        <p:nvPicPr>
          <p:cNvPr id="6" name="5 Imagen" descr="cambio_logo.gif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619228" y="157682"/>
            <a:ext cx="1800200" cy="62125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D0E56F3-01FC-43E8-A892-924542DC8D6E}" type="datetime1">
              <a:rPr lang="en-US"/>
              <a:pPr>
                <a:defRPr/>
              </a:pPr>
              <a:t>3/29/2012</a:t>
            </a:fld>
            <a:endParaRPr lang="es-MX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anchor="ctr" anchorCtr="1"/>
          <a:lstStyle>
            <a:lvl1pPr algn="l">
              <a:defRPr sz="12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74C4BD8-BB60-488E-880B-C5498408E28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3" Type="http://schemas.openxmlformats.org/officeDocument/2006/relationships/chart" Target="../charts/chart7.xml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7.wdp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18" Type="http://schemas.openxmlformats.org/officeDocument/2006/relationships/chart" Target="../charts/chart12.xml"/><Relationship Id="rId3" Type="http://schemas.openxmlformats.org/officeDocument/2006/relationships/chart" Target="../charts/chart11.xml"/><Relationship Id="rId21" Type="http://schemas.openxmlformats.org/officeDocument/2006/relationships/image" Target="../media/image17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7.wdp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24" Type="http://schemas.openxmlformats.org/officeDocument/2006/relationships/image" Target="../media/image20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openxmlformats.org/officeDocument/2006/relationships/image" Target="../media/image19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Relationship Id="rId2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18" Type="http://schemas.openxmlformats.org/officeDocument/2006/relationships/chart" Target="../charts/chart14.xml"/><Relationship Id="rId3" Type="http://schemas.openxmlformats.org/officeDocument/2006/relationships/chart" Target="../charts/chart13.xml"/><Relationship Id="rId21" Type="http://schemas.openxmlformats.org/officeDocument/2006/relationships/image" Target="../media/image17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7.wdp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24" Type="http://schemas.openxmlformats.org/officeDocument/2006/relationships/image" Target="../media/image20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openxmlformats.org/officeDocument/2006/relationships/image" Target="../media/image19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Relationship Id="rId2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18" Type="http://schemas.openxmlformats.org/officeDocument/2006/relationships/chart" Target="../charts/chart16.xml"/><Relationship Id="rId3" Type="http://schemas.openxmlformats.org/officeDocument/2006/relationships/chart" Target="../charts/chart15.xml"/><Relationship Id="rId21" Type="http://schemas.openxmlformats.org/officeDocument/2006/relationships/image" Target="../media/image17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7.wdp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24" Type="http://schemas.openxmlformats.org/officeDocument/2006/relationships/image" Target="../media/image20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openxmlformats.org/officeDocument/2006/relationships/image" Target="../media/image19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Relationship Id="rId2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3" Type="http://schemas.openxmlformats.org/officeDocument/2006/relationships/chart" Target="../charts/chart17.xml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7.wdp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2.png"/><Relationship Id="rId18" Type="http://schemas.microsoft.com/office/2007/relationships/hdphoto" Target="../media/hdphoto7.wdp"/><Relationship Id="rId3" Type="http://schemas.openxmlformats.org/officeDocument/2006/relationships/chart" Target="../charts/chart22.xml"/><Relationship Id="rId21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microsoft.com/office/2007/relationships/hdphoto" Target="../media/hdphoto4.wdp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6" Type="http://schemas.microsoft.com/office/2007/relationships/hdphoto" Target="../media/hdphoto6.wdp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1.png"/><Relationship Id="rId24" Type="http://schemas.openxmlformats.org/officeDocument/2006/relationships/image" Target="../media/image20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image" Target="../media/image19.png"/><Relationship Id="rId10" Type="http://schemas.microsoft.com/office/2007/relationships/hdphoto" Target="../media/hdphoto3.wdp"/><Relationship Id="rId19" Type="http://schemas.openxmlformats.org/officeDocument/2006/relationships/image" Target="../media/image15.png"/><Relationship Id="rId4" Type="http://schemas.openxmlformats.org/officeDocument/2006/relationships/chart" Target="../charts/chart23.xml"/><Relationship Id="rId9" Type="http://schemas.openxmlformats.org/officeDocument/2006/relationships/image" Target="../media/image10.png"/><Relationship Id="rId14" Type="http://schemas.microsoft.com/office/2007/relationships/hdphoto" Target="../media/hdphoto5.wdp"/><Relationship Id="rId2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2.png"/><Relationship Id="rId18" Type="http://schemas.microsoft.com/office/2007/relationships/hdphoto" Target="../media/hdphoto7.wdp"/><Relationship Id="rId3" Type="http://schemas.openxmlformats.org/officeDocument/2006/relationships/chart" Target="../charts/chart24.xml"/><Relationship Id="rId21" Type="http://schemas.openxmlformats.org/officeDocument/2006/relationships/image" Target="../media/image18.png"/><Relationship Id="rId7" Type="http://schemas.openxmlformats.org/officeDocument/2006/relationships/image" Target="../media/image9.png"/><Relationship Id="rId12" Type="http://schemas.microsoft.com/office/2007/relationships/hdphoto" Target="../media/hdphoto4.wdp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6" Type="http://schemas.microsoft.com/office/2007/relationships/hdphoto" Target="../media/hdphoto6.wdp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10" Type="http://schemas.microsoft.com/office/2007/relationships/hdphoto" Target="../media/hdphoto3.wdp"/><Relationship Id="rId19" Type="http://schemas.openxmlformats.org/officeDocument/2006/relationships/image" Target="../media/image16.png"/><Relationship Id="rId4" Type="http://schemas.openxmlformats.org/officeDocument/2006/relationships/chart" Target="../charts/chart25.xml"/><Relationship Id="rId9" Type="http://schemas.openxmlformats.org/officeDocument/2006/relationships/image" Target="../media/image10.png"/><Relationship Id="rId14" Type="http://schemas.microsoft.com/office/2007/relationships/hdphoto" Target="../media/hdphoto5.wdp"/><Relationship Id="rId2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1.xml"/><Relationship Id="rId4" Type="http://schemas.openxmlformats.org/officeDocument/2006/relationships/chart" Target="../charts/char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114529" y="4732273"/>
            <a:ext cx="4627357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s-MX" sz="4800" b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</a:rPr>
              <a:t>Encuesta </a:t>
            </a:r>
            <a:r>
              <a:rPr lang="es-MX" sz="4800" b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</a:rPr>
              <a:t>Nacional</a:t>
            </a:r>
            <a:endParaRPr lang="es-MX" sz="4800" b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</a:endParaRPr>
          </a:p>
          <a:p>
            <a:pPr algn="ctr"/>
            <a:endParaRPr lang="es-MX" sz="4800" b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</a:endParaRPr>
          </a:p>
          <a:p>
            <a:pPr algn="ctr"/>
            <a:r>
              <a:rPr lang="es-MX" sz="4800" b="1" i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</a:rPr>
              <a:t>Elecciones 2012</a:t>
            </a:r>
            <a:endParaRPr lang="es-MX" sz="4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</a:endParaRP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563004" y="8204200"/>
            <a:ext cx="35764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Tekton Pro" pitchFamily="34" charset="0"/>
              </a:rPr>
              <a:t>Del </a:t>
            </a:r>
            <a:r>
              <a:rPr lang="es-MX" sz="2000" b="1" dirty="0" smtClean="0">
                <a:solidFill>
                  <a:schemeClr val="bg1"/>
                </a:solidFill>
                <a:latin typeface="Tekton Pro" pitchFamily="34" charset="0"/>
              </a:rPr>
              <a:t> 25 al 27 de marzo de 2012</a:t>
            </a:r>
            <a:endParaRPr lang="es-ES" sz="2000" b="1" dirty="0">
              <a:solidFill>
                <a:schemeClr val="bg1"/>
              </a:solidFill>
              <a:latin typeface="Tekton Pro" pitchFamily="34" charset="0"/>
            </a:endParaRPr>
          </a:p>
        </p:txBody>
      </p:sp>
      <p:pic>
        <p:nvPicPr>
          <p:cNvPr id="4" name="3 Imagen" descr="cambio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6358" y="3319398"/>
            <a:ext cx="3218758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02F55A-9BE5-4160-9293-45A02812F429}" type="slidenum">
              <a:rPr lang="es-MX"/>
              <a:pPr>
                <a:defRPr/>
              </a:pPr>
              <a:t>2</a:t>
            </a:fld>
            <a:endParaRPr lang="es-MX"/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1773238" y="301625"/>
            <a:ext cx="1162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Índice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33077" y="2454074"/>
            <a:ext cx="6264275" cy="377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/>
            </a:pPr>
            <a:r>
              <a:rPr lang="es-MX" sz="1100" dirty="0" smtClean="0">
                <a:latin typeface="Tahoma" pitchFamily="34" charset="0"/>
              </a:rPr>
              <a:t>Percepción de la situación del país  </a:t>
            </a:r>
            <a:r>
              <a:rPr lang="es-ES" sz="1100" dirty="0" smtClean="0">
                <a:latin typeface="Tahoma" pitchFamily="34" charset="0"/>
              </a:rPr>
              <a:t>...................................................         </a:t>
            </a:r>
            <a:r>
              <a:rPr lang="es-ES" sz="1100" dirty="0">
                <a:latin typeface="Tahoma" pitchFamily="34" charset="0"/>
              </a:rPr>
              <a:t>3</a:t>
            </a: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/>
            </a:pPr>
            <a:r>
              <a:rPr lang="es-MX" sz="1100" dirty="0" smtClean="0">
                <a:latin typeface="Tahoma" pitchFamily="34" charset="0"/>
              </a:rPr>
              <a:t>Evaluación de autoridades  .................................................................       8</a:t>
            </a: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3"/>
            </a:pPr>
            <a:r>
              <a:rPr lang="es-ES" sz="1100" dirty="0" smtClean="0">
                <a:latin typeface="Tahoma" pitchFamily="34" charset="0"/>
              </a:rPr>
              <a:t>Partidos Políticos  ..............................................................................       9</a:t>
            </a: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3"/>
            </a:pPr>
            <a:r>
              <a:rPr lang="es-MX" sz="1100" dirty="0" smtClean="0">
                <a:latin typeface="Tahoma" pitchFamily="34" charset="0"/>
              </a:rPr>
              <a:t>Elecciones 2012 ...............................................................................       10</a:t>
            </a:r>
            <a:endParaRPr lang="es-ES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50000"/>
              </a:lnSpc>
              <a:buFont typeface="+mj-lt"/>
              <a:buAutoNum type="romanUcPeriod" startAt="5"/>
            </a:pPr>
            <a:r>
              <a:rPr lang="es-MX" sz="1100" dirty="0" smtClean="0">
                <a:latin typeface="Tahoma" pitchFamily="34" charset="0"/>
              </a:rPr>
              <a:t>Intención de voto .............................................................................       11</a:t>
            </a: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5"/>
            </a:pPr>
            <a:r>
              <a:rPr lang="es-MX" sz="1100" dirty="0" smtClean="0">
                <a:latin typeface="Tahoma" pitchFamily="34" charset="0"/>
              </a:rPr>
              <a:t>Opinión de candidatos ......................................................................       17</a:t>
            </a: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5"/>
            </a:pPr>
            <a:r>
              <a:rPr lang="es-MX" sz="1100" dirty="0" smtClean="0">
                <a:latin typeface="Tahoma" pitchFamily="34" charset="0"/>
              </a:rPr>
              <a:t>Comportamiento electoral .................................................................       18</a:t>
            </a: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8"/>
            </a:pPr>
            <a:r>
              <a:rPr lang="es-MX" sz="1100" dirty="0" smtClean="0">
                <a:latin typeface="Tahoma" pitchFamily="34" charset="0"/>
              </a:rPr>
              <a:t>Propuesta de campaña ......................................................................      20</a:t>
            </a: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8"/>
            </a:pPr>
            <a:r>
              <a:rPr lang="es-MX" sz="1100" dirty="0" smtClean="0">
                <a:latin typeface="Tahoma" pitchFamily="34" charset="0"/>
              </a:rPr>
              <a:t>Debates ………………………………………………………………………………………...      26</a:t>
            </a:r>
            <a:endParaRPr lang="es-MX" sz="1100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8"/>
            </a:pPr>
            <a:r>
              <a:rPr lang="es-MX" sz="1100" dirty="0" smtClean="0">
                <a:latin typeface="Tahoma" pitchFamily="34" charset="0"/>
              </a:rPr>
              <a:t>Spots …………………………………………………………………………….……………...      27</a:t>
            </a: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8"/>
            </a:pPr>
            <a:r>
              <a:rPr lang="es-MX" sz="1100" dirty="0" smtClean="0">
                <a:latin typeface="Tahoma" pitchFamily="34" charset="0"/>
              </a:rPr>
              <a:t> Coyuntura electoral …………………………………………………………………........     28</a:t>
            </a:r>
          </a:p>
          <a:p>
            <a:pPr marL="1168400" lvl="3" indent="-457200" defTabSz="1071563" eaLnBrk="0" hangingPunct="0">
              <a:lnSpc>
                <a:spcPct val="150000"/>
              </a:lnSpc>
              <a:buFontTx/>
              <a:buAutoNum type="romanUcPeriod" startAt="8"/>
            </a:pPr>
            <a:r>
              <a:rPr lang="es-MX" sz="1100" dirty="0" smtClean="0">
                <a:latin typeface="Tahoma" pitchFamily="34" charset="0"/>
              </a:rPr>
              <a:t>Visita del Papa a México .....................................................................     35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 startAt="8"/>
            </a:pPr>
            <a:endParaRPr lang="es-ES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endParaRPr lang="es-ES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100" b="1" dirty="0" smtClean="0">
                <a:latin typeface="Tahoma" pitchFamily="34" charset="0"/>
              </a:rPr>
              <a:t>METODOLOGÍA ..............................................................................................     36</a:t>
            </a:r>
            <a:endParaRPr lang="es-ES" sz="1100" b="1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2D94AB-7B54-4772-9773-10CB32A93E7D}" type="slidenum">
              <a:rPr lang="es-MX"/>
              <a:pPr>
                <a:defRPr/>
              </a:pPr>
              <a:t>3</a:t>
            </a:fld>
            <a:endParaRPr lang="es-MX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04812" y="1600508"/>
            <a:ext cx="604837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¿Cuándo piensa en acontecimientos o noticias recientes, cuál es el primero que se le viene a mente? ¿Y después? ¿Y después?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341438" y="95250"/>
            <a:ext cx="3311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Percepción de la situación del país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557338" y="8820472"/>
            <a:ext cx="3860800" cy="21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800" dirty="0">
                <a:latin typeface="Tahoma" pitchFamily="34" charset="0"/>
                <a:cs typeface="Tahoma" pitchFamily="34" charset="0"/>
              </a:rPr>
              <a:t>* Suma más de 100% pues se permitía al entrevistado dar hasta 3 respuestas.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760" y="2555776"/>
            <a:ext cx="4392488" cy="54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2D94AB-7B54-4772-9773-10CB32A93E7D}" type="slidenum">
              <a:rPr lang="es-MX"/>
              <a:pPr>
                <a:defRPr/>
              </a:pPr>
              <a:t>4</a:t>
            </a:fld>
            <a:endParaRPr lang="es-MX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341438" y="95250"/>
            <a:ext cx="3311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Percepción de la situación del país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52438" y="1462882"/>
            <a:ext cx="60483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¿Cuál considera que es el principal problema que hay en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su comunidad?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5" name="14 Gráfico"/>
          <p:cNvGraphicFramePr/>
          <p:nvPr/>
        </p:nvGraphicFramePr>
        <p:xfrm>
          <a:off x="1196752" y="2411760"/>
          <a:ext cx="410445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2D94AB-7B54-4772-9773-10CB32A93E7D}" type="slidenum">
              <a:rPr lang="es-MX"/>
              <a:pPr>
                <a:defRPr/>
              </a:pPr>
              <a:t>5</a:t>
            </a:fld>
            <a:endParaRPr lang="es-MX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56766" y="1691680"/>
            <a:ext cx="554446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¿Quién cree usted que sea el principal responsable de no solucionar este problema?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6 Gráfico"/>
          <p:cNvGraphicFramePr/>
          <p:nvPr/>
        </p:nvGraphicFramePr>
        <p:xfrm>
          <a:off x="764704" y="2699792"/>
          <a:ext cx="532859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341438" y="95250"/>
            <a:ext cx="3311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Percepción de la situación del país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2D94AB-7B54-4772-9773-10CB32A93E7D}" type="slidenum">
              <a:rPr lang="es-MX"/>
              <a:pPr>
                <a:defRPr/>
              </a:pPr>
              <a:t>6</a:t>
            </a:fld>
            <a:endParaRPr lang="es-MX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20688" y="1259632"/>
            <a:ext cx="554446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¿Quién cree usted que sea el principal responsable de no solucionar este problema?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341438" y="95250"/>
            <a:ext cx="3311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Percepción de la situación del país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2411760"/>
            <a:ext cx="6048672" cy="548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2D94AB-7B54-4772-9773-10CB32A93E7D}" type="slidenum">
              <a:rPr lang="es-MX"/>
              <a:pPr>
                <a:defRPr/>
              </a:pPr>
              <a:t>7</a:t>
            </a:fld>
            <a:endParaRPr lang="es-MX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341438" y="95250"/>
            <a:ext cx="3311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Percepción de la situación del país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12478" y="1672516"/>
            <a:ext cx="528081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.- ¿Y cuál es el problema que más le afecta a usted y a su familia en lo personal?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12 Gráfico"/>
          <p:cNvGraphicFramePr/>
          <p:nvPr/>
        </p:nvGraphicFramePr>
        <p:xfrm>
          <a:off x="1196752" y="2411760"/>
          <a:ext cx="410445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8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261368" y="1043608"/>
            <a:ext cx="633598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En general, ¿usted cómo evalúa el trabajo realizado por ____ diría que lo aprueba totalmente, aprueba, desaprueba o desaprueba totalmente?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3 Gráfico"/>
          <p:cNvGraphicFramePr/>
          <p:nvPr/>
        </p:nvGraphicFramePr>
        <p:xfrm>
          <a:off x="231849" y="1763688"/>
          <a:ext cx="639430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41438" y="92144"/>
            <a:ext cx="33115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II. Evaluación de autoridades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16632" y="4264804"/>
            <a:ext cx="659699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Y en una escala del 0 al 10, donde 0 significa muy mal y 10 excelente, ¿qué calificación le daría a ___ por el trabajo que ha realizado hasta estos momentos?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7 Gráfico"/>
          <p:cNvGraphicFramePr/>
          <p:nvPr/>
        </p:nvGraphicFramePr>
        <p:xfrm>
          <a:off x="188169" y="5303113"/>
          <a:ext cx="2808783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2253630" y="6794743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23%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276872" y="7378645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314972" y="8155875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37%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7234" y="8615481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Promedio: 6.7</a:t>
            </a:r>
            <a:endParaRPr lang="es-MX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25 Forma libre"/>
          <p:cNvSpPr/>
          <p:nvPr/>
        </p:nvSpPr>
        <p:spPr>
          <a:xfrm>
            <a:off x="332656" y="5447129"/>
            <a:ext cx="2448272" cy="1584846"/>
          </a:xfrm>
          <a:custGeom>
            <a:avLst/>
            <a:gdLst>
              <a:gd name="connsiteX0" fmla="*/ 0 w 2448272"/>
              <a:gd name="connsiteY0" fmla="*/ 0 h 1656854"/>
              <a:gd name="connsiteX1" fmla="*/ 2448272 w 2448272"/>
              <a:gd name="connsiteY1" fmla="*/ 0 h 1656854"/>
              <a:gd name="connsiteX2" fmla="*/ 2448272 w 2448272"/>
              <a:gd name="connsiteY2" fmla="*/ 1656854 h 1656854"/>
              <a:gd name="connsiteX3" fmla="*/ 0 w 2448272"/>
              <a:gd name="connsiteY3" fmla="*/ 1656854 h 1656854"/>
              <a:gd name="connsiteX4" fmla="*/ 0 w 2448272"/>
              <a:gd name="connsiteY4" fmla="*/ 0 h 16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72" h="1656854">
                <a:moveTo>
                  <a:pt x="0" y="0"/>
                </a:moveTo>
                <a:lnTo>
                  <a:pt x="2448272" y="0"/>
                </a:lnTo>
                <a:lnTo>
                  <a:pt x="2448272" y="1656854"/>
                </a:lnTo>
                <a:lnTo>
                  <a:pt x="0" y="1656854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Forma libre"/>
          <p:cNvSpPr/>
          <p:nvPr/>
        </p:nvSpPr>
        <p:spPr>
          <a:xfrm>
            <a:off x="332656" y="7065213"/>
            <a:ext cx="2448272" cy="542156"/>
          </a:xfrm>
          <a:custGeom>
            <a:avLst/>
            <a:gdLst>
              <a:gd name="connsiteX0" fmla="*/ 0 w 2448272"/>
              <a:gd name="connsiteY0" fmla="*/ 0 h 1656854"/>
              <a:gd name="connsiteX1" fmla="*/ 2448272 w 2448272"/>
              <a:gd name="connsiteY1" fmla="*/ 0 h 1656854"/>
              <a:gd name="connsiteX2" fmla="*/ 2448272 w 2448272"/>
              <a:gd name="connsiteY2" fmla="*/ 1656854 h 1656854"/>
              <a:gd name="connsiteX3" fmla="*/ 0 w 2448272"/>
              <a:gd name="connsiteY3" fmla="*/ 1656854 h 1656854"/>
              <a:gd name="connsiteX4" fmla="*/ 0 w 2448272"/>
              <a:gd name="connsiteY4" fmla="*/ 0 h 16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72" h="1656854">
                <a:moveTo>
                  <a:pt x="0" y="0"/>
                </a:moveTo>
                <a:lnTo>
                  <a:pt x="2448272" y="0"/>
                </a:lnTo>
                <a:lnTo>
                  <a:pt x="2448272" y="1656854"/>
                </a:lnTo>
                <a:lnTo>
                  <a:pt x="0" y="1656854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rgbClr val="FFC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Forma libre"/>
          <p:cNvSpPr/>
          <p:nvPr/>
        </p:nvSpPr>
        <p:spPr>
          <a:xfrm>
            <a:off x="342181" y="7641277"/>
            <a:ext cx="2448272" cy="758180"/>
          </a:xfrm>
          <a:custGeom>
            <a:avLst/>
            <a:gdLst>
              <a:gd name="connsiteX0" fmla="*/ 0 w 2448272"/>
              <a:gd name="connsiteY0" fmla="*/ 0 h 1656854"/>
              <a:gd name="connsiteX1" fmla="*/ 2448272 w 2448272"/>
              <a:gd name="connsiteY1" fmla="*/ 0 h 1656854"/>
              <a:gd name="connsiteX2" fmla="*/ 2448272 w 2448272"/>
              <a:gd name="connsiteY2" fmla="*/ 1656854 h 1656854"/>
              <a:gd name="connsiteX3" fmla="*/ 0 w 2448272"/>
              <a:gd name="connsiteY3" fmla="*/ 1656854 h 1656854"/>
              <a:gd name="connsiteX4" fmla="*/ 0 w 2448272"/>
              <a:gd name="connsiteY4" fmla="*/ 0 h 16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72" h="1656854">
                <a:moveTo>
                  <a:pt x="0" y="0"/>
                </a:moveTo>
                <a:lnTo>
                  <a:pt x="2448272" y="0"/>
                </a:lnTo>
                <a:lnTo>
                  <a:pt x="2448272" y="1656854"/>
                </a:lnTo>
                <a:lnTo>
                  <a:pt x="0" y="1656854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35" name="34 Gráfico"/>
          <p:cNvGraphicFramePr/>
          <p:nvPr/>
        </p:nvGraphicFramePr>
        <p:xfrm>
          <a:off x="3645024" y="5304737"/>
          <a:ext cx="2808783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35 CuadroTexto"/>
          <p:cNvSpPr txBox="1"/>
          <p:nvPr/>
        </p:nvSpPr>
        <p:spPr>
          <a:xfrm>
            <a:off x="5733256" y="6783667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23%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5707856" y="7380269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44%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5733256" y="8157499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3934089" y="8617105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Promedio: 6.5</a:t>
            </a:r>
            <a:endParaRPr lang="es-MX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39 Forma libre"/>
          <p:cNvSpPr/>
          <p:nvPr/>
        </p:nvSpPr>
        <p:spPr>
          <a:xfrm>
            <a:off x="3789511" y="5448753"/>
            <a:ext cx="2448272" cy="1584846"/>
          </a:xfrm>
          <a:custGeom>
            <a:avLst/>
            <a:gdLst>
              <a:gd name="connsiteX0" fmla="*/ 0 w 2448272"/>
              <a:gd name="connsiteY0" fmla="*/ 0 h 1656854"/>
              <a:gd name="connsiteX1" fmla="*/ 2448272 w 2448272"/>
              <a:gd name="connsiteY1" fmla="*/ 0 h 1656854"/>
              <a:gd name="connsiteX2" fmla="*/ 2448272 w 2448272"/>
              <a:gd name="connsiteY2" fmla="*/ 1656854 h 1656854"/>
              <a:gd name="connsiteX3" fmla="*/ 0 w 2448272"/>
              <a:gd name="connsiteY3" fmla="*/ 1656854 h 1656854"/>
              <a:gd name="connsiteX4" fmla="*/ 0 w 2448272"/>
              <a:gd name="connsiteY4" fmla="*/ 0 h 16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72" h="1656854">
                <a:moveTo>
                  <a:pt x="0" y="0"/>
                </a:moveTo>
                <a:lnTo>
                  <a:pt x="2448272" y="0"/>
                </a:lnTo>
                <a:lnTo>
                  <a:pt x="2448272" y="1656854"/>
                </a:lnTo>
                <a:lnTo>
                  <a:pt x="0" y="1656854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40 Forma libre"/>
          <p:cNvSpPr/>
          <p:nvPr/>
        </p:nvSpPr>
        <p:spPr>
          <a:xfrm>
            <a:off x="3789511" y="7066837"/>
            <a:ext cx="2448272" cy="542156"/>
          </a:xfrm>
          <a:custGeom>
            <a:avLst/>
            <a:gdLst>
              <a:gd name="connsiteX0" fmla="*/ 0 w 2448272"/>
              <a:gd name="connsiteY0" fmla="*/ 0 h 1656854"/>
              <a:gd name="connsiteX1" fmla="*/ 2448272 w 2448272"/>
              <a:gd name="connsiteY1" fmla="*/ 0 h 1656854"/>
              <a:gd name="connsiteX2" fmla="*/ 2448272 w 2448272"/>
              <a:gd name="connsiteY2" fmla="*/ 1656854 h 1656854"/>
              <a:gd name="connsiteX3" fmla="*/ 0 w 2448272"/>
              <a:gd name="connsiteY3" fmla="*/ 1656854 h 1656854"/>
              <a:gd name="connsiteX4" fmla="*/ 0 w 2448272"/>
              <a:gd name="connsiteY4" fmla="*/ 0 h 16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72" h="1656854">
                <a:moveTo>
                  <a:pt x="0" y="0"/>
                </a:moveTo>
                <a:lnTo>
                  <a:pt x="2448272" y="0"/>
                </a:lnTo>
                <a:lnTo>
                  <a:pt x="2448272" y="1656854"/>
                </a:lnTo>
                <a:lnTo>
                  <a:pt x="0" y="1656854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rgbClr val="FFC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41 Forma libre"/>
          <p:cNvSpPr/>
          <p:nvPr/>
        </p:nvSpPr>
        <p:spPr>
          <a:xfrm>
            <a:off x="3799036" y="7642901"/>
            <a:ext cx="2448272" cy="758180"/>
          </a:xfrm>
          <a:custGeom>
            <a:avLst/>
            <a:gdLst>
              <a:gd name="connsiteX0" fmla="*/ 0 w 2448272"/>
              <a:gd name="connsiteY0" fmla="*/ 0 h 1656854"/>
              <a:gd name="connsiteX1" fmla="*/ 2448272 w 2448272"/>
              <a:gd name="connsiteY1" fmla="*/ 0 h 1656854"/>
              <a:gd name="connsiteX2" fmla="*/ 2448272 w 2448272"/>
              <a:gd name="connsiteY2" fmla="*/ 1656854 h 1656854"/>
              <a:gd name="connsiteX3" fmla="*/ 0 w 2448272"/>
              <a:gd name="connsiteY3" fmla="*/ 1656854 h 1656854"/>
              <a:gd name="connsiteX4" fmla="*/ 0 w 2448272"/>
              <a:gd name="connsiteY4" fmla="*/ 0 h 16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72" h="1656854">
                <a:moveTo>
                  <a:pt x="0" y="0"/>
                </a:moveTo>
                <a:lnTo>
                  <a:pt x="2448272" y="0"/>
                </a:lnTo>
                <a:lnTo>
                  <a:pt x="2448272" y="1656854"/>
                </a:lnTo>
                <a:lnTo>
                  <a:pt x="0" y="1656854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190445" y="5042148"/>
            <a:ext cx="2663936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latin typeface="Tahoma" pitchFamily="34" charset="0"/>
                <a:cs typeface="Tahoma" pitchFamily="34" charset="0"/>
              </a:rPr>
              <a:t>El Presidente Felipe Calderón</a:t>
            </a:r>
            <a:endParaRPr lang="es-MX" sz="700" b="1" i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717032" y="5050656"/>
            <a:ext cx="2663936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latin typeface="Tahoma" pitchFamily="34" charset="0"/>
                <a:cs typeface="Tahoma" pitchFamily="34" charset="0"/>
              </a:rPr>
              <a:t>El Gobernador de su estado</a:t>
            </a:r>
            <a:endParaRPr lang="es-MX" sz="700" b="1" i="1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9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179438" y="1600508"/>
            <a:ext cx="448181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Sin importar por quién ha votado en el pasado, ¿con cuál partido se identifica usted más?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1341439" y="233017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III. Partidos Políticos</a:t>
            </a:r>
          </a:p>
        </p:txBody>
      </p:sp>
      <p:graphicFrame>
        <p:nvGraphicFramePr>
          <p:cNvPr id="21" name="Gráfico 1"/>
          <p:cNvGraphicFramePr/>
          <p:nvPr>
            <p:extLst>
              <p:ext uri="{D42A27DB-BD31-4B8C-83A1-F6EECF244321}">
                <p14:modId xmlns:p14="http://schemas.microsoft.com/office/powerpoint/2010/main" val="2536744832"/>
              </p:ext>
            </p:extLst>
          </p:nvPr>
        </p:nvGraphicFramePr>
        <p:xfrm>
          <a:off x="1070738" y="2987824"/>
          <a:ext cx="471652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2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231160" y="3767212"/>
            <a:ext cx="257148" cy="260502"/>
          </a:xfrm>
          <a:prstGeom prst="rect">
            <a:avLst/>
          </a:prstGeom>
        </p:spPr>
      </p:pic>
      <p:pic>
        <p:nvPicPr>
          <p:cNvPr id="23" name="Imagen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222435" y="5410696"/>
            <a:ext cx="244665" cy="243811"/>
          </a:xfrm>
          <a:prstGeom prst="rect">
            <a:avLst/>
          </a:prstGeom>
        </p:spPr>
      </p:pic>
      <p:grpSp>
        <p:nvGrpSpPr>
          <p:cNvPr id="24" name="Agrupar 10"/>
          <p:cNvGrpSpPr/>
          <p:nvPr/>
        </p:nvGrpSpPr>
        <p:grpSpPr>
          <a:xfrm>
            <a:off x="3168326" y="4838824"/>
            <a:ext cx="379290" cy="274823"/>
            <a:chOff x="2204864" y="2915816"/>
            <a:chExt cx="504833" cy="402368"/>
          </a:xfrm>
        </p:grpSpPr>
        <p:pic>
          <p:nvPicPr>
            <p:cNvPr id="25" name="Imagen 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6" name="Imagen 1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27" name="Imagen 14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28" name="Agrupar 16"/>
          <p:cNvGrpSpPr/>
          <p:nvPr/>
        </p:nvGrpSpPr>
        <p:grpSpPr>
          <a:xfrm>
            <a:off x="3179068" y="4317876"/>
            <a:ext cx="392773" cy="237629"/>
            <a:chOff x="1484784" y="2699791"/>
            <a:chExt cx="548117" cy="298793"/>
          </a:xfrm>
        </p:grpSpPr>
        <p:pic>
          <p:nvPicPr>
            <p:cNvPr id="29" name="Imagen 1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0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10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332656" y="1357318"/>
            <a:ext cx="619268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¿Sabe usted cuándo se llevarán a cabo las próximas elecciones para Presidente de México? ¿Cuándo?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2008" y="4067944"/>
            <a:ext cx="3429000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En general, ¿qué tanto se ha interesado usted por las próximas elecciones de Presidente de la República: se ha interesado mucho, algo, poco o no se ha interesado nada?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7 Gráfico"/>
          <p:cNvGraphicFramePr/>
          <p:nvPr/>
        </p:nvGraphicFramePr>
        <p:xfrm>
          <a:off x="1376772" y="1907704"/>
          <a:ext cx="410445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9 Gráfico"/>
          <p:cNvGraphicFramePr/>
          <p:nvPr/>
        </p:nvGraphicFramePr>
        <p:xfrm>
          <a:off x="225475" y="5309503"/>
          <a:ext cx="3203525" cy="363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41438" y="246032"/>
            <a:ext cx="51831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Elecciones 2012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681028" y="4067944"/>
            <a:ext cx="298833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¿Usted irá a votar en las próximas elecciones del 2012? </a:t>
            </a:r>
          </a:p>
        </p:txBody>
      </p:sp>
      <p:graphicFrame>
        <p:nvGraphicFramePr>
          <p:cNvPr id="14" name="13 Gráfico"/>
          <p:cNvGraphicFramePr/>
          <p:nvPr/>
        </p:nvGraphicFramePr>
        <p:xfrm>
          <a:off x="3429000" y="5292080"/>
          <a:ext cx="3203525" cy="363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11</a:t>
            </a:fld>
            <a:endParaRPr lang="es-MX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341439" y="223805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Intención de voto</a:t>
            </a:r>
          </a:p>
        </p:txBody>
      </p:sp>
      <p:graphicFrame>
        <p:nvGraphicFramePr>
          <p:cNvPr id="40" name="Gráfico 1"/>
          <p:cNvGraphicFramePr/>
          <p:nvPr>
            <p:extLst>
              <p:ext uri="{D42A27DB-BD31-4B8C-83A1-F6EECF244321}">
                <p14:modId xmlns:p14="http://schemas.microsoft.com/office/powerpoint/2010/main" val="2260576458"/>
              </p:ext>
            </p:extLst>
          </p:nvPr>
        </p:nvGraphicFramePr>
        <p:xfrm>
          <a:off x="-531440" y="2123728"/>
          <a:ext cx="6624736" cy="3263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1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384834" y="2873284"/>
            <a:ext cx="257148" cy="260502"/>
          </a:xfrm>
          <a:prstGeom prst="rect">
            <a:avLst/>
          </a:prstGeom>
        </p:spPr>
      </p:pic>
      <p:pic>
        <p:nvPicPr>
          <p:cNvPr id="42" name="Imagen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388178" y="4103783"/>
            <a:ext cx="244665" cy="243811"/>
          </a:xfrm>
          <a:prstGeom prst="rect">
            <a:avLst/>
          </a:prstGeom>
        </p:spPr>
      </p:pic>
      <p:grpSp>
        <p:nvGrpSpPr>
          <p:cNvPr id="43" name="Agrupar 10"/>
          <p:cNvGrpSpPr/>
          <p:nvPr/>
        </p:nvGrpSpPr>
        <p:grpSpPr>
          <a:xfrm>
            <a:off x="3322516" y="3681769"/>
            <a:ext cx="379290" cy="274823"/>
            <a:chOff x="2204864" y="2915816"/>
            <a:chExt cx="504833" cy="402368"/>
          </a:xfrm>
        </p:grpSpPr>
        <p:pic>
          <p:nvPicPr>
            <p:cNvPr id="44" name="Imagen 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45" name="Imagen 1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46" name="Imagen 14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47" name="Agrupar 16"/>
          <p:cNvGrpSpPr/>
          <p:nvPr/>
        </p:nvGrpSpPr>
        <p:grpSpPr>
          <a:xfrm>
            <a:off x="3382315" y="3302790"/>
            <a:ext cx="392773" cy="237629"/>
            <a:chOff x="1484784" y="2699791"/>
            <a:chExt cx="548117" cy="298793"/>
          </a:xfrm>
        </p:grpSpPr>
        <p:pic>
          <p:nvPicPr>
            <p:cNvPr id="48" name="Imagen 1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49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635000" y="987431"/>
            <a:ext cx="5545138" cy="846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Vamos a suponer que el día de hoy es la elección y que usted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puede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votar para Presidente de la República. </a:t>
            </a:r>
          </a:p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¿Por qué partido y candidato votaría usted?</a:t>
            </a: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692175" y="1815951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(Urna y boleta simulada)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689453" y="2178885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BRUTA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3" name="Gráfico 25"/>
          <p:cNvGraphicFramePr/>
          <p:nvPr>
            <p:extLst>
              <p:ext uri="{D42A27DB-BD31-4B8C-83A1-F6EECF244321}">
                <p14:modId xmlns:p14="http://schemas.microsoft.com/office/powerpoint/2010/main" val="2597093182"/>
              </p:ext>
            </p:extLst>
          </p:nvPr>
        </p:nvGraphicFramePr>
        <p:xfrm>
          <a:off x="-603448" y="5292080"/>
          <a:ext cx="6552728" cy="3192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pic>
        <p:nvPicPr>
          <p:cNvPr id="54" name="Imagen 2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347044" y="6107788"/>
            <a:ext cx="269299" cy="272811"/>
          </a:xfrm>
          <a:prstGeom prst="rect">
            <a:avLst/>
          </a:prstGeom>
        </p:spPr>
      </p:pic>
      <p:pic>
        <p:nvPicPr>
          <p:cNvPr id="55" name="Imagen 27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350979" y="7625143"/>
            <a:ext cx="256225" cy="255331"/>
          </a:xfrm>
          <a:prstGeom prst="rect">
            <a:avLst/>
          </a:prstGeom>
        </p:spPr>
      </p:pic>
      <p:grpSp>
        <p:nvGrpSpPr>
          <p:cNvPr id="56" name="Agrupar 28"/>
          <p:cNvGrpSpPr/>
          <p:nvPr/>
        </p:nvGrpSpPr>
        <p:grpSpPr>
          <a:xfrm>
            <a:off x="3288354" y="7093398"/>
            <a:ext cx="387813" cy="287808"/>
            <a:chOff x="2204864" y="2915816"/>
            <a:chExt cx="504833" cy="402368"/>
          </a:xfrm>
        </p:grpSpPr>
        <p:pic>
          <p:nvPicPr>
            <p:cNvPr id="57" name="Imagen 29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58" name="Imagen 3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59" name="Imagen 31"/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60" name="Agrupar 32"/>
          <p:cNvGrpSpPr/>
          <p:nvPr/>
        </p:nvGrpSpPr>
        <p:grpSpPr>
          <a:xfrm>
            <a:off x="3246252" y="6659025"/>
            <a:ext cx="401599" cy="248857"/>
            <a:chOff x="1484784" y="2699791"/>
            <a:chExt cx="548117" cy="298793"/>
          </a:xfrm>
        </p:grpSpPr>
        <p:pic>
          <p:nvPicPr>
            <p:cNvPr id="61" name="Imagen 33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62" name="chart"/>
            <p:cNvPicPr>
              <a:picLocks noChangeAspect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689453" y="5408102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EFECTIVA*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315664" y="8484676"/>
            <a:ext cx="62096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dirty="0" smtClean="0">
                <a:latin typeface="Tahoma" pitchFamily="34" charset="0"/>
                <a:cs typeface="Tahoma" pitchFamily="34" charset="0"/>
              </a:rPr>
              <a:t>* Los porcentajes suman 100 reasignando proporcionalmente la “No respuesta”.</a:t>
            </a:r>
            <a:endParaRPr lang="es-MX" sz="12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12</a:t>
            </a:fld>
            <a:endParaRPr lang="es-MX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341439" y="223805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Intención de voto</a:t>
            </a:r>
          </a:p>
        </p:txBody>
      </p:sp>
      <p:graphicFrame>
        <p:nvGraphicFramePr>
          <p:cNvPr id="40" name="Gráfico 1"/>
          <p:cNvGraphicFramePr/>
          <p:nvPr>
            <p:extLst>
              <p:ext uri="{D42A27DB-BD31-4B8C-83A1-F6EECF244321}">
                <p14:modId xmlns:p14="http://schemas.microsoft.com/office/powerpoint/2010/main" val="2260576458"/>
              </p:ext>
            </p:extLst>
          </p:nvPr>
        </p:nvGraphicFramePr>
        <p:xfrm>
          <a:off x="-1035496" y="2123728"/>
          <a:ext cx="6624736" cy="3263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1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2880778" y="2873284"/>
            <a:ext cx="257148" cy="260502"/>
          </a:xfrm>
          <a:prstGeom prst="rect">
            <a:avLst/>
          </a:prstGeom>
        </p:spPr>
      </p:pic>
      <p:pic>
        <p:nvPicPr>
          <p:cNvPr id="42" name="Imagen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2884122" y="4103783"/>
            <a:ext cx="244665" cy="243811"/>
          </a:xfrm>
          <a:prstGeom prst="rect">
            <a:avLst/>
          </a:prstGeom>
        </p:spPr>
      </p:pic>
      <p:grpSp>
        <p:nvGrpSpPr>
          <p:cNvPr id="2" name="Agrupar 10"/>
          <p:cNvGrpSpPr/>
          <p:nvPr/>
        </p:nvGrpSpPr>
        <p:grpSpPr>
          <a:xfrm>
            <a:off x="2818460" y="3681769"/>
            <a:ext cx="379290" cy="274823"/>
            <a:chOff x="2204864" y="2915816"/>
            <a:chExt cx="504833" cy="402368"/>
          </a:xfrm>
        </p:grpSpPr>
        <p:pic>
          <p:nvPicPr>
            <p:cNvPr id="44" name="Imagen 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45" name="Imagen 1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46" name="Imagen 14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3" name="Agrupar 16"/>
          <p:cNvGrpSpPr/>
          <p:nvPr/>
        </p:nvGrpSpPr>
        <p:grpSpPr>
          <a:xfrm>
            <a:off x="2820203" y="3302790"/>
            <a:ext cx="392773" cy="237629"/>
            <a:chOff x="1484784" y="2699791"/>
            <a:chExt cx="548117" cy="298793"/>
          </a:xfrm>
        </p:grpSpPr>
        <p:pic>
          <p:nvPicPr>
            <p:cNvPr id="48" name="Imagen 1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49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635000" y="987431"/>
            <a:ext cx="5545138" cy="846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Vamos a suponer que el día de hoy es la elección y que usted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puede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votar para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Senador de su estado. 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¿Por qué partido y candidato votaría usted?</a:t>
            </a: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692175" y="1815951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(Urna y boleta simulada)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689453" y="2178885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BRUTA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3" name="Gráfico 25"/>
          <p:cNvGraphicFramePr/>
          <p:nvPr>
            <p:extLst>
              <p:ext uri="{D42A27DB-BD31-4B8C-83A1-F6EECF244321}">
                <p14:modId xmlns:p14="http://schemas.microsoft.com/office/powerpoint/2010/main" val="2597093182"/>
              </p:ext>
            </p:extLst>
          </p:nvPr>
        </p:nvGraphicFramePr>
        <p:xfrm>
          <a:off x="-1107504" y="5292080"/>
          <a:ext cx="6552728" cy="3192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pic>
        <p:nvPicPr>
          <p:cNvPr id="54" name="Imagen 2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2784932" y="6069654"/>
            <a:ext cx="269299" cy="272811"/>
          </a:xfrm>
          <a:prstGeom prst="rect">
            <a:avLst/>
          </a:prstGeom>
        </p:spPr>
      </p:pic>
      <p:pic>
        <p:nvPicPr>
          <p:cNvPr id="55" name="Imagen 27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2759839" y="7625143"/>
            <a:ext cx="256225" cy="255331"/>
          </a:xfrm>
          <a:prstGeom prst="rect">
            <a:avLst/>
          </a:prstGeom>
        </p:spPr>
      </p:pic>
      <p:grpSp>
        <p:nvGrpSpPr>
          <p:cNvPr id="4" name="Agrupar 28"/>
          <p:cNvGrpSpPr/>
          <p:nvPr/>
        </p:nvGrpSpPr>
        <p:grpSpPr>
          <a:xfrm>
            <a:off x="2737948" y="7093398"/>
            <a:ext cx="387813" cy="287808"/>
            <a:chOff x="2204864" y="2915816"/>
            <a:chExt cx="504833" cy="402368"/>
          </a:xfrm>
        </p:grpSpPr>
        <p:pic>
          <p:nvPicPr>
            <p:cNvPr id="57" name="Imagen 29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58" name="Imagen 3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59" name="Imagen 31"/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5" name="Agrupar 32"/>
          <p:cNvGrpSpPr/>
          <p:nvPr/>
        </p:nvGrpSpPr>
        <p:grpSpPr>
          <a:xfrm>
            <a:off x="2742196" y="6569905"/>
            <a:ext cx="401599" cy="248857"/>
            <a:chOff x="1484784" y="2699791"/>
            <a:chExt cx="548117" cy="298793"/>
          </a:xfrm>
        </p:grpSpPr>
        <p:pic>
          <p:nvPicPr>
            <p:cNvPr id="61" name="Imagen 33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62" name="chart"/>
            <p:cNvPicPr>
              <a:picLocks noChangeAspect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689453" y="5408102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EFECTIVA*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315664" y="8484676"/>
            <a:ext cx="62096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dirty="0" smtClean="0">
                <a:latin typeface="Tahoma" pitchFamily="34" charset="0"/>
                <a:cs typeface="Tahoma" pitchFamily="34" charset="0"/>
              </a:rPr>
              <a:t>* Los porcentajes suman 100 reasignando proporcionalmente la “No respuesta”.</a:t>
            </a:r>
            <a:endParaRPr lang="es-MX" sz="12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13</a:t>
            </a:fld>
            <a:endParaRPr lang="es-MX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341439" y="223805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Intención de voto</a:t>
            </a:r>
          </a:p>
        </p:txBody>
      </p:sp>
      <p:graphicFrame>
        <p:nvGraphicFramePr>
          <p:cNvPr id="40" name="Gráfico 1"/>
          <p:cNvGraphicFramePr/>
          <p:nvPr>
            <p:extLst>
              <p:ext uri="{D42A27DB-BD31-4B8C-83A1-F6EECF244321}">
                <p14:modId xmlns:p14="http://schemas.microsoft.com/office/powerpoint/2010/main" val="2260576458"/>
              </p:ext>
            </p:extLst>
          </p:nvPr>
        </p:nvGraphicFramePr>
        <p:xfrm>
          <a:off x="-1035496" y="2123728"/>
          <a:ext cx="6624736" cy="3263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1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2880778" y="2873284"/>
            <a:ext cx="257148" cy="260502"/>
          </a:xfrm>
          <a:prstGeom prst="rect">
            <a:avLst/>
          </a:prstGeom>
        </p:spPr>
      </p:pic>
      <p:pic>
        <p:nvPicPr>
          <p:cNvPr id="42" name="Imagen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2884122" y="4103783"/>
            <a:ext cx="244665" cy="243811"/>
          </a:xfrm>
          <a:prstGeom prst="rect">
            <a:avLst/>
          </a:prstGeom>
        </p:spPr>
      </p:pic>
      <p:grpSp>
        <p:nvGrpSpPr>
          <p:cNvPr id="2" name="Agrupar 10"/>
          <p:cNvGrpSpPr/>
          <p:nvPr/>
        </p:nvGrpSpPr>
        <p:grpSpPr>
          <a:xfrm>
            <a:off x="2818460" y="3681769"/>
            <a:ext cx="379290" cy="274823"/>
            <a:chOff x="2204864" y="2915816"/>
            <a:chExt cx="504833" cy="402368"/>
          </a:xfrm>
        </p:grpSpPr>
        <p:pic>
          <p:nvPicPr>
            <p:cNvPr id="44" name="Imagen 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45" name="Imagen 1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46" name="Imagen 14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3" name="Agrupar 16"/>
          <p:cNvGrpSpPr/>
          <p:nvPr/>
        </p:nvGrpSpPr>
        <p:grpSpPr>
          <a:xfrm>
            <a:off x="2820203" y="3302790"/>
            <a:ext cx="392773" cy="237629"/>
            <a:chOff x="1484784" y="2699791"/>
            <a:chExt cx="548117" cy="298793"/>
          </a:xfrm>
        </p:grpSpPr>
        <p:pic>
          <p:nvPicPr>
            <p:cNvPr id="48" name="Imagen 1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49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635000" y="987431"/>
            <a:ext cx="5545138" cy="846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Vamos a suponer que el día de hoy es la elección y que usted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puede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votar para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Diputado Federal. 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¿Por qué partido y candidato votaría usted?</a:t>
            </a: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692175" y="1815951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(Urna y boleta simulada)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689453" y="2178885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BRUTA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3" name="Gráfico 25"/>
          <p:cNvGraphicFramePr/>
          <p:nvPr>
            <p:extLst>
              <p:ext uri="{D42A27DB-BD31-4B8C-83A1-F6EECF244321}">
                <p14:modId xmlns:p14="http://schemas.microsoft.com/office/powerpoint/2010/main" val="2597093182"/>
              </p:ext>
            </p:extLst>
          </p:nvPr>
        </p:nvGraphicFramePr>
        <p:xfrm>
          <a:off x="-1107504" y="5292080"/>
          <a:ext cx="6552728" cy="3192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pic>
        <p:nvPicPr>
          <p:cNvPr id="54" name="Imagen 2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2784932" y="6069654"/>
            <a:ext cx="269299" cy="272811"/>
          </a:xfrm>
          <a:prstGeom prst="rect">
            <a:avLst/>
          </a:prstGeom>
        </p:spPr>
      </p:pic>
      <p:pic>
        <p:nvPicPr>
          <p:cNvPr id="55" name="Imagen 27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2759839" y="7625143"/>
            <a:ext cx="256225" cy="255331"/>
          </a:xfrm>
          <a:prstGeom prst="rect">
            <a:avLst/>
          </a:prstGeom>
        </p:spPr>
      </p:pic>
      <p:grpSp>
        <p:nvGrpSpPr>
          <p:cNvPr id="4" name="Agrupar 28"/>
          <p:cNvGrpSpPr/>
          <p:nvPr/>
        </p:nvGrpSpPr>
        <p:grpSpPr>
          <a:xfrm>
            <a:off x="2737948" y="7093398"/>
            <a:ext cx="387813" cy="287808"/>
            <a:chOff x="2204864" y="2915816"/>
            <a:chExt cx="504833" cy="402368"/>
          </a:xfrm>
        </p:grpSpPr>
        <p:pic>
          <p:nvPicPr>
            <p:cNvPr id="57" name="Imagen 29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58" name="Imagen 3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59" name="Imagen 31"/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5" name="Agrupar 32"/>
          <p:cNvGrpSpPr/>
          <p:nvPr/>
        </p:nvGrpSpPr>
        <p:grpSpPr>
          <a:xfrm>
            <a:off x="2742196" y="6569905"/>
            <a:ext cx="401599" cy="248857"/>
            <a:chOff x="1484784" y="2699791"/>
            <a:chExt cx="548117" cy="298793"/>
          </a:xfrm>
        </p:grpSpPr>
        <p:pic>
          <p:nvPicPr>
            <p:cNvPr id="61" name="Imagen 33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62" name="chart"/>
            <p:cNvPicPr>
              <a:picLocks noChangeAspect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689453" y="5408102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EFECTIVA*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315664" y="8484676"/>
            <a:ext cx="62096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dirty="0" smtClean="0">
                <a:latin typeface="Tahoma" pitchFamily="34" charset="0"/>
                <a:cs typeface="Tahoma" pitchFamily="34" charset="0"/>
              </a:rPr>
              <a:t>* Los porcentajes suman 100 reasignando proporcionalmente la “No respuesta”.</a:t>
            </a:r>
            <a:endParaRPr lang="es-MX" sz="12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26367" y="1691680"/>
            <a:ext cx="5782953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Si las elecciones para Presidente de México se llevaran a cabo el día de hoy y los candidatos fueran: Josefina Vázquez Mota del PAN, Enrique Peña Nieto del PRI y partido Verde, Andrés Manuel López Obrador del PRD, PT y Morena, y Gabriel </a:t>
            </a:r>
            <a:r>
              <a:rPr lang="es-MX" sz="1400" dirty="0" err="1" smtClean="0">
                <a:latin typeface="Tahoma" pitchFamily="34" charset="0"/>
                <a:cs typeface="Tahoma" pitchFamily="34" charset="0"/>
              </a:rPr>
              <a:t>Quadri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 de Nueva Alianza, ¿por cuál candidato y partido votaría usted? 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1353468" y="3178726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PREGUNTA DENTRO DEL CUESTIONARIO</a:t>
            </a:r>
            <a:endParaRPr lang="es-MX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341439" y="223805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Intención de voto</a:t>
            </a:r>
          </a:p>
        </p:txBody>
      </p:sp>
      <p:graphicFrame>
        <p:nvGraphicFramePr>
          <p:cNvPr id="23" name="Gráfico 1"/>
          <p:cNvGraphicFramePr/>
          <p:nvPr>
            <p:extLst>
              <p:ext uri="{D42A27DB-BD31-4B8C-83A1-F6EECF244321}">
                <p14:modId xmlns:p14="http://schemas.microsoft.com/office/powerpoint/2010/main" val="2260576458"/>
              </p:ext>
            </p:extLst>
          </p:nvPr>
        </p:nvGraphicFramePr>
        <p:xfrm>
          <a:off x="-675456" y="3347864"/>
          <a:ext cx="662473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4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269846" y="4283968"/>
            <a:ext cx="257148" cy="260502"/>
          </a:xfrm>
          <a:prstGeom prst="rect">
            <a:avLst/>
          </a:prstGeom>
        </p:spPr>
      </p:pic>
      <p:pic>
        <p:nvPicPr>
          <p:cNvPr id="25" name="Imagen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244162" y="5522618"/>
            <a:ext cx="244665" cy="243811"/>
          </a:xfrm>
          <a:prstGeom prst="rect">
            <a:avLst/>
          </a:prstGeom>
        </p:spPr>
      </p:pic>
      <p:grpSp>
        <p:nvGrpSpPr>
          <p:cNvPr id="26" name="Agrupar 10"/>
          <p:cNvGrpSpPr/>
          <p:nvPr/>
        </p:nvGrpSpPr>
        <p:grpSpPr>
          <a:xfrm>
            <a:off x="3222042" y="5076056"/>
            <a:ext cx="379290" cy="274823"/>
            <a:chOff x="2204864" y="2915816"/>
            <a:chExt cx="504833" cy="402368"/>
          </a:xfrm>
        </p:grpSpPr>
        <p:pic>
          <p:nvPicPr>
            <p:cNvPr id="27" name="Imagen 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8" name="Imagen 1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29" name="Imagen 14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34" name="Agrupar 16"/>
          <p:cNvGrpSpPr/>
          <p:nvPr/>
        </p:nvGrpSpPr>
        <p:grpSpPr>
          <a:xfrm>
            <a:off x="3223785" y="4701502"/>
            <a:ext cx="392773" cy="237629"/>
            <a:chOff x="1484784" y="2699791"/>
            <a:chExt cx="548117" cy="298793"/>
          </a:xfrm>
        </p:grpSpPr>
        <p:pic>
          <p:nvPicPr>
            <p:cNvPr id="35" name="Imagen 1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6" name="chart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15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908720" y="1187624"/>
            <a:ext cx="504056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¿Qué tan seguro diría que está usted de votar por el candidato y partido que acaba de mencionar: diría que está muy seguro o que todavía duda y podría cambiar?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009870443"/>
              </p:ext>
            </p:extLst>
          </p:nvPr>
        </p:nvGraphicFramePr>
        <p:xfrm>
          <a:off x="764704" y="1872072"/>
          <a:ext cx="532859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41439" y="223805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Intención de voto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087" y="5004048"/>
            <a:ext cx="621982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16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4624" y="1835696"/>
            <a:ext cx="3384376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/>
              <a:t>¿Quién sería su segunda opción si usted decide cambiar: Josefina Vázquez Mota del PAN, Enrique Peña Nieto del PRI y partido Verde, Andrés Manuel López Obrador del PRD, PT y Morena, o Gabriel </a:t>
            </a:r>
            <a:r>
              <a:rPr lang="es-MX" sz="1400" dirty="0" err="1" smtClean="0"/>
              <a:t>Quadri</a:t>
            </a:r>
            <a:r>
              <a:rPr lang="es-MX" sz="1400" dirty="0" smtClean="0"/>
              <a:t> de Nueva Alianza?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384376" y="1835696"/>
            <a:ext cx="34290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/>
              <a:t>¿Apoyaría a otro candidato o partido si viera que su candidato no tiene posibilidades de ganar? ¿A quién apoyaría? 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5" name="14 Gráfico"/>
          <p:cNvGraphicFramePr/>
          <p:nvPr/>
        </p:nvGraphicFramePr>
        <p:xfrm>
          <a:off x="0" y="3563888"/>
          <a:ext cx="34290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16 Gráfico"/>
          <p:cNvGraphicFramePr/>
          <p:nvPr/>
        </p:nvGraphicFramePr>
        <p:xfrm>
          <a:off x="3284984" y="3563888"/>
          <a:ext cx="34290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341439" y="223805"/>
            <a:ext cx="3311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V. Intención de voto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17</a:t>
            </a:fld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71400" y="1835696"/>
            <a:ext cx="649796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/>
              <a:t>¿Qué opinión tiene de…: muy positiva, positiva, negativa o muy negativa? Si menciono a alguien que usted no conoce, por favor dígamelo.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5 Gráfico"/>
          <p:cNvGraphicFramePr/>
          <p:nvPr/>
        </p:nvGraphicFramePr>
        <p:xfrm>
          <a:off x="260649" y="3203848"/>
          <a:ext cx="626397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196752" y="267489"/>
            <a:ext cx="360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VI. Opinión de candidatos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18</a:t>
            </a:fld>
            <a:endParaRPr lang="es-MX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341439" y="69917"/>
            <a:ext cx="33116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VII. Comportamiento electoral</a:t>
            </a:r>
          </a:p>
        </p:txBody>
      </p:sp>
      <p:graphicFrame>
        <p:nvGraphicFramePr>
          <p:cNvPr id="5" name="Gráfico 1"/>
          <p:cNvGraphicFramePr/>
          <p:nvPr>
            <p:extLst>
              <p:ext uri="{D42A27DB-BD31-4B8C-83A1-F6EECF244321}">
                <p14:modId xmlns:p14="http://schemas.microsoft.com/office/powerpoint/2010/main" val="2536744832"/>
              </p:ext>
            </p:extLst>
          </p:nvPr>
        </p:nvGraphicFramePr>
        <p:xfrm>
          <a:off x="-531440" y="2123728"/>
          <a:ext cx="6624736" cy="3263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35000" y="1240468"/>
            <a:ext cx="554513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Si </a:t>
            </a:r>
            <a:r>
              <a:rPr lang="es-MX" sz="1400" dirty="0">
                <a:latin typeface="Tahoma" pitchFamily="34" charset="0"/>
                <a:cs typeface="Tahoma" pitchFamily="34" charset="0"/>
              </a:rPr>
              <a:t>tuviera que escoger, entre estos 4 personajes al próximo Presidente de México, ¿a cuál de ellos escogería?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89453" y="2178885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BRUTA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Gráfico 25"/>
          <p:cNvGraphicFramePr/>
          <p:nvPr>
            <p:extLst>
              <p:ext uri="{D42A27DB-BD31-4B8C-83A1-F6EECF244321}">
                <p14:modId xmlns:p14="http://schemas.microsoft.com/office/powerpoint/2010/main" val="2507681311"/>
              </p:ext>
            </p:extLst>
          </p:nvPr>
        </p:nvGraphicFramePr>
        <p:xfrm>
          <a:off x="-570656" y="5142548"/>
          <a:ext cx="6838038" cy="3619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89453" y="5408102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EFECTIVA*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15664" y="8484676"/>
            <a:ext cx="62096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dirty="0" smtClean="0">
                <a:latin typeface="Tahoma" pitchFamily="34" charset="0"/>
                <a:cs typeface="Tahoma" pitchFamily="34" charset="0"/>
              </a:rPr>
              <a:t>* Los porcentajes suman 100 reasignando proporcionalmente la “No respuesta”.</a:t>
            </a:r>
            <a:endParaRPr lang="es-MX" sz="12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2" name="Imagen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384834" y="2873284"/>
            <a:ext cx="257148" cy="260502"/>
          </a:xfrm>
          <a:prstGeom prst="rect">
            <a:avLst/>
          </a:prstGeom>
        </p:spPr>
      </p:pic>
      <p:pic>
        <p:nvPicPr>
          <p:cNvPr id="13" name="Imagen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388178" y="4103783"/>
            <a:ext cx="244665" cy="243811"/>
          </a:xfrm>
          <a:prstGeom prst="rect">
            <a:avLst/>
          </a:prstGeom>
        </p:spPr>
      </p:pic>
      <p:grpSp>
        <p:nvGrpSpPr>
          <p:cNvPr id="14" name="Agrupar 10"/>
          <p:cNvGrpSpPr/>
          <p:nvPr/>
        </p:nvGrpSpPr>
        <p:grpSpPr>
          <a:xfrm>
            <a:off x="3322516" y="3681769"/>
            <a:ext cx="379290" cy="274823"/>
            <a:chOff x="2204864" y="2915816"/>
            <a:chExt cx="504833" cy="402368"/>
          </a:xfrm>
        </p:grpSpPr>
        <p:pic>
          <p:nvPicPr>
            <p:cNvPr id="15" name="Imagen 1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16" name="Imagen 1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17" name="Imagen 14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18" name="Agrupar 16"/>
          <p:cNvGrpSpPr/>
          <p:nvPr/>
        </p:nvGrpSpPr>
        <p:grpSpPr>
          <a:xfrm>
            <a:off x="3324259" y="3302790"/>
            <a:ext cx="392773" cy="237629"/>
            <a:chOff x="1484784" y="2699791"/>
            <a:chExt cx="548117" cy="298793"/>
          </a:xfrm>
        </p:grpSpPr>
        <p:pic>
          <p:nvPicPr>
            <p:cNvPr id="19" name="Imagen 17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21" name="chart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pic>
        <p:nvPicPr>
          <p:cNvPr id="22" name="Imagen 2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516699" y="6107788"/>
            <a:ext cx="269299" cy="272811"/>
          </a:xfrm>
          <a:prstGeom prst="rect">
            <a:avLst/>
          </a:prstGeom>
        </p:spPr>
      </p:pic>
      <p:pic>
        <p:nvPicPr>
          <p:cNvPr id="23" name="Imagen 27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520634" y="7625143"/>
            <a:ext cx="256225" cy="255331"/>
          </a:xfrm>
          <a:prstGeom prst="rect">
            <a:avLst/>
          </a:prstGeom>
        </p:spPr>
      </p:pic>
      <p:grpSp>
        <p:nvGrpSpPr>
          <p:cNvPr id="24" name="Agrupar 28"/>
          <p:cNvGrpSpPr/>
          <p:nvPr/>
        </p:nvGrpSpPr>
        <p:grpSpPr>
          <a:xfrm>
            <a:off x="3458009" y="7093398"/>
            <a:ext cx="387813" cy="287808"/>
            <a:chOff x="2204864" y="2915816"/>
            <a:chExt cx="504833" cy="402368"/>
          </a:xfrm>
        </p:grpSpPr>
        <p:pic>
          <p:nvPicPr>
            <p:cNvPr id="25" name="Imagen 29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6" name="Imagen 3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27" name="Imagen 31"/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28" name="Agrupar 32"/>
          <p:cNvGrpSpPr/>
          <p:nvPr/>
        </p:nvGrpSpPr>
        <p:grpSpPr>
          <a:xfrm>
            <a:off x="3459449" y="6659025"/>
            <a:ext cx="401599" cy="248857"/>
            <a:chOff x="1484784" y="2699791"/>
            <a:chExt cx="548117" cy="298793"/>
          </a:xfrm>
        </p:grpSpPr>
        <p:pic>
          <p:nvPicPr>
            <p:cNvPr id="29" name="Imagen 33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0" name="chart"/>
            <p:cNvPicPr>
              <a:picLocks noChangeAspect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19</a:t>
            </a:fld>
            <a:endParaRPr lang="es-MX"/>
          </a:p>
        </p:txBody>
      </p:sp>
      <p:graphicFrame>
        <p:nvGraphicFramePr>
          <p:cNvPr id="5" name="Gráfico 1"/>
          <p:cNvGraphicFramePr/>
          <p:nvPr>
            <p:extLst>
              <p:ext uri="{D42A27DB-BD31-4B8C-83A1-F6EECF244321}">
                <p14:modId xmlns:p14="http://schemas.microsoft.com/office/powerpoint/2010/main" val="2536744832"/>
              </p:ext>
            </p:extLst>
          </p:nvPr>
        </p:nvGraphicFramePr>
        <p:xfrm>
          <a:off x="-531440" y="2123728"/>
          <a:ext cx="6624736" cy="3263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35000" y="1240468"/>
            <a:ext cx="554513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 independientemente de a usted cual le gusta más, ¿quién cree usted que va a ser el próximo Presidente de México?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89453" y="2178885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BRUTA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Gráfico 25"/>
          <p:cNvGraphicFramePr/>
          <p:nvPr>
            <p:extLst>
              <p:ext uri="{D42A27DB-BD31-4B8C-83A1-F6EECF244321}">
                <p14:modId xmlns:p14="http://schemas.microsoft.com/office/powerpoint/2010/main" val="4161092606"/>
              </p:ext>
            </p:extLst>
          </p:nvPr>
        </p:nvGraphicFramePr>
        <p:xfrm>
          <a:off x="-570656" y="5142548"/>
          <a:ext cx="6838038" cy="3619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89453" y="5408102"/>
            <a:ext cx="55451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 smtClean="0">
                <a:latin typeface="Tahoma" pitchFamily="34" charset="0"/>
                <a:cs typeface="Tahoma" pitchFamily="34" charset="0"/>
              </a:rPr>
              <a:t>PREFERENCIA EFECTIVA*</a:t>
            </a:r>
            <a:endParaRPr lang="es-MX" sz="1400" i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15664" y="8484676"/>
            <a:ext cx="62096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dirty="0" smtClean="0">
                <a:latin typeface="Tahoma" pitchFamily="34" charset="0"/>
                <a:cs typeface="Tahoma" pitchFamily="34" charset="0"/>
              </a:rPr>
              <a:t>* Los porcentajes suman 100 reasignando proporcionalmente la “No respuesta”.</a:t>
            </a:r>
            <a:endParaRPr lang="es-MX" sz="12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2" name="Imagen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384834" y="2873284"/>
            <a:ext cx="257148" cy="260502"/>
          </a:xfrm>
          <a:prstGeom prst="rect">
            <a:avLst/>
          </a:prstGeom>
        </p:spPr>
      </p:pic>
      <p:pic>
        <p:nvPicPr>
          <p:cNvPr id="13" name="Imagen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639" b="100000" l="41834" r="59599">
                        <a14:foregroundMark x1="51862" y1="90972" x2="51862" y2="90972"/>
                        <a14:foregroundMark x1="52722" y1="86111" x2="52722" y2="86111"/>
                        <a14:foregroundMark x1="52722" y1="86111" x2="52722" y2="86111"/>
                        <a14:foregroundMark x1="53009" y1="81250" x2="53009" y2="81250"/>
                        <a14:foregroundMark x1="53009" y1="81250" x2="53009" y2="81250"/>
                        <a14:foregroundMark x1="52436" y1="77083" x2="52436" y2="77083"/>
                        <a14:foregroundMark x1="51862" y1="75694" x2="51862" y2="75694"/>
                        <a14:foregroundMark x1="51003" y1="75694" x2="51003" y2="75694"/>
                        <a14:foregroundMark x1="50716" y1="77778" x2="50716" y2="77778"/>
                        <a14:foregroundMark x1="50430" y1="79167" x2="50430" y2="79167"/>
                        <a14:foregroundMark x1="49857" y1="81250" x2="49857" y2="81250"/>
                        <a14:foregroundMark x1="48711" y1="88889" x2="48711" y2="88889"/>
                        <a14:foregroundMark x1="50143" y1="88194" x2="50143" y2="88194"/>
                        <a14:foregroundMark x1="50430" y1="91667" x2="50430" y2="91667"/>
                        <a14:foregroundMark x1="50143" y1="93750" x2="50143" y2="93750"/>
                        <a14:foregroundMark x1="51862" y1="95139" x2="51862" y2="95139"/>
                        <a14:foregroundMark x1="53295" y1="95139" x2="53295" y2="95139"/>
                        <a14:foregroundMark x1="54155" y1="93750" x2="54155" y2="93750"/>
                        <a14:foregroundMark x1="55014" y1="92361" x2="55014" y2="92361"/>
                        <a14:foregroundMark x1="55874" y1="85417" x2="55874" y2="85417"/>
                        <a14:foregroundMark x1="56447" y1="84028" x2="56447" y2="84028"/>
                        <a14:foregroundMark x1="56447" y1="90278" x2="56447" y2="90278"/>
                        <a14:foregroundMark x1="55301" y1="84722" x2="55301" y2="84722"/>
                        <a14:foregroundMark x1="55014" y1="77778" x2="55014" y2="77778"/>
                        <a14:foregroundMark x1="54441" y1="75000" x2="54441" y2="75000"/>
                        <a14:foregroundMark x1="55014" y1="72222" x2="55014" y2="72222"/>
                        <a14:foregroundMark x1="56447" y1="75000" x2="56447" y2="75000"/>
                        <a14:foregroundMark x1="57880" y1="79167" x2="57880" y2="79167"/>
                        <a14:foregroundMark x1="58166" y1="75694" x2="58166" y2="75694"/>
                        <a14:foregroundMark x1="57593" y1="71528" x2="57593" y2="71528"/>
                        <a14:foregroundMark x1="56160" y1="67361" x2="56160" y2="67361"/>
                        <a14:foregroundMark x1="54155" y1="65278" x2="54155" y2="65278"/>
                        <a14:foregroundMark x1="51862" y1="62500" x2="51862" y2="62500"/>
                        <a14:foregroundMark x1="50430" y1="61806" x2="50430" y2="61806"/>
                        <a14:foregroundMark x1="48997" y1="61806" x2="48997" y2="61806"/>
                        <a14:foregroundMark x1="46991" y1="61806" x2="46991" y2="61806"/>
                        <a14:foregroundMark x1="46418" y1="66667" x2="46418" y2="66667"/>
                        <a14:foregroundMark x1="44126" y1="70833" x2="44126" y2="70833"/>
                        <a14:foregroundMark x1="42693" y1="76389" x2="42693" y2="76389"/>
                        <a14:foregroundMark x1="42693" y1="79861" x2="42693" y2="79861"/>
                        <a14:foregroundMark x1="44413" y1="78472" x2="44413" y2="78472"/>
                        <a14:foregroundMark x1="44986" y1="81944" x2="44986" y2="81944"/>
                        <a14:foregroundMark x1="50143" y1="58333" x2="50143" y2="58333"/>
                        <a14:foregroundMark x1="48711" y1="83333" x2="48711" y2="83333"/>
                        <a14:foregroundMark x1="46991" y1="86111" x2="46991" y2="86111"/>
                        <a14:foregroundMark x1="57307" y1="84028" x2="57307" y2="84028"/>
                      </a14:backgroundRemoval>
                    </a14:imgEffect>
                  </a14:imgLayer>
                </a14:imgProps>
              </a:ext>
            </a:extLst>
          </a:blip>
          <a:srcRect l="41578" t="57096" r="40370" b="-694"/>
          <a:stretch/>
        </p:blipFill>
        <p:spPr>
          <a:xfrm>
            <a:off x="3388178" y="4103783"/>
            <a:ext cx="244665" cy="243811"/>
          </a:xfrm>
          <a:prstGeom prst="rect">
            <a:avLst/>
          </a:prstGeom>
        </p:spPr>
      </p:pic>
      <p:grpSp>
        <p:nvGrpSpPr>
          <p:cNvPr id="2" name="Agrupar 10"/>
          <p:cNvGrpSpPr/>
          <p:nvPr/>
        </p:nvGrpSpPr>
        <p:grpSpPr>
          <a:xfrm>
            <a:off x="3322516" y="3681769"/>
            <a:ext cx="379290" cy="274823"/>
            <a:chOff x="2204864" y="2915816"/>
            <a:chExt cx="504833" cy="402368"/>
          </a:xfrm>
        </p:grpSpPr>
        <p:pic>
          <p:nvPicPr>
            <p:cNvPr id="15" name="Imagen 1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16" name="Imagen 1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17" name="Imagen 14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3" name="Agrupar 16"/>
          <p:cNvGrpSpPr/>
          <p:nvPr/>
        </p:nvGrpSpPr>
        <p:grpSpPr>
          <a:xfrm>
            <a:off x="3324259" y="3302790"/>
            <a:ext cx="392773" cy="237629"/>
            <a:chOff x="1484784" y="2699791"/>
            <a:chExt cx="548117" cy="298793"/>
          </a:xfrm>
        </p:grpSpPr>
        <p:pic>
          <p:nvPicPr>
            <p:cNvPr id="19" name="Imagen 17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21" name="chart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pic>
        <p:nvPicPr>
          <p:cNvPr id="22" name="Imagen 2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46528" l="0" r="17192">
                        <a14:foregroundMark x1="16046" y1="25694" x2="16046" y2="25694"/>
                        <a14:foregroundMark x1="16619" y1="9722" x2="16619" y2="9722"/>
                      </a14:backgroundRemoval>
                    </a14:imgEffect>
                  </a14:imgLayer>
                </a14:imgProps>
              </a:ext>
            </a:extLst>
          </a:blip>
          <a:srcRect l="-146" t="3820" r="82596" b="53091"/>
          <a:stretch/>
        </p:blipFill>
        <p:spPr>
          <a:xfrm>
            <a:off x="3516699" y="6107788"/>
            <a:ext cx="269299" cy="272811"/>
          </a:xfrm>
          <a:prstGeom prst="rect">
            <a:avLst/>
          </a:prstGeom>
        </p:spPr>
      </p:pic>
      <p:grpSp>
        <p:nvGrpSpPr>
          <p:cNvPr id="4" name="Agrupar 28"/>
          <p:cNvGrpSpPr/>
          <p:nvPr/>
        </p:nvGrpSpPr>
        <p:grpSpPr>
          <a:xfrm>
            <a:off x="3458009" y="7596336"/>
            <a:ext cx="387813" cy="287808"/>
            <a:chOff x="2204864" y="2915816"/>
            <a:chExt cx="504833" cy="402368"/>
          </a:xfrm>
        </p:grpSpPr>
        <p:pic>
          <p:nvPicPr>
            <p:cNvPr id="25" name="Imagen 29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67" b="46528" l="61605" r="78797"/>
                      </a14:imgEffect>
                    </a14:imgLayer>
                  </a14:imgProps>
                </a:ext>
              </a:extLst>
            </a:blip>
            <a:srcRect l="61564" t="4541" r="20671" b="52519"/>
            <a:stretch/>
          </p:blipFill>
          <p:spPr>
            <a:xfrm>
              <a:off x="2420888" y="2915816"/>
              <a:ext cx="288809" cy="288032"/>
            </a:xfrm>
            <a:prstGeom prst="rect">
              <a:avLst/>
            </a:prstGeom>
          </p:spPr>
        </p:pic>
        <p:pic>
          <p:nvPicPr>
            <p:cNvPr id="26" name="Imagen 30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67" b="47917" l="41261" r="59026">
                          <a14:foregroundMark x1="46705" y1="26389" x2="46705" y2="26389"/>
                          <a14:foregroundMark x1="47851" y1="32639" x2="47851" y2="32639"/>
                          <a14:foregroundMark x1="53295" y1="20139" x2="53295" y2="20139"/>
                          <a14:foregroundMark x1="53295" y1="20139" x2="53295" y2="20139"/>
                          <a14:foregroundMark x1="53868" y1="19444" x2="53868" y2="19444"/>
                          <a14:foregroundMark x1="54155" y1="22917" x2="54155" y2="22917"/>
                          <a14:foregroundMark x1="54728" y1="27083" x2="54728" y2="27083"/>
                          <a14:foregroundMark x1="50143" y1="32639" x2="50143" y2="32639"/>
                          <a14:foregroundMark x1="50143" y1="32639" x2="50143" y2="32639"/>
                          <a14:foregroundMark x1="50716" y1="36111" x2="50716" y2="36111"/>
                          <a14:foregroundMark x1="52436" y1="34722" x2="52436" y2="34722"/>
                          <a14:foregroundMark x1="53868" y1="29861" x2="53868" y2="29861"/>
                          <a14:foregroundMark x1="54728" y1="33333" x2="54728" y2="33333"/>
                          <a14:foregroundMark x1="51003" y1="20833" x2="51003" y2="20833"/>
                          <a14:foregroundMark x1="51862" y1="24306" x2="51862" y2="24306"/>
                        </a14:backgroundRemoval>
                      </a14:imgEffect>
                    </a14:imgLayer>
                  </a14:imgProps>
                </a:ext>
              </a:extLst>
            </a:blip>
            <a:srcRect l="41186" t="4072" r="41049" b="53332"/>
            <a:stretch/>
          </p:blipFill>
          <p:spPr>
            <a:xfrm>
              <a:off x="2204864" y="2915816"/>
              <a:ext cx="299211" cy="296018"/>
            </a:xfrm>
            <a:prstGeom prst="rect">
              <a:avLst/>
            </a:prstGeom>
          </p:spPr>
        </p:pic>
        <p:pic>
          <p:nvPicPr>
            <p:cNvPr id="27" name="Imagen 31"/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" b="100000" l="0" r="98519">
                          <a14:foregroundMark x1="80000" y1="84000" x2="80000" y2="8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2548" y="3124563"/>
              <a:ext cx="261389" cy="193621"/>
            </a:xfrm>
            <a:prstGeom prst="rect">
              <a:avLst/>
            </a:prstGeom>
          </p:spPr>
        </p:pic>
      </p:grpSp>
      <p:grpSp>
        <p:nvGrpSpPr>
          <p:cNvPr id="14" name="Agrupar 32"/>
          <p:cNvGrpSpPr/>
          <p:nvPr/>
        </p:nvGrpSpPr>
        <p:grpSpPr>
          <a:xfrm>
            <a:off x="3459449" y="6915431"/>
            <a:ext cx="401599" cy="248857"/>
            <a:chOff x="1484784" y="2699791"/>
            <a:chExt cx="548117" cy="298793"/>
          </a:xfrm>
        </p:grpSpPr>
        <p:pic>
          <p:nvPicPr>
            <p:cNvPr id="29" name="Imagen 33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7639" b="100000" l="61605" r="79370">
                          <a14:foregroundMark x1="70774" y1="84028" x2="70774" y2="84028"/>
                          <a14:foregroundMark x1="70774" y1="98611" x2="70774" y2="98611"/>
                        </a14:backgroundRemoval>
                      </a14:imgEffect>
                    </a14:imgLayer>
                  </a14:imgProps>
                </a:ext>
              </a:extLst>
            </a:blip>
            <a:srcRect l="61638" t="56922" r="20311" b="-694"/>
            <a:stretch/>
          </p:blipFill>
          <p:spPr>
            <a:xfrm>
              <a:off x="1736874" y="2699791"/>
              <a:ext cx="296027" cy="296186"/>
            </a:xfrm>
            <a:prstGeom prst="rect">
              <a:avLst/>
            </a:prstGeom>
          </p:spPr>
        </p:pic>
        <p:pic>
          <p:nvPicPr>
            <p:cNvPr id="30" name="chart"/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889" b="100000" l="889" r="97778">
                          <a14:foregroundMark x1="44000" y1="33778" x2="44000" y2="33778"/>
                          <a14:foregroundMark x1="48000" y1="72889" x2="48000" y2="72889"/>
                          <a14:foregroundMark x1="64889" y1="79556" x2="64889" y2="79556"/>
                          <a14:foregroundMark x1="58667" y1="65333" x2="58667" y2="65333"/>
                          <a14:foregroundMark x1="52000" y1="77333" x2="52000" y2="77333"/>
                          <a14:foregroundMark x1="43111" y1="85778" x2="43111" y2="85778"/>
                          <a14:foregroundMark x1="39111" y1="77333" x2="39111" y2="77333"/>
                          <a14:foregroundMark x1="60889" y1="28444" x2="60889" y2="28444"/>
                          <a14:foregroundMark x1="66667" y1="25333" x2="66667" y2="25333"/>
                          <a14:foregroundMark x1="64889" y1="45333" x2="64889" y2="45333"/>
                          <a14:foregroundMark x1="65778" y1="36000" x2="65778" y2="36000"/>
                          <a14:foregroundMark x1="70667" y1="40000" x2="70667" y2="40000"/>
                          <a14:foregroundMark x1="79556" y1="46222" x2="79556" y2="46222"/>
                          <a14:foregroundMark x1="75556" y1="68889" x2="75556" y2="68889"/>
                          <a14:foregroundMark x1="74667" y1="80444" x2="74667" y2="80444"/>
                          <a14:foregroundMark x1="83556" y1="82667" x2="83556" y2="82667"/>
                          <a14:foregroundMark x1="82667" y1="74222" x2="82667" y2="74222"/>
                          <a14:foregroundMark x1="84444" y1="21778" x2="84444" y2="21778"/>
                          <a14:foregroundMark x1="69778" y1="10222" x2="69778" y2="10222"/>
                          <a14:foregroundMark x1="76444" y1="16444" x2="76444" y2="16444"/>
                          <a14:foregroundMark x1="53778" y1="31556" x2="53778" y2="31556"/>
                          <a14:foregroundMark x1="54667" y1="21778" x2="54667" y2="21778"/>
                          <a14:foregroundMark x1="50667" y1="12444" x2="50667" y2="12444"/>
                          <a14:foregroundMark x1="39111" y1="18667" x2="39111" y2="18667"/>
                          <a14:foregroundMark x1="83556" y1="58222" x2="83556" y2="58222"/>
                          <a14:foregroundMark x1="61778" y1="12444" x2="61778" y2="12444"/>
                          <a14:foregroundMark x1="74667" y1="31556" x2="74667" y2="31556"/>
                          <a14:foregroundMark x1="84444" y1="37778" x2="84444" y2="37778"/>
                          <a14:foregroundMark x1="74667" y1="24000" x2="74667" y2="24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4784" y="2699792"/>
              <a:ext cx="320459" cy="298792"/>
            </a:xfrm>
            <a:prstGeom prst="rect">
              <a:avLst/>
            </a:prstGeom>
          </p:spPr>
        </p:pic>
      </p:grp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1341439" y="69917"/>
            <a:ext cx="33116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VII. Comportamiento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20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620688" y="2123728"/>
            <a:ext cx="560293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¿Ha escuchado alguna propuesta de los candidatos presidenciales? Me podría decir cuáles y de quién</a:t>
            </a:r>
            <a:endParaRPr lang="es-MX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6 Gráfico"/>
          <p:cNvGraphicFramePr/>
          <p:nvPr/>
        </p:nvGraphicFramePr>
        <p:xfrm>
          <a:off x="1142746" y="3203848"/>
          <a:ext cx="457250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268760" y="97632"/>
            <a:ext cx="3743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Propuestas  de campaña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21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556792" y="1383903"/>
            <a:ext cx="381642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Propuestas de los candidatos presidenciales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880828" y="2051720"/>
            <a:ext cx="309634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latin typeface="Tahoma" pitchFamily="34" charset="0"/>
                <a:cs typeface="Tahoma" pitchFamily="34" charset="0"/>
              </a:rPr>
              <a:t>Josefina Vázquez Mota</a:t>
            </a:r>
            <a:endParaRPr lang="es-MX" sz="700" b="1" i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32" y="2738438"/>
            <a:ext cx="31813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8010" y="2729788"/>
            <a:ext cx="31813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268760" y="97632"/>
            <a:ext cx="3743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Propuestas  de campaña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340768" y="8748464"/>
            <a:ext cx="4175918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900" dirty="0">
                <a:latin typeface="Tahoma" pitchFamily="34" charset="0"/>
                <a:cs typeface="Tahoma" pitchFamily="34" charset="0"/>
              </a:rPr>
              <a:t>* Suma más de 100% pues se permitía al entrevistado dar hasta </a:t>
            </a:r>
            <a:r>
              <a:rPr lang="es-MX" sz="900" dirty="0" smtClean="0">
                <a:latin typeface="Tahoma" pitchFamily="34" charset="0"/>
                <a:cs typeface="Tahoma" pitchFamily="34" charset="0"/>
              </a:rPr>
              <a:t>2 </a:t>
            </a:r>
            <a:r>
              <a:rPr lang="es-MX" sz="900" dirty="0">
                <a:latin typeface="Tahoma" pitchFamily="34" charset="0"/>
                <a:cs typeface="Tahoma" pitchFamily="34" charset="0"/>
              </a:rPr>
              <a:t>respuestas.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22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556792" y="1383903"/>
            <a:ext cx="381642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Propuestas de los candidatos presidenciales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916832" y="2051720"/>
            <a:ext cx="309634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latin typeface="Tahoma" pitchFamily="34" charset="0"/>
                <a:cs typeface="Tahoma" pitchFamily="34" charset="0"/>
              </a:rPr>
              <a:t>Enrique Peña Nieto</a:t>
            </a:r>
            <a:endParaRPr lang="es-MX" sz="700" b="1" i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32" y="2740496"/>
            <a:ext cx="31813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0018" y="2727920"/>
            <a:ext cx="31813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268760" y="97632"/>
            <a:ext cx="3743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Propuestas  de campaña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340768" y="8748464"/>
            <a:ext cx="4175918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900" dirty="0">
                <a:latin typeface="Tahoma" pitchFamily="34" charset="0"/>
                <a:cs typeface="Tahoma" pitchFamily="34" charset="0"/>
              </a:rPr>
              <a:t>* Suma más de 100% pues se permitía al entrevistado dar hasta </a:t>
            </a:r>
            <a:r>
              <a:rPr lang="es-MX" sz="900" dirty="0" smtClean="0">
                <a:latin typeface="Tahoma" pitchFamily="34" charset="0"/>
                <a:cs typeface="Tahoma" pitchFamily="34" charset="0"/>
              </a:rPr>
              <a:t>2 </a:t>
            </a:r>
            <a:r>
              <a:rPr lang="es-MX" sz="900" dirty="0">
                <a:latin typeface="Tahoma" pitchFamily="34" charset="0"/>
                <a:cs typeface="Tahoma" pitchFamily="34" charset="0"/>
              </a:rPr>
              <a:t>respuestas.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23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556792" y="1383903"/>
            <a:ext cx="381642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Propuestas de los candidatos presidenciales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844824" y="2051720"/>
            <a:ext cx="309634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i="1" dirty="0" smtClean="0">
                <a:latin typeface="Tahoma" pitchFamily="34" charset="0"/>
                <a:cs typeface="Tahoma" pitchFamily="34" charset="0"/>
              </a:rPr>
              <a:t>Andrés Manuel López Obrador</a:t>
            </a:r>
            <a:endParaRPr lang="es-MX" sz="700" b="1" i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34" y="2770212"/>
            <a:ext cx="31813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8010" y="2771800"/>
            <a:ext cx="31813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268760" y="97632"/>
            <a:ext cx="3743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Propuestas  de campaña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340768" y="8748464"/>
            <a:ext cx="4175918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900" dirty="0">
                <a:latin typeface="Tahoma" pitchFamily="34" charset="0"/>
                <a:cs typeface="Tahoma" pitchFamily="34" charset="0"/>
              </a:rPr>
              <a:t>* Suma más de 100% pues se permitía al entrevistado dar hasta </a:t>
            </a:r>
            <a:r>
              <a:rPr lang="es-MX" sz="900" dirty="0" smtClean="0">
                <a:latin typeface="Tahoma" pitchFamily="34" charset="0"/>
                <a:cs typeface="Tahoma" pitchFamily="34" charset="0"/>
              </a:rPr>
              <a:t>2 </a:t>
            </a:r>
            <a:r>
              <a:rPr lang="es-MX" sz="900" dirty="0">
                <a:latin typeface="Tahoma" pitchFamily="34" charset="0"/>
                <a:cs typeface="Tahoma" pitchFamily="34" charset="0"/>
              </a:rPr>
              <a:t>respuestas.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24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764704" y="1691680"/>
            <a:ext cx="533653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¿Cuáles cree usted que sean los temas que tendrá que atender con urgencia el próximo Presidente de la República?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0018" y="2637606"/>
            <a:ext cx="318135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642" y="2588096"/>
            <a:ext cx="31813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68760" y="97632"/>
            <a:ext cx="3743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Propuestas  de campaña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340768" y="8748464"/>
            <a:ext cx="4175918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900" dirty="0">
                <a:latin typeface="Tahoma" pitchFamily="34" charset="0"/>
                <a:cs typeface="Tahoma" pitchFamily="34" charset="0"/>
              </a:rPr>
              <a:t>* Suma más de 100% pues se permitía al entrevistado dar hasta </a:t>
            </a:r>
            <a:r>
              <a:rPr lang="es-MX" sz="900" dirty="0" smtClean="0">
                <a:latin typeface="Tahoma" pitchFamily="34" charset="0"/>
                <a:cs typeface="Tahoma" pitchFamily="34" charset="0"/>
              </a:rPr>
              <a:t>3 </a:t>
            </a:r>
            <a:r>
              <a:rPr lang="es-MX" sz="900" dirty="0">
                <a:latin typeface="Tahoma" pitchFamily="34" charset="0"/>
                <a:cs typeface="Tahoma" pitchFamily="34" charset="0"/>
              </a:rPr>
              <a:t>respuestas.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25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4624" y="1835696"/>
            <a:ext cx="3384376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/>
              <a:t>¿Qué tan importante considera usted que es que los candidatos incorporen el tema del medioambiente en sus plataformas: muy, algo, poco o nada importante?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384376" y="1835696"/>
            <a:ext cx="34290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/>
              <a:t>¿Cuál es la importancia que deben darle los candidatos al tema del equilibrio ecológico: mucha, algo, poca o nada de importancia?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7 Gráfico"/>
          <p:cNvGraphicFramePr/>
          <p:nvPr/>
        </p:nvGraphicFramePr>
        <p:xfrm>
          <a:off x="225475" y="3941723"/>
          <a:ext cx="3203525" cy="428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9 Gráfico"/>
          <p:cNvGraphicFramePr/>
          <p:nvPr/>
        </p:nvGraphicFramePr>
        <p:xfrm>
          <a:off x="3429000" y="3924300"/>
          <a:ext cx="3203525" cy="428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268760" y="97632"/>
            <a:ext cx="3743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VIII. Propuestas  de campaña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26</a:t>
            </a:fld>
            <a:endParaRPr lang="es-MX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2656" y="1215346"/>
            <a:ext cx="626854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¿Qué tanto considera usted que influyen los debates entre los candidatos en el resultado de la elección presidencial: influyen mucho, algo, poco o nada?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88640" y="4067944"/>
            <a:ext cx="646785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¿Cree usted que en esta campaña se deben realizar más de dos debates?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48680" y="6425044"/>
            <a:ext cx="583264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¿Considera usted que los debates ayudan a dar a conocer las propuestas de los candidatos?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12 Gráfico"/>
          <p:cNvGraphicFramePr/>
          <p:nvPr/>
        </p:nvGraphicFramePr>
        <p:xfrm>
          <a:off x="917848" y="1548036"/>
          <a:ext cx="502230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14 Gráfico"/>
          <p:cNvGraphicFramePr/>
          <p:nvPr/>
        </p:nvGraphicFramePr>
        <p:xfrm>
          <a:off x="476672" y="6839744"/>
          <a:ext cx="590465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15 Gráfico"/>
          <p:cNvGraphicFramePr/>
          <p:nvPr/>
        </p:nvGraphicFramePr>
        <p:xfrm>
          <a:off x="476672" y="4355976"/>
          <a:ext cx="590465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IX. Debates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11 Gráfico"/>
          <p:cNvGraphicFramePr/>
          <p:nvPr/>
        </p:nvGraphicFramePr>
        <p:xfrm>
          <a:off x="476672" y="6839744"/>
          <a:ext cx="590465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27</a:t>
            </a:fld>
            <a:endParaRPr lang="es-MX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2656" y="1025024"/>
            <a:ext cx="6268547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¿Qué tanto considera usted que influyen los spots de los candidatos en radio, televisión e internet en el resultado de la elección presidencial: influyen mucho, algo, poco o nada?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20688" y="3995936"/>
            <a:ext cx="561662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¿Considera usted que los spots ayudan a dar a conocer las propuestas de los candidatos?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0648" y="6568479"/>
            <a:ext cx="630932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¿Cree usted que los spots sólo sirven para la guerra sucia entre partidos?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12 Gráfico"/>
          <p:cNvGraphicFramePr/>
          <p:nvPr/>
        </p:nvGraphicFramePr>
        <p:xfrm>
          <a:off x="917848" y="1548036"/>
          <a:ext cx="502230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9 Gráfico"/>
          <p:cNvGraphicFramePr/>
          <p:nvPr/>
        </p:nvGraphicFramePr>
        <p:xfrm>
          <a:off x="476672" y="4355976"/>
          <a:ext cx="590465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X. Spots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28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764704" y="1960548"/>
            <a:ext cx="533653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¿En  qué es lo primero que usted se fija cuando ve a un candidato?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566" y="2987824"/>
            <a:ext cx="3318867" cy="476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29</a:t>
            </a:fld>
            <a:endParaRPr lang="es-MX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48680" y="1187624"/>
            <a:ext cx="568863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¿Considera usted que es necesario que los candidatos se hagan el examen de antidoping o no?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88640" y="3923928"/>
            <a:ext cx="646785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¿Cree usted que es relevante que los candidatos den a conocer el equipo con el que trabajarían en caso de ganar la elección del 1º. de julio?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48680" y="6444208"/>
            <a:ext cx="583264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¿Considera usted que presentar expedientes negros de sus contrarios en la campaña ayuda al partido que los presenta?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9 Gráfico"/>
          <p:cNvGraphicFramePr/>
          <p:nvPr/>
        </p:nvGraphicFramePr>
        <p:xfrm>
          <a:off x="1322648" y="1475656"/>
          <a:ext cx="4212704" cy="230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10 Gráfico"/>
          <p:cNvGraphicFramePr/>
          <p:nvPr/>
        </p:nvGraphicFramePr>
        <p:xfrm>
          <a:off x="1340768" y="4139952"/>
          <a:ext cx="4212704" cy="230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11 Gráfico"/>
          <p:cNvGraphicFramePr/>
          <p:nvPr/>
        </p:nvGraphicFramePr>
        <p:xfrm>
          <a:off x="1340768" y="6803876"/>
          <a:ext cx="4212704" cy="230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30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908720" y="2123653"/>
            <a:ext cx="497720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¿La opinión que usted tiene del Instituto Federal Electoral, el IFE, es: muye buena, buena, mala o muy mala?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5 Gráfico"/>
          <p:cNvGraphicFramePr/>
          <p:nvPr/>
        </p:nvGraphicFramePr>
        <p:xfrm>
          <a:off x="908720" y="2987824"/>
          <a:ext cx="403244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Cerrar llave"/>
          <p:cNvSpPr/>
          <p:nvPr/>
        </p:nvSpPr>
        <p:spPr>
          <a:xfrm>
            <a:off x="4725615" y="3563888"/>
            <a:ext cx="144016" cy="864096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Cerrar llave"/>
          <p:cNvSpPr/>
          <p:nvPr/>
        </p:nvSpPr>
        <p:spPr>
          <a:xfrm>
            <a:off x="4697149" y="5076056"/>
            <a:ext cx="144016" cy="864096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/>
        </p:nvSpPr>
        <p:spPr>
          <a:xfrm>
            <a:off x="4883112" y="3707904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Muy buena + Buena</a:t>
            </a:r>
          </a:p>
          <a:p>
            <a:pPr algn="ctr"/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54%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883674" y="5210486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Mala + Muy mala</a:t>
            </a:r>
          </a:p>
          <a:p>
            <a:pPr algn="ctr"/>
            <a:r>
              <a:rPr lang="es-MX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10%</a:t>
            </a:r>
            <a:endParaRPr lang="es-MX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31</a:t>
            </a:fld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0648" y="1286203"/>
            <a:ext cx="491440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¿Sabía usted que un consejero electoral gana más de 400 mil pesos mensuales?</a:t>
            </a:r>
            <a:endParaRPr lang="es-MX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0668" y="4644008"/>
            <a:ext cx="597666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¿Confía usted en la imparcialidad de las autoridades electorales?</a:t>
            </a:r>
          </a:p>
        </p:txBody>
      </p:sp>
      <p:graphicFrame>
        <p:nvGraphicFramePr>
          <p:cNvPr id="6" name="5 Gráfico"/>
          <p:cNvGraphicFramePr/>
          <p:nvPr/>
        </p:nvGraphicFramePr>
        <p:xfrm>
          <a:off x="404664" y="1907704"/>
          <a:ext cx="45720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6 Gráfico"/>
          <p:cNvGraphicFramePr/>
          <p:nvPr/>
        </p:nvGraphicFramePr>
        <p:xfrm>
          <a:off x="1772816" y="5148064"/>
          <a:ext cx="475180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32</a:t>
            </a:fld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908720" y="1475656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¿Considera que el Gobierno Federal se ha mantenido imparcial en el actual proceso electoral?</a:t>
            </a:r>
            <a:endParaRPr lang="es-MX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60648" y="464400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¿Cree usted que el Presidente Calderón intervenga en la elección a favor de la candidata de su partido?</a:t>
            </a:r>
            <a:endParaRPr lang="es-MX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658819" y="464343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¿Piensa usted que existe manejo electoral de los programas sociales del Gobierno Federal?</a:t>
            </a:r>
            <a:endParaRPr lang="es-MX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11 Gráfico"/>
          <p:cNvGraphicFramePr/>
          <p:nvPr/>
        </p:nvGraphicFramePr>
        <p:xfrm>
          <a:off x="1714500" y="1691680"/>
          <a:ext cx="3429000" cy="29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15 Gráfico"/>
          <p:cNvGraphicFramePr/>
          <p:nvPr/>
        </p:nvGraphicFramePr>
        <p:xfrm>
          <a:off x="202580" y="5508104"/>
          <a:ext cx="3429000" cy="29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16 Gráfico"/>
          <p:cNvGraphicFramePr/>
          <p:nvPr/>
        </p:nvGraphicFramePr>
        <p:xfrm>
          <a:off x="3528392" y="5580112"/>
          <a:ext cx="3429000" cy="29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33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692696" y="1691680"/>
            <a:ext cx="5399881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En una escala del 0 al 10, donde 0 significa nada probable que vote por él y 10 muy probable que vote por él, ¿qué tan probable es que usted vote por un candidato que …….?</a:t>
            </a:r>
          </a:p>
          <a:p>
            <a:pPr algn="ctr">
              <a:spcBef>
                <a:spcPct val="50000"/>
              </a:spcBef>
            </a:pPr>
            <a:endParaRPr lang="es-MX" sz="1400" dirty="0" smtClean="0"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s-MX" sz="1400" i="1" dirty="0" smtClean="0">
                <a:latin typeface="Tahoma" pitchFamily="34" charset="0"/>
                <a:cs typeface="Tahoma" pitchFamily="34" charset="0"/>
              </a:rPr>
              <a:t>CALIFICACIÓN PROMEDIO</a:t>
            </a:r>
            <a:endParaRPr lang="es-MX" sz="800" i="1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3 Gráfico"/>
          <p:cNvGraphicFramePr/>
          <p:nvPr/>
        </p:nvGraphicFramePr>
        <p:xfrm>
          <a:off x="692696" y="3491880"/>
          <a:ext cx="547260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34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548680" y="1817112"/>
            <a:ext cx="576064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Entres estas cuatro opciones: construir un México diferente, saber cumplir lo que se promete, ser el cambio verdadero o estar comprometido con el país, ¿cuál cree usted que es la más importante?</a:t>
            </a:r>
          </a:p>
        </p:txBody>
      </p:sp>
      <p:graphicFrame>
        <p:nvGraphicFramePr>
          <p:cNvPr id="4" name="3 Gráfico"/>
          <p:cNvGraphicFramePr/>
          <p:nvPr/>
        </p:nvGraphicFramePr>
        <p:xfrm>
          <a:off x="656692" y="3059832"/>
          <a:ext cx="554461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13446" y="251520"/>
            <a:ext cx="3743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XI. Coyuntura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55A32-5E41-4B55-8FD0-E1D9F7287CA4}" type="slidenum">
              <a:rPr lang="es-MX"/>
              <a:pPr>
                <a:defRPr/>
              </a:pPr>
              <a:t>35</a:t>
            </a:fld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332656" y="1169968"/>
            <a:ext cx="6093296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 este momento, usted está seguro de votar por el candidato de Gobernador de Jalisco que acaba de elegir o cree que todavía podría cambiar su voto?</a:t>
            </a:r>
            <a:endParaRPr lang="es-MX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644008"/>
            <a:ext cx="342900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 todo lo ocurrido durante esta visita, ¿quién cree usted que salió más beneficiado: …?</a:t>
            </a:r>
            <a:endParaRPr lang="es-MX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84376" y="4644588"/>
            <a:ext cx="34290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¿Algo de lo ocurrido en esta visita del Papa hace que usted cambie su decisión de por quién votar o de que ahora esté dudando por quién hacerlo?</a:t>
            </a:r>
            <a:endParaRPr lang="es-MX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6 Gráfico"/>
          <p:cNvGraphicFramePr/>
          <p:nvPr/>
        </p:nvGraphicFramePr>
        <p:xfrm>
          <a:off x="1484313" y="2123505"/>
          <a:ext cx="4005064" cy="2519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341439" y="86295"/>
            <a:ext cx="331169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XII. Visita del Papa a México</a:t>
            </a:r>
          </a:p>
        </p:txBody>
      </p:sp>
      <p:graphicFrame>
        <p:nvGraphicFramePr>
          <p:cNvPr id="14" name="13 Gráfico"/>
          <p:cNvGraphicFramePr/>
          <p:nvPr/>
        </p:nvGraphicFramePr>
        <p:xfrm>
          <a:off x="-27384" y="5615409"/>
          <a:ext cx="3429000" cy="338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15 Gráfico"/>
          <p:cNvGraphicFramePr/>
          <p:nvPr/>
        </p:nvGraphicFramePr>
        <p:xfrm>
          <a:off x="3401616" y="5615409"/>
          <a:ext cx="3429000" cy="338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90464-2EB5-41FF-92DC-1C80161F72B2}" type="slidenum">
              <a:rPr lang="es-MX"/>
              <a:pPr>
                <a:defRPr/>
              </a:pPr>
              <a:t>36</a:t>
            </a:fld>
            <a:endParaRPr lang="es-MX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09713" y="250825"/>
            <a:ext cx="176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Metodología</a:t>
            </a:r>
          </a:p>
        </p:txBody>
      </p:sp>
      <p:graphicFrame>
        <p:nvGraphicFramePr>
          <p:cNvPr id="5" name="Group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368141"/>
              </p:ext>
            </p:extLst>
          </p:nvPr>
        </p:nvGraphicFramePr>
        <p:xfrm>
          <a:off x="379413" y="900113"/>
          <a:ext cx="6145212" cy="8212197"/>
        </p:xfrm>
        <a:graphic>
          <a:graphicData uri="http://schemas.openxmlformats.org/drawingml/2006/table">
            <a:tbl>
              <a:tblPr/>
              <a:tblGrid>
                <a:gridCol w="2328862"/>
                <a:gridCol w="3816350"/>
              </a:tblGrid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Fecha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 25 al 27 de Marzo de 2012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Representatividad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Nacional. Estados Unidos Mexicanos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Población objetivo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Individuos con 18 años o más residente y con credencial de elector correspondiente a los Estados Unidos Mexicanos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Tipo de entrevista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Vivienda (cara a cara)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Marco muestral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Catálogo General de Secciones Electorales IFE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25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Tipo de muestreo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seleccionaron  secciones electorales e  individuos en tres etapas.  1era Etapa: Se estratificó al país en 10 zonas geográficas y estas a su vez en estrato Urbano y No urbano según el IFE.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2da Etapa: Muestreo Sistemático Probabilístico con semilla aleatoria de secciones en cada conglomerado poblacional.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3er Etapa: Muestreo Aleatorio de individuos en la sección. 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Selección de Vivienda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Salto sistemático en dirección de las manecillas del reloj, a partir de la dirección de la sección electoral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Selección de </a:t>
                      </a:r>
                      <a:r>
                        <a:rPr kumimoji="0" lang="es-MX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respondente</a:t>
                      </a:r>
                      <a:endParaRPr kumimoji="0" lang="es-MX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 que abre la puerta siempre y cuando resida en el domicilio y cubra los requisitos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Utilización de cuotas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Sí (Edad y Género)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Tamaño de muestra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1,000  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entrevistas efectivas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Puntos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 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puntos de levantamiento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Cuestionarios por punto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cuestionarios efectivos por punto de levantamiento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Personal de campo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conformaron un total de 15 equipos de trabajo; participaron 2 coordinadores, 15 supervisores y 65 encuestadores.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Personal de oficina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total participaron 1 supervisor de codificación, 1 supervisor de captura, 8 codificadores y 4 capturistas. 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1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Estimación y cálculo de estadísticos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consideró el diseño de muestreo complejo asociado al diseño de muestra utilizado para la estimación de proporciones, sus errores estándares y efectos de diseño; se utilizaron los estimadores de </a:t>
                      </a:r>
                      <a:r>
                        <a:rPr kumimoji="0" lang="es-MX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Horwitz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-Thompson (factores de expansión).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post-estratificó y se ajustaron los factores de expansión por la distribución poblacional por sexo y grupos de edad correspondiente, de acuerdo con datos del Listado Nominal del Estado.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Preferencia bruta / efectiva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Bruta y 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efectiva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Término de error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Error teórico menor al ±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3.2%. 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Nivel de confianza del 95%.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Tasa de Rechazo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42.7 </a:t>
                      </a: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Responsable de estudio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Luis Osvaldo Valle Rivas.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Responsable de campo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José Martín García Hernández.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Patrocinador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Revista Cambio</a:t>
                      </a: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Tema de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17415</TotalTime>
  <Words>2244</Words>
  <Application>Microsoft Office PowerPoint</Application>
  <PresentationFormat>Presentación en pantalla (4:3)</PresentationFormat>
  <Paragraphs>437</Paragraphs>
  <Slides>36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7_Tema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CYMP</dc:creator>
  <cp:lastModifiedBy>OSVALDO</cp:lastModifiedBy>
  <cp:revision>3168</cp:revision>
  <dcterms:created xsi:type="dcterms:W3CDTF">2007-02-04T20:08:51Z</dcterms:created>
  <dcterms:modified xsi:type="dcterms:W3CDTF">2012-03-29T17:12:31Z</dcterms:modified>
</cp:coreProperties>
</file>