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Default Extension="emf" ContentType="image/x-emf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notesMasterIdLst>
    <p:notesMasterId r:id="rId23"/>
  </p:notesMasterIdLst>
  <p:handoutMasterIdLst>
    <p:handoutMasterId r:id="rId24"/>
  </p:handoutMasterIdLst>
  <p:sldIdLst>
    <p:sldId id="997" r:id="rId2"/>
    <p:sldId id="346" r:id="rId3"/>
    <p:sldId id="1453" r:id="rId4"/>
    <p:sldId id="1500" r:id="rId5"/>
    <p:sldId id="1486" r:id="rId6"/>
    <p:sldId id="1523" r:id="rId7"/>
    <p:sldId id="1476" r:id="rId8"/>
    <p:sldId id="1472" r:id="rId9"/>
    <p:sldId id="1473" r:id="rId10"/>
    <p:sldId id="1496" r:id="rId11"/>
    <p:sldId id="1495" r:id="rId12"/>
    <p:sldId id="1490" r:id="rId13"/>
    <p:sldId id="1505" r:id="rId14"/>
    <p:sldId id="1509" r:id="rId15"/>
    <p:sldId id="1504" r:id="rId16"/>
    <p:sldId id="1519" r:id="rId17"/>
    <p:sldId id="1520" r:id="rId18"/>
    <p:sldId id="1521" r:id="rId19"/>
    <p:sldId id="1522" r:id="rId20"/>
    <p:sldId id="1485" r:id="rId21"/>
    <p:sldId id="1506" r:id="rId22"/>
  </p:sldIdLst>
  <p:sldSz cx="6858000" cy="9144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7EAE9"/>
    <a:srgbClr val="FF9900"/>
    <a:srgbClr val="008000"/>
    <a:srgbClr val="99CC00"/>
    <a:srgbClr val="006600"/>
    <a:srgbClr val="33CCFF"/>
    <a:srgbClr val="FF5229"/>
    <a:srgbClr val="48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6" autoAdjust="0"/>
    <p:restoredTop sz="90726" autoAdjust="0"/>
  </p:normalViewPr>
  <p:slideViewPr>
    <p:cSldViewPr showGuides="1">
      <p:cViewPr>
        <p:scale>
          <a:sx n="66" d="100"/>
          <a:sy n="66" d="100"/>
        </p:scale>
        <p:origin x="-2472" y="-480"/>
      </p:cViewPr>
      <p:guideLst>
        <p:guide orient="horz" pos="5692"/>
        <p:guide orient="horz" pos="1610"/>
        <p:guide orient="horz" pos="839"/>
        <p:guide pos="436"/>
        <p:guide pos="411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 showGuides="1"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70DCE35-40F5-48A6-86A9-19135C90282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577989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25" y="685800"/>
            <a:ext cx="25717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3543B02-8565-48AB-A95B-2B22EBB763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761790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A0710F2F-F4B9-4669-AEC2-F0697AD6F16D}" type="slidenum">
              <a:rPr lang="es-ES" smtClean="0">
                <a:solidFill>
                  <a:srgbClr val="000000"/>
                </a:solidFill>
              </a:rPr>
              <a:pPr eaLnBrk="1" hangingPunct="1">
                <a:defRPr/>
              </a:pPr>
              <a:t>1</a:t>
            </a:fld>
            <a:endParaRPr lang="es-ES" dirty="0" smtClean="0">
              <a:solidFill>
                <a:srgbClr val="000000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0197D8F-B06A-4DD9-A4AA-0F5963CE9B81}" type="slidenum">
              <a:rPr lang="es-ES" smtClean="0"/>
              <a:pPr eaLnBrk="1" hangingPunct="1">
                <a:defRPr/>
              </a:pPr>
              <a:t>2</a:t>
            </a:fld>
            <a:endParaRPr lang="es-ES" dirty="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350530E-EE15-473B-9AAC-314F9C99D1FF}" type="slidenum">
              <a:rPr lang="es-ES" sz="1200"/>
              <a:pPr algn="r"/>
              <a:t>3</a:t>
            </a:fld>
            <a:endParaRPr lang="es-ES" sz="1200" dirty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543B02-8565-48AB-A95B-2B22EBB76309}" type="slidenum">
              <a:rPr lang="es-ES" smtClean="0"/>
              <a:pPr>
                <a:defRPr/>
              </a:pPr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C6C8296-7922-4B24-BE2F-459ED31DBACC}" type="slidenum">
              <a:rPr lang="es-ES" sz="1200"/>
              <a:pPr algn="r"/>
              <a:t>5</a:t>
            </a:fld>
            <a:endParaRPr lang="es-ES" sz="12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AF18797-EB22-4C20-8B34-CD068B73B7BA}" type="slidenum">
              <a:rPr lang="es-ES" sz="1200"/>
              <a:pPr algn="r"/>
              <a:t>8</a:t>
            </a:fld>
            <a:endParaRPr lang="es-E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83A9930-06BF-49EC-B4FB-7BC5370121C0}" type="slidenum">
              <a:rPr lang="es-ES" sz="1200"/>
              <a:pPr algn="r"/>
              <a:t>9</a:t>
            </a:fld>
            <a:endParaRPr lang="es-E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83A9930-06BF-49EC-B4FB-7BC5370121C0}" type="slidenum">
              <a:rPr lang="es-ES" sz="1200"/>
              <a:pPr algn="r"/>
              <a:t>10</a:t>
            </a:fld>
            <a:endParaRPr lang="es-E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83A9930-06BF-49EC-B4FB-7BC5370121C0}" type="slidenum">
              <a:rPr lang="es-ES" sz="1200"/>
              <a:pPr algn="r"/>
              <a:t>11</a:t>
            </a:fld>
            <a:endParaRPr lang="es-E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1923B90-EF40-4B4B-99F6-60E8937E8162}" type="slidenum">
              <a:rPr lang="es-ES" sz="1200"/>
              <a:pPr algn="r"/>
              <a:t>12</a:t>
            </a:fld>
            <a:endParaRPr lang="es-ES" sz="12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2A5DB34-3675-40A4-A2A2-1FD9081623F5}" type="slidenum">
              <a:rPr lang="es-ES" sz="1200"/>
              <a:pPr algn="r"/>
              <a:t>13</a:t>
            </a:fld>
            <a:endParaRPr lang="es-ES" sz="1200" dirty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5E440CF-DB2C-493A-A0DF-FC359B4E868A}" type="slidenum">
              <a:rPr lang="es-ES" sz="1200"/>
              <a:pPr algn="r"/>
              <a:t>14</a:t>
            </a:fld>
            <a:endParaRPr lang="es-ES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519473D-D5C5-43D1-AA3E-F0DA596C8DB5}" type="slidenum">
              <a:rPr lang="es-ES" sz="1200"/>
              <a:pPr algn="r"/>
              <a:t>15</a:t>
            </a:fld>
            <a:endParaRPr lang="es-ES" sz="1200" dirty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 Imagen" descr="portadas-07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513"/>
            <a:ext cx="6858000" cy="918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7" descr="logotinto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713" y="395288"/>
            <a:ext cx="3330575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3938" y="3330575"/>
            <a:ext cx="48942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 Imagen" descr="portadas-0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950"/>
            <a:ext cx="6858000" cy="88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4" descr="logotinto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7500" y="123825"/>
            <a:ext cx="827088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2"/>
          <p:cNvSpPr>
            <a:spLocks noChangeArrowheads="1"/>
          </p:cNvSpPr>
          <p:nvPr userDrawn="1"/>
        </p:nvSpPr>
        <p:spPr bwMode="auto">
          <a:xfrm rot="16200000">
            <a:off x="4275931" y="5990432"/>
            <a:ext cx="48180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s-MX" sz="2400">
                <a:solidFill>
                  <a:srgbClr val="DDDDDD"/>
                </a:solidFill>
                <a:latin typeface="Copperplate Gothic Bold" pitchFamily="34" charset="0"/>
              </a:rPr>
              <a:t>Nacional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9725" y="123825"/>
            <a:ext cx="2468563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2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5419725" y="8743950"/>
            <a:ext cx="1530350" cy="47625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2400">
                <a:solidFill>
                  <a:srgbClr val="DDDDDD"/>
                </a:solidFill>
                <a:latin typeface="Copperplate Gothic Bold" pitchFamily="34" charset="0"/>
              </a:defRPr>
            </a:lvl1pPr>
          </a:lstStyle>
          <a:p>
            <a:pPr>
              <a:defRPr/>
            </a:pPr>
            <a:fld id="{3456ACEE-7C83-4D59-A036-069A2AE123C9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710B1028-207D-43D7-AC30-4D4C19EE69E0}" type="datetime1">
              <a:rPr lang="en-US"/>
              <a:pPr>
                <a:defRPr/>
              </a:pPr>
              <a:t>3/12/2012</a:t>
            </a:fld>
            <a:endParaRPr lang="es-MX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anchor="ctr" anchorCtr="1"/>
          <a:lstStyle>
            <a:lvl1pPr algn="l">
              <a:defRPr sz="12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5E2A5C9-7E87-4592-846E-FD70FFF5917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emf"/><Relationship Id="rId5" Type="http://schemas.openxmlformats.org/officeDocument/2006/relationships/image" Target="../media/image11.emf"/><Relationship Id="rId10" Type="http://schemas.openxmlformats.org/officeDocument/2006/relationships/image" Target="../media/image16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openxmlformats.org/officeDocument/2006/relationships/image" Target="../media/image3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image" Target="../media/image44.emf"/><Relationship Id="rId7" Type="http://schemas.openxmlformats.org/officeDocument/2006/relationships/image" Target="../media/image4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image" Target="../media/image53.emf"/><Relationship Id="rId7" Type="http://schemas.openxmlformats.org/officeDocument/2006/relationships/image" Target="../media/image5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emf"/><Relationship Id="rId5" Type="http://schemas.openxmlformats.org/officeDocument/2006/relationships/image" Target="../media/image61.emf"/><Relationship Id="rId4" Type="http://schemas.openxmlformats.org/officeDocument/2006/relationships/image" Target="../media/image60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image" Target="../media/image63.emf"/><Relationship Id="rId7" Type="http://schemas.openxmlformats.org/officeDocument/2006/relationships/image" Target="../media/image6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741047" y="4644008"/>
            <a:ext cx="5482270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defRPr/>
            </a:pPr>
            <a:r>
              <a:rPr lang="es-MX" sz="4800" b="1" dirty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  <a:cs typeface="Arial" pitchFamily="34" charset="0"/>
              </a:rPr>
              <a:t>Encuesta Nacional</a:t>
            </a:r>
          </a:p>
          <a:p>
            <a:pPr algn="ctr">
              <a:defRPr/>
            </a:pPr>
            <a:endParaRPr lang="es-MX" sz="2800" b="1" i="1" dirty="0">
              <a:solidFill>
                <a:srgbClr val="F2DCD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ekton Pro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s-MX" sz="4800" b="1" i="1" dirty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  <a:cs typeface="Arial" pitchFamily="34" charset="0"/>
              </a:rPr>
              <a:t>Elecciones </a:t>
            </a:r>
            <a:r>
              <a:rPr lang="es-MX" sz="4800" b="1" i="1" dirty="0" smtClean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  <a:cs typeface="Arial" pitchFamily="34" charset="0"/>
              </a:rPr>
              <a:t>2012</a:t>
            </a:r>
          </a:p>
          <a:p>
            <a:pPr algn="ctr">
              <a:defRPr/>
            </a:pPr>
            <a:endParaRPr lang="es-MX" sz="2800" b="1" i="1" dirty="0">
              <a:solidFill>
                <a:srgbClr val="F2DCD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ekton Pro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s-MX" sz="2800" b="1" i="1" dirty="0" smtClean="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4" charset="0"/>
                <a:cs typeface="Arial" pitchFamily="34" charset="0"/>
              </a:rPr>
              <a:t>PRINCIPALES RESULTADOS</a:t>
            </a:r>
            <a:endParaRPr lang="es-MX" sz="2800" b="1" i="1" dirty="0">
              <a:solidFill>
                <a:srgbClr val="F2DCD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ekton Pro" pitchFamily="34" charset="0"/>
              <a:cs typeface="Arial" pitchFamily="34" charset="0"/>
            </a:endParaRPr>
          </a:p>
        </p:txBody>
      </p:sp>
      <p:sp>
        <p:nvSpPr>
          <p:cNvPr id="4099" name="Text Box 6"/>
          <p:cNvSpPr txBox="1">
            <a:spLocks noChangeArrowheads="1"/>
          </p:cNvSpPr>
          <p:nvPr/>
        </p:nvSpPr>
        <p:spPr bwMode="auto">
          <a:xfrm>
            <a:off x="1808581" y="8204200"/>
            <a:ext cx="32045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000" b="1" dirty="0">
                <a:solidFill>
                  <a:schemeClr val="bg1"/>
                </a:solidFill>
                <a:latin typeface="Tekton Pro" pitchFamily="34" charset="0"/>
              </a:rPr>
              <a:t>Del </a:t>
            </a:r>
            <a:r>
              <a:rPr lang="es-MX" sz="2000" b="1" dirty="0" smtClean="0">
                <a:solidFill>
                  <a:schemeClr val="bg1"/>
                </a:solidFill>
                <a:latin typeface="Tekton Pro" pitchFamily="34" charset="0"/>
              </a:rPr>
              <a:t>2 al 4 de Marzo de </a:t>
            </a:r>
            <a:r>
              <a:rPr lang="es-MX" sz="2000" b="1" dirty="0">
                <a:solidFill>
                  <a:schemeClr val="bg1"/>
                </a:solidFill>
                <a:latin typeface="Tekton Pro" pitchFamily="34" charset="0"/>
              </a:rPr>
              <a:t>2012</a:t>
            </a:r>
            <a:endParaRPr lang="es-ES" sz="2000" b="1" dirty="0">
              <a:solidFill>
                <a:schemeClr val="bg1"/>
              </a:solidFill>
              <a:latin typeface="Tekton Pro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3450C7-73C9-447C-BD4D-7A6F76980488}" type="slidenum">
              <a:rPr lang="es-MX"/>
              <a:pPr>
                <a:defRPr/>
              </a:pPr>
              <a:t>2</a:t>
            </a:fld>
            <a:endParaRPr lang="es-MX" dirty="0"/>
          </a:p>
        </p:txBody>
      </p:sp>
      <p:sp>
        <p:nvSpPr>
          <p:cNvPr id="4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BC5A7365-192C-4C23-B7D3-938E1CF1E40C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2</a:t>
            </a:fld>
            <a:endParaRPr lang="es-MX" sz="2400" dirty="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1773238" y="301625"/>
            <a:ext cx="11620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Índice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61069" y="2232025"/>
            <a:ext cx="6264275" cy="265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15975" lvl="2" indent="-457200" defTabSz="1071563" eaLnBrk="0" hangingPunct="0">
              <a:lnSpc>
                <a:spcPct val="125000"/>
              </a:lnSpc>
            </a:pPr>
            <a:r>
              <a:rPr lang="es-ES" sz="1200" b="1" dirty="0" smtClean="0">
                <a:latin typeface="Tahoma" pitchFamily="34" charset="0"/>
              </a:rPr>
              <a:t>PRINCIPALES RESULTADOS</a:t>
            </a:r>
            <a:endParaRPr lang="es-ES" sz="1200" b="1" dirty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r>
              <a:rPr lang="es-ES" sz="1100" dirty="0">
                <a:latin typeface="Tahoma" pitchFamily="34" charset="0"/>
              </a:rPr>
              <a:t>Entorno </a:t>
            </a:r>
            <a:r>
              <a:rPr lang="es-ES" sz="1100" dirty="0" smtClean="0">
                <a:latin typeface="Tahoma" pitchFamily="34" charset="0"/>
              </a:rPr>
              <a:t>…………………………………….....................................................         </a:t>
            </a:r>
            <a:r>
              <a:rPr lang="es-ES" sz="1100" dirty="0">
                <a:latin typeface="Tahoma" pitchFamily="34" charset="0"/>
              </a:rPr>
              <a:t>3</a:t>
            </a: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r>
              <a:rPr lang="es-MX" sz="1100" dirty="0">
                <a:latin typeface="Tahoma" pitchFamily="34" charset="0"/>
              </a:rPr>
              <a:t>Fuerza de los partidos ………………….....................................................       4</a:t>
            </a: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r>
              <a:rPr lang="es-ES" sz="1100" dirty="0" smtClean="0">
                <a:latin typeface="Tahoma" pitchFamily="34" charset="0"/>
              </a:rPr>
              <a:t>Preferencias……………………………….....................................................         </a:t>
            </a:r>
            <a:r>
              <a:rPr lang="es-ES" sz="1100" dirty="0">
                <a:latin typeface="Tahoma" pitchFamily="34" charset="0"/>
              </a:rPr>
              <a:t>5</a:t>
            </a: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r>
              <a:rPr lang="es-MX" sz="1100" dirty="0">
                <a:latin typeface="Tahoma" pitchFamily="34" charset="0"/>
              </a:rPr>
              <a:t>Razones de la preferencia </a:t>
            </a:r>
            <a:r>
              <a:rPr lang="es-MX" sz="1100" dirty="0" smtClean="0">
                <a:latin typeface="Tahoma" pitchFamily="34" charset="0"/>
              </a:rPr>
              <a:t>..…………......................................................       8</a:t>
            </a: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endParaRPr lang="es-MX" sz="1100" dirty="0" smtClean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endParaRPr lang="es-MX" sz="1100" dirty="0" smtClean="0">
              <a:latin typeface="Tahoma" pitchFamily="34" charset="0"/>
            </a:endParaRPr>
          </a:p>
          <a:p>
            <a:pPr marL="1168400" lvl="3" indent="-457200" defTabSz="1071563" eaLnBrk="0" hangingPunct="0">
              <a:lnSpc>
                <a:spcPct val="125000"/>
              </a:lnSpc>
              <a:buFontTx/>
              <a:buAutoNum type="romanUcPeriod"/>
            </a:pPr>
            <a:endParaRPr lang="es-MX" sz="1100" dirty="0">
              <a:latin typeface="Tahoma" pitchFamily="34" charset="0"/>
            </a:endParaRPr>
          </a:p>
          <a:p>
            <a:pPr marL="815975" lvl="2" indent="-457200" defTabSz="1071563" eaLnBrk="0" hangingPunct="0">
              <a:lnSpc>
                <a:spcPct val="125000"/>
              </a:lnSpc>
            </a:pPr>
            <a:endParaRPr lang="es-ES" sz="1100" dirty="0">
              <a:latin typeface="Tahoma" pitchFamily="34" charset="0"/>
            </a:endParaRPr>
          </a:p>
          <a:p>
            <a:pPr marL="815975" lvl="2" indent="-457200" defTabSz="1071563" eaLnBrk="0" hangingPunct="0">
              <a:lnSpc>
                <a:spcPct val="125000"/>
              </a:lnSpc>
            </a:pPr>
            <a:r>
              <a:rPr lang="es-ES" sz="1100" b="1" dirty="0" smtClean="0">
                <a:latin typeface="Tahoma" pitchFamily="34" charset="0"/>
              </a:rPr>
              <a:t>ANEXO………… </a:t>
            </a:r>
            <a:r>
              <a:rPr lang="es-ES" sz="1100" b="1" dirty="0">
                <a:latin typeface="Tahoma" pitchFamily="34" charset="0"/>
              </a:rPr>
              <a:t>..............................................................................................     </a:t>
            </a:r>
            <a:r>
              <a:rPr lang="es-ES" sz="1100" b="1" dirty="0" smtClean="0">
                <a:latin typeface="Tahoma" pitchFamily="34" charset="0"/>
              </a:rPr>
              <a:t> 16</a:t>
            </a:r>
            <a:endParaRPr lang="es-ES" sz="1100" b="1" dirty="0">
              <a:latin typeface="Tahoma" pitchFamily="34" charset="0"/>
            </a:endParaRPr>
          </a:p>
          <a:p>
            <a:pPr marL="815975" lvl="2" indent="-457200" defTabSz="1071563" eaLnBrk="0" hangingPunct="0">
              <a:lnSpc>
                <a:spcPct val="125000"/>
              </a:lnSpc>
            </a:pPr>
            <a:r>
              <a:rPr lang="es-ES" sz="1100" b="1" dirty="0">
                <a:latin typeface="Tahoma" pitchFamily="34" charset="0"/>
              </a:rPr>
              <a:t>METODOLOGÍA ..............................................................................................     </a:t>
            </a:r>
            <a:r>
              <a:rPr lang="es-ES" sz="1100" b="1" dirty="0" smtClean="0">
                <a:latin typeface="Tahoma" pitchFamily="34" charset="0"/>
              </a:rPr>
              <a:t>20</a:t>
            </a:r>
            <a:endParaRPr lang="es-ES" sz="1100" b="1" dirty="0">
              <a:latin typeface="Tahoma" pitchFamily="34" charset="0"/>
            </a:endParaRPr>
          </a:p>
          <a:p>
            <a:pPr marL="815975" lvl="2" indent="-457200" defTabSz="1071563" eaLnBrk="0" hangingPunct="0">
              <a:lnSpc>
                <a:spcPct val="125000"/>
              </a:lnSpc>
            </a:pPr>
            <a:endParaRPr lang="es-ES" sz="1100" b="1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5C8EDD-4523-4EBF-BFD5-BA52A119A8BA}" type="slidenum">
              <a:rPr lang="es-MX"/>
              <a:pPr>
                <a:defRPr/>
              </a:pPr>
              <a:t>3</a:t>
            </a:fld>
            <a:endParaRPr lang="es-MX" dirty="0"/>
          </a:p>
        </p:txBody>
      </p:sp>
      <p:sp>
        <p:nvSpPr>
          <p:cNvPr id="8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FAD1A593-9538-469B-8824-6F276A0DAFDA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3</a:t>
            </a:fld>
            <a:endParaRPr lang="es-MX" sz="2400" dirty="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404664" y="999504"/>
            <a:ext cx="6048375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¿Cuándo piensa en acontecimientos o noticias recientes, cuál es el primero que se le viene a mente? ¿Y después? ¿Y después?*</a:t>
            </a: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1309688" y="247650"/>
            <a:ext cx="3311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I. Entorno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640" y="1569687"/>
            <a:ext cx="6496968" cy="4874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88913" y="6545727"/>
            <a:ext cx="6669087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Y en una escala del 0 al 10, donde 0 significa muy mal y 10 excelente, ¿qué calificación le daría a ___ por el trabajo que ha realizado hasta estos momentos? </a:t>
            </a:r>
          </a:p>
        </p:txBody>
      </p:sp>
      <p:sp>
        <p:nvSpPr>
          <p:cNvPr id="16" name="15 CuadroTexto"/>
          <p:cNvSpPr txBox="1"/>
          <p:nvPr/>
        </p:nvSpPr>
        <p:spPr>
          <a:xfrm flipH="1">
            <a:off x="404664" y="7135260"/>
            <a:ext cx="26196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i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</a:t>
            </a:r>
            <a:r>
              <a:rPr lang="es-ES_tradnl" sz="1100" b="1" i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Presidente Felipe Calderón </a:t>
            </a:r>
            <a:endParaRPr lang="es-MX" sz="1100" b="1" i="1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645024" y="7089674"/>
            <a:ext cx="26196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i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Gobernador de su estado</a:t>
            </a:r>
            <a:endParaRPr lang="es-MX" sz="1100" b="1" i="1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350" y="6974451"/>
            <a:ext cx="2828925" cy="210502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1008" y="6964926"/>
            <a:ext cx="2828925" cy="211455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56ACEE-7C83-4D59-A036-069A2AE123C9}" type="slidenum">
              <a:rPr lang="es-MX" smtClean="0"/>
              <a:pPr>
                <a:defRPr/>
              </a:pPr>
              <a:t>4</a:t>
            </a:fld>
            <a:endParaRPr lang="es-MX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309688" y="247650"/>
            <a:ext cx="3311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II. Fuerza partidos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52463" y="1530350"/>
            <a:ext cx="5640387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Comparativo Identificación Partidista e Intención de Voto por Senadores y Diputados Federales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36588" y="2281238"/>
            <a:ext cx="56403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(Agrupado por Coalición*)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393950" y="6705500"/>
            <a:ext cx="386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800" dirty="0">
                <a:latin typeface="Tahoma" pitchFamily="34" charset="0"/>
                <a:cs typeface="Tahoma" pitchFamily="34" charset="0"/>
              </a:rPr>
              <a:t>* Las Coaliciones entre partidos aquí presentadas serán únicamente en algunos distritos y Estados, sin embargo, para fines comparativos se agruparon de acuerdo a la Coalición más general. </a:t>
            </a: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417513" y="3090863"/>
            <a:ext cx="6172200" cy="3362325"/>
            <a:chOff x="263" y="1947"/>
            <a:chExt cx="3888" cy="2118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263" y="1947"/>
              <a:ext cx="3798" cy="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211" y="1947"/>
              <a:ext cx="894" cy="414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201" y="1947"/>
              <a:ext cx="894" cy="414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3167" y="1947"/>
              <a:ext cx="894" cy="414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263" y="2355"/>
              <a:ext cx="1842" cy="192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2201" y="2355"/>
              <a:ext cx="894" cy="192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3167" y="2355"/>
              <a:ext cx="894" cy="192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263" y="2541"/>
              <a:ext cx="1842" cy="276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2201" y="2541"/>
              <a:ext cx="894" cy="276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3167" y="2541"/>
              <a:ext cx="894" cy="276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263" y="2811"/>
              <a:ext cx="1842" cy="276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2201" y="2811"/>
              <a:ext cx="894" cy="276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3167" y="2811"/>
              <a:ext cx="894" cy="276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263" y="3081"/>
              <a:ext cx="1842" cy="276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2201" y="3081"/>
              <a:ext cx="894" cy="276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3167" y="3081"/>
              <a:ext cx="894" cy="276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263" y="3351"/>
              <a:ext cx="1842" cy="276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2201" y="3351"/>
              <a:ext cx="894" cy="276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3167" y="3351"/>
              <a:ext cx="894" cy="276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263" y="3621"/>
              <a:ext cx="1842" cy="276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2201" y="3621"/>
              <a:ext cx="894" cy="276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167" y="3621"/>
              <a:ext cx="894" cy="276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263" y="3891"/>
              <a:ext cx="1842" cy="168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2201" y="3891"/>
              <a:ext cx="894" cy="168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3167" y="3891"/>
              <a:ext cx="894" cy="168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 dirty="0"/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1265" y="2397"/>
              <a:ext cx="44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  <a:cs typeface="Arial" pitchFamily="34" charset="0"/>
                </a:rPr>
                <a:t> Feb-12 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1703" y="2397"/>
              <a:ext cx="48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  <a:cs typeface="Arial" pitchFamily="34" charset="0"/>
                </a:rPr>
                <a:t> Mar-12  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2255" y="2397"/>
              <a:ext cx="44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  <a:cs typeface="Arial" pitchFamily="34" charset="0"/>
                </a:rPr>
                <a:t> Feb-12 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2693" y="2397"/>
              <a:ext cx="48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  <a:cs typeface="Arial" pitchFamily="34" charset="0"/>
                </a:rPr>
                <a:t> Mar-12  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3221" y="2397"/>
              <a:ext cx="44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  <a:cs typeface="Arial" pitchFamily="34" charset="0"/>
                </a:rPr>
                <a:t> Feb-12 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3659" y="2397"/>
              <a:ext cx="48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  <a:cs typeface="Arial" pitchFamily="34" charset="0"/>
                </a:rPr>
                <a:t> Mar-12  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287" y="2625"/>
              <a:ext cx="25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PAN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1349" y="2625"/>
              <a:ext cx="17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20.2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1793" y="2625"/>
              <a:ext cx="17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23.5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2339" y="262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19.6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2783" y="262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24.3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Rectangle 40"/>
            <p:cNvSpPr>
              <a:spLocks noChangeArrowheads="1"/>
            </p:cNvSpPr>
            <p:nvPr/>
          </p:nvSpPr>
          <p:spPr bwMode="auto">
            <a:xfrm>
              <a:off x="3305" y="262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19.4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41"/>
            <p:cNvSpPr>
              <a:spLocks noChangeArrowheads="1"/>
            </p:cNvSpPr>
            <p:nvPr/>
          </p:nvSpPr>
          <p:spPr bwMode="auto">
            <a:xfrm>
              <a:off x="3749" y="262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23.7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Rectangle 42"/>
            <p:cNvSpPr>
              <a:spLocks noChangeArrowheads="1"/>
            </p:cNvSpPr>
            <p:nvPr/>
          </p:nvSpPr>
          <p:spPr bwMode="auto">
            <a:xfrm>
              <a:off x="287" y="2895"/>
              <a:ext cx="60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PRI - PVEM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Rectangle 43"/>
            <p:cNvSpPr>
              <a:spLocks noChangeArrowheads="1"/>
            </p:cNvSpPr>
            <p:nvPr/>
          </p:nvSpPr>
          <p:spPr bwMode="auto">
            <a:xfrm>
              <a:off x="1349" y="2895"/>
              <a:ext cx="17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31.3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44"/>
            <p:cNvSpPr>
              <a:spLocks noChangeArrowheads="1"/>
            </p:cNvSpPr>
            <p:nvPr/>
          </p:nvSpPr>
          <p:spPr bwMode="auto">
            <a:xfrm>
              <a:off x="1793" y="2895"/>
              <a:ext cx="17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31.3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45"/>
            <p:cNvSpPr>
              <a:spLocks noChangeArrowheads="1"/>
            </p:cNvSpPr>
            <p:nvPr/>
          </p:nvSpPr>
          <p:spPr bwMode="auto">
            <a:xfrm>
              <a:off x="2339" y="289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30.5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ectangle 46"/>
            <p:cNvSpPr>
              <a:spLocks noChangeArrowheads="1"/>
            </p:cNvSpPr>
            <p:nvPr/>
          </p:nvSpPr>
          <p:spPr bwMode="auto">
            <a:xfrm>
              <a:off x="2783" y="289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32.4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Rectangle 47"/>
            <p:cNvSpPr>
              <a:spLocks noChangeArrowheads="1"/>
            </p:cNvSpPr>
            <p:nvPr/>
          </p:nvSpPr>
          <p:spPr bwMode="auto">
            <a:xfrm>
              <a:off x="3305" y="289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33.0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48"/>
            <p:cNvSpPr>
              <a:spLocks noChangeArrowheads="1"/>
            </p:cNvSpPr>
            <p:nvPr/>
          </p:nvSpPr>
          <p:spPr bwMode="auto">
            <a:xfrm>
              <a:off x="3749" y="289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33.8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49"/>
            <p:cNvSpPr>
              <a:spLocks noChangeArrowheads="1"/>
            </p:cNvSpPr>
            <p:nvPr/>
          </p:nvSpPr>
          <p:spPr bwMode="auto">
            <a:xfrm>
              <a:off x="287" y="3165"/>
              <a:ext cx="69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PRD - PT- MC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ctangle 50"/>
            <p:cNvSpPr>
              <a:spLocks noChangeArrowheads="1"/>
            </p:cNvSpPr>
            <p:nvPr/>
          </p:nvSpPr>
          <p:spPr bwMode="auto">
            <a:xfrm>
              <a:off x="1349" y="3165"/>
              <a:ext cx="17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11.4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51"/>
            <p:cNvSpPr>
              <a:spLocks noChangeArrowheads="1"/>
            </p:cNvSpPr>
            <p:nvPr/>
          </p:nvSpPr>
          <p:spPr bwMode="auto">
            <a:xfrm>
              <a:off x="1793" y="3165"/>
              <a:ext cx="17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14.7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52"/>
            <p:cNvSpPr>
              <a:spLocks noChangeArrowheads="1"/>
            </p:cNvSpPr>
            <p:nvPr/>
          </p:nvSpPr>
          <p:spPr bwMode="auto">
            <a:xfrm>
              <a:off x="2339" y="316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15.0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53"/>
            <p:cNvSpPr>
              <a:spLocks noChangeArrowheads="1"/>
            </p:cNvSpPr>
            <p:nvPr/>
          </p:nvSpPr>
          <p:spPr bwMode="auto">
            <a:xfrm>
              <a:off x="2783" y="316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14.6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Rectangle 54"/>
            <p:cNvSpPr>
              <a:spLocks noChangeArrowheads="1"/>
            </p:cNvSpPr>
            <p:nvPr/>
          </p:nvSpPr>
          <p:spPr bwMode="auto">
            <a:xfrm>
              <a:off x="3305" y="316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13.6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ectangle 55"/>
            <p:cNvSpPr>
              <a:spLocks noChangeArrowheads="1"/>
            </p:cNvSpPr>
            <p:nvPr/>
          </p:nvSpPr>
          <p:spPr bwMode="auto">
            <a:xfrm>
              <a:off x="3749" y="316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14.9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Rectangle 56"/>
            <p:cNvSpPr>
              <a:spLocks noChangeArrowheads="1"/>
            </p:cNvSpPr>
            <p:nvPr/>
          </p:nvSpPr>
          <p:spPr bwMode="auto">
            <a:xfrm>
              <a:off x="287" y="3435"/>
              <a:ext cx="37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PANAL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Rectangle 57"/>
            <p:cNvSpPr>
              <a:spLocks noChangeArrowheads="1"/>
            </p:cNvSpPr>
            <p:nvPr/>
          </p:nvSpPr>
          <p:spPr bwMode="auto">
            <a:xfrm>
              <a:off x="1373" y="3435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0.2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Rectangle 58"/>
            <p:cNvSpPr>
              <a:spLocks noChangeArrowheads="1"/>
            </p:cNvSpPr>
            <p:nvPr/>
          </p:nvSpPr>
          <p:spPr bwMode="auto">
            <a:xfrm>
              <a:off x="1817" y="3435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0.4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Rectangle 59"/>
            <p:cNvSpPr>
              <a:spLocks noChangeArrowheads="1"/>
            </p:cNvSpPr>
            <p:nvPr/>
          </p:nvSpPr>
          <p:spPr bwMode="auto">
            <a:xfrm>
              <a:off x="2363" y="3435"/>
              <a:ext cx="1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0.1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48" name="Rectangle 60"/>
            <p:cNvSpPr>
              <a:spLocks noChangeArrowheads="1"/>
            </p:cNvSpPr>
            <p:nvPr/>
          </p:nvSpPr>
          <p:spPr bwMode="auto">
            <a:xfrm>
              <a:off x="2807" y="3435"/>
              <a:ext cx="1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0.5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49" name="Rectangle 61"/>
            <p:cNvSpPr>
              <a:spLocks noChangeArrowheads="1"/>
            </p:cNvSpPr>
            <p:nvPr/>
          </p:nvSpPr>
          <p:spPr bwMode="auto">
            <a:xfrm>
              <a:off x="3329" y="3435"/>
              <a:ext cx="1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0.1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0" name="Rectangle 62"/>
            <p:cNvSpPr>
              <a:spLocks noChangeArrowheads="1"/>
            </p:cNvSpPr>
            <p:nvPr/>
          </p:nvSpPr>
          <p:spPr bwMode="auto">
            <a:xfrm>
              <a:off x="3773" y="3435"/>
              <a:ext cx="1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0.8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2" name="Rectangle 63"/>
            <p:cNvSpPr>
              <a:spLocks noChangeArrowheads="1"/>
            </p:cNvSpPr>
            <p:nvPr/>
          </p:nvSpPr>
          <p:spPr bwMode="auto">
            <a:xfrm>
              <a:off x="287" y="3705"/>
              <a:ext cx="92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Ninguno / </a:t>
              </a:r>
              <a:r>
                <a:rPr kumimoji="0" lang="es-MX" sz="11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Ns</a:t>
              </a:r>
              <a:r>
                <a:rPr kumimoji="0" lang="es-MX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 / Nc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3" name="Rectangle 64"/>
            <p:cNvSpPr>
              <a:spLocks noChangeArrowheads="1"/>
            </p:cNvSpPr>
            <p:nvPr/>
          </p:nvSpPr>
          <p:spPr bwMode="auto">
            <a:xfrm>
              <a:off x="1349" y="3705"/>
              <a:ext cx="17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36.9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" name="Rectangle 65"/>
            <p:cNvSpPr>
              <a:spLocks noChangeArrowheads="1"/>
            </p:cNvSpPr>
            <p:nvPr/>
          </p:nvSpPr>
          <p:spPr bwMode="auto">
            <a:xfrm>
              <a:off x="1793" y="3705"/>
              <a:ext cx="17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30.1</a:t>
              </a:r>
              <a:endPara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" name="Rectangle 66"/>
            <p:cNvSpPr>
              <a:spLocks noChangeArrowheads="1"/>
            </p:cNvSpPr>
            <p:nvPr/>
          </p:nvSpPr>
          <p:spPr bwMode="auto">
            <a:xfrm>
              <a:off x="2339" y="370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34.8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" name="Rectangle 67"/>
            <p:cNvSpPr>
              <a:spLocks noChangeArrowheads="1"/>
            </p:cNvSpPr>
            <p:nvPr/>
          </p:nvSpPr>
          <p:spPr bwMode="auto">
            <a:xfrm>
              <a:off x="2783" y="370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28.2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7" name="Rectangle 68"/>
            <p:cNvSpPr>
              <a:spLocks noChangeArrowheads="1"/>
            </p:cNvSpPr>
            <p:nvPr/>
          </p:nvSpPr>
          <p:spPr bwMode="auto">
            <a:xfrm>
              <a:off x="3305" y="370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33.9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8" name="Rectangle 69"/>
            <p:cNvSpPr>
              <a:spLocks noChangeArrowheads="1"/>
            </p:cNvSpPr>
            <p:nvPr/>
          </p:nvSpPr>
          <p:spPr bwMode="auto">
            <a:xfrm>
              <a:off x="3749" y="3705"/>
              <a:ext cx="2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26.8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9" name="Rectangle 70"/>
            <p:cNvSpPr>
              <a:spLocks noChangeArrowheads="1"/>
            </p:cNvSpPr>
            <p:nvPr/>
          </p:nvSpPr>
          <p:spPr bwMode="auto">
            <a:xfrm>
              <a:off x="287" y="3921"/>
              <a:ext cx="29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Total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0" name="Rectangle 71"/>
            <p:cNvSpPr>
              <a:spLocks noChangeArrowheads="1"/>
            </p:cNvSpPr>
            <p:nvPr/>
          </p:nvSpPr>
          <p:spPr bwMode="auto">
            <a:xfrm>
              <a:off x="1325" y="3921"/>
              <a:ext cx="28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100.0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1" name="Rectangle 72"/>
            <p:cNvSpPr>
              <a:spLocks noChangeArrowheads="1"/>
            </p:cNvSpPr>
            <p:nvPr/>
          </p:nvSpPr>
          <p:spPr bwMode="auto">
            <a:xfrm>
              <a:off x="1769" y="3921"/>
              <a:ext cx="28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100.0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2" name="Rectangle 73"/>
            <p:cNvSpPr>
              <a:spLocks noChangeArrowheads="1"/>
            </p:cNvSpPr>
            <p:nvPr/>
          </p:nvSpPr>
          <p:spPr bwMode="auto">
            <a:xfrm>
              <a:off x="2315" y="3921"/>
              <a:ext cx="28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100.0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3" name="Rectangle 74"/>
            <p:cNvSpPr>
              <a:spLocks noChangeArrowheads="1"/>
            </p:cNvSpPr>
            <p:nvPr/>
          </p:nvSpPr>
          <p:spPr bwMode="auto">
            <a:xfrm>
              <a:off x="2759" y="3921"/>
              <a:ext cx="28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100.0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4" name="Rectangle 75"/>
            <p:cNvSpPr>
              <a:spLocks noChangeArrowheads="1"/>
            </p:cNvSpPr>
            <p:nvPr/>
          </p:nvSpPr>
          <p:spPr bwMode="auto">
            <a:xfrm>
              <a:off x="3281" y="3921"/>
              <a:ext cx="28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100.0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5" name="Rectangle 76"/>
            <p:cNvSpPr>
              <a:spLocks noChangeArrowheads="1"/>
            </p:cNvSpPr>
            <p:nvPr/>
          </p:nvSpPr>
          <p:spPr bwMode="auto">
            <a:xfrm>
              <a:off x="3725" y="3921"/>
              <a:ext cx="28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100.0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6" name="Rectangle 77"/>
            <p:cNvSpPr>
              <a:spLocks noChangeArrowheads="1"/>
            </p:cNvSpPr>
            <p:nvPr/>
          </p:nvSpPr>
          <p:spPr bwMode="auto">
            <a:xfrm>
              <a:off x="1343" y="2037"/>
              <a:ext cx="74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  <a:cs typeface="Arial" pitchFamily="34" charset="0"/>
                </a:rPr>
                <a:t>Identificación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7" name="Rectangle 78"/>
            <p:cNvSpPr>
              <a:spLocks noChangeArrowheads="1"/>
            </p:cNvSpPr>
            <p:nvPr/>
          </p:nvSpPr>
          <p:spPr bwMode="auto">
            <a:xfrm>
              <a:off x="1439" y="2151"/>
              <a:ext cx="51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  <a:cs typeface="Arial" pitchFamily="34" charset="0"/>
                </a:rPr>
                <a:t>partidista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8" name="Rectangle 79"/>
            <p:cNvSpPr>
              <a:spLocks noChangeArrowheads="1"/>
            </p:cNvSpPr>
            <p:nvPr/>
          </p:nvSpPr>
          <p:spPr bwMode="auto">
            <a:xfrm>
              <a:off x="2255" y="2037"/>
              <a:ext cx="93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  <a:cs typeface="Arial" pitchFamily="34" charset="0"/>
                </a:rPr>
                <a:t>Intención de voto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9" name="Rectangle 80"/>
            <p:cNvSpPr>
              <a:spLocks noChangeArrowheads="1"/>
            </p:cNvSpPr>
            <p:nvPr/>
          </p:nvSpPr>
          <p:spPr bwMode="auto">
            <a:xfrm>
              <a:off x="2411" y="2151"/>
              <a:ext cx="55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  <a:cs typeface="Arial" pitchFamily="34" charset="0"/>
                </a:rPr>
                <a:t>Senadores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0" name="Rectangle 81"/>
            <p:cNvSpPr>
              <a:spLocks noChangeArrowheads="1"/>
            </p:cNvSpPr>
            <p:nvPr/>
          </p:nvSpPr>
          <p:spPr bwMode="auto">
            <a:xfrm>
              <a:off x="3221" y="1983"/>
              <a:ext cx="93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  <a:cs typeface="Arial" pitchFamily="34" charset="0"/>
                </a:rPr>
                <a:t>Intención de voto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1" name="Rectangle 82"/>
            <p:cNvSpPr>
              <a:spLocks noChangeArrowheads="1"/>
            </p:cNvSpPr>
            <p:nvPr/>
          </p:nvSpPr>
          <p:spPr bwMode="auto">
            <a:xfrm>
              <a:off x="3389" y="2097"/>
              <a:ext cx="56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  <a:cs typeface="Arial" pitchFamily="34" charset="0"/>
                </a:rPr>
                <a:t>Diputados 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2" name="Rectangle 83"/>
            <p:cNvSpPr>
              <a:spLocks noChangeArrowheads="1"/>
            </p:cNvSpPr>
            <p:nvPr/>
          </p:nvSpPr>
          <p:spPr bwMode="auto">
            <a:xfrm>
              <a:off x="3389" y="2211"/>
              <a:ext cx="51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MX" sz="11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  <a:cs typeface="Arial" pitchFamily="34" charset="0"/>
                </a:rPr>
                <a:t>Federales</a:t>
              </a:r>
              <a:endPara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3" name="Rectangle 84"/>
            <p:cNvSpPr>
              <a:spLocks noChangeArrowheads="1"/>
            </p:cNvSpPr>
            <p:nvPr/>
          </p:nvSpPr>
          <p:spPr bwMode="auto">
            <a:xfrm>
              <a:off x="1211" y="1947"/>
              <a:ext cx="6" cy="1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74" name="Line 85"/>
            <p:cNvSpPr>
              <a:spLocks noChangeShapeType="1"/>
            </p:cNvSpPr>
            <p:nvPr/>
          </p:nvSpPr>
          <p:spPr bwMode="auto">
            <a:xfrm>
              <a:off x="263" y="1947"/>
              <a:ext cx="942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75" name="Rectangle 86"/>
            <p:cNvSpPr>
              <a:spLocks noChangeArrowheads="1"/>
            </p:cNvSpPr>
            <p:nvPr/>
          </p:nvSpPr>
          <p:spPr bwMode="auto">
            <a:xfrm>
              <a:off x="263" y="1947"/>
              <a:ext cx="942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76" name="Rectangle 87"/>
            <p:cNvSpPr>
              <a:spLocks noChangeArrowheads="1"/>
            </p:cNvSpPr>
            <p:nvPr/>
          </p:nvSpPr>
          <p:spPr bwMode="auto">
            <a:xfrm>
              <a:off x="2099" y="1947"/>
              <a:ext cx="6" cy="1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77" name="Rectangle 88"/>
            <p:cNvSpPr>
              <a:spLocks noChangeArrowheads="1"/>
            </p:cNvSpPr>
            <p:nvPr/>
          </p:nvSpPr>
          <p:spPr bwMode="auto">
            <a:xfrm>
              <a:off x="2201" y="1947"/>
              <a:ext cx="6" cy="1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78" name="Line 89"/>
            <p:cNvSpPr>
              <a:spLocks noChangeShapeType="1"/>
            </p:cNvSpPr>
            <p:nvPr/>
          </p:nvSpPr>
          <p:spPr bwMode="auto">
            <a:xfrm>
              <a:off x="2111" y="1947"/>
              <a:ext cx="84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79" name="Rectangle 90"/>
            <p:cNvSpPr>
              <a:spLocks noChangeArrowheads="1"/>
            </p:cNvSpPr>
            <p:nvPr/>
          </p:nvSpPr>
          <p:spPr bwMode="auto">
            <a:xfrm>
              <a:off x="2111" y="1947"/>
              <a:ext cx="84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80" name="Rectangle 91"/>
            <p:cNvSpPr>
              <a:spLocks noChangeArrowheads="1"/>
            </p:cNvSpPr>
            <p:nvPr/>
          </p:nvSpPr>
          <p:spPr bwMode="auto">
            <a:xfrm>
              <a:off x="3089" y="1947"/>
              <a:ext cx="6" cy="1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81" name="Rectangle 92"/>
            <p:cNvSpPr>
              <a:spLocks noChangeArrowheads="1"/>
            </p:cNvSpPr>
            <p:nvPr/>
          </p:nvSpPr>
          <p:spPr bwMode="auto">
            <a:xfrm>
              <a:off x="3167" y="1947"/>
              <a:ext cx="6" cy="1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82" name="Line 93"/>
            <p:cNvSpPr>
              <a:spLocks noChangeShapeType="1"/>
            </p:cNvSpPr>
            <p:nvPr/>
          </p:nvSpPr>
          <p:spPr bwMode="auto">
            <a:xfrm>
              <a:off x="3101" y="1947"/>
              <a:ext cx="60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83" name="Rectangle 94"/>
            <p:cNvSpPr>
              <a:spLocks noChangeArrowheads="1"/>
            </p:cNvSpPr>
            <p:nvPr/>
          </p:nvSpPr>
          <p:spPr bwMode="auto">
            <a:xfrm>
              <a:off x="3101" y="1947"/>
              <a:ext cx="60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84" name="Rectangle 95"/>
            <p:cNvSpPr>
              <a:spLocks noChangeArrowheads="1"/>
            </p:cNvSpPr>
            <p:nvPr/>
          </p:nvSpPr>
          <p:spPr bwMode="auto">
            <a:xfrm>
              <a:off x="4055" y="1947"/>
              <a:ext cx="6" cy="1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85" name="Rectangle 96"/>
            <p:cNvSpPr>
              <a:spLocks noChangeArrowheads="1"/>
            </p:cNvSpPr>
            <p:nvPr/>
          </p:nvSpPr>
          <p:spPr bwMode="auto">
            <a:xfrm>
              <a:off x="263" y="2349"/>
              <a:ext cx="183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86" name="Line 97"/>
            <p:cNvSpPr>
              <a:spLocks noChangeShapeType="1"/>
            </p:cNvSpPr>
            <p:nvPr/>
          </p:nvSpPr>
          <p:spPr bwMode="auto">
            <a:xfrm>
              <a:off x="2111" y="2355"/>
              <a:ext cx="84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87" name="Rectangle 98"/>
            <p:cNvSpPr>
              <a:spLocks noChangeArrowheads="1"/>
            </p:cNvSpPr>
            <p:nvPr/>
          </p:nvSpPr>
          <p:spPr bwMode="auto">
            <a:xfrm>
              <a:off x="2111" y="2355"/>
              <a:ext cx="84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88" name="Rectangle 99"/>
            <p:cNvSpPr>
              <a:spLocks noChangeArrowheads="1"/>
            </p:cNvSpPr>
            <p:nvPr/>
          </p:nvSpPr>
          <p:spPr bwMode="auto">
            <a:xfrm>
              <a:off x="2213" y="2349"/>
              <a:ext cx="87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89" name="Line 100"/>
            <p:cNvSpPr>
              <a:spLocks noChangeShapeType="1"/>
            </p:cNvSpPr>
            <p:nvPr/>
          </p:nvSpPr>
          <p:spPr bwMode="auto">
            <a:xfrm>
              <a:off x="3101" y="2355"/>
              <a:ext cx="60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90" name="Rectangle 101"/>
            <p:cNvSpPr>
              <a:spLocks noChangeArrowheads="1"/>
            </p:cNvSpPr>
            <p:nvPr/>
          </p:nvSpPr>
          <p:spPr bwMode="auto">
            <a:xfrm>
              <a:off x="3101" y="2355"/>
              <a:ext cx="60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91" name="Line 102"/>
            <p:cNvSpPr>
              <a:spLocks noChangeShapeType="1"/>
            </p:cNvSpPr>
            <p:nvPr/>
          </p:nvSpPr>
          <p:spPr bwMode="auto">
            <a:xfrm>
              <a:off x="263" y="1947"/>
              <a:ext cx="0" cy="402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92" name="Rectangle 103"/>
            <p:cNvSpPr>
              <a:spLocks noChangeArrowheads="1"/>
            </p:cNvSpPr>
            <p:nvPr/>
          </p:nvSpPr>
          <p:spPr bwMode="auto">
            <a:xfrm>
              <a:off x="263" y="1947"/>
              <a:ext cx="6" cy="402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93" name="Rectangle 104"/>
            <p:cNvSpPr>
              <a:spLocks noChangeArrowheads="1"/>
            </p:cNvSpPr>
            <p:nvPr/>
          </p:nvSpPr>
          <p:spPr bwMode="auto">
            <a:xfrm>
              <a:off x="1655" y="1947"/>
              <a:ext cx="6" cy="1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94" name="Rectangle 105"/>
            <p:cNvSpPr>
              <a:spLocks noChangeArrowheads="1"/>
            </p:cNvSpPr>
            <p:nvPr/>
          </p:nvSpPr>
          <p:spPr bwMode="auto">
            <a:xfrm>
              <a:off x="263" y="2535"/>
              <a:ext cx="183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95" name="Line 106"/>
            <p:cNvSpPr>
              <a:spLocks noChangeShapeType="1"/>
            </p:cNvSpPr>
            <p:nvPr/>
          </p:nvSpPr>
          <p:spPr bwMode="auto">
            <a:xfrm>
              <a:off x="2111" y="2541"/>
              <a:ext cx="84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96" name="Rectangle 107"/>
            <p:cNvSpPr>
              <a:spLocks noChangeArrowheads="1"/>
            </p:cNvSpPr>
            <p:nvPr/>
          </p:nvSpPr>
          <p:spPr bwMode="auto">
            <a:xfrm>
              <a:off x="2111" y="2541"/>
              <a:ext cx="84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97" name="Rectangle 108"/>
            <p:cNvSpPr>
              <a:spLocks noChangeArrowheads="1"/>
            </p:cNvSpPr>
            <p:nvPr/>
          </p:nvSpPr>
          <p:spPr bwMode="auto">
            <a:xfrm>
              <a:off x="2645" y="1947"/>
              <a:ext cx="6" cy="1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98" name="Rectangle 109"/>
            <p:cNvSpPr>
              <a:spLocks noChangeArrowheads="1"/>
            </p:cNvSpPr>
            <p:nvPr/>
          </p:nvSpPr>
          <p:spPr bwMode="auto">
            <a:xfrm>
              <a:off x="2213" y="2535"/>
              <a:ext cx="87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099" name="Line 110"/>
            <p:cNvSpPr>
              <a:spLocks noChangeShapeType="1"/>
            </p:cNvSpPr>
            <p:nvPr/>
          </p:nvSpPr>
          <p:spPr bwMode="auto">
            <a:xfrm>
              <a:off x="3101" y="2541"/>
              <a:ext cx="60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00" name="Rectangle 111"/>
            <p:cNvSpPr>
              <a:spLocks noChangeArrowheads="1"/>
            </p:cNvSpPr>
            <p:nvPr/>
          </p:nvSpPr>
          <p:spPr bwMode="auto">
            <a:xfrm>
              <a:off x="3101" y="2541"/>
              <a:ext cx="60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01" name="Rectangle 112"/>
            <p:cNvSpPr>
              <a:spLocks noChangeArrowheads="1"/>
            </p:cNvSpPr>
            <p:nvPr/>
          </p:nvSpPr>
          <p:spPr bwMode="auto">
            <a:xfrm>
              <a:off x="3611" y="1947"/>
              <a:ext cx="6" cy="1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02" name="Rectangle 113"/>
            <p:cNvSpPr>
              <a:spLocks noChangeArrowheads="1"/>
            </p:cNvSpPr>
            <p:nvPr/>
          </p:nvSpPr>
          <p:spPr bwMode="auto">
            <a:xfrm>
              <a:off x="263" y="2805"/>
              <a:ext cx="183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03" name="Line 114"/>
            <p:cNvSpPr>
              <a:spLocks noChangeShapeType="1"/>
            </p:cNvSpPr>
            <p:nvPr/>
          </p:nvSpPr>
          <p:spPr bwMode="auto">
            <a:xfrm>
              <a:off x="2111" y="2811"/>
              <a:ext cx="84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04" name="Rectangle 115"/>
            <p:cNvSpPr>
              <a:spLocks noChangeArrowheads="1"/>
            </p:cNvSpPr>
            <p:nvPr/>
          </p:nvSpPr>
          <p:spPr bwMode="auto">
            <a:xfrm>
              <a:off x="2111" y="2811"/>
              <a:ext cx="84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05" name="Rectangle 116"/>
            <p:cNvSpPr>
              <a:spLocks noChangeArrowheads="1"/>
            </p:cNvSpPr>
            <p:nvPr/>
          </p:nvSpPr>
          <p:spPr bwMode="auto">
            <a:xfrm>
              <a:off x="2213" y="2805"/>
              <a:ext cx="87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06" name="Line 117"/>
            <p:cNvSpPr>
              <a:spLocks noChangeShapeType="1"/>
            </p:cNvSpPr>
            <p:nvPr/>
          </p:nvSpPr>
          <p:spPr bwMode="auto">
            <a:xfrm>
              <a:off x="3101" y="2811"/>
              <a:ext cx="60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07" name="Rectangle 118"/>
            <p:cNvSpPr>
              <a:spLocks noChangeArrowheads="1"/>
            </p:cNvSpPr>
            <p:nvPr/>
          </p:nvSpPr>
          <p:spPr bwMode="auto">
            <a:xfrm>
              <a:off x="3101" y="2811"/>
              <a:ext cx="60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08" name="Rectangle 119"/>
            <p:cNvSpPr>
              <a:spLocks noChangeArrowheads="1"/>
            </p:cNvSpPr>
            <p:nvPr/>
          </p:nvSpPr>
          <p:spPr bwMode="auto">
            <a:xfrm>
              <a:off x="263" y="3075"/>
              <a:ext cx="183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09" name="Line 120"/>
            <p:cNvSpPr>
              <a:spLocks noChangeShapeType="1"/>
            </p:cNvSpPr>
            <p:nvPr/>
          </p:nvSpPr>
          <p:spPr bwMode="auto">
            <a:xfrm>
              <a:off x="2111" y="3081"/>
              <a:ext cx="84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10" name="Rectangle 121"/>
            <p:cNvSpPr>
              <a:spLocks noChangeArrowheads="1"/>
            </p:cNvSpPr>
            <p:nvPr/>
          </p:nvSpPr>
          <p:spPr bwMode="auto">
            <a:xfrm>
              <a:off x="2111" y="3081"/>
              <a:ext cx="84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11" name="Rectangle 122"/>
            <p:cNvSpPr>
              <a:spLocks noChangeArrowheads="1"/>
            </p:cNvSpPr>
            <p:nvPr/>
          </p:nvSpPr>
          <p:spPr bwMode="auto">
            <a:xfrm>
              <a:off x="2213" y="3075"/>
              <a:ext cx="87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12" name="Line 123"/>
            <p:cNvSpPr>
              <a:spLocks noChangeShapeType="1"/>
            </p:cNvSpPr>
            <p:nvPr/>
          </p:nvSpPr>
          <p:spPr bwMode="auto">
            <a:xfrm>
              <a:off x="3101" y="3081"/>
              <a:ext cx="60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13" name="Rectangle 124"/>
            <p:cNvSpPr>
              <a:spLocks noChangeArrowheads="1"/>
            </p:cNvSpPr>
            <p:nvPr/>
          </p:nvSpPr>
          <p:spPr bwMode="auto">
            <a:xfrm>
              <a:off x="3101" y="3081"/>
              <a:ext cx="60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14" name="Rectangle 125"/>
            <p:cNvSpPr>
              <a:spLocks noChangeArrowheads="1"/>
            </p:cNvSpPr>
            <p:nvPr/>
          </p:nvSpPr>
          <p:spPr bwMode="auto">
            <a:xfrm>
              <a:off x="263" y="3345"/>
              <a:ext cx="183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15" name="Line 126"/>
            <p:cNvSpPr>
              <a:spLocks noChangeShapeType="1"/>
            </p:cNvSpPr>
            <p:nvPr/>
          </p:nvSpPr>
          <p:spPr bwMode="auto">
            <a:xfrm>
              <a:off x="2111" y="3351"/>
              <a:ext cx="84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16" name="Rectangle 127"/>
            <p:cNvSpPr>
              <a:spLocks noChangeArrowheads="1"/>
            </p:cNvSpPr>
            <p:nvPr/>
          </p:nvSpPr>
          <p:spPr bwMode="auto">
            <a:xfrm>
              <a:off x="2111" y="3351"/>
              <a:ext cx="84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17" name="Rectangle 128"/>
            <p:cNvSpPr>
              <a:spLocks noChangeArrowheads="1"/>
            </p:cNvSpPr>
            <p:nvPr/>
          </p:nvSpPr>
          <p:spPr bwMode="auto">
            <a:xfrm>
              <a:off x="2213" y="3345"/>
              <a:ext cx="87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18" name="Line 129"/>
            <p:cNvSpPr>
              <a:spLocks noChangeShapeType="1"/>
            </p:cNvSpPr>
            <p:nvPr/>
          </p:nvSpPr>
          <p:spPr bwMode="auto">
            <a:xfrm>
              <a:off x="3101" y="3351"/>
              <a:ext cx="60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19" name="Rectangle 130"/>
            <p:cNvSpPr>
              <a:spLocks noChangeArrowheads="1"/>
            </p:cNvSpPr>
            <p:nvPr/>
          </p:nvSpPr>
          <p:spPr bwMode="auto">
            <a:xfrm>
              <a:off x="3101" y="3351"/>
              <a:ext cx="60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20" name="Rectangle 131"/>
            <p:cNvSpPr>
              <a:spLocks noChangeArrowheads="1"/>
            </p:cNvSpPr>
            <p:nvPr/>
          </p:nvSpPr>
          <p:spPr bwMode="auto">
            <a:xfrm>
              <a:off x="263" y="3615"/>
              <a:ext cx="183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21" name="Line 132"/>
            <p:cNvSpPr>
              <a:spLocks noChangeShapeType="1"/>
            </p:cNvSpPr>
            <p:nvPr/>
          </p:nvSpPr>
          <p:spPr bwMode="auto">
            <a:xfrm>
              <a:off x="2111" y="3621"/>
              <a:ext cx="84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22" name="Rectangle 133"/>
            <p:cNvSpPr>
              <a:spLocks noChangeArrowheads="1"/>
            </p:cNvSpPr>
            <p:nvPr/>
          </p:nvSpPr>
          <p:spPr bwMode="auto">
            <a:xfrm>
              <a:off x="2111" y="3621"/>
              <a:ext cx="84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23" name="Rectangle 134"/>
            <p:cNvSpPr>
              <a:spLocks noChangeArrowheads="1"/>
            </p:cNvSpPr>
            <p:nvPr/>
          </p:nvSpPr>
          <p:spPr bwMode="auto">
            <a:xfrm>
              <a:off x="2213" y="3615"/>
              <a:ext cx="87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24" name="Line 135"/>
            <p:cNvSpPr>
              <a:spLocks noChangeShapeType="1"/>
            </p:cNvSpPr>
            <p:nvPr/>
          </p:nvSpPr>
          <p:spPr bwMode="auto">
            <a:xfrm>
              <a:off x="3101" y="3621"/>
              <a:ext cx="60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25" name="Rectangle 136"/>
            <p:cNvSpPr>
              <a:spLocks noChangeArrowheads="1"/>
            </p:cNvSpPr>
            <p:nvPr/>
          </p:nvSpPr>
          <p:spPr bwMode="auto">
            <a:xfrm>
              <a:off x="3101" y="3621"/>
              <a:ext cx="60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26" name="Rectangle 137"/>
            <p:cNvSpPr>
              <a:spLocks noChangeArrowheads="1"/>
            </p:cNvSpPr>
            <p:nvPr/>
          </p:nvSpPr>
          <p:spPr bwMode="auto">
            <a:xfrm>
              <a:off x="263" y="3885"/>
              <a:ext cx="183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27" name="Line 138"/>
            <p:cNvSpPr>
              <a:spLocks noChangeShapeType="1"/>
            </p:cNvSpPr>
            <p:nvPr/>
          </p:nvSpPr>
          <p:spPr bwMode="auto">
            <a:xfrm>
              <a:off x="2111" y="3891"/>
              <a:ext cx="84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28" name="Rectangle 139"/>
            <p:cNvSpPr>
              <a:spLocks noChangeArrowheads="1"/>
            </p:cNvSpPr>
            <p:nvPr/>
          </p:nvSpPr>
          <p:spPr bwMode="auto">
            <a:xfrm>
              <a:off x="2111" y="3891"/>
              <a:ext cx="84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29" name="Rectangle 140"/>
            <p:cNvSpPr>
              <a:spLocks noChangeArrowheads="1"/>
            </p:cNvSpPr>
            <p:nvPr/>
          </p:nvSpPr>
          <p:spPr bwMode="auto">
            <a:xfrm>
              <a:off x="2213" y="3885"/>
              <a:ext cx="87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30" name="Line 141"/>
            <p:cNvSpPr>
              <a:spLocks noChangeShapeType="1"/>
            </p:cNvSpPr>
            <p:nvPr/>
          </p:nvSpPr>
          <p:spPr bwMode="auto">
            <a:xfrm>
              <a:off x="3101" y="3891"/>
              <a:ext cx="60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31" name="Rectangle 142"/>
            <p:cNvSpPr>
              <a:spLocks noChangeArrowheads="1"/>
            </p:cNvSpPr>
            <p:nvPr/>
          </p:nvSpPr>
          <p:spPr bwMode="auto">
            <a:xfrm>
              <a:off x="3101" y="3891"/>
              <a:ext cx="60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32" name="Rectangle 143"/>
            <p:cNvSpPr>
              <a:spLocks noChangeArrowheads="1"/>
            </p:cNvSpPr>
            <p:nvPr/>
          </p:nvSpPr>
          <p:spPr bwMode="auto">
            <a:xfrm>
              <a:off x="1223" y="4047"/>
              <a:ext cx="888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33" name="Line 144"/>
            <p:cNvSpPr>
              <a:spLocks noChangeShapeType="1"/>
            </p:cNvSpPr>
            <p:nvPr/>
          </p:nvSpPr>
          <p:spPr bwMode="auto">
            <a:xfrm>
              <a:off x="2111" y="4053"/>
              <a:ext cx="84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34" name="Rectangle 145"/>
            <p:cNvSpPr>
              <a:spLocks noChangeArrowheads="1"/>
            </p:cNvSpPr>
            <p:nvPr/>
          </p:nvSpPr>
          <p:spPr bwMode="auto">
            <a:xfrm>
              <a:off x="2111" y="4053"/>
              <a:ext cx="84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35" name="Rectangle 146"/>
            <p:cNvSpPr>
              <a:spLocks noChangeArrowheads="1"/>
            </p:cNvSpPr>
            <p:nvPr/>
          </p:nvSpPr>
          <p:spPr bwMode="auto">
            <a:xfrm>
              <a:off x="2213" y="4047"/>
              <a:ext cx="888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36" name="Line 147"/>
            <p:cNvSpPr>
              <a:spLocks noChangeShapeType="1"/>
            </p:cNvSpPr>
            <p:nvPr/>
          </p:nvSpPr>
          <p:spPr bwMode="auto">
            <a:xfrm>
              <a:off x="3101" y="4053"/>
              <a:ext cx="60" cy="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37" name="Rectangle 148"/>
            <p:cNvSpPr>
              <a:spLocks noChangeArrowheads="1"/>
            </p:cNvSpPr>
            <p:nvPr/>
          </p:nvSpPr>
          <p:spPr bwMode="auto">
            <a:xfrm>
              <a:off x="3101" y="4053"/>
              <a:ext cx="60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38" name="Line 149"/>
            <p:cNvSpPr>
              <a:spLocks noChangeShapeType="1"/>
            </p:cNvSpPr>
            <p:nvPr/>
          </p:nvSpPr>
          <p:spPr bwMode="auto">
            <a:xfrm>
              <a:off x="263" y="4059"/>
              <a:ext cx="1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39" name="Rectangle 150"/>
            <p:cNvSpPr>
              <a:spLocks noChangeArrowheads="1"/>
            </p:cNvSpPr>
            <p:nvPr/>
          </p:nvSpPr>
          <p:spPr bwMode="auto">
            <a:xfrm>
              <a:off x="263" y="4059"/>
              <a:ext cx="6" cy="6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40" name="Rectangle 151"/>
            <p:cNvSpPr>
              <a:spLocks noChangeArrowheads="1"/>
            </p:cNvSpPr>
            <p:nvPr/>
          </p:nvSpPr>
          <p:spPr bwMode="auto">
            <a:xfrm>
              <a:off x="1205" y="1947"/>
              <a:ext cx="18" cy="2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41" name="Rectangle 152"/>
            <p:cNvSpPr>
              <a:spLocks noChangeArrowheads="1"/>
            </p:cNvSpPr>
            <p:nvPr/>
          </p:nvSpPr>
          <p:spPr bwMode="auto">
            <a:xfrm>
              <a:off x="1649" y="2367"/>
              <a:ext cx="18" cy="16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42" name="Rectangle 153"/>
            <p:cNvSpPr>
              <a:spLocks noChangeArrowheads="1"/>
            </p:cNvSpPr>
            <p:nvPr/>
          </p:nvSpPr>
          <p:spPr bwMode="auto">
            <a:xfrm>
              <a:off x="2093" y="1947"/>
              <a:ext cx="18" cy="2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43" name="Rectangle 154"/>
            <p:cNvSpPr>
              <a:spLocks noChangeArrowheads="1"/>
            </p:cNvSpPr>
            <p:nvPr/>
          </p:nvSpPr>
          <p:spPr bwMode="auto">
            <a:xfrm>
              <a:off x="2195" y="1947"/>
              <a:ext cx="18" cy="2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44" name="Rectangle 155"/>
            <p:cNvSpPr>
              <a:spLocks noChangeArrowheads="1"/>
            </p:cNvSpPr>
            <p:nvPr/>
          </p:nvSpPr>
          <p:spPr bwMode="auto">
            <a:xfrm>
              <a:off x="2639" y="2367"/>
              <a:ext cx="18" cy="16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45" name="Rectangle 156"/>
            <p:cNvSpPr>
              <a:spLocks noChangeArrowheads="1"/>
            </p:cNvSpPr>
            <p:nvPr/>
          </p:nvSpPr>
          <p:spPr bwMode="auto">
            <a:xfrm>
              <a:off x="3083" y="1947"/>
              <a:ext cx="18" cy="2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46" name="Rectangle 157"/>
            <p:cNvSpPr>
              <a:spLocks noChangeArrowheads="1"/>
            </p:cNvSpPr>
            <p:nvPr/>
          </p:nvSpPr>
          <p:spPr bwMode="auto">
            <a:xfrm>
              <a:off x="3161" y="1947"/>
              <a:ext cx="18" cy="2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47" name="Rectangle 158"/>
            <p:cNvSpPr>
              <a:spLocks noChangeArrowheads="1"/>
            </p:cNvSpPr>
            <p:nvPr/>
          </p:nvSpPr>
          <p:spPr bwMode="auto">
            <a:xfrm>
              <a:off x="3605" y="2367"/>
              <a:ext cx="18" cy="16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48" name="Rectangle 159"/>
            <p:cNvSpPr>
              <a:spLocks noChangeArrowheads="1"/>
            </p:cNvSpPr>
            <p:nvPr/>
          </p:nvSpPr>
          <p:spPr bwMode="auto">
            <a:xfrm>
              <a:off x="4049" y="1947"/>
              <a:ext cx="18" cy="2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49" name="Rectangle 160"/>
            <p:cNvSpPr>
              <a:spLocks noChangeArrowheads="1"/>
            </p:cNvSpPr>
            <p:nvPr/>
          </p:nvSpPr>
          <p:spPr bwMode="auto">
            <a:xfrm>
              <a:off x="3179" y="2349"/>
              <a:ext cx="87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50" name="Rectangle 161"/>
            <p:cNvSpPr>
              <a:spLocks noChangeArrowheads="1"/>
            </p:cNvSpPr>
            <p:nvPr/>
          </p:nvSpPr>
          <p:spPr bwMode="auto">
            <a:xfrm>
              <a:off x="3179" y="2535"/>
              <a:ext cx="87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51" name="Rectangle 162"/>
            <p:cNvSpPr>
              <a:spLocks noChangeArrowheads="1"/>
            </p:cNvSpPr>
            <p:nvPr/>
          </p:nvSpPr>
          <p:spPr bwMode="auto">
            <a:xfrm>
              <a:off x="3179" y="2805"/>
              <a:ext cx="87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52" name="Rectangle 163"/>
            <p:cNvSpPr>
              <a:spLocks noChangeArrowheads="1"/>
            </p:cNvSpPr>
            <p:nvPr/>
          </p:nvSpPr>
          <p:spPr bwMode="auto">
            <a:xfrm>
              <a:off x="3179" y="3075"/>
              <a:ext cx="87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53" name="Rectangle 164"/>
            <p:cNvSpPr>
              <a:spLocks noChangeArrowheads="1"/>
            </p:cNvSpPr>
            <p:nvPr/>
          </p:nvSpPr>
          <p:spPr bwMode="auto">
            <a:xfrm>
              <a:off x="3179" y="3345"/>
              <a:ext cx="87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54" name="Rectangle 165"/>
            <p:cNvSpPr>
              <a:spLocks noChangeArrowheads="1"/>
            </p:cNvSpPr>
            <p:nvPr/>
          </p:nvSpPr>
          <p:spPr bwMode="auto">
            <a:xfrm>
              <a:off x="3179" y="3615"/>
              <a:ext cx="87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55" name="Rectangle 166"/>
            <p:cNvSpPr>
              <a:spLocks noChangeArrowheads="1"/>
            </p:cNvSpPr>
            <p:nvPr/>
          </p:nvSpPr>
          <p:spPr bwMode="auto">
            <a:xfrm>
              <a:off x="3179" y="3885"/>
              <a:ext cx="870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sp>
          <p:nvSpPr>
            <p:cNvPr id="2156" name="Rectangle 167"/>
            <p:cNvSpPr>
              <a:spLocks noChangeArrowheads="1"/>
            </p:cNvSpPr>
            <p:nvPr/>
          </p:nvSpPr>
          <p:spPr bwMode="auto">
            <a:xfrm>
              <a:off x="3179" y="4047"/>
              <a:ext cx="888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MX"/>
            </a:p>
          </p:txBody>
        </p:sp>
        <p:pic>
          <p:nvPicPr>
            <p:cNvPr id="1192" name="Picture 16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" y="3405"/>
              <a:ext cx="168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3" name="Picture 16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" y="2589"/>
              <a:ext cx="168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4" name="Picture 17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" y="2589"/>
              <a:ext cx="168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5" name="Picture 17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" y="3237"/>
              <a:ext cx="7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6" name="Picture 17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1" y="3135"/>
              <a:ext cx="9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7" name="Picture 17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1" y="3135"/>
              <a:ext cx="9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8" name="Picture 17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1" y="2883"/>
              <a:ext cx="13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9" name="Picture 17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1" y="2883"/>
              <a:ext cx="13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0" name="Picture 176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" y="2883"/>
              <a:ext cx="132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1" name="Picture 177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" y="2883"/>
              <a:ext cx="132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A21473-10AB-4730-9C25-76D9A02F0683}" type="slidenum">
              <a:rPr lang="es-MX"/>
              <a:pPr>
                <a:defRPr/>
              </a:pPr>
              <a:t>5</a:t>
            </a:fld>
            <a:endParaRPr lang="es-MX"/>
          </a:p>
        </p:txBody>
      </p:sp>
      <p:sp>
        <p:nvSpPr>
          <p:cNvPr id="8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93813395-D5E6-4444-8727-CD72F39F731E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5</a:t>
            </a:fld>
            <a:endParaRPr lang="es-MX" sz="240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800771" name="Rectangle 3"/>
          <p:cNvSpPr>
            <a:spLocks noChangeArrowheads="1"/>
          </p:cNvSpPr>
          <p:nvPr/>
        </p:nvSpPr>
        <p:spPr bwMode="auto">
          <a:xfrm>
            <a:off x="1285875" y="246032"/>
            <a:ext cx="39592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III. Preferencias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8438" name="Text Box 4"/>
          <p:cNvSpPr txBox="1">
            <a:spLocks noChangeArrowheads="1"/>
          </p:cNvSpPr>
          <p:nvPr/>
        </p:nvSpPr>
        <p:spPr bwMode="auto">
          <a:xfrm>
            <a:off x="635000" y="1115616"/>
            <a:ext cx="5545138" cy="836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 Vamos a suponer que el día de hoy es la elección y que usted va a votar para Presidente de la República. </a:t>
            </a:r>
          </a:p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¿Por qué partido y candidato votaría usted?</a:t>
            </a:r>
          </a:p>
        </p:txBody>
      </p:sp>
      <p:sp>
        <p:nvSpPr>
          <p:cNvPr id="18439" name="Text Box 4"/>
          <p:cNvSpPr txBox="1">
            <a:spLocks noChangeArrowheads="1"/>
          </p:cNvSpPr>
          <p:nvPr/>
        </p:nvSpPr>
        <p:spPr bwMode="auto">
          <a:xfrm>
            <a:off x="692175" y="2051720"/>
            <a:ext cx="55451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>
                <a:latin typeface="Tahoma" pitchFamily="34" charset="0"/>
                <a:cs typeface="Tahoma" pitchFamily="34" charset="0"/>
              </a:rPr>
              <a:t>URNA Y BOLETA SIMULADA</a:t>
            </a:r>
          </a:p>
        </p:txBody>
      </p:sp>
      <p:sp>
        <p:nvSpPr>
          <p:cNvPr id="18452" name="Text Box 4"/>
          <p:cNvSpPr txBox="1">
            <a:spLocks noChangeArrowheads="1"/>
          </p:cNvSpPr>
          <p:nvPr/>
        </p:nvSpPr>
        <p:spPr bwMode="auto">
          <a:xfrm>
            <a:off x="727869" y="5724128"/>
            <a:ext cx="554513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>
                <a:latin typeface="Tahoma" pitchFamily="34" charset="0"/>
                <a:cs typeface="Tahoma" pitchFamily="34" charset="0"/>
              </a:rPr>
              <a:t>Intención de Voto Agrupada por Coaliciones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75" y="2484261"/>
            <a:ext cx="6273800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863" y="6128313"/>
            <a:ext cx="6272212" cy="295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36AE25-E680-4967-9765-7C2B0C125624}" type="slidenum">
              <a:rPr lang="es-MX"/>
              <a:pPr>
                <a:defRPr/>
              </a:pPr>
              <a:t>6</a:t>
            </a:fld>
            <a:endParaRPr lang="es-MX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401987" y="92144"/>
            <a:ext cx="39592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III. 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Preferencias </a:t>
            </a: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(Comparativo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)</a:t>
            </a:r>
          </a:p>
        </p:txBody>
      </p:sp>
      <p:pic>
        <p:nvPicPr>
          <p:cNvPr id="7" name="Imagen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238" y="5977210"/>
            <a:ext cx="6592887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38" y="1106760"/>
            <a:ext cx="670560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7425" y="1811610"/>
            <a:ext cx="1651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AFEFD"/>
              </a:clrFrom>
              <a:clrTo>
                <a:srgbClr val="FA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050" y="1592535"/>
            <a:ext cx="15875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0"/>
          <p:cNvGrpSpPr>
            <a:grpSpLocks/>
          </p:cNvGrpSpPr>
          <p:nvPr/>
        </p:nvGrpSpPr>
        <p:grpSpPr bwMode="auto">
          <a:xfrm>
            <a:off x="603250" y="1783035"/>
            <a:ext cx="239713" cy="214313"/>
            <a:chOff x="2432" y="3696"/>
            <a:chExt cx="336" cy="276"/>
          </a:xfrm>
        </p:grpSpPr>
        <p:pic>
          <p:nvPicPr>
            <p:cNvPr id="16" name="Picture 1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1" y="3837"/>
              <a:ext cx="13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2" y="3696"/>
              <a:ext cx="17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3" y="3696"/>
              <a:ext cx="17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Agrupar 18"/>
          <p:cNvGrpSpPr>
            <a:grpSpLocks/>
          </p:cNvGrpSpPr>
          <p:nvPr/>
        </p:nvGrpSpPr>
        <p:grpSpPr bwMode="auto">
          <a:xfrm>
            <a:off x="3440113" y="1611585"/>
            <a:ext cx="261937" cy="133350"/>
            <a:chOff x="3009900" y="7213600"/>
            <a:chExt cx="261449" cy="133461"/>
          </a:xfrm>
        </p:grpSpPr>
        <p:pic>
          <p:nvPicPr>
            <p:cNvPr id="20" name="Picture 15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DFF"/>
                </a:clrFrom>
                <a:clrTo>
                  <a:srgbClr val="FF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7213600"/>
              <a:ext cx="147149" cy="13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6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9900" y="7214877"/>
              <a:ext cx="147149" cy="13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CuadroTexto 22"/>
          <p:cNvSpPr txBox="1">
            <a:spLocks noChangeArrowheads="1"/>
          </p:cNvSpPr>
          <p:nvPr/>
        </p:nvSpPr>
        <p:spPr bwMode="auto">
          <a:xfrm>
            <a:off x="2560638" y="5664473"/>
            <a:ext cx="1905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_tradnl" sz="1400">
                <a:latin typeface="Calibri" pitchFamily="-65" charset="0"/>
                <a:cs typeface="Calibri" pitchFamily="-65" charset="0"/>
              </a:rPr>
              <a:t>Diferencia EPN - JVM</a:t>
            </a:r>
          </a:p>
        </p:txBody>
      </p:sp>
      <p:sp>
        <p:nvSpPr>
          <p:cNvPr id="23" name="CuadroTexto 22"/>
          <p:cNvSpPr txBox="1">
            <a:spLocks noChangeArrowheads="1"/>
          </p:cNvSpPr>
          <p:nvPr/>
        </p:nvSpPr>
        <p:spPr bwMode="auto">
          <a:xfrm>
            <a:off x="2570163" y="6412185"/>
            <a:ext cx="1905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_tradnl" sz="1400">
                <a:latin typeface="Calibri" pitchFamily="-65" charset="0"/>
                <a:cs typeface="Calibri" pitchFamily="-65" charset="0"/>
              </a:rPr>
              <a:t>Diferencia JVM - AMLO</a:t>
            </a:r>
          </a:p>
        </p:txBody>
      </p:sp>
      <p:sp>
        <p:nvSpPr>
          <p:cNvPr id="24" name="CuadroTexto 22"/>
          <p:cNvSpPr txBox="1">
            <a:spLocks noChangeArrowheads="1"/>
          </p:cNvSpPr>
          <p:nvPr/>
        </p:nvSpPr>
        <p:spPr bwMode="auto">
          <a:xfrm>
            <a:off x="2570163" y="7100803"/>
            <a:ext cx="1905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_tradnl" sz="1400" dirty="0">
                <a:latin typeface="Calibri" pitchFamily="-65" charset="0"/>
                <a:cs typeface="Calibri" pitchFamily="-65" charset="0"/>
              </a:rPr>
              <a:t>Diferencia EPN - AMLO</a:t>
            </a:r>
          </a:p>
        </p:txBody>
      </p:sp>
    </p:spTree>
    <p:extLst>
      <p:ext uri="{BB962C8B-B14F-4D97-AF65-F5344CB8AC3E}">
        <p14:creationId xmlns:p14="http://schemas.microsoft.com/office/powerpoint/2010/main" xmlns="" val="309089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36AE25-E680-4967-9765-7C2B0C125624}" type="slidenum">
              <a:rPr lang="es-MX"/>
              <a:pPr>
                <a:defRPr/>
              </a:pPr>
              <a:t>7</a:t>
            </a:fld>
            <a:endParaRPr lang="es-MX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401987" y="92144"/>
            <a:ext cx="39592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III. 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Preferencias </a:t>
            </a: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(Comparativo</a:t>
            </a: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)</a:t>
            </a:r>
          </a:p>
        </p:txBody>
      </p:sp>
      <p:pic>
        <p:nvPicPr>
          <p:cNvPr id="2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438400"/>
            <a:ext cx="6843713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635000" y="1115616"/>
            <a:ext cx="554513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 </a:t>
            </a:r>
            <a:r>
              <a:rPr lang="es-MX" sz="1400" dirty="0" smtClean="0">
                <a:latin typeface="Tahoma" pitchFamily="34" charset="0"/>
                <a:cs typeface="Tahoma" pitchFamily="34" charset="0"/>
              </a:rPr>
              <a:t>Agrupando las diferentes encuestas publicadas por fechas de levantamiento, formamos 4 grupos con promedios muy similares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8A3AFB-8A7D-4960-AB10-9E716F49A1F2}" type="slidenum">
              <a:rPr lang="es-MX"/>
              <a:pPr>
                <a:defRPr/>
              </a:pPr>
              <a:t>8</a:t>
            </a:fld>
            <a:endParaRPr lang="es-MX"/>
          </a:p>
        </p:txBody>
      </p:sp>
      <p:sp>
        <p:nvSpPr>
          <p:cNvPr id="8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E39FD56D-9FCE-4B58-B018-10F686F32084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8</a:t>
            </a:fld>
            <a:endParaRPr lang="es-MX" sz="240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800771" name="Rectangle 3"/>
          <p:cNvSpPr>
            <a:spLocks noChangeArrowheads="1"/>
          </p:cNvSpPr>
          <p:nvPr/>
        </p:nvSpPr>
        <p:spPr bwMode="auto">
          <a:xfrm>
            <a:off x="1341438" y="95250"/>
            <a:ext cx="3600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IV. Razones de las</a:t>
            </a:r>
          </a:p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preferencias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388938" y="1043608"/>
            <a:ext cx="6223000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>
                <a:latin typeface="Tahoma" pitchFamily="34" charset="0"/>
                <a:cs typeface="Tahoma" pitchFamily="34" charset="0"/>
              </a:rPr>
              <a:t>  Para cada persona por favor dígame si lo conoce o ha oído hablar de él o ella y, de ser así, si la opinión que tiene usted es muy buena, buena, mala o muy mala. Si menciono a alguien que usted no conoce, por favor dígamelo.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332656" y="2175991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Josefina Vázquez Mota</a:t>
            </a:r>
            <a:endParaRPr lang="es-MX" sz="12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3645024" y="2195736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Enrique Peña Nieto</a:t>
            </a:r>
            <a:endParaRPr lang="es-MX" sz="12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404664" y="4067944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Andrés Manuel López Obrador</a:t>
            </a:r>
            <a:endParaRPr lang="es-MX" sz="12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3789040" y="4067944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Gabriel Quadri de la Torre</a:t>
            </a:r>
            <a:endParaRPr lang="es-MX" sz="12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358775" y="5999163"/>
            <a:ext cx="6223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Al margen de partidos, si tuviera que escoger, entre estos 4 personajes al próximo Presidente de México, ¿a cuál de ellos escogería?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2" name="31 Abrir llave"/>
          <p:cNvSpPr/>
          <p:nvPr/>
        </p:nvSpPr>
        <p:spPr>
          <a:xfrm rot="16200000" flipV="1">
            <a:off x="1052737" y="2699793"/>
            <a:ext cx="72007" cy="64807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32 Abrir llave"/>
          <p:cNvSpPr/>
          <p:nvPr/>
        </p:nvSpPr>
        <p:spPr>
          <a:xfrm rot="16200000" flipV="1">
            <a:off x="2420889" y="2843809"/>
            <a:ext cx="72006" cy="3600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33 CuadroTexto"/>
          <p:cNvSpPr txBox="1"/>
          <p:nvPr/>
        </p:nvSpPr>
        <p:spPr>
          <a:xfrm>
            <a:off x="790992" y="3003065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33</a:t>
            </a:r>
            <a:endParaRPr lang="es-MX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2178576" y="2995444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19</a:t>
            </a:r>
            <a:endParaRPr lang="es-MX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6" name="35 Abrir llave"/>
          <p:cNvSpPr/>
          <p:nvPr/>
        </p:nvSpPr>
        <p:spPr>
          <a:xfrm rot="16200000" flipV="1">
            <a:off x="1098457" y="3431054"/>
            <a:ext cx="72007" cy="64807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7" name="36 Abrir llave"/>
          <p:cNvSpPr/>
          <p:nvPr/>
        </p:nvSpPr>
        <p:spPr>
          <a:xfrm rot="16200000" flipV="1">
            <a:off x="2254013" y="3575070"/>
            <a:ext cx="72006" cy="3600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37 CuadroTexto"/>
          <p:cNvSpPr txBox="1"/>
          <p:nvPr/>
        </p:nvSpPr>
        <p:spPr>
          <a:xfrm>
            <a:off x="836712" y="3734326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36</a:t>
            </a:r>
            <a:endParaRPr lang="es-MX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2011700" y="3726705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17</a:t>
            </a:r>
            <a:endParaRPr lang="es-MX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" name="39 Abrir llave"/>
          <p:cNvSpPr/>
          <p:nvPr/>
        </p:nvSpPr>
        <p:spPr>
          <a:xfrm rot="16200000" flipV="1">
            <a:off x="4632306" y="2606954"/>
            <a:ext cx="90807" cy="958963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1" name="40 Abrir llave"/>
          <p:cNvSpPr/>
          <p:nvPr/>
        </p:nvSpPr>
        <p:spPr>
          <a:xfrm rot="16200000" flipV="1">
            <a:off x="6047577" y="2897016"/>
            <a:ext cx="72006" cy="3600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2" name="41 CuadroTexto"/>
          <p:cNvSpPr txBox="1"/>
          <p:nvPr/>
        </p:nvSpPr>
        <p:spPr>
          <a:xfrm>
            <a:off x="4387964" y="3059832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49</a:t>
            </a:r>
            <a:endParaRPr lang="es-MX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5805264" y="3048651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19</a:t>
            </a:r>
            <a:endParaRPr lang="es-MX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4" name="43 Abrir llave"/>
          <p:cNvSpPr/>
          <p:nvPr/>
        </p:nvSpPr>
        <p:spPr>
          <a:xfrm rot="16200000" flipV="1">
            <a:off x="4660757" y="3355484"/>
            <a:ext cx="79626" cy="913243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5" name="44 Abrir llave"/>
          <p:cNvSpPr/>
          <p:nvPr/>
        </p:nvSpPr>
        <p:spPr>
          <a:xfrm rot="16200000" flipV="1">
            <a:off x="5975569" y="3628277"/>
            <a:ext cx="72006" cy="3600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6" name="45 CuadroTexto"/>
          <p:cNvSpPr txBox="1"/>
          <p:nvPr/>
        </p:nvSpPr>
        <p:spPr>
          <a:xfrm>
            <a:off x="4410824" y="3787533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46</a:t>
            </a:r>
            <a:endParaRPr lang="es-MX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5733256" y="3779912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22</a:t>
            </a:r>
            <a:endParaRPr lang="es-MX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8" name="47 Abrir llave"/>
          <p:cNvSpPr/>
          <p:nvPr/>
        </p:nvSpPr>
        <p:spPr>
          <a:xfrm rot="16200000" flipV="1">
            <a:off x="1018762" y="4715950"/>
            <a:ext cx="90807" cy="598923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9" name="48 Abrir llave"/>
          <p:cNvSpPr/>
          <p:nvPr/>
        </p:nvSpPr>
        <p:spPr>
          <a:xfrm rot="16200000" flipV="1">
            <a:off x="2489087" y="4681727"/>
            <a:ext cx="79626" cy="64807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49 CuadroTexto"/>
          <p:cNvSpPr txBox="1"/>
          <p:nvPr/>
        </p:nvSpPr>
        <p:spPr>
          <a:xfrm>
            <a:off x="790991" y="4985248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28</a:t>
            </a:r>
            <a:endParaRPr lang="es-MX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1" name="50 CuadroTexto"/>
          <p:cNvSpPr txBox="1"/>
          <p:nvPr/>
        </p:nvSpPr>
        <p:spPr>
          <a:xfrm>
            <a:off x="2242964" y="4988808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38</a:t>
            </a:r>
            <a:endParaRPr lang="es-MX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2" name="51 Abrir llave"/>
          <p:cNvSpPr/>
          <p:nvPr/>
        </p:nvSpPr>
        <p:spPr>
          <a:xfrm rot="16200000" flipV="1">
            <a:off x="1052736" y="5364087"/>
            <a:ext cx="72007" cy="64807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3" name="52 Abrir llave"/>
          <p:cNvSpPr/>
          <p:nvPr/>
        </p:nvSpPr>
        <p:spPr>
          <a:xfrm rot="16200000" flipV="1">
            <a:off x="2345071" y="5360279"/>
            <a:ext cx="79626" cy="64807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4" name="53 CuadroTexto"/>
          <p:cNvSpPr txBox="1"/>
          <p:nvPr/>
        </p:nvSpPr>
        <p:spPr>
          <a:xfrm>
            <a:off x="795184" y="5701269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29</a:t>
            </a:r>
            <a:endParaRPr lang="es-MX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5" name="54 CuadroTexto"/>
          <p:cNvSpPr txBox="1"/>
          <p:nvPr/>
        </p:nvSpPr>
        <p:spPr>
          <a:xfrm>
            <a:off x="2114188" y="5652120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34</a:t>
            </a:r>
            <a:endParaRPr lang="es-MX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8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3" y="1739900"/>
            <a:ext cx="6543675" cy="220027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59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57588" y="1811338"/>
            <a:ext cx="6543675" cy="215265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56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413" y="3738563"/>
            <a:ext cx="6543675" cy="215265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57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57588" y="3738563"/>
            <a:ext cx="6543675" cy="215265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60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0513" y="6618288"/>
            <a:ext cx="6276975" cy="246697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419725" y="8743950"/>
            <a:ext cx="1530350" cy="476250"/>
          </a:xfrm>
        </p:spPr>
        <p:txBody>
          <a:bodyPr/>
          <a:lstStyle/>
          <a:p>
            <a:pPr>
              <a:defRPr/>
            </a:pPr>
            <a:fld id="{B977C583-D923-43E9-8CEE-10E8AE5C35FC}" type="slidenum">
              <a:rPr lang="es-MX"/>
              <a:pPr>
                <a:defRPr/>
              </a:pPr>
              <a:t>9</a:t>
            </a:fld>
            <a:endParaRPr lang="es-MX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341438" y="95250"/>
            <a:ext cx="3600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IV. Razones de las</a:t>
            </a:r>
          </a:p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preferencias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104882" y="911423"/>
            <a:ext cx="46101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¿Por qué tiene esta opinión de Josefina Vázquez Mota?</a:t>
            </a:r>
            <a:endParaRPr lang="es-MX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195944" y="1204175"/>
            <a:ext cx="4495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 36% que tiene una opinión Muy buena / Buena</a:t>
            </a:r>
            <a:endParaRPr lang="es-MX" sz="12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425410" y="4569989"/>
            <a:ext cx="40322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 17% que tiene una opinion Mala / Muy mala</a:t>
            </a:r>
            <a:endParaRPr lang="es-MX" sz="12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9575" y="1547664"/>
            <a:ext cx="35052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4338" y="4949130"/>
            <a:ext cx="3495675" cy="394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419725" y="8743950"/>
            <a:ext cx="1530350" cy="476250"/>
          </a:xfrm>
        </p:spPr>
        <p:txBody>
          <a:bodyPr/>
          <a:lstStyle/>
          <a:p>
            <a:pPr>
              <a:defRPr/>
            </a:pPr>
            <a:fld id="{B977C583-D923-43E9-8CEE-10E8AE5C35FC}" type="slidenum">
              <a:rPr lang="es-MX"/>
              <a:pPr>
                <a:defRPr/>
              </a:pPr>
              <a:t>10</a:t>
            </a:fld>
            <a:endParaRPr lang="es-MX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341438" y="95250"/>
            <a:ext cx="3600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IV. Razones de las</a:t>
            </a:r>
          </a:p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preferencias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1257300" y="911423"/>
            <a:ext cx="43815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¿Por qué tiene esta opinión de Enrique Peña Nieto?</a:t>
            </a:r>
            <a:endParaRPr lang="es-MX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195944" y="1204175"/>
            <a:ext cx="4495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 46% que tiene una opinión Muy buena / Buena</a:t>
            </a:r>
            <a:endParaRPr lang="es-MX" sz="12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1425410" y="5226051"/>
            <a:ext cx="40322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 22% que tiene una opinion Mala / Muy mala</a:t>
            </a:r>
            <a:endParaRPr lang="es-MX" sz="12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6238" y="1547664"/>
            <a:ext cx="3571875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4813" y="5569396"/>
            <a:ext cx="3514725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419725" y="8743950"/>
            <a:ext cx="1530350" cy="476250"/>
          </a:xfrm>
        </p:spPr>
        <p:txBody>
          <a:bodyPr/>
          <a:lstStyle/>
          <a:p>
            <a:pPr>
              <a:defRPr/>
            </a:pPr>
            <a:fld id="{B977C583-D923-43E9-8CEE-10E8AE5C35FC}" type="slidenum">
              <a:rPr lang="es-MX"/>
              <a:pPr>
                <a:defRPr/>
              </a:pPr>
              <a:t>11</a:t>
            </a:fld>
            <a:endParaRPr lang="es-MX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341438" y="95250"/>
            <a:ext cx="3600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IV. Razones de las</a:t>
            </a:r>
          </a:p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preferencias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796926" y="768652"/>
            <a:ext cx="52673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¿Por qué tiene esta opinión de Andrés Manuel López Obrador?</a:t>
            </a:r>
            <a:endParaRPr lang="es-MX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195944" y="1029001"/>
            <a:ext cx="4495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 29% que tiene una opinión Muy buena / Buena</a:t>
            </a:r>
            <a:endParaRPr lang="es-MX" sz="12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1425410" y="4703234"/>
            <a:ext cx="40322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 34% que tiene una opinion Mala / Muy mala</a:t>
            </a:r>
            <a:endParaRPr lang="es-MX" sz="12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2425" y="4941434"/>
            <a:ext cx="36195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9575" y="1338833"/>
            <a:ext cx="350520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32894115-E172-4677-92B3-82EDC71F14B9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12</a:t>
            </a:fld>
            <a:endParaRPr lang="es-MX" sz="2400" dirty="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4313" y="1827213"/>
            <a:ext cx="3695700" cy="684847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476250" y="1187624"/>
            <a:ext cx="6048375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Le leeré algunas frases que se dicen. Para cada par, dígame por favor con cuál de ellas está usted de acuerdo.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53876" y="2253555"/>
            <a:ext cx="21331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Esta elección para Presidente terminará muy competida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4634086" y="2227585"/>
            <a:ext cx="18722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Peña Nieto y el PRI ganarán con buena diferencia 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53876" y="2833469"/>
            <a:ext cx="21331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desempeño del presidente Calderón influirá en mi voto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4634086" y="2811204"/>
            <a:ext cx="2134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desempeño del presidente Calderón NO influirá en mi voto 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62210" y="3392983"/>
            <a:ext cx="2133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desempeño del presidente Calderón beneficiará al PAN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4634086" y="338682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desempeño del presidente Calderón perjudicará al PAN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-62756" y="3940472"/>
            <a:ext cx="22497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presidente Calderón será respetuoso y no intervendrá en el proceso electoral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4634086" y="3968665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Presidente buscará la forma de apoyar al PAN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50701" y="4567524"/>
            <a:ext cx="2133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/>
              <a:t>Los gobiernos del PAN han sido mejores que los del PRI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4638278" y="454511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Los gobiernos del PAN han sido peores que los del PRI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53876" y="5087267"/>
            <a:ext cx="21331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Hay que probar ahora con un Presidente de izquierda a ver si nos va mejor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4634086" y="5158893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No tiene caso probar con un Presidente de izquierda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53876" y="5756066"/>
            <a:ext cx="2133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/>
              <a:t>La actitud de López Obrador de no confrontación es real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4637087" y="5734957"/>
            <a:ext cx="2238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La actitud de López Obrador de no confrontación es pura estrategia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-89867" y="6372200"/>
            <a:ext cx="2277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/>
              <a:t>Josefina Vázquez M. y el hecho de ser mujer le sumarán votos al PAN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4618036" y="6316354"/>
            <a:ext cx="22399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Josefina Vázquez M. y el hecho de ser mujer le restarán votos al PAN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53876" y="6940534"/>
            <a:ext cx="2133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Peña Nieto es un candidato real con buen proyecto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8" name="47 CuadroTexto"/>
          <p:cNvSpPr txBox="1"/>
          <p:nvPr/>
        </p:nvSpPr>
        <p:spPr>
          <a:xfrm>
            <a:off x="4619228" y="6892418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Peña Nieto es un producto inflado por los medios de comunicación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9" name="48 CuadroTexto"/>
          <p:cNvSpPr txBox="1"/>
          <p:nvPr/>
        </p:nvSpPr>
        <p:spPr>
          <a:xfrm>
            <a:off x="53876" y="7521134"/>
            <a:ext cx="2133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 campañas quiero oír sólo propuestas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0" name="49 CuadroTexto"/>
          <p:cNvSpPr txBox="1"/>
          <p:nvPr/>
        </p:nvSpPr>
        <p:spPr>
          <a:xfrm>
            <a:off x="4624561" y="7432639"/>
            <a:ext cx="20882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 importante que se señalen las cosas negativas de los contrarios pero sin faltar al respeto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1" name="50 CuadroTexto"/>
          <p:cNvSpPr txBox="1"/>
          <p:nvPr/>
        </p:nvSpPr>
        <p:spPr>
          <a:xfrm>
            <a:off x="53876" y="8069144"/>
            <a:ext cx="21331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Parte importante de mi decisión de voto es el desempeño de los candidatos en los debates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2" name="51 CuadroTexto"/>
          <p:cNvSpPr txBox="1"/>
          <p:nvPr/>
        </p:nvSpPr>
        <p:spPr>
          <a:xfrm>
            <a:off x="4634086" y="7994292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Hay muchos otros factores más importantes que el desempeño de los candidatos en los debates para mi decisión de voto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692150" y="8790275"/>
            <a:ext cx="55643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porcentaje no suma 100 % porque no se presentan las categorías “</a:t>
            </a: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Ni una ni otra” y “Ns/Nc” </a:t>
            </a:r>
            <a:endParaRPr lang="es-MX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1341438" y="95250"/>
            <a:ext cx="3600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IV. Razones de las</a:t>
            </a:r>
          </a:p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preferencias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82DBD5AD-6468-4D4F-85B6-92D97E2FF4B3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13</a:t>
            </a:fld>
            <a:endParaRPr lang="es-MX" sz="2400" dirty="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8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6ECCD2CC-2FBB-4279-9FB5-9A1407301344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13</a:t>
            </a:fld>
            <a:endParaRPr lang="es-MX" sz="2400" dirty="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341438" y="95250"/>
            <a:ext cx="3600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IV. Razones de las</a:t>
            </a:r>
          </a:p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preferencias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11113"/>
            <a:ext cx="6362700" cy="795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DCE5A4-FDD3-4CA1-9209-A0A6C3702EA7}" type="slidenum">
              <a:rPr lang="es-MX"/>
              <a:pPr>
                <a:defRPr/>
              </a:pPr>
              <a:t>14</a:t>
            </a:fld>
            <a:endParaRPr lang="es-MX"/>
          </a:p>
        </p:txBody>
      </p:sp>
      <p:sp>
        <p:nvSpPr>
          <p:cNvPr id="8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08DBEDEF-1553-4FC5-8240-0F39F42F2337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14</a:t>
            </a:fld>
            <a:endParaRPr lang="es-MX" sz="240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548680" y="1081750"/>
            <a:ext cx="5889625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¿Si en esta elección todo se redujera a votar por el___, </a:t>
            </a:r>
          </a:p>
          <a:p>
            <a:pPr algn="ctr">
              <a:spcBef>
                <a:spcPts val="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usted qué haría: votaría a favor o en contra del ___?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13" y="1692275"/>
            <a:ext cx="3295650" cy="250507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0013" y="4230688"/>
            <a:ext cx="3295651" cy="248602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64208" y="6670675"/>
            <a:ext cx="3305176" cy="2514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08275" y="2495550"/>
            <a:ext cx="4086225" cy="142875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9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55888" y="5106988"/>
            <a:ext cx="4086225" cy="14097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20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55888" y="7419975"/>
            <a:ext cx="4086225" cy="140017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341438" y="95250"/>
            <a:ext cx="3600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IV. Razones de las</a:t>
            </a:r>
          </a:p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preferencias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73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7DB4A2-1429-4880-BF78-50B7EA608032}" type="slidenum">
              <a:rPr lang="es-MX"/>
              <a:pPr>
                <a:defRPr/>
              </a:pPr>
              <a:t>15</a:t>
            </a:fld>
            <a:endParaRPr lang="es-MX" dirty="0"/>
          </a:p>
        </p:txBody>
      </p:sp>
      <p:sp>
        <p:nvSpPr>
          <p:cNvPr id="8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0658B314-0DC6-41A1-BF16-5E551AA37598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15</a:t>
            </a:fld>
            <a:endParaRPr lang="es-MX" sz="2400" dirty="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32773" name="Text Box 4"/>
          <p:cNvSpPr txBox="1">
            <a:spLocks noChangeArrowheads="1"/>
          </p:cNvSpPr>
          <p:nvPr/>
        </p:nvSpPr>
        <p:spPr bwMode="auto">
          <a:xfrm>
            <a:off x="538957" y="962581"/>
            <a:ext cx="5922962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En México, hemos tenido Gobiernos de la República tanto del PRI como del PAN, ¿usted cree que en la próxima elección: debe continuar el PAN, debe de regresar el PRI o debe gobernar otro partido?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2775" name="Text Box 4"/>
          <p:cNvSpPr txBox="1">
            <a:spLocks noChangeArrowheads="1"/>
          </p:cNvSpPr>
          <p:nvPr/>
        </p:nvSpPr>
        <p:spPr bwMode="auto">
          <a:xfrm>
            <a:off x="514350" y="4067944"/>
            <a:ext cx="5922963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dirty="0" smtClean="0">
                <a:latin typeface="Tahoma" pitchFamily="34" charset="0"/>
                <a:cs typeface="Tahoma" pitchFamily="34" charset="0"/>
              </a:rPr>
              <a:t>E independientemente de a usted cual le gusta más, ¿quién cree usted que va a ser el próximo Presidente de México?</a:t>
            </a:r>
            <a:endParaRPr lang="es-MX" sz="140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675" y="1624013"/>
            <a:ext cx="6276975" cy="231457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0513" y="4532313"/>
            <a:ext cx="6276975" cy="234315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63700" y="7092950"/>
            <a:ext cx="3781425" cy="172402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341438" y="95250"/>
            <a:ext cx="3600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IV. Razones de las</a:t>
            </a:r>
          </a:p>
          <a:p>
            <a:pPr marL="276225" indent="-276225">
              <a:defRPr/>
            </a:pPr>
            <a:r>
              <a:rPr lang="es-MX" sz="2000" b="1" dirty="0" smtClean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preferencias</a:t>
            </a:r>
            <a:endParaRPr lang="es-MX" sz="2000" b="1" dirty="0">
              <a:solidFill>
                <a:srgbClr val="F7EAE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D6A5D8-E24F-4762-A701-6808DB0A7105}" type="slidenum">
              <a:rPr lang="es-MX"/>
              <a:pPr>
                <a:defRPr/>
              </a:pPr>
              <a:t>16</a:t>
            </a:fld>
            <a:endParaRPr lang="es-MX"/>
          </a:p>
        </p:txBody>
      </p:sp>
      <p:sp>
        <p:nvSpPr>
          <p:cNvPr id="9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5C3025A0-25BD-42CC-BA48-51FFED312C86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16</a:t>
            </a:fld>
            <a:endParaRPr lang="es-MX" sz="240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931863" y="836613"/>
            <a:ext cx="493871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 dirty="0">
                <a:latin typeface="Tahoma" pitchFamily="34" charset="0"/>
                <a:cs typeface="Tahoma" pitchFamily="34" charset="0"/>
              </a:rPr>
              <a:t>PERFIL SOCIODEMOGRÁFICO DE LOS ENCUESTADOS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09713" y="250825"/>
            <a:ext cx="982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457200" indent="-457200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Anexo</a:t>
            </a:r>
          </a:p>
        </p:txBody>
      </p:sp>
      <p:sp>
        <p:nvSpPr>
          <p:cNvPr id="36870" name="Text Box 2"/>
          <p:cNvSpPr txBox="1">
            <a:spLocks noChangeArrowheads="1"/>
          </p:cNvSpPr>
          <p:nvPr/>
        </p:nvSpPr>
        <p:spPr bwMode="auto">
          <a:xfrm>
            <a:off x="2759075" y="1243013"/>
            <a:ext cx="13382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>
                <a:latin typeface="Tahoma" pitchFamily="34" charset="0"/>
                <a:cs typeface="Tahoma" pitchFamily="34" charset="0"/>
              </a:rPr>
              <a:t>GÉNERO</a:t>
            </a:r>
          </a:p>
        </p:txBody>
      </p:sp>
      <p:sp>
        <p:nvSpPr>
          <p:cNvPr id="36871" name="Text Box 2"/>
          <p:cNvSpPr txBox="1">
            <a:spLocks noChangeArrowheads="1"/>
          </p:cNvSpPr>
          <p:nvPr/>
        </p:nvSpPr>
        <p:spPr bwMode="auto">
          <a:xfrm>
            <a:off x="2593975" y="6124575"/>
            <a:ext cx="16271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>
                <a:latin typeface="Tahoma" pitchFamily="34" charset="0"/>
                <a:cs typeface="Tahoma" pitchFamily="34" charset="0"/>
              </a:rPr>
              <a:t>ESCOLARIDAD</a:t>
            </a:r>
          </a:p>
        </p:txBody>
      </p:sp>
      <p:sp>
        <p:nvSpPr>
          <p:cNvPr id="36872" name="Text Box 2"/>
          <p:cNvSpPr txBox="1">
            <a:spLocks noChangeArrowheads="1"/>
          </p:cNvSpPr>
          <p:nvPr/>
        </p:nvSpPr>
        <p:spPr bwMode="auto">
          <a:xfrm>
            <a:off x="2759075" y="3259138"/>
            <a:ext cx="13382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>
                <a:latin typeface="Tahoma" pitchFamily="34" charset="0"/>
                <a:cs typeface="Tahoma" pitchFamily="34" charset="0"/>
              </a:rPr>
              <a:t>EDAD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975" y="1355725"/>
            <a:ext cx="2714625" cy="206692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4538" y="1835150"/>
            <a:ext cx="3381375" cy="1066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01600" y="3378200"/>
            <a:ext cx="3314700" cy="256222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62263" y="3995738"/>
            <a:ext cx="3590925" cy="160972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6850" y="5595938"/>
            <a:ext cx="2619375" cy="381952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5313" y="7065963"/>
            <a:ext cx="3533775" cy="160972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2020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827371-6F02-4527-880E-B290BBC5020A}" type="slidenum">
              <a:rPr lang="es-MX"/>
              <a:pPr>
                <a:defRPr/>
              </a:pPr>
              <a:t>17</a:t>
            </a:fld>
            <a:endParaRPr lang="es-MX"/>
          </a:p>
        </p:txBody>
      </p:sp>
      <p:sp>
        <p:nvSpPr>
          <p:cNvPr id="9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330C1CBB-26AE-4730-923A-E2381B687AB0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17</a:t>
            </a:fld>
            <a:endParaRPr lang="es-MX" sz="240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37892" name="Text Box 2"/>
          <p:cNvSpPr txBox="1">
            <a:spLocks noChangeArrowheads="1"/>
          </p:cNvSpPr>
          <p:nvPr/>
        </p:nvSpPr>
        <p:spPr bwMode="auto">
          <a:xfrm>
            <a:off x="931863" y="836613"/>
            <a:ext cx="493871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>
                <a:latin typeface="Tahoma" pitchFamily="34" charset="0"/>
                <a:cs typeface="Tahoma" pitchFamily="34" charset="0"/>
              </a:rPr>
              <a:t>PERFIL SOCIODEMOGRÁFICO DE LOS ENCUESTADOS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09713" y="250825"/>
            <a:ext cx="982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457200" indent="-457200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Anexo</a:t>
            </a:r>
          </a:p>
        </p:txBody>
      </p:sp>
      <p:sp>
        <p:nvSpPr>
          <p:cNvPr id="37894" name="Text Box 2"/>
          <p:cNvSpPr txBox="1">
            <a:spLocks noChangeArrowheads="1"/>
          </p:cNvSpPr>
          <p:nvPr/>
        </p:nvSpPr>
        <p:spPr bwMode="auto">
          <a:xfrm>
            <a:off x="2759075" y="1243013"/>
            <a:ext cx="13382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>
                <a:latin typeface="Tahoma" pitchFamily="34" charset="0"/>
                <a:cs typeface="Tahoma" pitchFamily="34" charset="0"/>
              </a:rPr>
              <a:t>INGRESO</a:t>
            </a:r>
          </a:p>
        </p:txBody>
      </p:sp>
      <p:sp>
        <p:nvSpPr>
          <p:cNvPr id="37895" name="Text Box 2"/>
          <p:cNvSpPr txBox="1">
            <a:spLocks noChangeArrowheads="1"/>
          </p:cNvSpPr>
          <p:nvPr/>
        </p:nvSpPr>
        <p:spPr bwMode="auto">
          <a:xfrm>
            <a:off x="2614613" y="4356100"/>
            <a:ext cx="1627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>
                <a:latin typeface="Tahoma" pitchFamily="34" charset="0"/>
                <a:cs typeface="Tahoma" pitchFamily="34" charset="0"/>
              </a:rPr>
              <a:t>OCUPACIÓN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5435600"/>
            <a:ext cx="3143250" cy="26670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175" y="1663700"/>
            <a:ext cx="3514725" cy="249555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68638" y="2051050"/>
            <a:ext cx="3686175" cy="17907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08275" y="5656263"/>
            <a:ext cx="4105275" cy="287655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17175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FEAC33-3CA4-4558-AE30-52C9EBFA879F}" type="slidenum">
              <a:rPr lang="es-MX"/>
              <a:pPr>
                <a:defRPr/>
              </a:pPr>
              <a:t>18</a:t>
            </a:fld>
            <a:endParaRPr lang="es-MX"/>
          </a:p>
        </p:txBody>
      </p:sp>
      <p:sp>
        <p:nvSpPr>
          <p:cNvPr id="9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217DEA62-04CB-41BF-BE02-42751FBC88A7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18</a:t>
            </a:fld>
            <a:endParaRPr lang="es-MX" sz="240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38917" name="Text Box 2"/>
          <p:cNvSpPr txBox="1">
            <a:spLocks noChangeArrowheads="1"/>
          </p:cNvSpPr>
          <p:nvPr/>
        </p:nvSpPr>
        <p:spPr bwMode="auto">
          <a:xfrm>
            <a:off x="931863" y="836613"/>
            <a:ext cx="493871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>
                <a:latin typeface="Tahoma" pitchFamily="34" charset="0"/>
                <a:cs typeface="Tahoma" pitchFamily="34" charset="0"/>
              </a:rPr>
              <a:t>PERFIL SOCIODEMOGRÁFICO DE LOS ENCUESTADOS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09713" y="250825"/>
            <a:ext cx="982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457200" indent="-457200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Anexo</a:t>
            </a:r>
          </a:p>
        </p:txBody>
      </p:sp>
      <p:sp>
        <p:nvSpPr>
          <p:cNvPr id="38919" name="Text Box 2"/>
          <p:cNvSpPr txBox="1">
            <a:spLocks noChangeArrowheads="1"/>
          </p:cNvSpPr>
          <p:nvPr/>
        </p:nvSpPr>
        <p:spPr bwMode="auto">
          <a:xfrm>
            <a:off x="1865313" y="1187624"/>
            <a:ext cx="31162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>
                <a:latin typeface="Tahoma" pitchFamily="34" charset="0"/>
                <a:cs typeface="Tahoma" pitchFamily="34" charset="0"/>
              </a:rPr>
              <a:t> ¿Usted tiene ________?</a:t>
            </a: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38138" y="1390650"/>
            <a:ext cx="7534276" cy="311467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3838" y="4762500"/>
            <a:ext cx="3152775" cy="11049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9338" y="4716463"/>
            <a:ext cx="3152775" cy="1066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913" y="6227763"/>
            <a:ext cx="3152775" cy="1066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3463" y="6242050"/>
            <a:ext cx="3152775" cy="1066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52613" y="7681913"/>
            <a:ext cx="3152775" cy="1066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1745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F08251-E1BE-4BF2-9313-9ED4741C40E4}" type="slidenum">
              <a:rPr lang="es-MX"/>
              <a:pPr>
                <a:defRPr/>
              </a:pPr>
              <a:t>19</a:t>
            </a:fld>
            <a:endParaRPr lang="es-MX"/>
          </a:p>
        </p:txBody>
      </p:sp>
      <p:sp>
        <p:nvSpPr>
          <p:cNvPr id="9" name="Rectangle 12"/>
          <p:cNvSpPr txBox="1">
            <a:spLocks noGrp="1" noChangeArrowheads="1"/>
          </p:cNvSpPr>
          <p:nvPr/>
        </p:nvSpPr>
        <p:spPr bwMode="auto">
          <a:xfrm>
            <a:off x="5419725" y="8743950"/>
            <a:ext cx="15303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B09B1C47-77F9-4777-9300-C4F3731EC4D8}" type="slidenum">
              <a:rPr lang="es-MX" sz="2400">
                <a:solidFill>
                  <a:srgbClr val="DDDDDD"/>
                </a:solidFill>
                <a:latin typeface="Copperplate Gothic Bold" pitchFamily="34" charset="0"/>
                <a:cs typeface="+mn-cs"/>
              </a:rPr>
              <a:pPr algn="r" eaLnBrk="0" hangingPunct="0">
                <a:defRPr/>
              </a:pPr>
              <a:t>19</a:t>
            </a:fld>
            <a:endParaRPr lang="es-MX" sz="2400">
              <a:solidFill>
                <a:srgbClr val="DDDDDD"/>
              </a:solidFill>
              <a:latin typeface="Copperplate Gothic Bold" pitchFamily="34" charset="0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09713" y="250825"/>
            <a:ext cx="982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457200" indent="-457200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Anexo</a:t>
            </a:r>
          </a:p>
        </p:txBody>
      </p:sp>
      <p:sp>
        <p:nvSpPr>
          <p:cNvPr id="39941" name="Text Box 2"/>
          <p:cNvSpPr txBox="1">
            <a:spLocks noChangeArrowheads="1"/>
          </p:cNvSpPr>
          <p:nvPr/>
        </p:nvSpPr>
        <p:spPr bwMode="auto">
          <a:xfrm>
            <a:off x="931863" y="1027113"/>
            <a:ext cx="4938712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 i="1" u="sng">
                <a:latin typeface="Tahoma" pitchFamily="34" charset="0"/>
                <a:cs typeface="Tahoma" pitchFamily="34" charset="0"/>
              </a:rPr>
              <a:t>PERFIL SOCIODEMOGRÁFICO DE LOS ENCUESTADOS SEGÚN IDENTIFICACIÓN PARTIDISTA</a:t>
            </a:r>
          </a:p>
        </p:txBody>
      </p:sp>
      <p:pic>
        <p:nvPicPr>
          <p:cNvPr id="2426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25" y="1691680"/>
            <a:ext cx="523875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26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6113" y="5220072"/>
            <a:ext cx="557212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80724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90464-2EB5-41FF-92DC-1C80161F72B2}" type="slidenum">
              <a:rPr lang="es-MX"/>
              <a:pPr>
                <a:defRPr/>
              </a:pPr>
              <a:t>20</a:t>
            </a:fld>
            <a:endParaRPr lang="es-MX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09713" y="250825"/>
            <a:ext cx="1763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457200" indent="-457200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Metodología</a:t>
            </a:r>
          </a:p>
        </p:txBody>
      </p:sp>
      <p:graphicFrame>
        <p:nvGraphicFramePr>
          <p:cNvPr id="5" name="Group 1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65433638"/>
              </p:ext>
            </p:extLst>
          </p:nvPr>
        </p:nvGraphicFramePr>
        <p:xfrm>
          <a:off x="379413" y="900113"/>
          <a:ext cx="6145212" cy="8212197"/>
        </p:xfrm>
        <a:graphic>
          <a:graphicData uri="http://schemas.openxmlformats.org/drawingml/2006/table">
            <a:tbl>
              <a:tblPr/>
              <a:tblGrid>
                <a:gridCol w="2328862"/>
                <a:gridCol w="3816350"/>
              </a:tblGrid>
              <a:tr h="2793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Fecha de levantamiento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Del 2 al 4 de Marzo de 2011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Representatividad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Nacional. Estados Unidos Mexicanos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Población objetivo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Individuos con 18 años o más residente y con credencial de elector correspondiente a los Estados Unidos Mexicanos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Tipo de entrevista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Vivienda (cara a cara)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Marco </a:t>
                      </a:r>
                      <a:r>
                        <a:rPr kumimoji="0" lang="es-MX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muestral</a:t>
                      </a:r>
                      <a:endParaRPr kumimoji="0" lang="es-MX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Catálogo General de Secciones Electorales IFE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25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Tipo de muestreo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 seleccionaron  secciones electorales e  individuos en tres etapas.  1era Etapa: Se estratificó al país en 10 zonas geográficas y estas a su vez en estrato Urbano y No urbano según el IFE.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2da Etapa: Muestreo Sistemático Probabilístico con semilla aleatoria de secciones en cada conglomerado poblacional.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3er Etapa: Muestreo Aleatorio de individuos en la sección.  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Selección de Vivienda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Salto sistemático en dirección de las manecillas del reloj, a partir de la dirección de la sección electoral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Selección de respondente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 que abre la puerta siempre y cuando resida en el domicilio y cubra los requisitos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Utilización de cuotas de levantamiento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Sí (Edad y Género)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Tamaño de muestra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1,200  entrevistas efectivas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Puntos de levantamiento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120 puntos de levantamiento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Cuestionarios por punto de levantamiento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 cuestionarios efectivos por punto de levantamiento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Personal de campo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 conformaron un total de 15 equipos de trabajo; participaron 5 coordinadores, 15 supervisores y 65 encuestadores.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Personal de oficina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En total participaron 1 supervisor de codificación, 1 supervisor de captura, 8 codificadores y 4 capturistas.  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11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Estimación y cálculo de estadísticos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 consideró el diseño de muestreo complejo asociado al diseño de muestra utilizado para la estimación de proporciones, sus errores estándares y efectos de diseño; se utilizaron los estimadores de Horwitz-Thompson (factores de expansión).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 post-estratificó y se ajustaron los factores de expansión por la distribución poblacional por sexo y grupos de edad correspondiente, de acuerdo con datos del Listado Nominal del Estado. 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3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Preferencia bruta / efectiva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Bruta y efectiva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Término de error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Error teórico menor al ±2.9%. Nivel de confianza del 95%.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Tasa de Rechazo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52.1 %.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Responsable de estudio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Luis Osvaldo Valle Rivas.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Responsable de campo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José Martín García Hernández.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Patrocinador</a:t>
                      </a:r>
                    </a:p>
                  </a:txBody>
                  <a:tcPr marL="91429" marR="91429" marT="45725" marB="45725" horzOverflow="overflow">
                    <a:lnL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Grupo Radio Fórmula y Con Estadística S.C.</a:t>
                      </a:r>
                    </a:p>
                  </a:txBody>
                  <a:tcPr marL="91429" marR="91429" marT="45725" marB="45725" horzOverflow="overflow">
                    <a:lnL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50001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0001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8793B3-E00E-4FD4-B7A6-B598BCD4F128}" type="slidenum">
              <a:rPr lang="es-MX"/>
              <a:pPr>
                <a:defRPr/>
              </a:pPr>
              <a:t>21</a:t>
            </a:fld>
            <a:endParaRPr lang="es-MX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09713" y="250825"/>
            <a:ext cx="1763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457200" indent="-457200">
              <a:defRPr/>
            </a:pPr>
            <a:r>
              <a:rPr lang="es-MX" sz="2000" b="1" dirty="0">
                <a:solidFill>
                  <a:srgbClr val="F7EAE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Metodología</a:t>
            </a:r>
          </a:p>
        </p:txBody>
      </p:sp>
      <p:sp>
        <p:nvSpPr>
          <p:cNvPr id="23556" name="1 CuadroTexto"/>
          <p:cNvSpPr txBox="1">
            <a:spLocks noChangeArrowheads="1"/>
          </p:cNvSpPr>
          <p:nvPr/>
        </p:nvSpPr>
        <p:spPr bwMode="auto">
          <a:xfrm>
            <a:off x="981075" y="1116013"/>
            <a:ext cx="4895850" cy="978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MX" dirty="0"/>
              <a:t>Nota IFE: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El resultado es representativo de los posibles votantes de todo el país, pero sólo para las fechas de levantamiento: del </a:t>
            </a:r>
            <a:r>
              <a:rPr lang="es-MX" dirty="0" smtClean="0"/>
              <a:t>2 al 4 de marzo </a:t>
            </a:r>
            <a:r>
              <a:rPr lang="es-MX" dirty="0"/>
              <a:t>de 2012. No se usó estimación de votantes probables.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La encuesta fue patrocinada en conjunto por Grupo Fórmula y Con Estadística S.C. </a:t>
            </a:r>
          </a:p>
          <a:p>
            <a:pPr algn="just"/>
            <a:r>
              <a:rPr lang="es-MX" dirty="0"/>
              <a:t>La realizó Con Estadística S.C. y la publicó Grupo Fórmula en sus diferentes espacios informativos.</a:t>
            </a:r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r>
              <a:rPr lang="es-MX" dirty="0"/>
              <a:t>Con Estadística S.C.</a:t>
            </a:r>
          </a:p>
          <a:p>
            <a:pPr algn="just"/>
            <a:r>
              <a:rPr lang="es-MX" dirty="0"/>
              <a:t>Av. San Jerónimo 1423-10, Col. San Jerónimo </a:t>
            </a:r>
            <a:r>
              <a:rPr lang="es-MX" dirty="0" err="1"/>
              <a:t>Lídice</a:t>
            </a:r>
            <a:r>
              <a:rPr lang="es-MX" dirty="0"/>
              <a:t>, Magdalena Contreras, D.F. CP 10200.</a:t>
            </a:r>
          </a:p>
          <a:p>
            <a:pPr algn="just"/>
            <a:r>
              <a:rPr lang="es-MX" dirty="0"/>
              <a:t>EST030613AA2</a:t>
            </a:r>
          </a:p>
          <a:p>
            <a:pPr algn="just"/>
            <a:r>
              <a:rPr lang="es-MX" dirty="0"/>
              <a:t>Tel: (55) 5683-9011</a:t>
            </a:r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</p:txBody>
      </p:sp>
      <p:pic>
        <p:nvPicPr>
          <p:cNvPr id="23557" name="Picture 34" descr="logotint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25538" y="5145088"/>
            <a:ext cx="827087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2738" y="5076825"/>
            <a:ext cx="291941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7_Tema de 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17596</TotalTime>
  <Words>1528</Words>
  <Application>Microsoft Office PowerPoint</Application>
  <PresentationFormat>Presentación en pantalla (4:3)</PresentationFormat>
  <Paragraphs>294</Paragraphs>
  <Slides>21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7_Tema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CONE</dc:creator>
  <cp:lastModifiedBy>VIKY</cp:lastModifiedBy>
  <cp:revision>2978</cp:revision>
  <dcterms:created xsi:type="dcterms:W3CDTF">2007-02-04T20:08:51Z</dcterms:created>
  <dcterms:modified xsi:type="dcterms:W3CDTF">2012-03-12T18:27:56Z</dcterms:modified>
</cp:coreProperties>
</file>