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heme/themeOverride12.xml" ContentType="application/vnd.openxmlformats-officedocument.themeOverride+xml"/>
  <Override PartName="/ppt/charts/chart39.xml" ContentType="application/vnd.openxmlformats-officedocument.drawingml.char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Override5.xml" ContentType="application/vnd.openxmlformats-officedocument.themeOverride+xml"/>
  <Override PartName="/ppt/charts/chart28.xml" ContentType="application/vnd.openxmlformats-officedocument.drawingml.chart+xml"/>
  <Override PartName="/ppt/charts/chart46.xml" ContentType="application/vnd.openxmlformats-officedocument.drawingml.char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charts/chart35.xml" ContentType="application/vnd.openxmlformats-officedocument.drawingml.char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notesSlides/notesSlide16.xml" ContentType="application/vnd.openxmlformats-officedocument.presentationml.notesSlide+xml"/>
  <Override PartName="/ppt/charts/chart42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31.xml" ContentType="application/vnd.openxmlformats-officedocument.drawingml.chart+xml"/>
  <Override PartName="/ppt/notesSlides/notesSlide23.xml" ContentType="application/vnd.openxmlformats-officedocument.presentationml.notesSlide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notesSlides/notesSlide12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30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Override13.xml" ContentType="application/vnd.openxmlformats-officedocument.themeOverr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3.xml" ContentType="application/vnd.openxmlformats-officedocument.presentationml.notesSlide+xml"/>
  <Override PartName="/ppt/charts/chart29.xml" ContentType="application/vnd.openxmlformats-officedocument.drawingml.char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charts/chart18.xml" ContentType="application/vnd.openxmlformats-officedocument.drawingml.chart+xml"/>
  <Override PartName="/ppt/charts/chart27.xml" ContentType="application/vnd.openxmlformats-officedocument.drawingml.chart+xml"/>
  <Override PartName="/ppt/charts/chart36.xml" ContentType="application/vnd.openxmlformats-officedocument.drawingml.chart+xml"/>
  <Override PartName="/ppt/charts/chart38.xml" ContentType="application/vnd.openxmlformats-officedocument.drawingml.chart+xml"/>
  <Override PartName="/ppt/notesSlides/notesSlide19.xml" ContentType="application/vnd.openxmlformats-officedocument.presentationml.notesSlide+xml"/>
  <Override PartName="/ppt/charts/chart47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theme/themeOverride4.xml" ContentType="application/vnd.openxmlformats-officedocument.themeOverride+xml"/>
  <Override PartName="/ppt/charts/chart16.xml" ContentType="application/vnd.openxmlformats-officedocument.drawingml.chart+xml"/>
  <Override PartName="/ppt/charts/chart25.xml" ContentType="application/vnd.openxmlformats-officedocument.drawingml.chart+xml"/>
  <Override PartName="/ppt/charts/chart34.xml" ContentType="application/vnd.openxmlformats-officedocument.drawingml.chart+xml"/>
  <Override PartName="/ppt/notesSlides/notesSlide17.xml" ContentType="application/vnd.openxmlformats-officedocument.presentationml.notesSlide+xml"/>
  <Override PartName="/ppt/charts/chart45.xml" ContentType="application/vnd.openxmlformats-officedocument.drawingml.chart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ppt/notesSlides/notesSlide15.xml" ContentType="application/vnd.openxmlformats-officedocument.presentationml.notesSlide+xml"/>
  <Override PartName="/ppt/charts/chart32.xml" ContentType="application/vnd.openxmlformats-officedocument.drawingml.chart+xml"/>
  <Override PartName="/ppt/charts/chart43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notesSlides/notesSlide13.xml" ContentType="application/vnd.openxmlformats-officedocument.presentationml.notesSlide+xml"/>
  <Override PartName="/ppt/charts/chart30.xml" ContentType="application/vnd.openxmlformats-officedocument.drawingml.chart+xml"/>
  <Override PartName="/ppt/charts/chart41.xml" ContentType="application/vnd.openxmlformats-officedocument.drawingml.chart+xml"/>
  <Override PartName="/ppt/notesSlides/notesSlide22.xml" ContentType="application/vnd.openxmlformats-officedocument.presentationml.notesSlide+xml"/>
  <Default Extension="wdp" ContentType="image/vnd.ms-photo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18.xml" ContentType="application/vnd.openxmlformats-officedocument.themeOverr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theme/themeOverride16.xml" ContentType="application/vnd.openxmlformats-officedocument.themeOverr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9.xml" ContentType="application/vnd.openxmlformats-officedocument.themeOverride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theme/themeOverride7.xml" ContentType="application/vnd.openxmlformats-officedocument.themeOverride+xml"/>
  <Override PartName="/ppt/charts/chart48.xml" ContentType="application/vnd.openxmlformats-officedocument.drawingml.char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theme/themeOverride10.xml" ContentType="application/vnd.openxmlformats-officedocument.themeOverride+xml"/>
  <Override PartName="/ppt/charts/chart37.xml" ContentType="application/vnd.openxmlformats-officedocument.drawingml.char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Override3.xml" ContentType="application/vnd.openxmlformats-officedocument.themeOverride+xml"/>
  <Override PartName="/ppt/charts/chart26.xml" ContentType="application/vnd.openxmlformats-officedocument.drawingml.chart+xml"/>
  <Override PartName="/ppt/notesSlides/notesSlide18.xml" ContentType="application/vnd.openxmlformats-officedocument.presentationml.notesSlide+xml"/>
  <Override PartName="/ppt/charts/chart44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charts/chart15.xml" ContentType="application/vnd.openxmlformats-officedocument.drawingml.chart+xml"/>
  <Override PartName="/ppt/charts/chart33.xml" ContentType="application/vnd.openxmlformats-officedocument.drawingml.char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notesSlides/notesSlide14.xml" ContentType="application/vnd.openxmlformats-officedocument.presentationml.notesSlide+xml"/>
  <Override PartName="/ppt/charts/chart40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theme/themeOverride15.xml" ContentType="application/vnd.openxmlformats-officedocument.themeOverride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charts/chart49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34" r:id="rId1"/>
  </p:sldMasterIdLst>
  <p:notesMasterIdLst>
    <p:notesMasterId r:id="rId32"/>
  </p:notesMasterIdLst>
  <p:handoutMasterIdLst>
    <p:handoutMasterId r:id="rId33"/>
  </p:handoutMasterIdLst>
  <p:sldIdLst>
    <p:sldId id="997" r:id="rId2"/>
    <p:sldId id="346" r:id="rId3"/>
    <p:sldId id="1550" r:id="rId4"/>
    <p:sldId id="1541" r:id="rId5"/>
    <p:sldId id="1570" r:id="rId6"/>
    <p:sldId id="1551" r:id="rId7"/>
    <p:sldId id="1621" r:id="rId8"/>
    <p:sldId id="1583" r:id="rId9"/>
    <p:sldId id="1567" r:id="rId10"/>
    <p:sldId id="1584" r:id="rId11"/>
    <p:sldId id="1622" r:id="rId12"/>
    <p:sldId id="1619" r:id="rId13"/>
    <p:sldId id="1601" r:id="rId14"/>
    <p:sldId id="1602" r:id="rId15"/>
    <p:sldId id="1620" r:id="rId16"/>
    <p:sldId id="1623" r:id="rId17"/>
    <p:sldId id="1568" r:id="rId18"/>
    <p:sldId id="1603" r:id="rId19"/>
    <p:sldId id="1605" r:id="rId20"/>
    <p:sldId id="1604" r:id="rId21"/>
    <p:sldId id="1624" r:id="rId22"/>
    <p:sldId id="1625" r:id="rId23"/>
    <p:sldId id="1608" r:id="rId24"/>
    <p:sldId id="1609" r:id="rId25"/>
    <p:sldId id="1610" r:id="rId26"/>
    <p:sldId id="1611" r:id="rId27"/>
    <p:sldId id="1612" r:id="rId28"/>
    <p:sldId id="1613" r:id="rId29"/>
    <p:sldId id="1614" r:id="rId30"/>
    <p:sldId id="1615" r:id="rId31"/>
  </p:sldIdLst>
  <p:sldSz cx="6858000" cy="9144000" type="screen4x3"/>
  <p:notesSz cx="7019925" cy="9305925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C733D"/>
    <a:srgbClr val="C17400"/>
    <a:srgbClr val="0FC8DD"/>
    <a:srgbClr val="0A2D14"/>
    <a:srgbClr val="7F0C2C"/>
    <a:srgbClr val="2245AF"/>
    <a:srgbClr val="30741A"/>
    <a:srgbClr val="5F0A22"/>
    <a:srgbClr val="F7EAE9"/>
    <a:srgbClr val="FF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67" autoAdjust="0"/>
    <p:restoredTop sz="90726" autoAdjust="0"/>
  </p:normalViewPr>
  <p:slideViewPr>
    <p:cSldViewPr showGuides="1">
      <p:cViewPr varScale="1">
        <p:scale>
          <a:sx n="79" d="100"/>
          <a:sy n="79" d="100"/>
        </p:scale>
        <p:origin x="-1854" y="-90"/>
      </p:cViewPr>
      <p:guideLst>
        <p:guide orient="horz" pos="998"/>
        <p:guide pos="350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 showGuides="1">
      <p:cViewPr varScale="1">
        <p:scale>
          <a:sx n="60" d="100"/>
          <a:sy n="60" d="100"/>
        </p:scale>
        <p:origin x="-2490" y="-78"/>
      </p:cViewPr>
      <p:guideLst>
        <p:guide orient="horz" pos="2931"/>
        <p:guide pos="221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4.xlsx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5.xlsx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6.xlsx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7.xlsx"/><Relationship Id="rId1" Type="http://schemas.openxmlformats.org/officeDocument/2006/relationships/themeOverride" Target="../theme/themeOverride4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8.xlsx"/><Relationship Id="rId1" Type="http://schemas.openxmlformats.org/officeDocument/2006/relationships/themeOverride" Target="../theme/themeOverride5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9.xlsx"/><Relationship Id="rId1" Type="http://schemas.openxmlformats.org/officeDocument/2006/relationships/themeOverride" Target="../theme/themeOverride6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10.xlsx"/><Relationship Id="rId1" Type="http://schemas.openxmlformats.org/officeDocument/2006/relationships/themeOverride" Target="../theme/themeOverride7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11.xlsx"/><Relationship Id="rId1" Type="http://schemas.openxmlformats.org/officeDocument/2006/relationships/themeOverride" Target="../theme/themeOverride8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13.xlsx"/><Relationship Id="rId1" Type="http://schemas.openxmlformats.org/officeDocument/2006/relationships/themeOverride" Target="../theme/themeOverride9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6.xlsx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27.xlsx"/><Relationship Id="rId1" Type="http://schemas.openxmlformats.org/officeDocument/2006/relationships/themeOverride" Target="../theme/themeOverride10.xm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28.xlsx"/><Relationship Id="rId1" Type="http://schemas.openxmlformats.org/officeDocument/2006/relationships/themeOverride" Target="../theme/themeOverride11.xm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29.xlsx"/><Relationship Id="rId1" Type="http://schemas.openxmlformats.org/officeDocument/2006/relationships/themeOverride" Target="../theme/themeOverride12.xm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30.xlsx"/><Relationship Id="rId1" Type="http://schemas.openxmlformats.org/officeDocument/2006/relationships/themeOverride" Target="../theme/themeOverride13.xm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1.xlsx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32.xlsx"/><Relationship Id="rId1" Type="http://schemas.openxmlformats.org/officeDocument/2006/relationships/themeOverride" Target="../theme/themeOverride14.xm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3.xlsx"/></Relationships>
</file>

<file path=ppt/charts/_rels/chart3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34.xlsx"/><Relationship Id="rId1" Type="http://schemas.openxmlformats.org/officeDocument/2006/relationships/themeOverride" Target="../theme/themeOverride15.xm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40.xlsx"/></Relationships>
</file>

<file path=ppt/charts/_rels/chart4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41.xlsx"/><Relationship Id="rId1" Type="http://schemas.openxmlformats.org/officeDocument/2006/relationships/themeOverride" Target="../theme/themeOverride16.xml"/></Relationships>
</file>

<file path=ppt/charts/_rels/chart4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42.xlsx"/><Relationship Id="rId1" Type="http://schemas.openxmlformats.org/officeDocument/2006/relationships/themeOverride" Target="../theme/themeOverride17.xm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43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44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45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46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48.xlsx"/></Relationships>
</file>

<file path=ppt/charts/_rels/chart4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49.xlsx"/><Relationship Id="rId1" Type="http://schemas.openxmlformats.org/officeDocument/2006/relationships/themeOverride" Target="../theme/themeOverrid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hart>
    <c:plotArea>
      <c:layout>
        <c:manualLayout>
          <c:layoutTarget val="inner"/>
          <c:xMode val="edge"/>
          <c:yMode val="edge"/>
          <c:x val="3.997703958819393E-2"/>
          <c:y val="7.201983577209102E-2"/>
          <c:w val="0.50851757212161575"/>
          <c:h val="0.76722805205319866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  Seguridad Pública</c:v>
                </c:pt>
              </c:strCache>
            </c:strRef>
          </c:tx>
          <c:spPr>
            <a:ln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1"/>
              <c:layout>
                <c:manualLayout>
                  <c:x val="-4.3697366959226734E-2"/>
                  <c:y val="6.537185093159031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49166759248972E-2"/>
                  <c:y val="-7.7099453708284901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0774262026438608E-2"/>
                  <c:y val="4.7435565311283998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9850975669279708E-2"/>
                  <c:y val="4.8655820434765296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2.9952386063846599E-2"/>
                  <c:y val="3.2292606803972113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3.1780347563611429E-2"/>
                  <c:y val="6.4310409189953829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2.8342020923974736E-2"/>
                  <c:y val="-4.548815917165918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1">
                          <a:lumMod val="7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Hoja1!$B$2:$J$2</c:f>
              <c:numCache>
                <c:formatCode>0</c:formatCode>
                <c:ptCount val="9"/>
                <c:pt idx="0" formatCode="General">
                  <c:v>55</c:v>
                </c:pt>
                <c:pt idx="1">
                  <c:v>77.599999999999994</c:v>
                </c:pt>
                <c:pt idx="2" formatCode="General">
                  <c:v>55</c:v>
                </c:pt>
                <c:pt idx="3" formatCode="General">
                  <c:v>48</c:v>
                </c:pt>
                <c:pt idx="4" formatCode="General">
                  <c:v>53</c:v>
                </c:pt>
                <c:pt idx="5" formatCode="General">
                  <c:v>71</c:v>
                </c:pt>
                <c:pt idx="6" formatCode="General">
                  <c:v>46</c:v>
                </c:pt>
                <c:pt idx="7">
                  <c:v>54.07931614832188</c:v>
                </c:pt>
                <c:pt idx="8">
                  <c:v>58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  Economía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6.4861867199940748E-2"/>
                  <c:y val="9.9719772607510596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386605192015703E-2"/>
                  <c:y val="-5.096831999664981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4488390178869E-2"/>
                  <c:y val="1.7355513940491601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9.0731775070776264E-3"/>
                  <c:y val="-4.9768315174113335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9.8226676449318529E-3"/>
                  <c:y val="-2.6527889406351406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3.4522637290104102E-2"/>
                  <c:y val="-4.2213355062437702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5467083829853104E-2"/>
                  <c:y val="5.5820805288101599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2.5122938141422899E-2"/>
                  <c:y val="-6.1173316058736521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2.3514473959849541E-2"/>
                  <c:y val="-5.3977454304502522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Hoja1!$B$3:$J$3</c:f>
              <c:numCache>
                <c:formatCode>0</c:formatCode>
                <c:ptCount val="9"/>
                <c:pt idx="0" formatCode="General">
                  <c:v>16</c:v>
                </c:pt>
                <c:pt idx="1">
                  <c:v>23.2</c:v>
                </c:pt>
                <c:pt idx="2" formatCode="General">
                  <c:v>4</c:v>
                </c:pt>
                <c:pt idx="3" formatCode="General">
                  <c:v>10</c:v>
                </c:pt>
                <c:pt idx="4" formatCode="General">
                  <c:v>9</c:v>
                </c:pt>
                <c:pt idx="5" formatCode="General">
                  <c:v>12</c:v>
                </c:pt>
                <c:pt idx="6" formatCode="General">
                  <c:v>11</c:v>
                </c:pt>
                <c:pt idx="7">
                  <c:v>14.810525698399926</c:v>
                </c:pt>
                <c:pt idx="8">
                  <c:v>16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  Catastrofes / Accidentes</c:v>
                </c:pt>
              </c:strCache>
            </c:strRef>
          </c:tx>
          <c:spPr>
            <a:ln>
              <a:solidFill>
                <a:schemeClr val="accent3">
                  <a:lumMod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8569233048179818E-2"/>
                  <c:y val="-7.8667820612591727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7829870755101312E-2"/>
                  <c:y val="3.240211013952841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5.0936932933377838E-2"/>
                  <c:y val="-2.8454421884853708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5542532311224705E-2"/>
                  <c:y val="-5.8025835083266301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9.9412327764615005E-3"/>
                  <c:y val="-2.6527889406351406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3.4171879833582497E-2"/>
                  <c:y val="-3.8291988648416111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2.9952386063846599E-2"/>
                  <c:y val="-6.1820187132545626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3.9609380950395512E-2"/>
                  <c:y val="-6.9210573362434432E-3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1.5466196715980547E-2"/>
                  <c:y val="-3.3724368698603555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3">
                          <a:lumMod val="50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Hoja1!$B$4:$J$4</c:f>
              <c:numCache>
                <c:formatCode>0</c:formatCode>
                <c:ptCount val="9"/>
                <c:pt idx="0" formatCode="General">
                  <c:v>27</c:v>
                </c:pt>
                <c:pt idx="1">
                  <c:v>14.7</c:v>
                </c:pt>
                <c:pt idx="2" formatCode="General">
                  <c:v>46</c:v>
                </c:pt>
                <c:pt idx="3" formatCode="General">
                  <c:v>65</c:v>
                </c:pt>
                <c:pt idx="4" formatCode="General">
                  <c:v>27</c:v>
                </c:pt>
                <c:pt idx="5" formatCode="General">
                  <c:v>23</c:v>
                </c:pt>
                <c:pt idx="6" formatCode="General">
                  <c:v>15</c:v>
                </c:pt>
                <c:pt idx="7">
                  <c:v>12.141244835046892</c:v>
                </c:pt>
                <c:pt idx="8">
                  <c:v>34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  Campañas políticas</c:v>
                </c:pt>
              </c:strCache>
            </c:strRef>
          </c:tx>
          <c:spPr>
            <a:ln>
              <a:solidFill>
                <a:srgbClr val="5F0A22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503036699625972E-2"/>
                  <c:y val="-1.2187972207584601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6.9564863163352197E-2"/>
                  <c:y val="3.240211013952841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9178980113320716E-2"/>
                  <c:y val="-8.8529677521361358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9.0149366558578657E-3"/>
                  <c:y val="2.3907366827154518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3457184795140501E-2"/>
                  <c:y val="-6.1116193792075599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6475279874922021E-2"/>
                  <c:y val="-8.5348385616675002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2.35144739598495E-2"/>
                  <c:y val="-6.1820495901554598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2.8342908037847319E-2"/>
                  <c:y val="3.6213973217993717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5F0A22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5F0A22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Hoja1!$B$5:$J$5</c:f>
              <c:numCache>
                <c:formatCode>0</c:formatCode>
                <c:ptCount val="9"/>
                <c:pt idx="0" formatCode="General">
                  <c:v>24</c:v>
                </c:pt>
                <c:pt idx="1">
                  <c:v>14.7</c:v>
                </c:pt>
                <c:pt idx="2" formatCode="General">
                  <c:v>10</c:v>
                </c:pt>
                <c:pt idx="3" formatCode="General">
                  <c:v>28</c:v>
                </c:pt>
                <c:pt idx="4" formatCode="General">
                  <c:v>55</c:v>
                </c:pt>
                <c:pt idx="5" formatCode="General">
                  <c:v>35</c:v>
                </c:pt>
                <c:pt idx="6" formatCode="General">
                  <c:v>52</c:v>
                </c:pt>
                <c:pt idx="7">
                  <c:v>59.255072913621468</c:v>
                </c:pt>
                <c:pt idx="8">
                  <c:v>51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  Temática Social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8521090249231638E-2"/>
                  <c:y val="-1.1079974734167809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3600896196718898E-2"/>
                  <c:y val="3.767147787669302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5069436729252308E-2"/>
                  <c:y val="-5.3234435315201417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5414028070955104E-2"/>
                  <c:y val="-1.2215965280687803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1.0471467331551901E-3"/>
                  <c:y val="2.0412719183540615E-3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6771295921396399E-2"/>
                  <c:y val="2.8371240389950616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6564950612469813E-2"/>
                  <c:y val="-1.41169190904777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2.1904108819977518E-2"/>
                  <c:y val="3.6860844291802801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1.3768640955487504E-2"/>
                  <c:y val="2.1175378635716516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Hoja1!$B$6:$J$6</c:f>
              <c:numCache>
                <c:formatCode>0</c:formatCode>
                <c:ptCount val="9"/>
                <c:pt idx="0" formatCode="General">
                  <c:v>4</c:v>
                </c:pt>
                <c:pt idx="1">
                  <c:v>8.7000000000000011</c:v>
                </c:pt>
                <c:pt idx="2" formatCode="General">
                  <c:v>29</c:v>
                </c:pt>
                <c:pt idx="3" formatCode="General">
                  <c:v>3</c:v>
                </c:pt>
                <c:pt idx="4" formatCode="General">
                  <c:v>5</c:v>
                </c:pt>
                <c:pt idx="5" formatCode="General">
                  <c:v>9</c:v>
                </c:pt>
                <c:pt idx="6" formatCode="General">
                  <c:v>15</c:v>
                </c:pt>
                <c:pt idx="7">
                  <c:v>9.1388383805222855</c:v>
                </c:pt>
                <c:pt idx="8">
                  <c:v>8</c:v>
                </c:pt>
              </c:numCache>
            </c:numRef>
          </c:val>
        </c:ser>
        <c:dLbls>
          <c:showVal val="1"/>
        </c:dLbls>
        <c:marker val="1"/>
        <c:axId val="70842240"/>
        <c:axId val="70843776"/>
      </c:lineChart>
      <c:catAx>
        <c:axId val="70842240"/>
        <c:scaling>
          <c:orientation val="minMax"/>
        </c:scaling>
        <c:axPos val="b"/>
        <c:tickLblPos val="nextTo"/>
        <c:crossAx val="70843776"/>
        <c:crosses val="autoZero"/>
        <c:auto val="1"/>
        <c:lblAlgn val="ctr"/>
        <c:lblOffset val="100"/>
      </c:catAx>
      <c:valAx>
        <c:axId val="70843776"/>
        <c:scaling>
          <c:orientation val="minMax"/>
          <c:max val="85"/>
          <c:min val="0"/>
        </c:scaling>
        <c:delete val="1"/>
        <c:axPos val="l"/>
        <c:numFmt formatCode="General" sourceLinked="1"/>
        <c:tickLblPos val="none"/>
        <c:crossAx val="70842240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legend>
      <c:legendPos val="r"/>
      <c:layout>
        <c:manualLayout>
          <c:xMode val="edge"/>
          <c:yMode val="edge"/>
          <c:x val="0.5423965026422688"/>
          <c:y val="0.11209179579129305"/>
          <c:w val="0.29473813475690591"/>
          <c:h val="0.62379212720059041"/>
        </c:manualLayout>
      </c:layout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hart>
    <c:plotArea>
      <c:layout>
        <c:manualLayout>
          <c:layoutTarget val="inner"/>
          <c:xMode val="edge"/>
          <c:yMode val="edge"/>
          <c:x val="1.2821249835289599E-2"/>
          <c:y val="0.24092105381684306"/>
          <c:w val="0.96456579113948604"/>
          <c:h val="0.62216060077408919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  Josefina Vázquez Mota </c:v>
                </c:pt>
              </c:strCache>
            </c:strRef>
          </c:tx>
          <c:spPr>
            <a:ln>
              <a:solidFill>
                <a:srgbClr val="2245AF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8922393635849314E-2"/>
                  <c:y val="2.1306566537651991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1646535397875481E-2"/>
                  <c:y val="-3.949673759972611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7882076410114618E-2"/>
                  <c:y val="3.146084369004040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6011644700976409E-2"/>
                  <c:y val="4.004059608992389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6305571310790013E-2"/>
                  <c:y val="1.7517948456177598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4.1037472444582203E-2"/>
                  <c:y val="-6.4827631764638821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4.0030274413954001E-2"/>
                  <c:y val="7.3407384164522332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2.2135515644460615E-2"/>
                  <c:y val="-5.0527418875380203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6.15465240704249E-3"/>
                  <c:y val="-3.6227205986121717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2245AF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2245AF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Hoja1!$B$2:$J$2</c:f>
              <c:numCache>
                <c:formatCode>General</c:formatCode>
                <c:ptCount val="9"/>
                <c:pt idx="0" formatCode="0.0">
                  <c:v>22</c:v>
                </c:pt>
                <c:pt idx="1">
                  <c:v>25.4</c:v>
                </c:pt>
                <c:pt idx="2" formatCode="0.0">
                  <c:v>22.523230103771873</c:v>
                </c:pt>
                <c:pt idx="3" formatCode="0.0">
                  <c:v>21.9</c:v>
                </c:pt>
                <c:pt idx="4" formatCode="0.0">
                  <c:v>19.915162023223793</c:v>
                </c:pt>
                <c:pt idx="5" formatCode="0.0">
                  <c:v>23.2</c:v>
                </c:pt>
                <c:pt idx="6" formatCode="0.0">
                  <c:v>19.2</c:v>
                </c:pt>
                <c:pt idx="7" formatCode="0.0">
                  <c:v>19.8</c:v>
                </c:pt>
                <c:pt idx="8" formatCode="0.0">
                  <c:v>20.191481096579128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  Enrique Peña Nieto</c:v>
                </c:pt>
              </c:strCache>
            </c:strRef>
          </c:tx>
          <c:spPr>
            <a:ln>
              <a:solidFill>
                <a:srgbClr val="30741A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7.2272492978816424E-2"/>
                  <c:y val="-6.5206718772988998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386605192015712E-2"/>
                  <c:y val="-5.0968319996649802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9678853512400406E-2"/>
                  <c:y val="-6.8640646534769395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5226378355621304E-2"/>
                  <c:y val="-6.3516591249620946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3.1754878112958199E-2"/>
                  <c:y val="-7.91278446538973E-2"/>
                </c:manualLayout>
              </c:layout>
              <c:dLblPos val="r"/>
              <c:showVal val="1"/>
            </c:dLbl>
            <c:dLbl>
              <c:idx val="8"/>
              <c:spPr/>
              <c:txPr>
                <a:bodyPr/>
                <a:lstStyle/>
                <a:p>
                  <a:pPr>
                    <a:defRPr sz="1600">
                      <a:solidFill>
                        <a:srgbClr val="30741A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rgbClr val="30741A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Hoja1!$B$3:$J$3</c:f>
              <c:numCache>
                <c:formatCode>General</c:formatCode>
                <c:ptCount val="9"/>
                <c:pt idx="0">
                  <c:v>39.700000000000003</c:v>
                </c:pt>
                <c:pt idx="1">
                  <c:v>36.4</c:v>
                </c:pt>
                <c:pt idx="2" formatCode="0.0">
                  <c:v>36.340431600456078</c:v>
                </c:pt>
                <c:pt idx="3" formatCode="0.0">
                  <c:v>37.300000000000004</c:v>
                </c:pt>
                <c:pt idx="4" formatCode="0.0">
                  <c:v>38.285392953792325</c:v>
                </c:pt>
                <c:pt idx="5" formatCode="0.0">
                  <c:v>35.700000000000003</c:v>
                </c:pt>
                <c:pt idx="6" formatCode="0.0">
                  <c:v>35.6</c:v>
                </c:pt>
                <c:pt idx="7" formatCode="0.0">
                  <c:v>37.200000000000003</c:v>
                </c:pt>
                <c:pt idx="8" formatCode="0.0">
                  <c:v>36.315129059147786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  Andrés Manuel López Obrador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dLbls>
            <c:dLbl>
              <c:idx val="4"/>
              <c:layout>
                <c:manualLayout>
                  <c:x val="-1.5544690940772701E-2"/>
                  <c:y val="6.0847593510630904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7113580947146197E-2"/>
                  <c:y val="-6.6734326816540838E-3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3.074768008233E-2"/>
                  <c:y val="-6.3874284238688225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3.1418109976084498E-2"/>
                  <c:y val="-7.8174497127946732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3.4002435401914402E-2"/>
                  <c:y val="-9.7241822980629861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b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Hoja1!$B$4:$J$4</c:f>
              <c:numCache>
                <c:formatCode>General</c:formatCode>
                <c:ptCount val="9"/>
                <c:pt idx="0">
                  <c:v>15.6</c:v>
                </c:pt>
                <c:pt idx="1">
                  <c:v>17.8</c:v>
                </c:pt>
                <c:pt idx="2" formatCode="0.0">
                  <c:v>16.658783243320954</c:v>
                </c:pt>
                <c:pt idx="3" formatCode="0.0">
                  <c:v>17.7</c:v>
                </c:pt>
                <c:pt idx="4" formatCode="0.0">
                  <c:v>17.257923917106467</c:v>
                </c:pt>
                <c:pt idx="5" formatCode="0.0">
                  <c:v>21.1</c:v>
                </c:pt>
                <c:pt idx="6" formatCode="0.0">
                  <c:v>23.3</c:v>
                </c:pt>
                <c:pt idx="7" formatCode="0.0">
                  <c:v>21.2</c:v>
                </c:pt>
                <c:pt idx="8" formatCode="0.0">
                  <c:v>21.839064315276733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  Gabriel Quadri 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0674763527566696E-2"/>
                  <c:y val="-6.46223242462549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5.7806910343295236E-2"/>
                  <c:y val="-3.4347921675920316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5889100177499814E-2"/>
                  <c:y val="-5.8154199082984782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59538194586566E-2"/>
                  <c:y val="-3.0149427841350999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dLbl>
              <c:idx val="5"/>
              <c:layout>
                <c:manualLayout>
                  <c:x val="-3.1627881989720406E-2"/>
                  <c:y val="-3.6227205986121613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4.0910476321344418E-2"/>
                  <c:y val="-5.0527794209051818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3.3948530572626402E-2"/>
                  <c:y val="-5.0527418875380203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3.6269179155532599E-2"/>
                  <c:y val="-6.4828007098310519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5">
                          <a:lumMod val="50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5">
                        <a:lumMod val="50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Hoja1!$B$5:$J$5</c:f>
              <c:numCache>
                <c:formatCode>General</c:formatCode>
                <c:ptCount val="9"/>
                <c:pt idx="0">
                  <c:v>0.1</c:v>
                </c:pt>
                <c:pt idx="1">
                  <c:v>0.70000000000000018</c:v>
                </c:pt>
                <c:pt idx="2" formatCode="0.0">
                  <c:v>0.18329415451727715</c:v>
                </c:pt>
                <c:pt idx="3" formatCode="0.0">
                  <c:v>0.68995027324086922</c:v>
                </c:pt>
                <c:pt idx="4" formatCode="0.0">
                  <c:v>2.501590808238352</c:v>
                </c:pt>
                <c:pt idx="5" formatCode="0.0">
                  <c:v>2</c:v>
                </c:pt>
                <c:pt idx="6" formatCode="0.0">
                  <c:v>1.6</c:v>
                </c:pt>
                <c:pt idx="7" formatCode="0.0">
                  <c:v>3.5423679631921532</c:v>
                </c:pt>
                <c:pt idx="8" formatCode="0.0">
                  <c:v>3.452686915739438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  No respuesta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8417927723793124E-2"/>
                  <c:y val="-8.2152283379924682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129610275860821E-2"/>
                  <c:y val="-3.85963121214760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99328821345432E-2"/>
                  <c:y val="-7.340738416452233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2947204832537904E-2"/>
                  <c:y val="-6.7688049676161974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5510338032616401E-2"/>
                  <c:y val="-8.866131991340305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7113580947146197E-2"/>
                  <c:y val="5.9107546608935413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2.8427031499424008E-2"/>
                  <c:y val="-4.5761056579298999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4.7662650056426538E-2"/>
                  <c:y val="3.5273858460171129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1.9000630046953806E-2"/>
                  <c:y val="4.6713653437906427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Hoja1!$B$6:$J$6</c:f>
              <c:numCache>
                <c:formatCode>General</c:formatCode>
                <c:ptCount val="9"/>
                <c:pt idx="0">
                  <c:v>22.6</c:v>
                </c:pt>
                <c:pt idx="1">
                  <c:v>19.7</c:v>
                </c:pt>
                <c:pt idx="2">
                  <c:v>24.3</c:v>
                </c:pt>
                <c:pt idx="3" formatCode="0.0">
                  <c:v>22.4</c:v>
                </c:pt>
                <c:pt idx="4" formatCode="0.0">
                  <c:v>22.039930297639049</c:v>
                </c:pt>
                <c:pt idx="5" formatCode="0.0">
                  <c:v>18</c:v>
                </c:pt>
                <c:pt idx="6" formatCode="0.0">
                  <c:v>20.3</c:v>
                </c:pt>
                <c:pt idx="7" formatCode="0.0">
                  <c:v>18.3</c:v>
                </c:pt>
                <c:pt idx="8" formatCode="0.0">
                  <c:v>18.2</c:v>
                </c:pt>
              </c:numCache>
            </c:numRef>
          </c:val>
        </c:ser>
        <c:dLbls>
          <c:showVal val="1"/>
        </c:dLbls>
        <c:marker val="1"/>
        <c:axId val="71293952"/>
        <c:axId val="71381760"/>
      </c:lineChart>
      <c:catAx>
        <c:axId val="71293952"/>
        <c:scaling>
          <c:orientation val="minMax"/>
        </c:scaling>
        <c:axPos val="b"/>
        <c:tickLblPos val="nextTo"/>
        <c:crossAx val="71381760"/>
        <c:crosses val="autoZero"/>
        <c:auto val="1"/>
        <c:lblAlgn val="ctr"/>
        <c:lblOffset val="100"/>
      </c:catAx>
      <c:valAx>
        <c:axId val="71381760"/>
        <c:scaling>
          <c:orientation val="minMax"/>
          <c:max val="47"/>
          <c:min val="0"/>
        </c:scaling>
        <c:delete val="1"/>
        <c:axPos val="l"/>
        <c:numFmt formatCode="0.0" sourceLinked="1"/>
        <c:tickLblPos val="none"/>
        <c:crossAx val="71293952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legend>
      <c:legendPos val="r"/>
      <c:layout>
        <c:manualLayout>
          <c:xMode val="edge"/>
          <c:yMode val="edge"/>
          <c:x val="1.02539776282167E-2"/>
          <c:y val="1.4341499593138304E-3"/>
          <c:w val="0.98501862196189971"/>
          <c:h val="0.24008143239339808"/>
        </c:manualLayout>
      </c:layout>
      <c:txPr>
        <a:bodyPr/>
        <a:lstStyle/>
        <a:p>
          <a:pPr>
            <a:defRPr sz="1200"/>
          </a:pPr>
          <a:endParaRPr lang="es-MX"/>
        </a:p>
      </c:txPr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plotArea>
      <c:layout>
        <c:manualLayout>
          <c:layoutTarget val="inner"/>
          <c:xMode val="edge"/>
          <c:yMode val="edge"/>
          <c:x val="8.7196383864325093E-3"/>
          <c:y val="0.24092105381684306"/>
          <c:w val="0.96456579113948604"/>
          <c:h val="0.62216060077408919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  Josefina Vázquez Mota</c:v>
                </c:pt>
              </c:strCache>
            </c:strRef>
          </c:tx>
          <c:spPr>
            <a:ln>
              <a:solidFill>
                <a:srgbClr val="2245AF"/>
              </a:solidFill>
            </a:ln>
          </c:spPr>
          <c:marker>
            <c:symbol val="none"/>
          </c:marker>
          <c:dLbls>
            <c:dLbl>
              <c:idx val="4"/>
              <c:layout>
                <c:manualLayout>
                  <c:x val="-5.0320066776206096E-2"/>
                  <c:y val="-8.3894582283650265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5.4961363942018338E-2"/>
                  <c:y val="6.8641021868440899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4.2481756413030099E-2"/>
                  <c:y val="4.480733371967692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4.0424784673047998E-2"/>
                  <c:y val="4.4807333719676816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2245AF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2245AF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Hoja1!$B$2:$J$2</c:f>
              <c:numCache>
                <c:formatCode>0.0</c:formatCode>
                <c:ptCount val="9"/>
                <c:pt idx="0" formatCode="General">
                  <c:v>28.4</c:v>
                </c:pt>
                <c:pt idx="1">
                  <c:v>31.4</c:v>
                </c:pt>
                <c:pt idx="2" formatCode="General">
                  <c:v>29.7</c:v>
                </c:pt>
                <c:pt idx="3">
                  <c:v>28.2</c:v>
                </c:pt>
                <c:pt idx="4">
                  <c:v>25.545336348795846</c:v>
                </c:pt>
                <c:pt idx="5" formatCode="General">
                  <c:v>28.2</c:v>
                </c:pt>
                <c:pt idx="6">
                  <c:v>24.129299375407854</c:v>
                </c:pt>
                <c:pt idx="7">
                  <c:v>24.3</c:v>
                </c:pt>
                <c:pt idx="8">
                  <c:v>24.684456698482876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  Enrique Peña Nieto</c:v>
                </c:pt>
              </c:strCache>
            </c:strRef>
          </c:tx>
          <c:spPr>
            <a:ln>
              <a:solidFill>
                <a:srgbClr val="30741A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7.2272492978816424E-2"/>
                  <c:y val="-6.5206718772988998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386605192015712E-2"/>
                  <c:y val="-5.0968319996649802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9678853512400406E-2"/>
                  <c:y val="-6.8640646534769395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4.539462720516433E-2"/>
                  <c:y val="-5.3983115990115203E-2"/>
                </c:manualLayout>
              </c:layout>
              <c:dLblPos val="r"/>
              <c:showVal val="1"/>
            </c:dLbl>
            <c:dLbl>
              <c:idx val="8"/>
              <c:spPr/>
              <c:txPr>
                <a:bodyPr/>
                <a:lstStyle/>
                <a:p>
                  <a:pPr>
                    <a:defRPr sz="1600">
                      <a:solidFill>
                        <a:srgbClr val="30741A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rgbClr val="30741A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Hoja1!$B$3:$J$3</c:f>
              <c:numCache>
                <c:formatCode>0.0</c:formatCode>
                <c:ptCount val="9"/>
                <c:pt idx="0" formatCode="General">
                  <c:v>51.3</c:v>
                </c:pt>
                <c:pt idx="1">
                  <c:v>45.9</c:v>
                </c:pt>
                <c:pt idx="2">
                  <c:v>48</c:v>
                </c:pt>
                <c:pt idx="3">
                  <c:v>48.1</c:v>
                </c:pt>
                <c:pt idx="4">
                  <c:v>49.108977326418312</c:v>
                </c:pt>
                <c:pt idx="5" formatCode="General">
                  <c:v>43.6</c:v>
                </c:pt>
                <c:pt idx="6">
                  <c:v>44.7</c:v>
                </c:pt>
                <c:pt idx="7">
                  <c:v>45.4</c:v>
                </c:pt>
                <c:pt idx="8">
                  <c:v>44.395912636256462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  Andrés Manuel López Obrador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dLbls>
            <c:dLbl>
              <c:idx val="4"/>
              <c:layout>
                <c:manualLayout>
                  <c:x val="-4.5713122518550614E-2"/>
                  <c:y val="4.1780267657947914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5.0320066776206096E-2"/>
                  <c:y val="6.4827631764638738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5.4961363942018338E-2"/>
                  <c:y val="-8.29412347576996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5.4084999327560321E-2"/>
                  <c:y val="-7.8174872461618389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4.0424784673047998E-2"/>
                  <c:y val="-7.3408134831865521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b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Hoja1!$B$4:$J$4</c:f>
              <c:numCache>
                <c:formatCode>0.0</c:formatCode>
                <c:ptCount val="9"/>
                <c:pt idx="0" formatCode="General">
                  <c:v>20.5</c:v>
                </c:pt>
                <c:pt idx="1">
                  <c:v>22.1</c:v>
                </c:pt>
                <c:pt idx="2" formatCode="General">
                  <c:v>22.1</c:v>
                </c:pt>
                <c:pt idx="3">
                  <c:v>22.8</c:v>
                </c:pt>
                <c:pt idx="4">
                  <c:v>22.136875945589146</c:v>
                </c:pt>
                <c:pt idx="5" formatCode="General">
                  <c:v>25.7</c:v>
                </c:pt>
                <c:pt idx="6">
                  <c:v>29.2</c:v>
                </c:pt>
                <c:pt idx="7">
                  <c:v>26</c:v>
                </c:pt>
                <c:pt idx="8">
                  <c:v>26.698657460901334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  Gabriel Quadri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0674763527566696E-2"/>
                  <c:y val="-6.46223242462549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5.7806910343295236E-2"/>
                  <c:y val="-3.4347921675920316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5889100177499814E-2"/>
                  <c:y val="-5.8154199082984782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4.3801785181763399E-2"/>
                  <c:y val="-4.4449640730609585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5.2513719235874404E-2"/>
                  <c:y val="-5.0527418875380203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4.8118922458908225E-2"/>
                  <c:y val="-5.5294156505133099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4.3477625293096102E-2"/>
                  <c:y val="-5.5294156505133099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5">
                          <a:lumMod val="50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5">
                        <a:lumMod val="50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Hoja1!$B$5:$J$5</c:f>
              <c:numCache>
                <c:formatCode>0.0</c:formatCode>
                <c:ptCount val="9"/>
                <c:pt idx="0" formatCode="General">
                  <c:v>0.1</c:v>
                </c:pt>
                <c:pt idx="1">
                  <c:v>0.6000000000000002</c:v>
                </c:pt>
                <c:pt idx="2" formatCode="General">
                  <c:v>0.3000000000000001</c:v>
                </c:pt>
                <c:pt idx="3">
                  <c:v>0.9</c:v>
                </c:pt>
                <c:pt idx="4">
                  <c:v>3.2088103791967151</c:v>
                </c:pt>
                <c:pt idx="5" formatCode="General">
                  <c:v>2.4</c:v>
                </c:pt>
                <c:pt idx="6">
                  <c:v>2</c:v>
                </c:pt>
                <c:pt idx="7">
                  <c:v>4.3358237003575919</c:v>
                </c:pt>
                <c:pt idx="8">
                  <c:v>4.2209732043593338</c:v>
                </c:pt>
              </c:numCache>
            </c:numRef>
          </c:val>
        </c:ser>
        <c:dLbls>
          <c:showVal val="1"/>
        </c:dLbls>
        <c:marker val="1"/>
        <c:axId val="71566848"/>
        <c:axId val="71568384"/>
      </c:lineChart>
      <c:catAx>
        <c:axId val="71566848"/>
        <c:scaling>
          <c:orientation val="minMax"/>
        </c:scaling>
        <c:axPos val="b"/>
        <c:tickLblPos val="nextTo"/>
        <c:crossAx val="71568384"/>
        <c:crosses val="autoZero"/>
        <c:auto val="1"/>
        <c:lblAlgn val="ctr"/>
        <c:lblOffset val="100"/>
      </c:catAx>
      <c:valAx>
        <c:axId val="71568384"/>
        <c:scaling>
          <c:orientation val="minMax"/>
          <c:max val="60"/>
          <c:min val="0"/>
        </c:scaling>
        <c:delete val="1"/>
        <c:axPos val="l"/>
        <c:numFmt formatCode="General" sourceLinked="1"/>
        <c:tickLblPos val="none"/>
        <c:crossAx val="71566848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legend>
      <c:legendPos val="r"/>
      <c:layout>
        <c:manualLayout>
          <c:xMode val="edge"/>
          <c:yMode val="edge"/>
          <c:x val="0"/>
          <c:y val="7.293521440560663E-2"/>
          <c:w val="1"/>
          <c:h val="0.15427715238847306"/>
        </c:manualLayout>
      </c:layout>
      <c:txPr>
        <a:bodyPr/>
        <a:lstStyle/>
        <a:p>
          <a:pPr>
            <a:defRPr sz="1100"/>
          </a:pPr>
          <a:endParaRPr lang="es-MX"/>
        </a:p>
      </c:txPr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1"/>
            </a:pPr>
            <a:r>
              <a:rPr lang="es-ES" sz="1200" b="1" i="1" dirty="0" smtClean="0">
                <a:latin typeface="Tahoma"/>
                <a:cs typeface="Tahoma"/>
              </a:rPr>
              <a:t>Enrique</a:t>
            </a:r>
            <a:r>
              <a:rPr lang="es-ES" sz="1200" b="1" i="1" baseline="0" dirty="0" smtClean="0">
                <a:latin typeface="Tahoma"/>
                <a:cs typeface="Tahoma"/>
              </a:rPr>
              <a:t> Peña Nieto</a:t>
            </a:r>
            <a:endParaRPr lang="es-ES" sz="1200" b="1" i="1" dirty="0">
              <a:latin typeface="Tahoma"/>
              <a:cs typeface="Tahoma"/>
            </a:endParaRPr>
          </a:p>
        </c:rich>
      </c:tx>
      <c:layout>
        <c:manualLayout>
          <c:xMode val="edge"/>
          <c:yMode val="edge"/>
          <c:x val="0.27062660138758621"/>
          <c:y val="6.7834306960387414E-3"/>
        </c:manualLayout>
      </c:layout>
    </c:title>
    <c:plotArea>
      <c:layout>
        <c:manualLayout>
          <c:layoutTarget val="inner"/>
          <c:xMode val="edge"/>
          <c:yMode val="edge"/>
          <c:x val="8.387113712895769E-2"/>
          <c:y val="0.13416771311322601"/>
          <c:w val="0.84369332592547419"/>
          <c:h val="0.70291671496077601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Muy buena / Buena</c:v>
                </c:pt>
              </c:strCache>
            </c:strRef>
          </c:tx>
          <c:spPr>
            <a:ln>
              <a:solidFill>
                <a:srgbClr val="30741A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11119636924564102"/>
                  <c:y val="-5.5226682930912818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7.4570269008804896E-2"/>
                  <c:y val="-7.708006958624812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5.3921485212537895E-2"/>
                  <c:y val="-7.8531830580880604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5506427428882598E-2"/>
                  <c:y val="-7.19043653780106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1750003646423315E-2"/>
                  <c:y val="-6.5120934681971998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30741A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dLbl>
              <c:idx val="5"/>
              <c:spPr/>
              <c:txPr>
                <a:bodyPr/>
                <a:lstStyle/>
                <a:p>
                  <a:pPr>
                    <a:defRPr sz="1600">
                      <a:solidFill>
                        <a:srgbClr val="30741A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rgbClr val="30741A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5"/>
                <c:pt idx="0">
                  <c:v>7-8 M</c:v>
                </c:pt>
                <c:pt idx="1">
                  <c:v>18-20 M</c:v>
                </c:pt>
                <c:pt idx="2">
                  <c:v>1-3 J</c:v>
                </c:pt>
                <c:pt idx="3">
                  <c:v>11-12 J</c:v>
                </c:pt>
                <c:pt idx="4">
                  <c:v>22-24 J</c:v>
                </c:pt>
              </c:strCache>
            </c:strRef>
          </c:cat>
          <c:val>
            <c:numRef>
              <c:f>Hoja1!$B$2:$J$2</c:f>
              <c:numCache>
                <c:formatCode>General</c:formatCode>
                <c:ptCount val="5"/>
                <c:pt idx="0">
                  <c:v>49</c:v>
                </c:pt>
                <c:pt idx="1">
                  <c:v>42</c:v>
                </c:pt>
                <c:pt idx="2">
                  <c:v>40</c:v>
                </c:pt>
                <c:pt idx="3">
                  <c:v>47</c:v>
                </c:pt>
                <c:pt idx="4">
                  <c:v>47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Ni buena ni mala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11153284698149103"/>
                  <c:y val="-4.0564915562311614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6.1835135476781981E-2"/>
                  <c:y val="-7.9912018369744028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5.407402725579892E-2"/>
                  <c:y val="-0.102046299318078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6.7956872535625504E-2"/>
                  <c:y val="5.0197387150686737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7788164682202005E-2"/>
                  <c:y val="6.3764248542764204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dLbl>
              <c:idx val="5"/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5"/>
                <c:pt idx="0">
                  <c:v>7-8 M</c:v>
                </c:pt>
                <c:pt idx="1">
                  <c:v>18-20 M</c:v>
                </c:pt>
                <c:pt idx="2">
                  <c:v>1-3 J</c:v>
                </c:pt>
                <c:pt idx="3">
                  <c:v>11-12 J</c:v>
                </c:pt>
                <c:pt idx="4">
                  <c:v>22-24 J</c:v>
                </c:pt>
              </c:strCache>
            </c:strRef>
          </c:cat>
          <c:val>
            <c:numRef>
              <c:f>Hoja1!$B$3:$J$3</c:f>
              <c:numCache>
                <c:formatCode>General</c:formatCode>
                <c:ptCount val="5"/>
                <c:pt idx="0">
                  <c:v>28</c:v>
                </c:pt>
                <c:pt idx="1">
                  <c:v>28</c:v>
                </c:pt>
                <c:pt idx="2">
                  <c:v>27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Mala / Muy mala</c:v>
                </c:pt>
              </c:strCache>
            </c:strRef>
          </c:tx>
          <c:spPr>
            <a:ln>
              <a:solidFill>
                <a:srgbClr val="80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10916905304816703"/>
                  <c:y val="3.7533202756744126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6.3097405691337496E-2"/>
                  <c:y val="5.496768790236574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5.7780920454490237E-2"/>
                  <c:y val="5.7591326609368901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9365862670834908E-2"/>
                  <c:y val="-9.2255191594528205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7788164682202005E-2"/>
                  <c:y val="-1.76369198097007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80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dLbl>
              <c:idx val="5"/>
              <c:layout>
                <c:manualLayout>
                  <c:x val="-6.0133167380555297E-2"/>
                  <c:y val="-2.1706978227324016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80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80000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5"/>
                <c:pt idx="0">
                  <c:v>7-8 M</c:v>
                </c:pt>
                <c:pt idx="1">
                  <c:v>18-20 M</c:v>
                </c:pt>
                <c:pt idx="2">
                  <c:v>1-3 J</c:v>
                </c:pt>
                <c:pt idx="3">
                  <c:v>11-12 J</c:v>
                </c:pt>
                <c:pt idx="4">
                  <c:v>22-24 J</c:v>
                </c:pt>
              </c:strCache>
            </c:strRef>
          </c:cat>
          <c:val>
            <c:numRef>
              <c:f>Hoja1!$B$4:$J$4</c:f>
              <c:numCache>
                <c:formatCode>General</c:formatCode>
                <c:ptCount val="5"/>
                <c:pt idx="0">
                  <c:v>21</c:v>
                </c:pt>
                <c:pt idx="1">
                  <c:v>26</c:v>
                </c:pt>
                <c:pt idx="2">
                  <c:v>30</c:v>
                </c:pt>
                <c:pt idx="3">
                  <c:v>26</c:v>
                </c:pt>
                <c:pt idx="4">
                  <c:v>27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Lo conoce, sin opinión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7223358015567784E-2"/>
                  <c:y val="-2.1706978227324016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6.3992298753895629E-2"/>
                  <c:y val="-5.5624131707517697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3119247767173413E-2"/>
                  <c:y val="-6.2407562403556403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3929033308861801E-2"/>
                  <c:y val="-7.868779607404941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5242669473602299E-2"/>
                  <c:y val="-8.9541285187711428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40404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dLbl>
              <c:idx val="5"/>
              <c:spPr/>
              <c:txPr>
                <a:bodyPr/>
                <a:lstStyle/>
                <a:p>
                  <a:pPr>
                    <a:defRPr sz="1600">
                      <a:solidFill>
                        <a:srgbClr val="404040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rgbClr val="40404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5"/>
                <c:pt idx="0">
                  <c:v>7-8 M</c:v>
                </c:pt>
                <c:pt idx="1">
                  <c:v>18-20 M</c:v>
                </c:pt>
                <c:pt idx="2">
                  <c:v>1-3 J</c:v>
                </c:pt>
                <c:pt idx="3">
                  <c:v>11-12 J</c:v>
                </c:pt>
                <c:pt idx="4">
                  <c:v>22-24 J</c:v>
                </c:pt>
              </c:strCache>
            </c:strRef>
          </c:cat>
          <c:val>
            <c:numRef>
              <c:f>Hoja1!$B$5:$J$5</c:f>
              <c:numCache>
                <c:formatCode>General</c:formatCode>
                <c:ptCount val="5"/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Ns / Nc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7.1710865369188206E-2"/>
                  <c:y val="-1.356686139207751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2.15424613843768E-2"/>
                  <c:y val="-4.884070101147890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5.2491175655505401E-2"/>
                  <c:y val="-2.1706978227324016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4.845033085214482E-2"/>
                  <c:y val="-7.868779607404941E-2"/>
                </c:manualLayout>
              </c:layout>
              <c:dLblPos val="r"/>
              <c:showVal val="1"/>
            </c:dLbl>
            <c:dLbl>
              <c:idx val="4"/>
              <c:delete val="1"/>
            </c:dLbl>
            <c:dLbl>
              <c:idx val="5"/>
              <c:layout>
                <c:manualLayout>
                  <c:x val="5.5775083746189497E-3"/>
                  <c:y val="-7.190436537801069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5"/>
                <c:pt idx="0">
                  <c:v>7-8 M</c:v>
                </c:pt>
                <c:pt idx="1">
                  <c:v>18-20 M</c:v>
                </c:pt>
                <c:pt idx="2">
                  <c:v>1-3 J</c:v>
                </c:pt>
                <c:pt idx="3">
                  <c:v>11-12 J</c:v>
                </c:pt>
                <c:pt idx="4">
                  <c:v>22-24 J</c:v>
                </c:pt>
              </c:strCache>
            </c:strRef>
          </c:cat>
          <c:val>
            <c:numRef>
              <c:f>Hoja1!$B$6:$J$6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</c:ser>
        <c:dLbls>
          <c:showVal val="1"/>
        </c:dLbls>
        <c:marker val="1"/>
        <c:axId val="76856320"/>
        <c:axId val="76866304"/>
      </c:lineChart>
      <c:catAx>
        <c:axId val="76856320"/>
        <c:scaling>
          <c:orientation val="minMax"/>
        </c:scaling>
        <c:axPos val="b"/>
        <c:tickLblPos val="nextTo"/>
        <c:txPr>
          <a:bodyPr rot="0" vert="horz"/>
          <a:lstStyle/>
          <a:p>
            <a:pPr>
              <a:defRPr/>
            </a:pPr>
            <a:endParaRPr lang="es-MX"/>
          </a:p>
        </c:txPr>
        <c:crossAx val="76866304"/>
        <c:crosses val="autoZero"/>
        <c:auto val="1"/>
        <c:lblAlgn val="ctr"/>
        <c:lblOffset val="100"/>
      </c:catAx>
      <c:valAx>
        <c:axId val="76866304"/>
        <c:scaling>
          <c:orientation val="minMax"/>
          <c:max val="65"/>
          <c:min val="0"/>
        </c:scaling>
        <c:delete val="1"/>
        <c:axPos val="l"/>
        <c:numFmt formatCode="General" sourceLinked="1"/>
        <c:tickLblPos val="none"/>
        <c:crossAx val="76856320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1"/>
            </a:pPr>
            <a:r>
              <a:rPr lang="es-ES" sz="1200" b="1" i="1" dirty="0" smtClean="0">
                <a:latin typeface="Tahoma"/>
                <a:cs typeface="Tahoma"/>
              </a:rPr>
              <a:t>Andrés Manuel López Obrador</a:t>
            </a:r>
            <a:endParaRPr lang="es-ES" sz="1200" b="1" i="1" dirty="0">
              <a:latin typeface="Tahoma"/>
              <a:cs typeface="Tahoma"/>
            </a:endParaRPr>
          </a:p>
        </c:rich>
      </c:tx>
      <c:layout>
        <c:manualLayout>
          <c:xMode val="edge"/>
          <c:yMode val="edge"/>
          <c:x val="0.20888049941414105"/>
          <c:y val="6.7834306960387414E-3"/>
        </c:manualLayout>
      </c:layout>
    </c:title>
    <c:plotArea>
      <c:layout>
        <c:manualLayout>
          <c:layoutTarget val="inner"/>
          <c:xMode val="edge"/>
          <c:yMode val="edge"/>
          <c:x val="8.387107948716703E-2"/>
          <c:y val="0.13416771311322601"/>
          <c:w val="0.84369332592547419"/>
          <c:h val="0.70291671496077601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Muy buena / Buena</c:v>
                </c:pt>
              </c:strCache>
            </c:strRef>
          </c:tx>
          <c:spPr>
            <a:ln>
              <a:solidFill>
                <a:srgbClr val="30741A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107337333054585"/>
                  <c:y val="-3.4876448088861811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0.11702101798416002"/>
                  <c:y val="-7.0297173018610729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4.6203526334469384E-2"/>
                  <c:y val="-7.853183058088070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0.10644274386063908"/>
                  <c:y val="-6.919099309959513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3929033308861903E-2"/>
                  <c:y val="-3.1204315330179519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30741A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dLbl>
              <c:idx val="5"/>
              <c:spPr/>
              <c:txPr>
                <a:bodyPr/>
                <a:lstStyle/>
                <a:p>
                  <a:pPr>
                    <a:defRPr sz="1600">
                      <a:solidFill>
                        <a:srgbClr val="30741A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rgbClr val="30741A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5"/>
                <c:pt idx="0">
                  <c:v>7-8 M</c:v>
                </c:pt>
                <c:pt idx="1">
                  <c:v>18-20 M</c:v>
                </c:pt>
                <c:pt idx="2">
                  <c:v>1-3 J</c:v>
                </c:pt>
                <c:pt idx="3">
                  <c:v>11-12 J</c:v>
                </c:pt>
                <c:pt idx="4">
                  <c:v>22-24 J</c:v>
                </c:pt>
              </c:strCache>
            </c:strRef>
          </c:cat>
          <c:val>
            <c:numRef>
              <c:f>Hoja1!$B$2:$J$2</c:f>
              <c:numCache>
                <c:formatCode>General</c:formatCode>
                <c:ptCount val="5"/>
                <c:pt idx="0">
                  <c:v>29</c:v>
                </c:pt>
                <c:pt idx="1">
                  <c:v>34</c:v>
                </c:pt>
                <c:pt idx="2">
                  <c:v>34</c:v>
                </c:pt>
                <c:pt idx="3">
                  <c:v>33</c:v>
                </c:pt>
                <c:pt idx="4">
                  <c:v>30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Ni buena ni mala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10767432334537499"/>
                  <c:y val="-4.734888038675170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5.7975700234829598E-2"/>
                  <c:y val="-7.991148424134275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0.11196099785590298"/>
                  <c:y val="-8.1696007229961995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4.4802084295583827E-2"/>
                  <c:y val="-7.19043653780106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3.7083821548903412E-2"/>
                  <c:y val="9.7681402022957928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dLbl>
              <c:idx val="5"/>
              <c:layout>
                <c:manualLayout>
                  <c:x val="-5.6379478415604686E-2"/>
                  <c:y val="-0.13295524164235906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5"/>
                <c:pt idx="0">
                  <c:v>7-8 M</c:v>
                </c:pt>
                <c:pt idx="1">
                  <c:v>18-20 M</c:v>
                </c:pt>
                <c:pt idx="2">
                  <c:v>1-3 J</c:v>
                </c:pt>
                <c:pt idx="3">
                  <c:v>11-12 J</c:v>
                </c:pt>
                <c:pt idx="4">
                  <c:v>22-24 J</c:v>
                </c:pt>
              </c:strCache>
            </c:strRef>
          </c:cat>
          <c:val>
            <c:numRef>
              <c:f>Hoja1!$B$3:$J$3</c:f>
              <c:numCache>
                <c:formatCode>General</c:formatCode>
                <c:ptCount val="5"/>
                <c:pt idx="0">
                  <c:v>36</c:v>
                </c:pt>
                <c:pt idx="1">
                  <c:v>34</c:v>
                </c:pt>
                <c:pt idx="2">
                  <c:v>34</c:v>
                </c:pt>
                <c:pt idx="3">
                  <c:v>33</c:v>
                </c:pt>
                <c:pt idx="4">
                  <c:v>29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Mala / Muy mala</c:v>
                </c:pt>
              </c:strCache>
            </c:strRef>
          </c:tx>
          <c:spPr>
            <a:ln>
              <a:solidFill>
                <a:srgbClr val="80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2859780436695725E-2"/>
                  <c:y val="5.8021299972385497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7.8534235053310725E-2"/>
                  <c:y val="6.8533481037640648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7.3217445947851331E-2"/>
                  <c:y val="3.7241568649654021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6.4098045030897402E-2"/>
                  <c:y val="8.4114540630880474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164729605554231E-2"/>
                  <c:y val="-7.868779607404941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80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dLbl>
              <c:idx val="5"/>
              <c:layout>
                <c:manualLayout>
                  <c:x val="-5.6379478415604686E-2"/>
                  <c:y val="4.3413956454648031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80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80000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5"/>
                <c:pt idx="0">
                  <c:v>7-8 M</c:v>
                </c:pt>
                <c:pt idx="1">
                  <c:v>18-20 M</c:v>
                </c:pt>
                <c:pt idx="2">
                  <c:v>1-3 J</c:v>
                </c:pt>
                <c:pt idx="3">
                  <c:v>11-12 J</c:v>
                </c:pt>
                <c:pt idx="4">
                  <c:v>22-24 J</c:v>
                </c:pt>
              </c:strCache>
            </c:strRef>
          </c:cat>
          <c:val>
            <c:numRef>
              <c:f>Hoja1!$B$4:$J$4</c:f>
              <c:numCache>
                <c:formatCode>General</c:formatCode>
                <c:ptCount val="5"/>
                <c:pt idx="0">
                  <c:v>30</c:v>
                </c:pt>
                <c:pt idx="1">
                  <c:v>28</c:v>
                </c:pt>
                <c:pt idx="2">
                  <c:v>29</c:v>
                </c:pt>
                <c:pt idx="3">
                  <c:v>32</c:v>
                </c:pt>
                <c:pt idx="4">
                  <c:v>38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Lo conoce, sin opinión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7.9505095268887202E-2"/>
                  <c:y val="-4.2057270315440237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7.5569996742528428E-2"/>
                  <c:y val="-6.240756240355640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6.1059358910156986E-3"/>
                  <c:y val="-6.2407562403556403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8.3129640073706462E-2"/>
                  <c:y val="-4.2057270315440237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5.6168593598825402E-2"/>
                  <c:y val="-9.9038088162165597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40404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dLbl>
              <c:idx val="5"/>
              <c:spPr/>
              <c:txPr>
                <a:bodyPr/>
                <a:lstStyle/>
                <a:p>
                  <a:pPr>
                    <a:defRPr sz="1600">
                      <a:solidFill>
                        <a:srgbClr val="404040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rgbClr val="40404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5"/>
                <c:pt idx="0">
                  <c:v>7-8 M</c:v>
                </c:pt>
                <c:pt idx="1">
                  <c:v>18-20 M</c:v>
                </c:pt>
                <c:pt idx="2">
                  <c:v>1-3 J</c:v>
                </c:pt>
                <c:pt idx="3">
                  <c:v>11-12 J</c:v>
                </c:pt>
                <c:pt idx="4">
                  <c:v>22-24 J</c:v>
                </c:pt>
              </c:strCache>
            </c:strRef>
          </c:cat>
          <c:val>
            <c:numRef>
              <c:f>Hoja1!$B$5:$J$5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Ns / Nc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3992602622507624E-2"/>
                  <c:y val="-7.5974423795633919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3119247767173413E-2"/>
                  <c:y val="-6.9190993099595227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6.7927701148866426E-2"/>
                  <c:y val="-3.5273839619401517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4.07320681054643E-2"/>
                  <c:y val="-4.47706425938557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5503692611373818E-2"/>
                  <c:y val="-4.47706425938557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  <c:dLblPos val="r"/>
              <c:showVal val="1"/>
            </c:dLbl>
            <c:dLbl>
              <c:idx val="5"/>
              <c:layout>
                <c:manualLayout>
                  <c:x val="-2.5295542612103216E-2"/>
                  <c:y val="-5.1554073289894385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5"/>
                <c:pt idx="0">
                  <c:v>7-8 M</c:v>
                </c:pt>
                <c:pt idx="1">
                  <c:v>18-20 M</c:v>
                </c:pt>
                <c:pt idx="2">
                  <c:v>1-3 J</c:v>
                </c:pt>
                <c:pt idx="3">
                  <c:v>11-12 J</c:v>
                </c:pt>
                <c:pt idx="4">
                  <c:v>22-24 J</c:v>
                </c:pt>
              </c:strCache>
            </c:strRef>
          </c:cat>
          <c:val>
            <c:numRef>
              <c:f>Hoja1!$B$6:$J$6</c:f>
              <c:numCache>
                <c:formatCode>General</c:formatCode>
                <c:ptCount val="5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Val val="1"/>
        </c:dLbls>
        <c:marker val="1"/>
        <c:axId val="76920704"/>
        <c:axId val="76922240"/>
      </c:lineChart>
      <c:catAx>
        <c:axId val="76920704"/>
        <c:scaling>
          <c:orientation val="minMax"/>
        </c:scaling>
        <c:axPos val="b"/>
        <c:tickLblPos val="nextTo"/>
        <c:txPr>
          <a:bodyPr rot="0" vert="horz"/>
          <a:lstStyle/>
          <a:p>
            <a:pPr>
              <a:defRPr/>
            </a:pPr>
            <a:endParaRPr lang="es-MX"/>
          </a:p>
        </c:txPr>
        <c:crossAx val="76922240"/>
        <c:crosses val="autoZero"/>
        <c:auto val="1"/>
        <c:lblAlgn val="ctr"/>
        <c:lblOffset val="100"/>
      </c:catAx>
      <c:valAx>
        <c:axId val="76922240"/>
        <c:scaling>
          <c:orientation val="minMax"/>
          <c:max val="50"/>
          <c:min val="0"/>
        </c:scaling>
        <c:delete val="1"/>
        <c:axPos val="l"/>
        <c:numFmt formatCode="General" sourceLinked="1"/>
        <c:tickLblPos val="none"/>
        <c:crossAx val="76920704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387113712895769E-2"/>
          <c:y val="0.13416771311322601"/>
          <c:w val="0.84369332592547419"/>
          <c:h val="0.70291671496077601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Muy buena / Buena</c:v>
                </c:pt>
              </c:strCache>
            </c:strRef>
          </c:tx>
          <c:spPr>
            <a:ln>
              <a:solidFill>
                <a:srgbClr val="30741A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11119636924564102"/>
                  <c:y val="-5.5226682930912818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7.4570269008804896E-2"/>
                  <c:y val="-7.708006958624812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7523608487945817E-3"/>
                  <c:y val="-8.5315369233614727E-2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rgbClr val="30741A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>
                    <a:solidFill>
                      <a:srgbClr val="30741A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Hoja1!$B$1:$D$1</c:f>
              <c:strCache>
                <c:ptCount val="3"/>
                <c:pt idx="0">
                  <c:v> Feb 12</c:v>
                </c:pt>
                <c:pt idx="1">
                  <c:v> 1ra Mar 12</c:v>
                </c:pt>
                <c:pt idx="2">
                  <c:v>2da Mar 12</c:v>
                </c:pt>
              </c:strCache>
            </c:strRef>
          </c:cat>
          <c:val>
            <c:numRef>
              <c:f>Hoja1!$B$2:$D$2</c:f>
              <c:numCache>
                <c:formatCode>General</c:formatCode>
                <c:ptCount val="3"/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Ni buena ni mala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9.9955452861469993E-2"/>
                  <c:y val="1.3702530005998307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5.7975595304225497E-2"/>
                  <c:y val="-7.312826946498560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9053068177609921E-3"/>
                  <c:y val="-4.099547029694342E-2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Hoja1!$B$1:$D$1</c:f>
              <c:strCache>
                <c:ptCount val="3"/>
                <c:pt idx="0">
                  <c:v> Feb 12</c:v>
                </c:pt>
                <c:pt idx="1">
                  <c:v> 1ra Mar 12</c:v>
                </c:pt>
                <c:pt idx="2">
                  <c:v>2da Mar 12</c:v>
                </c:pt>
              </c:strCache>
            </c:strRef>
          </c:cat>
          <c:val>
            <c:numRef>
              <c:f>Hoja1!$B$3:$D$3</c:f>
              <c:numCache>
                <c:formatCode>General</c:formatCode>
                <c:ptCount val="3"/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Mala / Muy mala</c:v>
                </c:pt>
              </c:strCache>
            </c:strRef>
          </c:tx>
          <c:spPr>
            <a:ln>
              <a:solidFill>
                <a:srgbClr val="80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10530992167482697"/>
                  <c:y val="-9.8130069880018149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6083486077955605E-2"/>
                  <c:y val="-3.321691114613810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7523608487945817E-3"/>
                  <c:y val="3.324428639728079E-3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rgbClr val="80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>
                    <a:solidFill>
                      <a:srgbClr val="80000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Hoja1!$B$1:$D$1</c:f>
              <c:strCache>
                <c:ptCount val="3"/>
                <c:pt idx="0">
                  <c:v> Feb 12</c:v>
                </c:pt>
                <c:pt idx="1">
                  <c:v> 1ra Mar 12</c:v>
                </c:pt>
                <c:pt idx="2">
                  <c:v>2da Mar 12</c:v>
                </c:pt>
              </c:strCache>
            </c:strRef>
          </c:cat>
          <c:val>
            <c:numRef>
              <c:f>Hoja1!$B$4:$D$4</c:f>
              <c:numCache>
                <c:formatCode>General</c:formatCode>
                <c:ptCount val="3"/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Lo conoce, sin opinión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0209438402185886E-2"/>
                  <c:y val="5.969419012514092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697837914051371E-2"/>
                  <c:y val="9.3611343605334629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3119247767173413E-2"/>
                  <c:y val="-6.2407562403556403E-2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Hoja1!$B$1:$D$1</c:f>
              <c:strCache>
                <c:ptCount val="3"/>
                <c:pt idx="0">
                  <c:v> Feb 12</c:v>
                </c:pt>
                <c:pt idx="1">
                  <c:v> 1ra Mar 12</c:v>
                </c:pt>
                <c:pt idx="2">
                  <c:v>2da Mar 12</c:v>
                </c:pt>
              </c:strCache>
            </c:strRef>
          </c:cat>
          <c:val>
            <c:numRef>
              <c:f>Hoja1!$B$5:$D$5</c:f>
              <c:numCache>
                <c:formatCode>General</c:formatCode>
                <c:ptCount val="3"/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Ns / Nc / No lo conoce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9.8724481113958054E-2"/>
                  <c:y val="-8.1401168352464946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9.8724481113958054E-2"/>
                  <c:y val="5.291075942910222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0040730548762405E-2"/>
                  <c:y val="-2.1706978227324016E-2"/>
                </c:manualLayout>
              </c:layout>
              <c:spPr/>
              <c:txPr>
                <a:bodyPr/>
                <a:lstStyle/>
                <a:p>
                  <a:pPr>
                    <a:defRPr sz="1400"/>
                  </a:pPr>
                  <a:endParaRPr lang="es-MX"/>
                </a:p>
              </c:txPr>
              <c:dLblPos val="r"/>
              <c:showVal val="1"/>
            </c:dLbl>
            <c:dLblPos val="t"/>
            <c:showVal val="1"/>
          </c:dLbls>
          <c:cat>
            <c:strRef>
              <c:f>Hoja1!$B$1:$D$1</c:f>
              <c:strCache>
                <c:ptCount val="3"/>
                <c:pt idx="0">
                  <c:v> Feb 12</c:v>
                </c:pt>
                <c:pt idx="1">
                  <c:v> 1ra Mar 12</c:v>
                </c:pt>
                <c:pt idx="2">
                  <c:v>2da Mar 12</c:v>
                </c:pt>
              </c:strCache>
            </c:strRef>
          </c:cat>
          <c:val>
            <c:numRef>
              <c:f>Hoja1!$B$6:$D$6</c:f>
              <c:numCache>
                <c:formatCode>General</c:formatCode>
                <c:ptCount val="3"/>
              </c:numCache>
            </c:numRef>
          </c:val>
        </c:ser>
        <c:dLbls>
          <c:showVal val="1"/>
        </c:dLbls>
        <c:marker val="1"/>
        <c:axId val="77232000"/>
        <c:axId val="77233536"/>
      </c:lineChart>
      <c:catAx>
        <c:axId val="77232000"/>
        <c:scaling>
          <c:orientation val="minMax"/>
        </c:scaling>
        <c:delete val="1"/>
        <c:axPos val="b"/>
        <c:tickLblPos val="none"/>
        <c:crossAx val="77233536"/>
        <c:crosses val="autoZero"/>
        <c:auto val="1"/>
        <c:lblAlgn val="ctr"/>
        <c:lblOffset val="100"/>
      </c:catAx>
      <c:valAx>
        <c:axId val="77233536"/>
        <c:scaling>
          <c:orientation val="minMax"/>
          <c:max val="50"/>
          <c:min val="0"/>
        </c:scaling>
        <c:delete val="1"/>
        <c:axPos val="l"/>
        <c:numFmt formatCode="General" sourceLinked="1"/>
        <c:tickLblPos val="none"/>
        <c:crossAx val="7723200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1.1270751439602805E-2"/>
          <c:y val="9.406362256045625E-2"/>
          <c:w val="0.98872924856039723"/>
          <c:h val="0.90593684035107203"/>
        </c:manualLayout>
      </c:layout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1">
                <a:latin typeface="Tahoma"/>
                <a:cs typeface="Tahoma"/>
              </a:defRPr>
            </a:pPr>
            <a:r>
              <a:rPr lang="es-ES" sz="1200" b="1" i="1" dirty="0" smtClean="0">
                <a:latin typeface="Tahoma"/>
                <a:cs typeface="Tahoma"/>
              </a:rPr>
              <a:t>Josefina Vázquez Mota</a:t>
            </a:r>
            <a:endParaRPr lang="es-ES" sz="1200" b="1" i="1" dirty="0">
              <a:latin typeface="Tahoma"/>
              <a:cs typeface="Tahoma"/>
            </a:endParaRPr>
          </a:p>
        </c:rich>
      </c:tx>
      <c:layout>
        <c:manualLayout>
          <c:xMode val="edge"/>
          <c:yMode val="edge"/>
          <c:x val="0.29764052100096711"/>
          <c:y val="0"/>
        </c:manualLayout>
      </c:layout>
    </c:title>
    <c:plotArea>
      <c:layout>
        <c:manualLayout>
          <c:layoutTarget val="inner"/>
          <c:xMode val="edge"/>
          <c:yMode val="edge"/>
          <c:x val="8.387113712895769E-2"/>
          <c:y val="0.13416771311322601"/>
          <c:w val="0.84369332592547419"/>
          <c:h val="0.70291671496077601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Muy buena / Buena</c:v>
                </c:pt>
              </c:strCache>
            </c:strRef>
          </c:tx>
          <c:spPr>
            <a:ln>
              <a:solidFill>
                <a:srgbClr val="30741A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11119636924564102"/>
                  <c:y val="-5.5226682930912818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7.4570269008804896E-2"/>
                  <c:y val="-7.708006958624812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4469731251429117E-2"/>
                  <c:y val="-5.139810779672571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5.5856606299062597E-2"/>
                  <c:y val="4.3413422326246738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1208546890480892E-2"/>
                  <c:y val="-1.0853489113662008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30741A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dLbl>
              <c:idx val="5"/>
              <c:spPr/>
              <c:txPr>
                <a:bodyPr/>
                <a:lstStyle/>
                <a:p>
                  <a:pPr>
                    <a:defRPr sz="1600">
                      <a:solidFill>
                        <a:srgbClr val="30741A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rgbClr val="30741A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5"/>
                <c:pt idx="0">
                  <c:v>7-8 M</c:v>
                </c:pt>
                <c:pt idx="1">
                  <c:v>18-20 M</c:v>
                </c:pt>
                <c:pt idx="2">
                  <c:v>1-3 J</c:v>
                </c:pt>
                <c:pt idx="3">
                  <c:v>11-12 J</c:v>
                </c:pt>
                <c:pt idx="4">
                  <c:v>22-24 J</c:v>
                </c:pt>
              </c:strCache>
            </c:strRef>
          </c:cat>
          <c:val>
            <c:numRef>
              <c:f>Hoja1!$B$2:$J$2</c:f>
              <c:numCache>
                <c:formatCode>General</c:formatCode>
                <c:ptCount val="5"/>
                <c:pt idx="0">
                  <c:v>38</c:v>
                </c:pt>
                <c:pt idx="1">
                  <c:v>36</c:v>
                </c:pt>
                <c:pt idx="2">
                  <c:v>31</c:v>
                </c:pt>
                <c:pt idx="3">
                  <c:v>29</c:v>
                </c:pt>
                <c:pt idx="4">
                  <c:v>32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Ni buena ni mala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10373637680054899"/>
                  <c:y val="-4.056544969071298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8.0661487310418431E-2"/>
                  <c:y val="4.2190268287354699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5.7307346048319413E-2"/>
                  <c:y val="-8.8479972054402056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5.5753598715799102E-2"/>
                  <c:y val="1.62791654136905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5.6144789364377681E-2"/>
                  <c:y val="7.0547145110401596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dLbl>
              <c:idx val="5"/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5"/>
                <c:pt idx="0">
                  <c:v>7-8 M</c:v>
                </c:pt>
                <c:pt idx="1">
                  <c:v>18-20 M</c:v>
                </c:pt>
                <c:pt idx="2">
                  <c:v>1-3 J</c:v>
                </c:pt>
                <c:pt idx="3">
                  <c:v>11-12 J</c:v>
                </c:pt>
                <c:pt idx="4">
                  <c:v>22-24 J</c:v>
                </c:pt>
              </c:strCache>
            </c:strRef>
          </c:cat>
          <c:val>
            <c:numRef>
              <c:f>Hoja1!$B$3:$J$3</c:f>
              <c:numCache>
                <c:formatCode>General</c:formatCode>
                <c:ptCount val="5"/>
                <c:pt idx="0">
                  <c:v>32</c:v>
                </c:pt>
                <c:pt idx="1">
                  <c:v>29</c:v>
                </c:pt>
                <c:pt idx="2">
                  <c:v>34</c:v>
                </c:pt>
                <c:pt idx="3">
                  <c:v>33</c:v>
                </c:pt>
                <c:pt idx="4">
                  <c:v>30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Mala / Muy mala</c:v>
                </c:pt>
              </c:strCache>
            </c:strRef>
          </c:tx>
          <c:spPr>
            <a:ln>
              <a:solidFill>
                <a:srgbClr val="80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10530977297843205"/>
                  <c:y val="2.4104146492191798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8.0672502572212562E-2"/>
                  <c:y val="-5.35677373626555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5.7155216351650003E-2"/>
                  <c:y val="5.7591326609368901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5.9534512899169313E-2"/>
                  <c:y val="-7.1904899506411907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7.8830274464598726E-2"/>
                  <c:y val="-9.9038622290566952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80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dLbl>
              <c:idx val="5"/>
              <c:layout>
                <c:manualLayout>
                  <c:x val="-5.5236774540812418E-2"/>
                  <c:y val="2.9847095062570519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80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80000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5"/>
                <c:pt idx="0">
                  <c:v>7-8 M</c:v>
                </c:pt>
                <c:pt idx="1">
                  <c:v>18-20 M</c:v>
                </c:pt>
                <c:pt idx="2">
                  <c:v>1-3 J</c:v>
                </c:pt>
                <c:pt idx="3">
                  <c:v>11-12 J</c:v>
                </c:pt>
                <c:pt idx="4">
                  <c:v>22-24 J</c:v>
                </c:pt>
              </c:strCache>
            </c:strRef>
          </c:cat>
          <c:val>
            <c:numRef>
              <c:f>Hoja1!$B$4:$J$4</c:f>
              <c:numCache>
                <c:formatCode>General</c:formatCode>
                <c:ptCount val="5"/>
                <c:pt idx="0">
                  <c:v>23</c:v>
                </c:pt>
                <c:pt idx="1">
                  <c:v>30</c:v>
                </c:pt>
                <c:pt idx="2">
                  <c:v>30</c:v>
                </c:pt>
                <c:pt idx="3">
                  <c:v>35</c:v>
                </c:pt>
                <c:pt idx="4">
                  <c:v>35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Lo conoce, sin opinión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3990335149759894E-2"/>
                  <c:y val="-1.3572202676090099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0759445735843315E-2"/>
                  <c:y val="-6.240809653195770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7995662963950998E-2"/>
                  <c:y val="-6.2408096531957703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3068113615578099E-2"/>
                  <c:y val="-6.5120934681971901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6.3182946231232509E-2"/>
                  <c:y val="-9.9038088162165597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40404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dLbl>
              <c:idx val="5"/>
              <c:spPr/>
              <c:txPr>
                <a:bodyPr/>
                <a:lstStyle/>
                <a:p>
                  <a:pPr>
                    <a:defRPr sz="1600">
                      <a:solidFill>
                        <a:srgbClr val="404040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rgbClr val="40404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5"/>
                <c:pt idx="0">
                  <c:v>7-8 M</c:v>
                </c:pt>
                <c:pt idx="1">
                  <c:v>18-20 M</c:v>
                </c:pt>
                <c:pt idx="2">
                  <c:v>1-3 J</c:v>
                </c:pt>
                <c:pt idx="3">
                  <c:v>11-12 J</c:v>
                </c:pt>
                <c:pt idx="4">
                  <c:v>22-24 J</c:v>
                </c:pt>
              </c:strCache>
            </c:strRef>
          </c:cat>
          <c:val>
            <c:numRef>
              <c:f>Hoja1!$B$5:$J$5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Ns / Nc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360077595076594E-2"/>
                  <c:y val="-7.5974423795633919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2066391662220923E-4"/>
                  <c:y val="-1.3572202676090099E-3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6.0444313981403902E-2"/>
                  <c:y val="5.4262104284297317E-3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9.6663685599420707E-2"/>
                  <c:y val="-3.7987211897817015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3.2344678854508001E-2"/>
                  <c:y val="9.4968029744542468E-3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  <c:dLblPos val="r"/>
              <c:showVal val="1"/>
            </c:dLbl>
            <c:dLbl>
              <c:idx val="5"/>
              <c:layout>
                <c:manualLayout>
                  <c:x val="-2.4782850487767714E-2"/>
                  <c:y val="-0.13295524164235906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5"/>
                <c:pt idx="0">
                  <c:v>7-8 M</c:v>
                </c:pt>
                <c:pt idx="1">
                  <c:v>18-20 M</c:v>
                </c:pt>
                <c:pt idx="2">
                  <c:v>1-3 J</c:v>
                </c:pt>
                <c:pt idx="3">
                  <c:v>11-12 J</c:v>
                </c:pt>
                <c:pt idx="4">
                  <c:v>22-24 J</c:v>
                </c:pt>
              </c:strCache>
            </c:strRef>
          </c:cat>
          <c:val>
            <c:numRef>
              <c:f>Hoja1!$B$6:$J$6</c:f>
              <c:numCache>
                <c:formatCode>General</c:formatCode>
                <c:ptCount val="5"/>
                <c:pt idx="0">
                  <c:v>5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Val val="1"/>
        </c:dLbls>
        <c:marker val="1"/>
        <c:axId val="77506048"/>
        <c:axId val="77507584"/>
      </c:lineChart>
      <c:catAx>
        <c:axId val="77506048"/>
        <c:scaling>
          <c:orientation val="minMax"/>
        </c:scaling>
        <c:axPos val="b"/>
        <c:tickLblPos val="nextTo"/>
        <c:txPr>
          <a:bodyPr rot="0" vert="horz"/>
          <a:lstStyle/>
          <a:p>
            <a:pPr>
              <a:defRPr/>
            </a:pPr>
            <a:endParaRPr lang="es-MX"/>
          </a:p>
        </c:txPr>
        <c:crossAx val="77507584"/>
        <c:crosses val="autoZero"/>
        <c:auto val="1"/>
        <c:lblAlgn val="ctr"/>
        <c:lblOffset val="100"/>
      </c:catAx>
      <c:valAx>
        <c:axId val="77507584"/>
        <c:scaling>
          <c:orientation val="minMax"/>
          <c:max val="60"/>
          <c:min val="0"/>
        </c:scaling>
        <c:delete val="1"/>
        <c:axPos val="l"/>
        <c:numFmt formatCode="General" sourceLinked="1"/>
        <c:tickLblPos val="none"/>
        <c:crossAx val="77506048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1"/>
            </a:pPr>
            <a:r>
              <a:rPr lang="es-ES" sz="1200" b="1" i="1" dirty="0" smtClean="0">
                <a:latin typeface="Tahoma"/>
                <a:cs typeface="Tahoma"/>
              </a:rPr>
              <a:t>Gabriel</a:t>
            </a:r>
            <a:r>
              <a:rPr lang="es-ES" sz="1200" b="1" i="1" baseline="0" dirty="0" smtClean="0">
                <a:latin typeface="Tahoma"/>
                <a:cs typeface="Tahoma"/>
              </a:rPr>
              <a:t> Quadri de la Torre</a:t>
            </a:r>
            <a:endParaRPr lang="es-ES" sz="1200" b="1" i="1" dirty="0">
              <a:latin typeface="Tahoma"/>
              <a:cs typeface="Tahoma"/>
            </a:endParaRPr>
          </a:p>
        </c:rich>
      </c:tx>
      <c:layout>
        <c:manualLayout>
          <c:xMode val="edge"/>
          <c:yMode val="edge"/>
          <c:x val="0.23975355040086299"/>
          <c:y val="6.7834306960387414E-3"/>
        </c:manualLayout>
      </c:layout>
    </c:title>
    <c:plotArea>
      <c:layout>
        <c:manualLayout>
          <c:layoutTarget val="inner"/>
          <c:xMode val="edge"/>
          <c:yMode val="edge"/>
          <c:x val="8.387107948716703E-2"/>
          <c:y val="0.13416771311322601"/>
          <c:w val="0.84369332592547419"/>
          <c:h val="0.70291671496077601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Muy buena / Buena</c:v>
                </c:pt>
              </c:strCache>
            </c:strRef>
          </c:tx>
          <c:spPr>
            <a:ln>
              <a:solidFill>
                <a:srgbClr val="30741A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7.6464282067862405E-2"/>
                  <c:y val="-7.7427253047069019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6.6852310130736434E-2"/>
                  <c:y val="-2.9596054713976992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6.5499183201170694E-2"/>
                  <c:y val="-5.8181538492764383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9.883053125957178E-2"/>
                  <c:y val="-3.120378120177829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9365558802222889E-2"/>
                  <c:y val="-5.8337503985933237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30741A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dLbl>
              <c:idx val="5"/>
              <c:layout>
                <c:manualLayout>
                  <c:x val="-6.7956872535625712E-2"/>
                  <c:y val="-0.166872395122553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30741A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30741A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Hoja1!$B$1:$I$1</c:f>
              <c:strCache>
                <c:ptCount val="5"/>
                <c:pt idx="0">
                  <c:v>7-8 M</c:v>
                </c:pt>
                <c:pt idx="1">
                  <c:v>18-20 M</c:v>
                </c:pt>
                <c:pt idx="2">
                  <c:v>1-3 J</c:v>
                </c:pt>
                <c:pt idx="3">
                  <c:v>11-12 J</c:v>
                </c:pt>
                <c:pt idx="4">
                  <c:v>22-24 J</c:v>
                </c:pt>
              </c:strCache>
            </c:strRef>
          </c:cat>
          <c:val>
            <c:numRef>
              <c:f>Hoja1!$B$2:$I$2</c:f>
              <c:numCache>
                <c:formatCode>General</c:formatCode>
                <c:ptCount val="5"/>
                <c:pt idx="0">
                  <c:v>17</c:v>
                </c:pt>
                <c:pt idx="1">
                  <c:v>19</c:v>
                </c:pt>
                <c:pt idx="2">
                  <c:v>16</c:v>
                </c:pt>
                <c:pt idx="3">
                  <c:v>19</c:v>
                </c:pt>
                <c:pt idx="4">
                  <c:v>20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Ni buena ni mala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9.6096321488129646E-2"/>
                  <c:y val="-6.09152076504280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8.8849055090163831E-2"/>
                  <c:y val="-4.5994330761148998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6.1792290002479634E-2"/>
                  <c:y val="-5.4562818574208319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6.0239217526169085E-2"/>
                  <c:y val="-5.1554607418295713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9365558802222889E-2"/>
                  <c:y val="-5.8337503985933237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dLbl>
              <c:idx val="5"/>
              <c:layout>
                <c:manualLayout>
                  <c:x val="-6.3992298753895629E-2"/>
                  <c:y val="-0.23199332980452506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Hoja1!$B$1:$I$1</c:f>
              <c:strCache>
                <c:ptCount val="5"/>
                <c:pt idx="0">
                  <c:v>7-8 M</c:v>
                </c:pt>
                <c:pt idx="1">
                  <c:v>18-20 M</c:v>
                </c:pt>
                <c:pt idx="2">
                  <c:v>1-3 J</c:v>
                </c:pt>
                <c:pt idx="3">
                  <c:v>11-12 J</c:v>
                </c:pt>
                <c:pt idx="4">
                  <c:v>22-24 J</c:v>
                </c:pt>
              </c:strCache>
            </c:strRef>
          </c:cat>
          <c:val>
            <c:numRef>
              <c:f>Hoja1!$B$3:$I$3</c:f>
              <c:numCache>
                <c:formatCode>General</c:formatCode>
                <c:ptCount val="5"/>
                <c:pt idx="0">
                  <c:v>29</c:v>
                </c:pt>
                <c:pt idx="1">
                  <c:v>27</c:v>
                </c:pt>
                <c:pt idx="2">
                  <c:v>34</c:v>
                </c:pt>
                <c:pt idx="3">
                  <c:v>33</c:v>
                </c:pt>
                <c:pt idx="4">
                  <c:v>32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Mala / Muy mala</c:v>
                </c:pt>
              </c:strCache>
            </c:strRef>
          </c:tx>
          <c:spPr>
            <a:ln>
              <a:solidFill>
                <a:srgbClr val="80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9.759196279675815E-2"/>
                  <c:y val="-1.6596437684040601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3802052693248314E-2"/>
                  <c:y val="-0.107835717059367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8.865397144121237E-2"/>
                  <c:y val="-2.381037587149720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5.6379478415604686E-2"/>
                  <c:y val="2.3063664366531681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4.8661215668924285E-2"/>
                  <c:y val="-0.1193883802502820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80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dLbl>
              <c:idx val="5"/>
              <c:layout>
                <c:manualLayout>
                  <c:x val="-6.7956872535625712E-2"/>
                  <c:y val="-0.3568084546116380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80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80000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Hoja1!$B$1:$I$1</c:f>
              <c:strCache>
                <c:ptCount val="5"/>
                <c:pt idx="0">
                  <c:v>7-8 M</c:v>
                </c:pt>
                <c:pt idx="1">
                  <c:v>18-20 M</c:v>
                </c:pt>
                <c:pt idx="2">
                  <c:v>1-3 J</c:v>
                </c:pt>
                <c:pt idx="3">
                  <c:v>11-12 J</c:v>
                </c:pt>
                <c:pt idx="4">
                  <c:v>22-24 J</c:v>
                </c:pt>
              </c:strCache>
            </c:strRef>
          </c:cat>
          <c:val>
            <c:numRef>
              <c:f>Hoja1!$B$4:$I$4</c:f>
              <c:numCache>
                <c:formatCode>General</c:formatCode>
                <c:ptCount val="5"/>
                <c:pt idx="0">
                  <c:v>25</c:v>
                </c:pt>
                <c:pt idx="1">
                  <c:v>28</c:v>
                </c:pt>
                <c:pt idx="2">
                  <c:v>29</c:v>
                </c:pt>
                <c:pt idx="3">
                  <c:v>30</c:v>
                </c:pt>
                <c:pt idx="4">
                  <c:v>34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Lo conoce, sin opinión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14125180497955594"/>
                  <c:y val="-8.1401168352463731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8556684866370721E-2"/>
                  <c:y val="3.9343363908623322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4.0838118251078102E-2"/>
                  <c:y val="3.934389803702471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5.6379478415604686E-2"/>
                  <c:y val="3.6629991630207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7.1816003908965823E-2"/>
                  <c:y val="5.0197387150686737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40404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dLbl>
              <c:idx val="5"/>
              <c:spPr/>
              <c:txPr>
                <a:bodyPr/>
                <a:lstStyle/>
                <a:p>
                  <a:pPr>
                    <a:defRPr sz="1600">
                      <a:solidFill>
                        <a:srgbClr val="404040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rgbClr val="40404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Hoja1!$B$1:$I$1</c:f>
              <c:strCache>
                <c:ptCount val="5"/>
                <c:pt idx="0">
                  <c:v>7-8 M</c:v>
                </c:pt>
                <c:pt idx="1">
                  <c:v>18-20 M</c:v>
                </c:pt>
                <c:pt idx="2">
                  <c:v>1-3 J</c:v>
                </c:pt>
                <c:pt idx="3">
                  <c:v>11-12 J</c:v>
                </c:pt>
                <c:pt idx="4">
                  <c:v>22-24 J</c:v>
                </c:pt>
              </c:strCache>
            </c:strRef>
          </c:cat>
          <c:val>
            <c:numRef>
              <c:f>Hoja1!$B$5:$I$5</c:f>
              <c:numCache>
                <c:formatCode>General</c:formatCode>
                <c:ptCount val="5"/>
                <c:pt idx="0">
                  <c:v>17</c:v>
                </c:pt>
                <c:pt idx="1">
                  <c:v>10</c:v>
                </c:pt>
                <c:pt idx="2">
                  <c:v>10</c:v>
                </c:pt>
                <c:pt idx="3">
                  <c:v>7</c:v>
                </c:pt>
                <c:pt idx="4">
                  <c:v>7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Ns / Nc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5.5640469951040723E-2"/>
                  <c:y val="2.5775968388144718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0.28782191840763111"/>
                  <c:y val="5.291022530070091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0.106519014882269"/>
                  <c:y val="1.2210175252869705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7.9534874392870603E-2"/>
                  <c:y val="-6.5121468810373201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9365558802222889E-2"/>
                  <c:y val="-4.0700584176232516E-3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  <c:dLblPos val="r"/>
              <c:showVal val="1"/>
            </c:dLbl>
            <c:dLbl>
              <c:idx val="5"/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dLblPos val="t"/>
            <c:showVal val="1"/>
          </c:dLbls>
          <c:cat>
            <c:strRef>
              <c:f>Hoja1!$B$1:$I$1</c:f>
              <c:strCache>
                <c:ptCount val="5"/>
                <c:pt idx="0">
                  <c:v>7-8 M</c:v>
                </c:pt>
                <c:pt idx="1">
                  <c:v>18-20 M</c:v>
                </c:pt>
                <c:pt idx="2">
                  <c:v>1-3 J</c:v>
                </c:pt>
                <c:pt idx="3">
                  <c:v>11-12 J</c:v>
                </c:pt>
                <c:pt idx="4">
                  <c:v>22-24 J</c:v>
                </c:pt>
              </c:strCache>
            </c:strRef>
          </c:cat>
          <c:val>
            <c:numRef>
              <c:f>Hoja1!$B$6:$I$6</c:f>
              <c:numCache>
                <c:formatCode>General</c:formatCode>
                <c:ptCount val="5"/>
                <c:pt idx="0">
                  <c:v>12</c:v>
                </c:pt>
                <c:pt idx="1">
                  <c:v>16</c:v>
                </c:pt>
                <c:pt idx="2">
                  <c:v>11</c:v>
                </c:pt>
                <c:pt idx="3">
                  <c:v>11</c:v>
                </c:pt>
                <c:pt idx="4">
                  <c:v>7</c:v>
                </c:pt>
              </c:numCache>
            </c:numRef>
          </c:val>
        </c:ser>
        <c:dLbls>
          <c:showVal val="1"/>
        </c:dLbls>
        <c:marker val="1"/>
        <c:axId val="77995392"/>
        <c:axId val="77866112"/>
      </c:lineChart>
      <c:catAx>
        <c:axId val="77995392"/>
        <c:scaling>
          <c:orientation val="minMax"/>
        </c:scaling>
        <c:axPos val="b"/>
        <c:tickLblPos val="nextTo"/>
        <c:txPr>
          <a:bodyPr rot="0" vert="horz"/>
          <a:lstStyle/>
          <a:p>
            <a:pPr>
              <a:defRPr/>
            </a:pPr>
            <a:endParaRPr lang="es-MX"/>
          </a:p>
        </c:txPr>
        <c:crossAx val="77866112"/>
        <c:crosses val="autoZero"/>
        <c:auto val="1"/>
        <c:lblAlgn val="ctr"/>
        <c:lblOffset val="100"/>
      </c:catAx>
      <c:valAx>
        <c:axId val="77866112"/>
        <c:scaling>
          <c:orientation val="minMax"/>
          <c:max val="80"/>
          <c:min val="0"/>
        </c:scaling>
        <c:delete val="1"/>
        <c:axPos val="l"/>
        <c:numFmt formatCode="General" sourceLinked="1"/>
        <c:tickLblPos val="none"/>
        <c:crossAx val="77995392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lrMapOvr bg1="lt1" tx1="dk1" bg2="lt2" tx2="dk2" accent1="accent1" accent2="accent2" accent3="accent3" accent4="accent4" accent5="accent5" accent6="accent6" hlink="hlink" folHlink="folHlink"/>
  <c:chart>
    <c:autoTitleDeleted val="1"/>
    <c:view3D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0.26409331547431086"/>
          <c:y val="5.6709748299571698E-2"/>
          <c:w val="0.73590668452568919"/>
          <c:h val="0.88783885123875095"/>
        </c:manualLayout>
      </c:layout>
      <c:bar3DChart>
        <c:barDir val="bar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Muy Seguro</c:v>
                </c:pt>
              </c:strCache>
            </c:strRef>
          </c:tx>
          <c:spPr>
            <a:solidFill>
              <a:srgbClr val="30741A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es-MX"/>
              </a:p>
            </c:txPr>
            <c:showVal val="1"/>
          </c:dLbls>
          <c:cat>
            <c:strRef>
              <c:f>Hoja1!$A$2:$A$9</c:f>
              <c:strCache>
                <c:ptCount val="8"/>
                <c:pt idx="0">
                  <c:v>2-4 M</c:v>
                </c:pt>
                <c:pt idx="1">
                  <c:v>21-23 M</c:v>
                </c:pt>
                <c:pt idx="2">
                  <c:v>12-14 A</c:v>
                </c:pt>
                <c:pt idx="3">
                  <c:v>7-8 M</c:v>
                </c:pt>
                <c:pt idx="4">
                  <c:v>18-20 M</c:v>
                </c:pt>
                <c:pt idx="5">
                  <c:v>1-3 J</c:v>
                </c:pt>
                <c:pt idx="6">
                  <c:v>11-12 J</c:v>
                </c:pt>
                <c:pt idx="7">
                  <c:v>22-24 J</c:v>
                </c:pt>
              </c:strCache>
            </c:strRef>
          </c:cat>
          <c:val>
            <c:numRef>
              <c:f>Hoja1!$B$2:$B$9</c:f>
              <c:numCache>
                <c:formatCode>General</c:formatCode>
                <c:ptCount val="8"/>
                <c:pt idx="0">
                  <c:v>28</c:v>
                </c:pt>
                <c:pt idx="1">
                  <c:v>29</c:v>
                </c:pt>
                <c:pt idx="2">
                  <c:v>28</c:v>
                </c:pt>
                <c:pt idx="3">
                  <c:v>28</c:v>
                </c:pt>
                <c:pt idx="4">
                  <c:v>27</c:v>
                </c:pt>
                <c:pt idx="5" formatCode="0">
                  <c:v>28.637675167985073</c:v>
                </c:pt>
                <c:pt idx="6">
                  <c:v>30</c:v>
                </c:pt>
                <c:pt idx="7">
                  <c:v>30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Podría Cambiar</c:v>
                </c:pt>
              </c:strCache>
            </c:strRef>
          </c:tx>
          <c:spPr>
            <a:solidFill>
              <a:sysClr val="windowText" lastClr="000000">
                <a:lumMod val="75000"/>
                <a:lumOff val="25000"/>
              </a:sysClr>
            </a:solidFill>
          </c:spPr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Val val="1"/>
          </c:dLbls>
          <c:cat>
            <c:strRef>
              <c:f>Hoja1!$A$2:$A$9</c:f>
              <c:strCache>
                <c:ptCount val="8"/>
                <c:pt idx="0">
                  <c:v>2-4 M</c:v>
                </c:pt>
                <c:pt idx="1">
                  <c:v>21-23 M</c:v>
                </c:pt>
                <c:pt idx="2">
                  <c:v>12-14 A</c:v>
                </c:pt>
                <c:pt idx="3">
                  <c:v>7-8 M</c:v>
                </c:pt>
                <c:pt idx="4">
                  <c:v>18-20 M</c:v>
                </c:pt>
                <c:pt idx="5">
                  <c:v>1-3 J</c:v>
                </c:pt>
                <c:pt idx="6">
                  <c:v>11-12 J</c:v>
                </c:pt>
                <c:pt idx="7">
                  <c:v>22-24 J</c:v>
                </c:pt>
              </c:strCache>
            </c:strRef>
          </c:cat>
          <c:val>
            <c:numRef>
              <c:f>Hoja1!$C$2:$C$9</c:f>
              <c:numCache>
                <c:formatCode>General</c:formatCode>
                <c:ptCount val="8"/>
                <c:pt idx="0">
                  <c:v>8</c:v>
                </c:pt>
                <c:pt idx="1">
                  <c:v>7</c:v>
                </c:pt>
                <c:pt idx="2">
                  <c:v>9</c:v>
                </c:pt>
                <c:pt idx="3">
                  <c:v>10</c:v>
                </c:pt>
                <c:pt idx="4">
                  <c:v>9</c:v>
                </c:pt>
                <c:pt idx="5" formatCode="0">
                  <c:v>6.7871199845199399</c:v>
                </c:pt>
                <c:pt idx="6">
                  <c:v>7</c:v>
                </c:pt>
                <c:pt idx="7">
                  <c:v>6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i</c:v>
                </c:pt>
              </c:strCache>
            </c:strRef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-5.4825690344086526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s-ES" smtClean="0"/>
                      <a:t>36%</a:t>
                    </a:r>
                    <a:endParaRPr lang="es-E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7.7669218346915633E-2"/>
                  <c:y val="-8.9816657583521939E-17"/>
                </c:manualLayout>
              </c:layout>
              <c:tx>
                <c:rich>
                  <a:bodyPr/>
                  <a:lstStyle/>
                  <a:p>
                    <a:r>
                      <a:rPr lang="es-ES" smtClean="0"/>
                      <a:t>36%</a:t>
                    </a:r>
                    <a:endParaRPr lang="es-ES"/>
                  </a:p>
                </c:rich>
              </c:tx>
              <c:showVal val="1"/>
            </c:dLbl>
            <c:dLbl>
              <c:idx val="2"/>
              <c:layout>
                <c:manualLayout>
                  <c:x val="-6.3963245443723629E-2"/>
                  <c:y val="-4.8991470083570915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37%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>
                <c:manualLayout>
                  <c:x val="-7.3100440797097099E-2"/>
                  <c:y val="9.7982940167141933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38%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layout>
                <c:manualLayout>
                  <c:x val="-5.0256912794267881E-2"/>
                  <c:y val="4.8991470083570915E-3"/>
                </c:manualLayout>
              </c:layout>
              <c:tx>
                <c:rich>
                  <a:bodyPr/>
                  <a:lstStyle/>
                  <a:p>
                    <a:r>
                      <a:rPr lang="es-ES" dirty="0" smtClean="0"/>
                      <a:t>36%</a:t>
                    </a:r>
                    <a:endParaRPr lang="es-ES" dirty="0"/>
                  </a:p>
                </c:rich>
              </c:tx>
              <c:showVal val="1"/>
            </c:dLbl>
            <c:dLbl>
              <c:idx val="5"/>
              <c:layout>
                <c:manualLayout>
                  <c:x val="-4.111899794836702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s-ES" dirty="0" smtClean="0"/>
                      <a:t>36%</a:t>
                    </a:r>
                    <a:endParaRPr lang="es-ES" dirty="0"/>
                  </a:p>
                </c:rich>
              </c:tx>
              <c:showVal val="1"/>
            </c:dLbl>
            <c:dLbl>
              <c:idx val="6"/>
              <c:layout>
                <c:manualLayout>
                  <c:x val="-4.56881352444495E-2"/>
                  <c:y val="4.8991470083570915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37%</a:t>
                    </a:r>
                    <a:endParaRPr lang="en-US"/>
                  </a:p>
                </c:rich>
              </c:tx>
              <c:showVal val="1"/>
            </c:dLbl>
            <c:dLbl>
              <c:idx val="7"/>
              <c:layout>
                <c:manualLayout>
                  <c:x val="-7.3100440797097099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s-ES" dirty="0" smtClean="0"/>
                      <a:t>36%</a:t>
                    </a:r>
                    <a:endParaRPr lang="es-ES" dirty="0"/>
                  </a:p>
                </c:rich>
              </c:tx>
              <c:showVal val="1"/>
            </c:dLbl>
            <c:showVal val="1"/>
          </c:dLbls>
          <c:cat>
            <c:strRef>
              <c:f>Hoja1!$A$2:$A$9</c:f>
              <c:strCache>
                <c:ptCount val="8"/>
                <c:pt idx="0">
                  <c:v>2-4 M</c:v>
                </c:pt>
                <c:pt idx="1">
                  <c:v>21-23 M</c:v>
                </c:pt>
                <c:pt idx="2">
                  <c:v>12-14 A</c:v>
                </c:pt>
                <c:pt idx="3">
                  <c:v>7-8 M</c:v>
                </c:pt>
                <c:pt idx="4">
                  <c:v>18-20 M</c:v>
                </c:pt>
                <c:pt idx="5">
                  <c:v>1-3 J</c:v>
                </c:pt>
                <c:pt idx="6">
                  <c:v>11-12 J</c:v>
                </c:pt>
                <c:pt idx="7">
                  <c:v>22-24 J</c:v>
                </c:pt>
              </c:strCache>
            </c:strRef>
          </c:cat>
          <c:val>
            <c:numRef>
              <c:f>Hoja1!$D$2:$D$9</c:f>
              <c:numCache>
                <c:formatCode>General</c:formatCode>
                <c:ptCount val="8"/>
                <c:pt idx="0">
                  <c:v>36</c:v>
                </c:pt>
                <c:pt idx="1">
                  <c:v>36</c:v>
                </c:pt>
                <c:pt idx="2">
                  <c:v>37</c:v>
                </c:pt>
                <c:pt idx="3">
                  <c:v>38</c:v>
                </c:pt>
                <c:pt idx="4">
                  <c:v>36</c:v>
                </c:pt>
                <c:pt idx="5" formatCode="0">
                  <c:v>36</c:v>
                </c:pt>
                <c:pt idx="6">
                  <c:v>37</c:v>
                </c:pt>
                <c:pt idx="7">
                  <c:v>36</c:v>
                </c:pt>
              </c:numCache>
            </c:numRef>
          </c:val>
        </c:ser>
        <c:gapWidth val="100"/>
        <c:shape val="box"/>
        <c:axId val="67127552"/>
        <c:axId val="67223552"/>
        <c:axId val="0"/>
      </c:bar3DChart>
      <c:catAx>
        <c:axId val="67127552"/>
        <c:scaling>
          <c:orientation val="minMax"/>
        </c:scaling>
        <c:axPos val="l"/>
        <c:majorTickMark val="none"/>
        <c:tickLblPos val="nextTo"/>
        <c:spPr>
          <a:ln>
            <a:noFill/>
          </a:ln>
        </c:spPr>
        <c:crossAx val="67223552"/>
        <c:crossesAt val="0"/>
        <c:auto val="1"/>
        <c:lblAlgn val="ctr"/>
        <c:lblOffset val="0"/>
      </c:catAx>
      <c:valAx>
        <c:axId val="67223552"/>
        <c:scaling>
          <c:orientation val="minMax"/>
          <c:max val="80"/>
          <c:min val="0"/>
        </c:scaling>
        <c:delete val="1"/>
        <c:axPos val="b"/>
        <c:numFmt formatCode="General" sourceLinked="1"/>
        <c:tickLblPos val="none"/>
        <c:crossAx val="67127552"/>
        <c:crosses val="autoZero"/>
        <c:crossBetween val="between"/>
        <c:majorUnit val="10"/>
        <c:minorUnit val="4"/>
      </c:valAx>
      <c:spPr>
        <a:ln>
          <a:noFill/>
        </a:ln>
      </c:spPr>
    </c:plotArea>
    <c:legend>
      <c:legendPos val="t"/>
      <c:legendEntry>
        <c:idx val="2"/>
        <c:delete val="1"/>
      </c:legendEntry>
      <c:layout>
        <c:manualLayout>
          <c:xMode val="edge"/>
          <c:yMode val="edge"/>
          <c:x val="4.7638679486584498E-2"/>
          <c:y val="0"/>
          <c:w val="0.74938420433300024"/>
          <c:h val="0.11022347825550204"/>
        </c:manualLayout>
      </c:layout>
    </c:legend>
    <c:plotVisOnly val="1"/>
    <c:dispBlanksAs val="gap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lrMapOvr bg1="lt1" tx1="dk1" bg2="lt2" tx2="dk2" accent1="accent1" accent2="accent2" accent3="accent3" accent4="accent4" accent5="accent5" accent6="accent6" hlink="hlink" folHlink="folHlink"/>
  <c:chart>
    <c:autoTitleDeleted val="1"/>
    <c:view3D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0.26409331547431086"/>
          <c:y val="5.6709748299571698E-2"/>
          <c:w val="0.73590668452568919"/>
          <c:h val="0.88783885123875095"/>
        </c:manualLayout>
      </c:layout>
      <c:bar3DChart>
        <c:barDir val="bar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Muy Seguro</c:v>
                </c:pt>
              </c:strCache>
            </c:strRef>
          </c:tx>
          <c:spPr>
            <a:solidFill>
              <a:srgbClr val="2245AF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es-MX"/>
              </a:p>
            </c:txPr>
            <c:showVal val="1"/>
          </c:dLbls>
          <c:cat>
            <c:strRef>
              <c:f>Hoja1!$A$2:$A$9</c:f>
              <c:strCache>
                <c:ptCount val="8"/>
                <c:pt idx="0">
                  <c:v>2-4 M</c:v>
                </c:pt>
                <c:pt idx="1">
                  <c:v>21-23 M</c:v>
                </c:pt>
                <c:pt idx="2">
                  <c:v>12-14 A</c:v>
                </c:pt>
                <c:pt idx="3">
                  <c:v>7-8 M</c:v>
                </c:pt>
                <c:pt idx="4">
                  <c:v>18-20 M</c:v>
                </c:pt>
                <c:pt idx="5">
                  <c:v>1-3 J</c:v>
                </c:pt>
                <c:pt idx="6">
                  <c:v>11-12 J</c:v>
                </c:pt>
                <c:pt idx="7">
                  <c:v>22-24 J</c:v>
                </c:pt>
              </c:strCache>
            </c:strRef>
          </c:cat>
          <c:val>
            <c:numRef>
              <c:f>Hoja1!$B$2:$B$9</c:f>
              <c:numCache>
                <c:formatCode>General</c:formatCode>
                <c:ptCount val="8"/>
                <c:pt idx="0">
                  <c:v>22</c:v>
                </c:pt>
                <c:pt idx="1">
                  <c:v>19</c:v>
                </c:pt>
                <c:pt idx="2">
                  <c:v>17</c:v>
                </c:pt>
                <c:pt idx="3">
                  <c:v>15</c:v>
                </c:pt>
                <c:pt idx="4">
                  <c:v>17</c:v>
                </c:pt>
                <c:pt idx="5">
                  <c:v>15</c:v>
                </c:pt>
                <c:pt idx="6">
                  <c:v>15</c:v>
                </c:pt>
                <c:pt idx="7">
                  <c:v>16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Podría Cambiar</c:v>
                </c:pt>
              </c:strCache>
            </c:strRef>
          </c:tx>
          <c:spPr>
            <a:solidFill>
              <a:sysClr val="windowText" lastClr="000000">
                <a:lumMod val="75000"/>
                <a:lumOff val="25000"/>
              </a:sysClr>
            </a:solidFill>
          </c:spPr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Val val="1"/>
          </c:dLbls>
          <c:cat>
            <c:strRef>
              <c:f>Hoja1!$A$2:$A$9</c:f>
              <c:strCache>
                <c:ptCount val="8"/>
                <c:pt idx="0">
                  <c:v>2-4 M</c:v>
                </c:pt>
                <c:pt idx="1">
                  <c:v>21-23 M</c:v>
                </c:pt>
                <c:pt idx="2">
                  <c:v>12-14 A</c:v>
                </c:pt>
                <c:pt idx="3">
                  <c:v>7-8 M</c:v>
                </c:pt>
                <c:pt idx="4">
                  <c:v>18-20 M</c:v>
                </c:pt>
                <c:pt idx="5">
                  <c:v>1-3 J</c:v>
                </c:pt>
                <c:pt idx="6">
                  <c:v>11-12 J</c:v>
                </c:pt>
                <c:pt idx="7">
                  <c:v>22-24 J</c:v>
                </c:pt>
              </c:strCache>
            </c:strRef>
          </c:cat>
          <c:val>
            <c:numRef>
              <c:f>Hoja1!$C$2:$C$9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4</c:v>
                </c:pt>
                <c:pt idx="6">
                  <c:v>5</c:v>
                </c:pt>
                <c:pt idx="7">
                  <c:v>4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i</c:v>
                </c:pt>
              </c:strCache>
            </c:strRef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-2.7412665298911402E-2"/>
                  <c:y val="-1.9596588033428407E-2"/>
                </c:manualLayout>
              </c:layout>
              <c:tx>
                <c:rich>
                  <a:bodyPr/>
                  <a:lstStyle/>
                  <a:p>
                    <a:r>
                      <a:rPr lang="es-ES" dirty="0" smtClean="0"/>
                      <a:t>25%</a:t>
                    </a:r>
                    <a:endParaRPr lang="es-E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4.5687775498184785E-3"/>
                  <c:y val="-4.8991470083570915E-3"/>
                </c:manualLayout>
              </c:layout>
              <c:tx>
                <c:rich>
                  <a:bodyPr/>
                  <a:lstStyle/>
                  <a:p>
                    <a:r>
                      <a:rPr lang="es-ES" dirty="0" smtClean="0"/>
                      <a:t>23%</a:t>
                    </a:r>
                    <a:endParaRPr lang="es-E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-4.5691372960824095E-3"/>
                  <c:y val="-4.8995327679640516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21%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>
                <c:manualLayout>
                  <c:x val="9.1375550996371201E-3"/>
                  <c:y val="-9.798294016714193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20%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>
                <c:manualLayout>
                  <c:x val="-4.5687775498184785E-3"/>
                  <c:y val="-1.9596588033428407E-2"/>
                </c:manualLayout>
              </c:layout>
              <c:tx>
                <c:rich>
                  <a:bodyPr/>
                  <a:lstStyle/>
                  <a:p>
                    <a:r>
                      <a:rPr lang="es-ES" dirty="0" smtClean="0"/>
                      <a:t>23%</a:t>
                    </a:r>
                    <a:endParaRPr lang="es-ES" dirty="0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s-ES" smtClean="0"/>
                      <a:t>19%</a:t>
                    </a:r>
                    <a:endParaRPr lang="es-ES"/>
                  </a:p>
                </c:rich>
              </c:tx>
              <c:showVal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20%</a:t>
                    </a:r>
                    <a:endParaRPr lang="en-US"/>
                  </a:p>
                </c:rich>
              </c:tx>
              <c:showVal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s-ES" smtClean="0"/>
                      <a:t>20%</a:t>
                    </a:r>
                    <a:endParaRPr lang="es-ES" dirty="0"/>
                  </a:p>
                </c:rich>
              </c:tx>
              <c:showVal val="1"/>
            </c:dLbl>
            <c:showVal val="1"/>
          </c:dLbls>
          <c:cat>
            <c:strRef>
              <c:f>Hoja1!$A$2:$A$9</c:f>
              <c:strCache>
                <c:ptCount val="8"/>
                <c:pt idx="0">
                  <c:v>2-4 M</c:v>
                </c:pt>
                <c:pt idx="1">
                  <c:v>21-23 M</c:v>
                </c:pt>
                <c:pt idx="2">
                  <c:v>12-14 A</c:v>
                </c:pt>
                <c:pt idx="3">
                  <c:v>7-8 M</c:v>
                </c:pt>
                <c:pt idx="4">
                  <c:v>18-20 M</c:v>
                </c:pt>
                <c:pt idx="5">
                  <c:v>1-3 J</c:v>
                </c:pt>
                <c:pt idx="6">
                  <c:v>11-12 J</c:v>
                </c:pt>
                <c:pt idx="7">
                  <c:v>22-24 J</c:v>
                </c:pt>
              </c:strCache>
            </c:strRef>
          </c:cat>
          <c:val>
            <c:numRef>
              <c:f>Hoja1!$D$2:$D$9</c:f>
              <c:numCache>
                <c:formatCode>General</c:formatCode>
                <c:ptCount val="8"/>
                <c:pt idx="0">
                  <c:v>25</c:v>
                </c:pt>
                <c:pt idx="1">
                  <c:v>23</c:v>
                </c:pt>
                <c:pt idx="2">
                  <c:v>21</c:v>
                </c:pt>
                <c:pt idx="3">
                  <c:v>20</c:v>
                </c:pt>
                <c:pt idx="4">
                  <c:v>23</c:v>
                </c:pt>
                <c:pt idx="5">
                  <c:v>19</c:v>
                </c:pt>
                <c:pt idx="6">
                  <c:v>20</c:v>
                </c:pt>
                <c:pt idx="7">
                  <c:v>20</c:v>
                </c:pt>
              </c:numCache>
            </c:numRef>
          </c:val>
        </c:ser>
        <c:gapWidth val="100"/>
        <c:shape val="box"/>
        <c:axId val="64993920"/>
        <c:axId val="65040768"/>
        <c:axId val="0"/>
      </c:bar3DChart>
      <c:catAx>
        <c:axId val="64993920"/>
        <c:scaling>
          <c:orientation val="minMax"/>
        </c:scaling>
        <c:axPos val="l"/>
        <c:majorTickMark val="none"/>
        <c:tickLblPos val="nextTo"/>
        <c:spPr>
          <a:ln>
            <a:noFill/>
          </a:ln>
        </c:spPr>
        <c:crossAx val="65040768"/>
        <c:crossesAt val="0"/>
        <c:auto val="1"/>
        <c:lblAlgn val="ctr"/>
        <c:lblOffset val="0"/>
      </c:catAx>
      <c:valAx>
        <c:axId val="65040768"/>
        <c:scaling>
          <c:orientation val="minMax"/>
          <c:max val="80"/>
          <c:min val="0"/>
        </c:scaling>
        <c:delete val="1"/>
        <c:axPos val="b"/>
        <c:numFmt formatCode="General" sourceLinked="1"/>
        <c:tickLblPos val="none"/>
        <c:crossAx val="64993920"/>
        <c:crosses val="autoZero"/>
        <c:crossBetween val="between"/>
        <c:majorUnit val="20"/>
        <c:minorUnit val="4"/>
      </c:valAx>
      <c:spPr>
        <a:ln>
          <a:noFill/>
        </a:ln>
      </c:spPr>
    </c:plotArea>
    <c:legend>
      <c:legendPos val="t"/>
      <c:legendEntry>
        <c:idx val="2"/>
        <c:delete val="1"/>
      </c:legendEntry>
      <c:layout>
        <c:manualLayout>
          <c:xMode val="edge"/>
          <c:yMode val="edge"/>
          <c:x val="1.1088459088036007E-2"/>
          <c:y val="0"/>
          <c:w val="0.77222809208209342"/>
          <c:h val="0.11022347825550204"/>
        </c:manualLayout>
      </c:layout>
    </c:legend>
    <c:plotVisOnly val="1"/>
    <c:dispBlanksAs val="gap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lrMapOvr bg1="lt1" tx1="dk1" bg2="lt2" tx2="dk2" accent1="accent1" accent2="accent2" accent3="accent3" accent4="accent4" accent5="accent5" accent6="accent6" hlink="hlink" folHlink="folHlink"/>
  <c:chart>
    <c:autoTitleDeleted val="1"/>
    <c:view3D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0.26409331547431086"/>
          <c:y val="5.6709748299571698E-2"/>
          <c:w val="0.73590668452568919"/>
          <c:h val="0.88783885123875095"/>
        </c:manualLayout>
      </c:layout>
      <c:bar3DChart>
        <c:barDir val="bar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Muy Seguro</c:v>
                </c:pt>
              </c:strCache>
            </c:strRef>
          </c:tx>
          <c:spPr>
            <a:solidFill>
              <a:srgbClr val="FF9900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es-MX"/>
              </a:p>
            </c:txPr>
            <c:showVal val="1"/>
          </c:dLbls>
          <c:cat>
            <c:strRef>
              <c:f>Hoja1!$A$2:$A$9</c:f>
              <c:strCache>
                <c:ptCount val="8"/>
                <c:pt idx="0">
                  <c:v>2-4 M</c:v>
                </c:pt>
                <c:pt idx="1">
                  <c:v>21-23 M</c:v>
                </c:pt>
                <c:pt idx="2">
                  <c:v>12-14 A</c:v>
                </c:pt>
                <c:pt idx="3">
                  <c:v>7-8 M</c:v>
                </c:pt>
                <c:pt idx="4">
                  <c:v>18-20 M</c:v>
                </c:pt>
                <c:pt idx="5">
                  <c:v>1-3 J</c:v>
                </c:pt>
                <c:pt idx="6">
                  <c:v>11-12 J</c:v>
                </c:pt>
                <c:pt idx="7">
                  <c:v>22-24 J</c:v>
                </c:pt>
              </c:strCache>
            </c:strRef>
          </c:cat>
          <c:val>
            <c:numRef>
              <c:f>Hoja1!$B$2:$B$9</c:f>
              <c:numCache>
                <c:formatCode>General</c:formatCode>
                <c:ptCount val="8"/>
                <c:pt idx="0">
                  <c:v>13</c:v>
                </c:pt>
                <c:pt idx="1">
                  <c:v>13</c:v>
                </c:pt>
                <c:pt idx="2">
                  <c:v>13</c:v>
                </c:pt>
                <c:pt idx="3">
                  <c:v>12</c:v>
                </c:pt>
                <c:pt idx="4">
                  <c:v>17</c:v>
                </c:pt>
                <c:pt idx="5">
                  <c:v>19</c:v>
                </c:pt>
                <c:pt idx="6">
                  <c:v>17</c:v>
                </c:pt>
                <c:pt idx="7">
                  <c:v>17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Podría Cambiar</c:v>
                </c:pt>
              </c:strCache>
            </c:strRef>
          </c:tx>
          <c:spPr>
            <a:solidFill>
              <a:sysClr val="windowText" lastClr="000000">
                <a:lumMod val="75000"/>
                <a:lumOff val="25000"/>
              </a:sysClr>
            </a:solidFill>
          </c:spPr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Val val="1"/>
          </c:dLbls>
          <c:cat>
            <c:strRef>
              <c:f>Hoja1!$A$2:$A$9</c:f>
              <c:strCache>
                <c:ptCount val="8"/>
                <c:pt idx="0">
                  <c:v>2-4 M</c:v>
                </c:pt>
                <c:pt idx="1">
                  <c:v>21-23 M</c:v>
                </c:pt>
                <c:pt idx="2">
                  <c:v>12-14 A</c:v>
                </c:pt>
                <c:pt idx="3">
                  <c:v>7-8 M</c:v>
                </c:pt>
                <c:pt idx="4">
                  <c:v>18-20 M</c:v>
                </c:pt>
                <c:pt idx="5">
                  <c:v>1-3 J</c:v>
                </c:pt>
                <c:pt idx="6">
                  <c:v>11-12 J</c:v>
                </c:pt>
                <c:pt idx="7">
                  <c:v>22-24 J</c:v>
                </c:pt>
              </c:strCache>
            </c:strRef>
          </c:cat>
          <c:val>
            <c:numRef>
              <c:f>Hoja1!$C$2:$C$9</c:f>
              <c:numCache>
                <c:formatCode>General</c:formatCode>
                <c:ptCount val="8"/>
                <c:pt idx="0">
                  <c:v>5</c:v>
                </c:pt>
                <c:pt idx="1">
                  <c:v>4</c:v>
                </c:pt>
                <c:pt idx="2">
                  <c:v>5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5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i</c:v>
                </c:pt>
              </c:strCache>
            </c:strRef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1.827511019927420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s-ES" dirty="0" smtClean="0"/>
                      <a:t>18%</a:t>
                    </a:r>
                    <a:endParaRPr lang="es-E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9.1375550996372137E-3"/>
                  <c:y val="-4.8991470083570915E-3"/>
                </c:manualLayout>
              </c:layout>
              <c:tx>
                <c:rich>
                  <a:bodyPr/>
                  <a:lstStyle/>
                  <a:p>
                    <a:r>
                      <a:rPr lang="es-ES" dirty="0" smtClean="0"/>
                      <a:t>17%</a:t>
                    </a:r>
                    <a:endParaRPr lang="es-E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1.8275110199274202E-2"/>
                  <c:y val="-9.7982940167141933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18%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>
                <c:manualLayout>
                  <c:x val="3.6550220398548501E-2"/>
                  <c:y val="-9.798294016714193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17%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>
                <c:manualLayout>
                  <c:x val="1.3706332649455704E-2"/>
                  <c:y val="4.8991470083570915E-3"/>
                </c:manualLayout>
              </c:layout>
              <c:tx>
                <c:rich>
                  <a:bodyPr/>
                  <a:lstStyle/>
                  <a:p>
                    <a:r>
                      <a:rPr lang="es-ES" dirty="0" smtClean="0"/>
                      <a:t>21%</a:t>
                    </a:r>
                    <a:endParaRPr lang="es-ES" dirty="0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s-ES" dirty="0" smtClean="0"/>
                      <a:t>23%</a:t>
                    </a:r>
                    <a:endParaRPr lang="es-ES" dirty="0"/>
                  </a:p>
                </c:rich>
              </c:tx>
              <c:showVal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21%</a:t>
                    </a:r>
                    <a:endParaRPr lang="en-US"/>
                  </a:p>
                </c:rich>
              </c:tx>
              <c:showVal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s-ES" smtClean="0"/>
                      <a:t>22%</a:t>
                    </a:r>
                    <a:endParaRPr lang="es-ES"/>
                  </a:p>
                </c:rich>
              </c:tx>
              <c:showVal val="1"/>
            </c:dLbl>
            <c:showVal val="1"/>
          </c:dLbls>
          <c:cat>
            <c:strRef>
              <c:f>Hoja1!$A$2:$A$9</c:f>
              <c:strCache>
                <c:ptCount val="8"/>
                <c:pt idx="0">
                  <c:v>2-4 M</c:v>
                </c:pt>
                <c:pt idx="1">
                  <c:v>21-23 M</c:v>
                </c:pt>
                <c:pt idx="2">
                  <c:v>12-14 A</c:v>
                </c:pt>
                <c:pt idx="3">
                  <c:v>7-8 M</c:v>
                </c:pt>
                <c:pt idx="4">
                  <c:v>18-20 M</c:v>
                </c:pt>
                <c:pt idx="5">
                  <c:v>1-3 J</c:v>
                </c:pt>
                <c:pt idx="6">
                  <c:v>11-12 J</c:v>
                </c:pt>
                <c:pt idx="7">
                  <c:v>22-24 J</c:v>
                </c:pt>
              </c:strCache>
            </c:strRef>
          </c:cat>
          <c:val>
            <c:numRef>
              <c:f>Hoja1!$D$2:$D$9</c:f>
              <c:numCache>
                <c:formatCode>General</c:formatCode>
                <c:ptCount val="8"/>
                <c:pt idx="0">
                  <c:v>18</c:v>
                </c:pt>
                <c:pt idx="1">
                  <c:v>17</c:v>
                </c:pt>
                <c:pt idx="2">
                  <c:v>18</c:v>
                </c:pt>
                <c:pt idx="3">
                  <c:v>17</c:v>
                </c:pt>
                <c:pt idx="4">
                  <c:v>21</c:v>
                </c:pt>
                <c:pt idx="5">
                  <c:v>23</c:v>
                </c:pt>
                <c:pt idx="6">
                  <c:v>21</c:v>
                </c:pt>
                <c:pt idx="7">
                  <c:v>22</c:v>
                </c:pt>
              </c:numCache>
            </c:numRef>
          </c:val>
        </c:ser>
        <c:gapWidth val="100"/>
        <c:shape val="box"/>
        <c:axId val="65306624"/>
        <c:axId val="65308160"/>
        <c:axId val="0"/>
      </c:bar3DChart>
      <c:catAx>
        <c:axId val="65306624"/>
        <c:scaling>
          <c:orientation val="minMax"/>
        </c:scaling>
        <c:axPos val="l"/>
        <c:majorTickMark val="none"/>
        <c:tickLblPos val="nextTo"/>
        <c:spPr>
          <a:ln>
            <a:noFill/>
          </a:ln>
        </c:spPr>
        <c:crossAx val="65308160"/>
        <c:crossesAt val="0"/>
        <c:auto val="1"/>
        <c:lblAlgn val="ctr"/>
        <c:lblOffset val="0"/>
      </c:catAx>
      <c:valAx>
        <c:axId val="65308160"/>
        <c:scaling>
          <c:orientation val="minMax"/>
          <c:max val="80"/>
          <c:min val="0"/>
        </c:scaling>
        <c:delete val="1"/>
        <c:axPos val="b"/>
        <c:numFmt formatCode="General" sourceLinked="1"/>
        <c:tickLblPos val="none"/>
        <c:crossAx val="65306624"/>
        <c:crosses val="autoZero"/>
        <c:crossBetween val="between"/>
        <c:majorUnit val="20"/>
        <c:minorUnit val="4"/>
      </c:valAx>
      <c:spPr>
        <a:ln>
          <a:noFill/>
        </a:ln>
      </c:spPr>
    </c:plotArea>
    <c:legend>
      <c:legendPos val="t"/>
      <c:legendEntry>
        <c:idx val="2"/>
        <c:delete val="1"/>
      </c:legendEntry>
      <c:layout>
        <c:manualLayout>
          <c:xMode val="edge"/>
          <c:yMode val="edge"/>
          <c:x val="1.8275110199274202E-2"/>
          <c:y val="0"/>
          <c:w val="0.77222809208209342"/>
          <c:h val="0.11022347825550204"/>
        </c:manualLayout>
      </c:layout>
    </c:legend>
    <c:plotVisOnly val="1"/>
    <c:dispBlanksAs val="gap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plotArea>
      <c:layout>
        <c:manualLayout>
          <c:layoutTarget val="inner"/>
          <c:xMode val="edge"/>
          <c:yMode val="edge"/>
          <c:x val="1.07704441108611E-2"/>
          <c:y val="0.15988651411104501"/>
          <c:w val="0.56876028632477538"/>
          <c:h val="0.7031951404798874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  Josefina Vázquez Mota / PAN</c:v>
                </c:pt>
              </c:strCache>
            </c:strRef>
          </c:tx>
          <c:spPr>
            <a:ln>
              <a:solidFill>
                <a:srgbClr val="2245AF"/>
              </a:solidFill>
            </a:ln>
          </c:spPr>
          <c:marker>
            <c:symbol val="none"/>
          </c:marker>
          <c:dLbls>
            <c:dLbl>
              <c:idx val="1"/>
              <c:layout>
                <c:manualLayout>
                  <c:x val="-1.5605339716775706E-2"/>
                  <c:y val="-6.482763176463882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1757756890061292E-2"/>
                  <c:y val="-5.5294156505133099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9960979787775517E-2"/>
                  <c:y val="-5.529415650513309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5605339716775706E-2"/>
                  <c:y val="4.0040220756252298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5.0469037032061029E-2"/>
                  <c:y val="-7.91278446538973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9706951165632806E-2"/>
                  <c:y val="4.4807333719676636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2245AF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2245AF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Hoja1!$B$1:$H$1</c:f>
              <c:strCache>
                <c:ptCount val="7"/>
                <c:pt idx="0">
                  <c:v>21-23 M</c:v>
                </c:pt>
                <c:pt idx="1">
                  <c:v>12-14 A</c:v>
                </c:pt>
                <c:pt idx="2">
                  <c:v>7-8 M</c:v>
                </c:pt>
                <c:pt idx="3">
                  <c:v>18-20 M</c:v>
                </c:pt>
                <c:pt idx="4">
                  <c:v>1-3 J</c:v>
                </c:pt>
                <c:pt idx="5">
                  <c:v>11-12 J</c:v>
                </c:pt>
                <c:pt idx="6">
                  <c:v>22-24 J</c:v>
                </c:pt>
              </c:strCache>
            </c:strRef>
          </c:cat>
          <c:val>
            <c:numRef>
              <c:f>Hoja1!$B$2:$H$2</c:f>
              <c:numCache>
                <c:formatCode>General</c:formatCode>
                <c:ptCount val="7"/>
                <c:pt idx="0">
                  <c:v>24</c:v>
                </c:pt>
                <c:pt idx="1">
                  <c:v>20</c:v>
                </c:pt>
                <c:pt idx="2">
                  <c:v>18</c:v>
                </c:pt>
                <c:pt idx="3">
                  <c:v>22</c:v>
                </c:pt>
                <c:pt idx="4">
                  <c:v>16</c:v>
                </c:pt>
                <c:pt idx="5">
                  <c:v>15</c:v>
                </c:pt>
                <c:pt idx="6">
                  <c:v>14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  Enrique Peña Nieto / PRI - PVEM</c:v>
                </c:pt>
              </c:strCache>
            </c:strRef>
          </c:tx>
          <c:spPr>
            <a:ln>
              <a:solidFill>
                <a:srgbClr val="30741A"/>
              </a:solidFill>
            </a:ln>
          </c:spPr>
          <c:marker>
            <c:symbol val="none"/>
          </c:marker>
          <c:dLbls>
            <c:dLbl>
              <c:idx val="2"/>
              <c:layout>
                <c:manualLayout>
                  <c:x val="-2.7910174063347001E-2"/>
                  <c:y val="-6.0060894134885918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9960979787775517E-2"/>
                  <c:y val="-7.91278446538973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4.0215008409918297E-2"/>
                  <c:y val="6.3874284238688225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3.2011785512204016E-2"/>
                  <c:y val="4.0040596089923899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30741A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30741A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Hoja1!$B$1:$H$1</c:f>
              <c:strCache>
                <c:ptCount val="7"/>
                <c:pt idx="0">
                  <c:v>21-23 M</c:v>
                </c:pt>
                <c:pt idx="1">
                  <c:v>12-14 A</c:v>
                </c:pt>
                <c:pt idx="2">
                  <c:v>7-8 M</c:v>
                </c:pt>
                <c:pt idx="3">
                  <c:v>18-20 M</c:v>
                </c:pt>
                <c:pt idx="4">
                  <c:v>1-3 J</c:v>
                </c:pt>
                <c:pt idx="5">
                  <c:v>11-12 J</c:v>
                </c:pt>
                <c:pt idx="6">
                  <c:v>22-24 J</c:v>
                </c:pt>
              </c:strCache>
            </c:strRef>
          </c:cat>
          <c:val>
            <c:numRef>
              <c:f>Hoja1!$B$3:$H$3</c:f>
              <c:numCache>
                <c:formatCode>General</c:formatCode>
                <c:ptCount val="7"/>
                <c:pt idx="0">
                  <c:v>48</c:v>
                </c:pt>
                <c:pt idx="1">
                  <c:v>50</c:v>
                </c:pt>
                <c:pt idx="2">
                  <c:v>51</c:v>
                </c:pt>
                <c:pt idx="3">
                  <c:v>48</c:v>
                </c:pt>
                <c:pt idx="4">
                  <c:v>45</c:v>
                </c:pt>
                <c:pt idx="5">
                  <c:v>55</c:v>
                </c:pt>
                <c:pt idx="6">
                  <c:v>49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  Andrés Manuel López Obrador /    PRD - PT - MC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4514614655219243E-2"/>
                  <c:y val="1.048682278545620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5605339716775706E-2"/>
                  <c:y val="2.8600425778518008E-3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9706951165632713E-2"/>
                  <c:y val="7.6267802076045599E-3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99611412685413E-2"/>
                  <c:y val="-2.0974020904584292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3.2011946992969817E-2"/>
                  <c:y val="-6.8641021868440996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9706951165632806E-2"/>
                  <c:y val="-4.9574071349429628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96510788206995E-2"/>
                  <c:y val="-1.8114353660404099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b"/>
            <c:showVal val="1"/>
          </c:dLbls>
          <c:cat>
            <c:strRef>
              <c:f>Hoja1!$B$1:$H$1</c:f>
              <c:strCache>
                <c:ptCount val="7"/>
                <c:pt idx="0">
                  <c:v>21-23 M</c:v>
                </c:pt>
                <c:pt idx="1">
                  <c:v>12-14 A</c:v>
                </c:pt>
                <c:pt idx="2">
                  <c:v>7-8 M</c:v>
                </c:pt>
                <c:pt idx="3">
                  <c:v>18-20 M</c:v>
                </c:pt>
                <c:pt idx="4">
                  <c:v>1-3 J</c:v>
                </c:pt>
                <c:pt idx="5">
                  <c:v>11-12 J</c:v>
                </c:pt>
                <c:pt idx="6">
                  <c:v>22-24 J</c:v>
                </c:pt>
              </c:strCache>
            </c:strRef>
          </c:cat>
          <c:val>
            <c:numRef>
              <c:f>Hoja1!$B$4:$H$4</c:f>
              <c:numCache>
                <c:formatCode>General</c:formatCode>
                <c:ptCount val="7"/>
                <c:pt idx="0">
                  <c:v>11</c:v>
                </c:pt>
                <c:pt idx="1">
                  <c:v>12</c:v>
                </c:pt>
                <c:pt idx="2">
                  <c:v>11</c:v>
                </c:pt>
                <c:pt idx="3">
                  <c:v>16</c:v>
                </c:pt>
                <c:pt idx="4">
                  <c:v>19</c:v>
                </c:pt>
                <c:pt idx="5">
                  <c:v>14</c:v>
                </c:pt>
                <c:pt idx="6">
                  <c:v>15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  Gabriel Quadri / PANAL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4776374976423833E-2"/>
                  <c:y val="-1.2188210318973599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2.7044798639944408E-2"/>
                  <c:y val="-5.7474845137327098E-3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9566785861002512E-2"/>
                  <c:y val="-9.5334752595057086E-4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54932720653777E-2"/>
                  <c:y val="-2.1926993096863107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9594883514234801E-2"/>
                  <c:y val="-1.23935178373574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7515980136573898E-2"/>
                  <c:y val="-9.5334752595057086E-4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9566785861002408E-2"/>
                  <c:y val="-1.0486822785456301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5">
                          <a:lumMod val="50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5">
                        <a:lumMod val="50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Hoja1!$B$1:$H$1</c:f>
              <c:strCache>
                <c:ptCount val="7"/>
                <c:pt idx="0">
                  <c:v>21-23 M</c:v>
                </c:pt>
                <c:pt idx="1">
                  <c:v>12-14 A</c:v>
                </c:pt>
                <c:pt idx="2">
                  <c:v>7-8 M</c:v>
                </c:pt>
                <c:pt idx="3">
                  <c:v>18-20 M</c:v>
                </c:pt>
                <c:pt idx="4">
                  <c:v>1-3 J</c:v>
                </c:pt>
                <c:pt idx="5">
                  <c:v>11-12 J</c:v>
                </c:pt>
                <c:pt idx="6">
                  <c:v>22-24 J</c:v>
                </c:pt>
              </c:strCache>
            </c:strRef>
          </c:cat>
          <c:val>
            <c:numRef>
              <c:f>Hoja1!$B$5:$H$5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  Ninguno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3626451066160601E-2"/>
                  <c:y val="-1.5417956563384795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2.5848226166084909E-3"/>
                  <c:y val="-2.9062836861970299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2724077169720219E-3"/>
                  <c:y val="-3.5273858460171129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5.2392434432349151E-3"/>
                  <c:y val="-3.6227205986121717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1391660616520603E-2"/>
                  <c:y val="-4.0993943615874585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3.1899717860806212E-2"/>
                  <c:y val="-5.5294156505133002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3.1871620207573816E-2"/>
                  <c:y val="-6.292093671273763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FF000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Hoja1!$B$1:$H$1</c:f>
              <c:strCache>
                <c:ptCount val="7"/>
                <c:pt idx="0">
                  <c:v>21-23 M</c:v>
                </c:pt>
                <c:pt idx="1">
                  <c:v>12-14 A</c:v>
                </c:pt>
                <c:pt idx="2">
                  <c:v>7-8 M</c:v>
                </c:pt>
                <c:pt idx="3">
                  <c:v>18-20 M</c:v>
                </c:pt>
                <c:pt idx="4">
                  <c:v>1-3 J</c:v>
                </c:pt>
                <c:pt idx="5">
                  <c:v>11-12 J</c:v>
                </c:pt>
                <c:pt idx="6">
                  <c:v>22-24 J</c:v>
                </c:pt>
              </c:strCache>
            </c:strRef>
          </c:cat>
          <c:val>
            <c:numRef>
              <c:f>Hoja1!$B$6:$H$6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</c:ser>
        <c:ser>
          <c:idx val="5"/>
          <c:order val="5"/>
          <c:tx>
            <c:strRef>
              <c:f>Hoja1!$A$7</c:f>
              <c:strCache>
                <c:ptCount val="1"/>
                <c:pt idx="0">
                  <c:v>  Ns / Nc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none"/>
          </c:marker>
          <c:dLbls>
            <c:dLbl>
              <c:idx val="1"/>
              <c:layout>
                <c:manualLayout>
                  <c:x val="-1.5605339716775706E-2"/>
                  <c:y val="-3.1460468356368898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3808562614489898E-2"/>
                  <c:y val="2.0973645570912518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9960979787775517E-2"/>
                  <c:y val="2.574000786699380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3554695473112801E-2"/>
                  <c:y val="-2.19269930968632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3808562614489898E-2"/>
                  <c:y val="2.0973270237240802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2.9904945962076608E-2"/>
                  <c:y val="-5.8154199082984782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dLblPos val="t"/>
            <c:showVal val="1"/>
          </c:dLbls>
          <c:cat>
            <c:strRef>
              <c:f>Hoja1!$B$1:$H$1</c:f>
              <c:strCache>
                <c:ptCount val="7"/>
                <c:pt idx="0">
                  <c:v>21-23 M</c:v>
                </c:pt>
                <c:pt idx="1">
                  <c:v>12-14 A</c:v>
                </c:pt>
                <c:pt idx="2">
                  <c:v>7-8 M</c:v>
                </c:pt>
                <c:pt idx="3">
                  <c:v>18-20 M</c:v>
                </c:pt>
                <c:pt idx="4">
                  <c:v>1-3 J</c:v>
                </c:pt>
                <c:pt idx="5">
                  <c:v>11-12 J</c:v>
                </c:pt>
                <c:pt idx="6">
                  <c:v>22-24 J</c:v>
                </c:pt>
              </c:strCache>
            </c:strRef>
          </c:cat>
          <c:val>
            <c:numRef>
              <c:f>Hoja1!$B$7:$H$7</c:f>
              <c:numCache>
                <c:formatCode>General</c:formatCode>
                <c:ptCount val="7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11</c:v>
                </c:pt>
                <c:pt idx="4">
                  <c:v>18</c:v>
                </c:pt>
                <c:pt idx="5">
                  <c:v>13</c:v>
                </c:pt>
                <c:pt idx="6">
                  <c:v>19</c:v>
                </c:pt>
              </c:numCache>
            </c:numRef>
          </c:val>
        </c:ser>
        <c:dLbls>
          <c:showVal val="1"/>
        </c:dLbls>
        <c:marker val="1"/>
        <c:axId val="65393792"/>
        <c:axId val="65395328"/>
      </c:lineChart>
      <c:catAx>
        <c:axId val="65393792"/>
        <c:scaling>
          <c:orientation val="minMax"/>
        </c:scaling>
        <c:axPos val="b"/>
        <c:tickLblPos val="nextTo"/>
        <c:crossAx val="65395328"/>
        <c:crosses val="autoZero"/>
        <c:auto val="1"/>
        <c:lblAlgn val="ctr"/>
        <c:lblOffset val="100"/>
      </c:catAx>
      <c:valAx>
        <c:axId val="65395328"/>
        <c:scaling>
          <c:orientation val="minMax"/>
          <c:min val="0"/>
        </c:scaling>
        <c:delete val="1"/>
        <c:axPos val="l"/>
        <c:numFmt formatCode="General" sourceLinked="1"/>
        <c:tickLblPos val="none"/>
        <c:crossAx val="65393792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legend>
      <c:legendPos val="r"/>
      <c:layout>
        <c:manualLayout>
          <c:xMode val="edge"/>
          <c:yMode val="edge"/>
          <c:x val="0.5868533987179716"/>
          <c:y val="0.139669541222146"/>
          <c:w val="0.39531282699855036"/>
          <c:h val="0.81742982011007825"/>
        </c:manualLayout>
      </c:layout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8.1754736096127129E-2"/>
          <c:y val="0.12802327161427796"/>
          <c:w val="0.90668995648076223"/>
          <c:h val="0.87197672838572204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explosion val="25"/>
          <c:dPt>
            <c:idx val="0"/>
            <c:explosion val="0"/>
            <c:spPr>
              <a:solidFill>
                <a:srgbClr val="7F0C2C"/>
              </a:solidFill>
            </c:spPr>
          </c:dPt>
          <c:dPt>
            <c:idx val="1"/>
            <c:explosion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explosion val="2"/>
            <c:spPr>
              <a:solidFill>
                <a:sysClr val="windowText" lastClr="000000">
                  <a:lumMod val="75000"/>
                  <a:lumOff val="25000"/>
                </a:sysClr>
              </a:solidFill>
            </c:spPr>
          </c:dPt>
          <c:dPt>
            <c:idx val="3"/>
            <c:explosion val="0"/>
            <c:spPr>
              <a:solidFill>
                <a:sysClr val="windowText" lastClr="000000">
                  <a:lumMod val="75000"/>
                  <a:lumOff val="25000"/>
                </a:sysClr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  <a:endParaRPr lang="es-MX"/>
                </a:p>
              </c:txPr>
            </c:dLbl>
            <c:dLbl>
              <c:idx val="1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</c:dLbl>
            <c:dLbl>
              <c:idx val="2"/>
              <c:layout>
                <c:manualLayout>
                  <c:x val="0.15355671355058101"/>
                  <c:y val="9.3145795248339422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s-MX"/>
                </a:p>
              </c:txPr>
              <c:dLblPos val="bestFit"/>
              <c:showVal val="1"/>
              <c:showCatName val="1"/>
            </c:dLbl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s-MX"/>
                </a:p>
              </c:txPr>
            </c:dLbl>
            <c:dLblPos val="ctr"/>
            <c:showVal val="1"/>
            <c:showCatName val="1"/>
          </c:dLbls>
          <c:cat>
            <c:strRef>
              <c:f>Hoja1!$A$2:$A$4</c:f>
              <c:strCache>
                <c:ptCount val="3"/>
                <c:pt idx="0">
                  <c:v>No</c:v>
                </c:pt>
                <c:pt idx="1">
                  <c:v>Si</c:v>
                </c:pt>
                <c:pt idx="2">
                  <c:v>Ns / Nc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52</c:v>
                </c:pt>
                <c:pt idx="1">
                  <c:v>35</c:v>
                </c:pt>
                <c:pt idx="2">
                  <c:v>13</c:v>
                </c:pt>
              </c:numCache>
            </c:numRef>
          </c:val>
        </c:ser>
        <c:dLbls>
          <c:showCatName val="1"/>
        </c:dLbls>
      </c:pie3DChart>
    </c:plotArea>
    <c:plotVisOnly val="1"/>
    <c:dispBlanksAs val="zero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hart>
    <c:title>
      <c:tx>
        <c:rich>
          <a:bodyPr/>
          <a:lstStyle/>
          <a:p>
            <a:pPr>
              <a:defRPr/>
            </a:pPr>
            <a:r>
              <a:rPr lang="es-ES" sz="1100" b="1" i="1" u="sng" dirty="0" smtClean="0">
                <a:latin typeface="Tahoma"/>
                <a:cs typeface="Tahoma"/>
              </a:rPr>
              <a:t>Identificación Partidista</a:t>
            </a:r>
            <a:endParaRPr lang="es-ES" sz="1100" b="1" i="1" u="sng" dirty="0">
              <a:latin typeface="Tahoma"/>
              <a:cs typeface="Tahoma"/>
            </a:endParaRPr>
          </a:p>
        </c:rich>
      </c:tx>
      <c:layout>
        <c:manualLayout>
          <c:xMode val="edge"/>
          <c:yMode val="edge"/>
          <c:x val="0.31617146425917414"/>
          <c:y val="0"/>
        </c:manualLayout>
      </c:layout>
    </c:title>
    <c:plotArea>
      <c:layout>
        <c:manualLayout>
          <c:layoutTarget val="inner"/>
          <c:xMode val="edge"/>
          <c:yMode val="edge"/>
          <c:x val="8.9099629812652237E-2"/>
          <c:y val="0.115181112355037"/>
          <c:w val="0.56876028632477538"/>
          <c:h val="0.7184062881902008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  PAN</c:v>
                </c:pt>
              </c:strCache>
            </c:strRef>
          </c:tx>
          <c:spPr>
            <a:ln>
              <a:solidFill>
                <a:srgbClr val="2245AF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5558615164273087E-2"/>
                  <c:y val="4.6073940502336704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9127776322269117E-2"/>
                  <c:y val="6.225483493287072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04202689461626E-2"/>
                  <c:y val="5.5477810157845718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9395187475885103E-2"/>
                  <c:y val="5.0197413962551118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6285371671978919E-2"/>
                  <c:y val="5.6980848281814774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0003120800891908E-2"/>
                  <c:y val="-6.5120969464931219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3090798850425399E-2"/>
                  <c:y val="7.7331151239605822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1.8251856355171802E-2"/>
                  <c:y val="3.6630011195337299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1.9925203949821103E-2"/>
                  <c:y val="5.4262133267243828E-3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2245AF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2245AF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Hoja1!$B$2:$J$2</c:f>
              <c:numCache>
                <c:formatCode>General</c:formatCode>
                <c:ptCount val="9"/>
                <c:pt idx="0">
                  <c:v>20</c:v>
                </c:pt>
                <c:pt idx="1">
                  <c:v>24</c:v>
                </c:pt>
                <c:pt idx="2">
                  <c:v>23</c:v>
                </c:pt>
                <c:pt idx="3">
                  <c:v>23</c:v>
                </c:pt>
                <c:pt idx="4">
                  <c:v>21</c:v>
                </c:pt>
                <c:pt idx="5">
                  <c:v>24</c:v>
                </c:pt>
                <c:pt idx="6">
                  <c:v>19</c:v>
                </c:pt>
                <c:pt idx="7">
                  <c:v>16</c:v>
                </c:pt>
                <c:pt idx="8">
                  <c:v>15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  PRI + PVEM</c:v>
                </c:pt>
              </c:strCache>
            </c:strRef>
          </c:tx>
          <c:spPr>
            <a:ln>
              <a:solidFill>
                <a:srgbClr val="30741A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6166712396889799E-2"/>
                  <c:y val="-1.1287207404305501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8828697378319205E-2"/>
                  <c:y val="-9.166876757283383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9678853512400406E-2"/>
                  <c:y val="-6.8640646534769395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9499268808152403E-2"/>
                  <c:y val="-7.8687838103458502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3.4611878253361213E-2"/>
                  <c:y val="-8.5471272422722191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0003120800891908E-2"/>
                  <c:y val="-9.2254706741985895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1.8251856355171802E-2"/>
                  <c:y val="-0.11260500969977696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2.1692561358336089E-2"/>
                  <c:y val="2.7133737277054721E-3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30741A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30741A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Hoja1!$B$3:$J$3</c:f>
              <c:numCache>
                <c:formatCode>General</c:formatCode>
                <c:ptCount val="9"/>
                <c:pt idx="0">
                  <c:v>31</c:v>
                </c:pt>
                <c:pt idx="1">
                  <c:v>31</c:v>
                </c:pt>
                <c:pt idx="2">
                  <c:v>34</c:v>
                </c:pt>
                <c:pt idx="3">
                  <c:v>32</c:v>
                </c:pt>
                <c:pt idx="4">
                  <c:v>34</c:v>
                </c:pt>
                <c:pt idx="5">
                  <c:v>34</c:v>
                </c:pt>
                <c:pt idx="6">
                  <c:v>33</c:v>
                </c:pt>
                <c:pt idx="7">
                  <c:v>34</c:v>
                </c:pt>
                <c:pt idx="8">
                  <c:v>30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  PRD + PT + MC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6279972555309782E-2"/>
                  <c:y val="-1.5760001025527007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0388761713814704E-2"/>
                  <c:y val="4.627819131207648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2665543071235209E-2"/>
                  <c:y val="5.3670852811226098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9395351383495008E-2"/>
                  <c:y val="4.341344551460089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4203745026633316E-2"/>
                  <c:y val="4.3413979643287512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2084747446237517E-2"/>
                  <c:y val="9.7681454197396794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1069181469825806E-2"/>
                  <c:y val="-5.562416141796217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1.6531503853589601E-2"/>
                  <c:y val="-8.5471272422722191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2.8526966457731888E-2"/>
                  <c:y val="-6.9191030056489522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Hoja1!$B$4:$J$4</c:f>
              <c:numCache>
                <c:formatCode>General</c:formatCode>
                <c:ptCount val="9"/>
                <c:pt idx="0">
                  <c:v>11</c:v>
                </c:pt>
                <c:pt idx="1">
                  <c:v>15</c:v>
                </c:pt>
                <c:pt idx="2">
                  <c:v>13</c:v>
                </c:pt>
                <c:pt idx="3">
                  <c:v>15</c:v>
                </c:pt>
                <c:pt idx="4">
                  <c:v>15</c:v>
                </c:pt>
                <c:pt idx="5">
                  <c:v>20</c:v>
                </c:pt>
                <c:pt idx="6">
                  <c:v>20</c:v>
                </c:pt>
                <c:pt idx="7">
                  <c:v>18</c:v>
                </c:pt>
                <c:pt idx="8">
                  <c:v>18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  PANAL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1038878874416003E-2"/>
                  <c:y val="-5.7655986941621919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1400600191709998E-2"/>
                  <c:y val="-3.9660275842366699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0241117928575027E-2"/>
                  <c:y val="-3.5544661704255097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9956738225450998E-2"/>
                  <c:y val="-6.5121503593617805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8.9535271383400766E-3"/>
                  <c:y val="-3.798723218787653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1970995564987911E-2"/>
                  <c:y val="-5.833753514566762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2996789036559203E-2"/>
                  <c:y val="-3.798723218787653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1.8157846541305801E-2"/>
                  <c:y val="-7.8687838103458599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1.2973218852679295E-2"/>
                  <c:y val="-5.562416141796208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5">
                        <a:lumMod val="75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Hoja1!$B$5:$J$5</c:f>
              <c:numCache>
                <c:formatCode>General</c:formatCode>
                <c:ptCount val="9"/>
                <c:pt idx="0">
                  <c:v>0.2</c:v>
                </c:pt>
                <c:pt idx="1">
                  <c:v>0.4</c:v>
                </c:pt>
                <c:pt idx="2">
                  <c:v>0.1</c:v>
                </c:pt>
                <c:pt idx="3">
                  <c:v>0.6000000000000002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  Ninguno / Ns / Nc</c:v>
                </c:pt>
              </c:strCache>
            </c:strRef>
          </c:tx>
          <c:spPr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0322120715639617E-2"/>
                  <c:y val="-2.0216770786152007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2585983473523499E-2"/>
                  <c:y val="4.2804004683240318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2018596443142198E-2"/>
                  <c:y val="3.868427012383240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1476978028840518E-2"/>
                  <c:y val="4.341344551460089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782577538953461E-2"/>
                  <c:y val="6.3764282601078498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9.5949875741640975E-3"/>
                  <c:y val="-1.7636929230085505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2.0857987203828407E-2"/>
                  <c:y val="-4.2057292779434798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1.6531503853589601E-2"/>
                  <c:y val="1.6280242366232801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2.164555645140321E-2"/>
                  <c:y val="-7.5974464375753101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Hoja1!$B$6:$J$6</c:f>
              <c:numCache>
                <c:formatCode>General</c:formatCode>
                <c:ptCount val="9"/>
                <c:pt idx="0">
                  <c:v>38</c:v>
                </c:pt>
                <c:pt idx="1">
                  <c:v>30</c:v>
                </c:pt>
                <c:pt idx="2">
                  <c:v>30</c:v>
                </c:pt>
                <c:pt idx="3">
                  <c:v>30</c:v>
                </c:pt>
                <c:pt idx="4">
                  <c:v>29</c:v>
                </c:pt>
                <c:pt idx="5">
                  <c:v>21</c:v>
                </c:pt>
                <c:pt idx="6">
                  <c:v>27</c:v>
                </c:pt>
                <c:pt idx="7">
                  <c:v>31</c:v>
                </c:pt>
                <c:pt idx="8">
                  <c:v>35</c:v>
                </c:pt>
              </c:numCache>
            </c:numRef>
          </c:val>
        </c:ser>
        <c:dLbls>
          <c:showVal val="1"/>
        </c:dLbls>
        <c:marker val="1"/>
        <c:axId val="67650688"/>
        <c:axId val="67652224"/>
      </c:lineChart>
      <c:catAx>
        <c:axId val="67650688"/>
        <c:scaling>
          <c:orientation val="minMax"/>
        </c:scaling>
        <c:axPos val="b"/>
        <c:tickLblPos val="nextTo"/>
        <c:crossAx val="67652224"/>
        <c:crosses val="autoZero"/>
        <c:auto val="1"/>
        <c:lblAlgn val="ctr"/>
        <c:lblOffset val="100"/>
      </c:catAx>
      <c:valAx>
        <c:axId val="67652224"/>
        <c:scaling>
          <c:orientation val="minMax"/>
          <c:max val="47"/>
          <c:min val="0"/>
        </c:scaling>
        <c:delete val="1"/>
        <c:axPos val="l"/>
        <c:numFmt formatCode="General" sourceLinked="1"/>
        <c:tickLblPos val="none"/>
        <c:crossAx val="67650688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legend>
      <c:legendPos val="r"/>
      <c:layout>
        <c:manualLayout>
          <c:xMode val="edge"/>
          <c:yMode val="edge"/>
          <c:x val="0.65360675288477443"/>
          <c:y val="0.14680046234179106"/>
          <c:w val="0.2529014354512899"/>
          <c:h val="0.734277130127304"/>
        </c:manualLayout>
      </c:layout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title>
      <c:tx>
        <c:rich>
          <a:bodyPr/>
          <a:lstStyle/>
          <a:p>
            <a:pPr>
              <a:defRPr/>
            </a:pPr>
            <a:r>
              <a:rPr lang="es-ES" sz="1100" b="1" i="1" u="sng" dirty="0" smtClean="0">
                <a:latin typeface="Tahoma"/>
                <a:cs typeface="Tahoma"/>
              </a:rPr>
              <a:t>Intención de Voto Senadores</a:t>
            </a:r>
            <a:endParaRPr lang="es-ES" sz="1100" b="1" i="1" u="sng" dirty="0">
              <a:latin typeface="Tahoma"/>
              <a:cs typeface="Tahoma"/>
            </a:endParaRPr>
          </a:p>
        </c:rich>
      </c:tx>
      <c:layout>
        <c:manualLayout>
          <c:xMode val="edge"/>
          <c:yMode val="edge"/>
          <c:x val="0.31617146425917414"/>
          <c:y val="0"/>
        </c:manualLayout>
      </c:layout>
    </c:title>
    <c:plotArea>
      <c:layout>
        <c:manualLayout>
          <c:layoutTarget val="inner"/>
          <c:xMode val="edge"/>
          <c:yMode val="edge"/>
          <c:x val="8.0497838741431793E-2"/>
          <c:y val="0.13553139689459806"/>
          <c:w val="0.56876028632477538"/>
          <c:h val="0.7184062881902008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  PAN</c:v>
                </c:pt>
              </c:strCache>
            </c:strRef>
          </c:tx>
          <c:spPr>
            <a:ln>
              <a:solidFill>
                <a:srgbClr val="2245AF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3476988518927501E-2"/>
                  <c:y val="-2.2526343226820917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91279746504812E-2"/>
                  <c:y val="6.903826925213442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1294716044817497E-2"/>
                  <c:y val="2.8344072880791001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6797618157503216E-2"/>
                  <c:y val="2.3063676685496508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4.0855933617692713E-2"/>
                  <c:y val="-2.4420363549349299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6837645322375101E-2"/>
                  <c:y val="-9.2254706741985895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3090798850425399E-2"/>
                  <c:y val="7.0547716920342229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1.8251856355171802E-2"/>
                  <c:y val="-7.8687838103458599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1.3043793943492201E-2"/>
                  <c:y val="7.3261090648047714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2245AF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2245AF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Hoja1!$B$2:$J$2</c:f>
              <c:numCache>
                <c:formatCode>General</c:formatCode>
                <c:ptCount val="9"/>
                <c:pt idx="0">
                  <c:v>20</c:v>
                </c:pt>
                <c:pt idx="1">
                  <c:v>24</c:v>
                </c:pt>
                <c:pt idx="2">
                  <c:v>23</c:v>
                </c:pt>
                <c:pt idx="3">
                  <c:v>23</c:v>
                </c:pt>
                <c:pt idx="4">
                  <c:v>20</c:v>
                </c:pt>
                <c:pt idx="5">
                  <c:v>23</c:v>
                </c:pt>
                <c:pt idx="6">
                  <c:v>20</c:v>
                </c:pt>
                <c:pt idx="7">
                  <c:v>18</c:v>
                </c:pt>
                <c:pt idx="8" formatCode="0">
                  <c:v>17.93101794673052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  PRI + PVEM</c:v>
                </c:pt>
              </c:strCache>
            </c:strRef>
          </c:tx>
          <c:spPr>
            <a:ln>
              <a:solidFill>
                <a:srgbClr val="30741A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6166712396889799E-2"/>
                  <c:y val="-1.1287207404305501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3866051920157016E-2"/>
                  <c:y val="-5.0968319996649802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9678853512400406E-2"/>
                  <c:y val="-6.8640646534769395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9936410403675001E-2"/>
                  <c:y val="-9.903814106124964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4.2938384834743437E-2"/>
                  <c:y val="-6.5120969464931219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7159760331868198E-2"/>
                  <c:y val="-7.8687838103458599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3090798850425399E-2"/>
                  <c:y val="-8.5471272422722191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1.8251856355171802E-2"/>
                  <c:y val="-0.10582157538051304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2.3412913859918307E-2"/>
                  <c:y val="-9.903814106124964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30741A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30741A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Hoja1!$B$3:$J$3</c:f>
              <c:numCache>
                <c:formatCode>General</c:formatCode>
                <c:ptCount val="9"/>
                <c:pt idx="0">
                  <c:v>31</c:v>
                </c:pt>
                <c:pt idx="1">
                  <c:v>32</c:v>
                </c:pt>
                <c:pt idx="2">
                  <c:v>36</c:v>
                </c:pt>
                <c:pt idx="3">
                  <c:v>35</c:v>
                </c:pt>
                <c:pt idx="4">
                  <c:v>37</c:v>
                </c:pt>
                <c:pt idx="5">
                  <c:v>34</c:v>
                </c:pt>
                <c:pt idx="6">
                  <c:v>35</c:v>
                </c:pt>
                <c:pt idx="7">
                  <c:v>36</c:v>
                </c:pt>
                <c:pt idx="8" formatCode="0">
                  <c:v>33.664791145931169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  PRD + PT + MC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4198345909964203E-2"/>
                  <c:y val="1.8157704699477806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0388761713814704E-2"/>
                  <c:y val="4.627819131207648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2665543071235209E-2"/>
                  <c:y val="5.3670852811226098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1989028680225816E-2"/>
                  <c:y val="7.0547182791655574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3910461477108198E-2"/>
                  <c:y val="5.0197413962551229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6884503931615001E-2"/>
                  <c:y val="5.698031415312832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4509886472990199E-2"/>
                  <c:y val="-2.8490424140907484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9.6030889403278807E-3"/>
                  <c:y val="4.6127353370992975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1.3043793943492201E-2"/>
                  <c:y val="-5.5624695546648721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Hoja1!$B$4:$J$4</c:f>
              <c:numCache>
                <c:formatCode>General</c:formatCode>
                <c:ptCount val="9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20</c:v>
                </c:pt>
                <c:pt idx="6">
                  <c:v>21</c:v>
                </c:pt>
                <c:pt idx="7">
                  <c:v>18</c:v>
                </c:pt>
                <c:pt idx="8" formatCode="0">
                  <c:v>19.28833702487168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  PANAL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1038878874416003E-2"/>
                  <c:y val="-5.7655986941621919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5.1475690811870416E-2"/>
                  <c:y val="-5.3226991872697915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9832984701847203E-2"/>
                  <c:y val="-5.5894964662046118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4.3528780045494202E-2"/>
                  <c:y val="-5.8337535145667418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2164913261723315E-2"/>
                  <c:y val="-5.8337535145667717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9.4812356929145029E-3"/>
                  <c:y val="-5.1554634955090432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2996789036559203E-2"/>
                  <c:y val="-6.5120969464931219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9.556084033394887E-3"/>
                  <c:y val="-3.7987232187876731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1.2973218852679295E-2"/>
                  <c:y val="-5.562416141796208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5">
                        <a:lumMod val="75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Hoja1!$B$5:$J$5</c:f>
              <c:numCache>
                <c:formatCode>General</c:formatCode>
                <c:ptCount val="9"/>
                <c:pt idx="0">
                  <c:v>0.1</c:v>
                </c:pt>
                <c:pt idx="1">
                  <c:v>0.5</c:v>
                </c:pt>
                <c:pt idx="2">
                  <c:v>0</c:v>
                </c:pt>
                <c:pt idx="3">
                  <c:v>0.3000000000000001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 formatCode="0">
                  <c:v>3.0042207365859248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  Ninguno / Ns / Nc</c:v>
                </c:pt>
              </c:strCache>
            </c:strRef>
          </c:tx>
          <c:spPr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2840889010177606E-2"/>
                  <c:y val="-8.1268213788211599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6940462687608307E-2"/>
                  <c:y val="-3.859650515022140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70561330322182E-2"/>
                  <c:y val="-6.985067898438632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242617027574831E-2"/>
                  <c:y val="-7.868783810345859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4.2938384834743437E-2"/>
                  <c:y val="-7.8687838103458599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7.2715371877905149E-4"/>
                  <c:y val="2.9845508618700518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5.3748583428481714E-3"/>
                  <c:y val="-0.11667507029133503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1.6484498946656607E-2"/>
                  <c:y val="-7.5974464375753101E-2"/>
                </c:manualLayout>
              </c:layout>
              <c:tx>
                <c:rich>
                  <a:bodyPr/>
                  <a:lstStyle/>
                  <a:p>
                    <a:r>
                      <a:rPr lang="es-ES" sz="1200" dirty="0"/>
                      <a:t>22</a:t>
                    </a:r>
                    <a:endParaRPr lang="es-ES" sz="1600" dirty="0"/>
                  </a:p>
                </c:rich>
              </c:tx>
              <c:dLblPos val="r"/>
              <c:showVal val="1"/>
            </c:dLbl>
            <c:dLbl>
              <c:idx val="8"/>
              <c:layout>
                <c:manualLayout>
                  <c:x val="-1.30907988504252E-2"/>
                  <c:y val="-6.5120969464931303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Hoja1!$B$6:$J$6</c:f>
              <c:numCache>
                <c:formatCode>General</c:formatCode>
                <c:ptCount val="9"/>
                <c:pt idx="0">
                  <c:v>34</c:v>
                </c:pt>
                <c:pt idx="1">
                  <c:v>28</c:v>
                </c:pt>
                <c:pt idx="2">
                  <c:v>26</c:v>
                </c:pt>
                <c:pt idx="3">
                  <c:v>26</c:v>
                </c:pt>
                <c:pt idx="4">
                  <c:v>24</c:v>
                </c:pt>
                <c:pt idx="5">
                  <c:v>21</c:v>
                </c:pt>
                <c:pt idx="6">
                  <c:v>22</c:v>
                </c:pt>
                <c:pt idx="7">
                  <c:v>25</c:v>
                </c:pt>
                <c:pt idx="8" formatCode="0">
                  <c:v>26.1</c:v>
                </c:pt>
              </c:numCache>
            </c:numRef>
          </c:val>
        </c:ser>
        <c:dLbls>
          <c:showVal val="1"/>
        </c:dLbls>
        <c:marker val="1"/>
        <c:axId val="65209856"/>
        <c:axId val="65237376"/>
      </c:lineChart>
      <c:catAx>
        <c:axId val="65209856"/>
        <c:scaling>
          <c:orientation val="minMax"/>
        </c:scaling>
        <c:axPos val="b"/>
        <c:tickLblPos val="nextTo"/>
        <c:crossAx val="65237376"/>
        <c:crosses val="autoZero"/>
        <c:auto val="1"/>
        <c:lblAlgn val="ctr"/>
        <c:lblOffset val="100"/>
      </c:catAx>
      <c:valAx>
        <c:axId val="65237376"/>
        <c:scaling>
          <c:orientation val="minMax"/>
          <c:max val="47"/>
          <c:min val="0"/>
        </c:scaling>
        <c:delete val="1"/>
        <c:axPos val="l"/>
        <c:numFmt formatCode="General" sourceLinked="1"/>
        <c:tickLblPos val="none"/>
        <c:crossAx val="65209856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legend>
      <c:legendPos val="r"/>
      <c:layout>
        <c:manualLayout>
          <c:xMode val="edge"/>
          <c:yMode val="edge"/>
          <c:x val="0.65360675288477443"/>
          <c:y val="0.14001700960429705"/>
          <c:w val="0.23397755793388594"/>
          <c:h val="0.734277130127304"/>
        </c:manualLayout>
      </c:layout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title>
      <c:tx>
        <c:rich>
          <a:bodyPr/>
          <a:lstStyle/>
          <a:p>
            <a:pPr>
              <a:defRPr/>
            </a:pPr>
            <a:r>
              <a:rPr lang="es-ES" sz="1100" b="1" i="1" u="sng" dirty="0" smtClean="0">
                <a:latin typeface="Tahoma"/>
                <a:cs typeface="Tahoma"/>
              </a:rPr>
              <a:t>Intención de Voto Diputados Federales</a:t>
            </a:r>
            <a:endParaRPr lang="es-ES" sz="1100" b="1" i="1" u="sng" dirty="0">
              <a:latin typeface="Tahoma"/>
              <a:cs typeface="Tahoma"/>
            </a:endParaRPr>
          </a:p>
        </c:rich>
      </c:tx>
      <c:layout>
        <c:manualLayout>
          <c:xMode val="edge"/>
          <c:yMode val="edge"/>
          <c:x val="0.31617146425917414"/>
          <c:y val="0"/>
        </c:manualLayout>
      </c:layout>
    </c:title>
    <c:plotArea>
      <c:layout>
        <c:manualLayout>
          <c:layoutTarget val="inner"/>
          <c:xMode val="edge"/>
          <c:yMode val="edge"/>
          <c:x val="8.0497838741431793E-2"/>
          <c:y val="0.13553139689459806"/>
          <c:w val="0.56876028632477538"/>
          <c:h val="0.7184062881902008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  PAN</c:v>
                </c:pt>
              </c:strCache>
            </c:strRef>
          </c:tx>
          <c:spPr>
            <a:ln>
              <a:solidFill>
                <a:srgbClr val="2245AF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3476988518927501E-2"/>
                  <c:y val="-1.574290890755720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91279746504812E-2"/>
                  <c:y val="6.903826925213442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2197885146942393E-2"/>
                  <c:y val="2.834353875210450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9907402034880199E-2"/>
                  <c:y val="2.984657687607360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4203776684813019E-2"/>
                  <c:y val="-7.8687838103458599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5078133804953717E-2"/>
                  <c:y val="-7.1904937912881522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3.3735028869411404E-2"/>
                  <c:y val="6.3764282601078401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1.8251856355171802E-2"/>
                  <c:y val="-3.1204866125986108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2.164555645140321E-2"/>
                  <c:y val="5.969422200952032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2245AF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2245AF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Hoja1!$B$2:$J$2</c:f>
              <c:numCache>
                <c:formatCode>General</c:formatCode>
                <c:ptCount val="9"/>
                <c:pt idx="0">
                  <c:v>19</c:v>
                </c:pt>
                <c:pt idx="1">
                  <c:v>24</c:v>
                </c:pt>
                <c:pt idx="2">
                  <c:v>22</c:v>
                </c:pt>
                <c:pt idx="3">
                  <c:v>22</c:v>
                </c:pt>
                <c:pt idx="4">
                  <c:v>19</c:v>
                </c:pt>
                <c:pt idx="5">
                  <c:v>23</c:v>
                </c:pt>
                <c:pt idx="6">
                  <c:v>19</c:v>
                </c:pt>
                <c:pt idx="7">
                  <c:v>19</c:v>
                </c:pt>
                <c:pt idx="8" formatCode="0">
                  <c:v>18.010089563852951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  PRI + PVEM</c:v>
                </c:pt>
              </c:strCache>
            </c:strRef>
          </c:tx>
          <c:spPr>
            <a:ln>
              <a:solidFill>
                <a:srgbClr val="30741A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4085085751544221E-2"/>
                  <c:y val="2.2791271055352808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3866051920157016E-2"/>
                  <c:y val="-5.0968319996649802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9678853512400406E-2"/>
                  <c:y val="-6.8640646534769395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9907402034880199E-2"/>
                  <c:y val="-7.8688372232145101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6285371671978919E-2"/>
                  <c:y val="-7.8687838103458599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0003120800891908E-2"/>
                  <c:y val="-0.10582157538051304"/>
                </c:manualLayout>
              </c:layout>
              <c:dLblPos val="r"/>
              <c:showVal val="1"/>
            </c:dLbl>
            <c:dLbl>
              <c:idx val="8"/>
              <c:spPr/>
              <c:txPr>
                <a:bodyPr/>
                <a:lstStyle/>
                <a:p>
                  <a:pPr>
                    <a:defRPr sz="1600">
                      <a:solidFill>
                        <a:srgbClr val="30741A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rgbClr val="30741A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Hoja1!$B$3:$J$3</c:f>
              <c:numCache>
                <c:formatCode>General</c:formatCode>
                <c:ptCount val="9"/>
                <c:pt idx="0">
                  <c:v>33</c:v>
                </c:pt>
                <c:pt idx="1">
                  <c:v>34</c:v>
                </c:pt>
                <c:pt idx="2">
                  <c:v>35</c:v>
                </c:pt>
                <c:pt idx="3">
                  <c:v>35</c:v>
                </c:pt>
                <c:pt idx="4">
                  <c:v>35</c:v>
                </c:pt>
                <c:pt idx="5">
                  <c:v>35</c:v>
                </c:pt>
                <c:pt idx="6">
                  <c:v>35</c:v>
                </c:pt>
                <c:pt idx="7">
                  <c:v>35</c:v>
                </c:pt>
                <c:pt idx="8" formatCode="0">
                  <c:v>33.617006855931045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  PRD + PT + MC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4198345909964203E-2"/>
                  <c:y val="-1.5759466896840497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0388761713814704E-2"/>
                  <c:y val="4.627819131207648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0146774776697199E-2"/>
                  <c:y val="4.0103984172698816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9907402034880199E-2"/>
                  <c:y val="5.019741396255122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6285371671978919E-2"/>
                  <c:y val="3.6630545324023822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0003120800891908E-2"/>
                  <c:y val="9.0898019878133202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3.6874468993558597E-2"/>
                  <c:y val="-4.8840727098698404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2.5086396915394406E-2"/>
                  <c:y val="4.6127353370992975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1.1323441441910206E-2"/>
                  <c:y val="-3.5273858460171018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Hoja1!$B$4:$J$4</c:f>
              <c:numCache>
                <c:formatCode>General</c:formatCode>
                <c:ptCount val="9"/>
                <c:pt idx="0">
                  <c:v>14</c:v>
                </c:pt>
                <c:pt idx="1">
                  <c:v>15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20</c:v>
                </c:pt>
                <c:pt idx="6">
                  <c:v>22</c:v>
                </c:pt>
                <c:pt idx="7">
                  <c:v>18</c:v>
                </c:pt>
                <c:pt idx="8" formatCode="0">
                  <c:v>19.11731267146012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  PANAL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1038878874416003E-2"/>
                  <c:y val="-5.7655986941621919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8881849339180298E-2"/>
                  <c:y val="-6.6793860511225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9.4248248902576732E-3"/>
                  <c:y val="-4.2328233370895314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0310942570379522E-2"/>
                  <c:y val="-7.1904403784194895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2165726026684599E-2"/>
                  <c:y val="-4.4770666507140226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6448601827529101E-2"/>
                  <c:y val="-5.833753514566762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2.1598551544470289E-2"/>
                  <c:y val="-7.1904403784194895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2.5039392008461416E-2"/>
                  <c:y val="-6.5120969464931219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2.1574981360590197E-2"/>
                  <c:y val="-6.9191030056489425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5">
                        <a:lumMod val="75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Hoja1!$B$5:$J$5</c:f>
              <c:numCache>
                <c:formatCode>General</c:formatCode>
                <c:ptCount val="9"/>
                <c:pt idx="0">
                  <c:v>0.1</c:v>
                </c:pt>
                <c:pt idx="1">
                  <c:v>0.8</c:v>
                </c:pt>
                <c:pt idx="2">
                  <c:v>0</c:v>
                </c:pt>
                <c:pt idx="3">
                  <c:v>0.2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 formatCode="0">
                  <c:v>2.9499805934619112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  Ninguno / Ns / Nc</c:v>
                </c:pt>
              </c:strCache>
            </c:strRef>
          </c:tx>
          <c:spPr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2840889010177606E-2"/>
                  <c:y val="-8.1268213788211599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6940462687608307E-2"/>
                  <c:y val="-3.859650515022140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9.4247549704520716E-3"/>
                  <c:y val="-6.3067244665122701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7417642162806793E-2"/>
                  <c:y val="-7.868783810345859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4203776684813019E-2"/>
                  <c:y val="-6.5120969464931219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1315313792296298E-2"/>
                  <c:y val="2.3063676685496401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2342242320996592E-2"/>
                  <c:y val="-6.9191030056489425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1.6531503853589601E-2"/>
                  <c:y val="-6.5121503593617805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2.169269681916321E-2"/>
                  <c:y val="-8.5471272422722191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Hoja1!$B$6:$J$6</c:f>
              <c:numCache>
                <c:formatCode>General</c:formatCode>
                <c:ptCount val="9"/>
                <c:pt idx="0">
                  <c:v>34</c:v>
                </c:pt>
                <c:pt idx="1">
                  <c:v>27</c:v>
                </c:pt>
                <c:pt idx="2">
                  <c:v>28</c:v>
                </c:pt>
                <c:pt idx="3">
                  <c:v>27</c:v>
                </c:pt>
                <c:pt idx="4">
                  <c:v>27</c:v>
                </c:pt>
                <c:pt idx="5">
                  <c:v>21</c:v>
                </c:pt>
                <c:pt idx="6">
                  <c:v>22</c:v>
                </c:pt>
                <c:pt idx="7">
                  <c:v>25</c:v>
                </c:pt>
                <c:pt idx="8">
                  <c:v>26</c:v>
                </c:pt>
              </c:numCache>
            </c:numRef>
          </c:val>
        </c:ser>
        <c:dLbls>
          <c:showVal val="1"/>
        </c:dLbls>
        <c:marker val="1"/>
        <c:axId val="68496000"/>
        <c:axId val="68538752"/>
      </c:lineChart>
      <c:catAx>
        <c:axId val="68496000"/>
        <c:scaling>
          <c:orientation val="minMax"/>
        </c:scaling>
        <c:axPos val="b"/>
        <c:tickLblPos val="nextTo"/>
        <c:crossAx val="68538752"/>
        <c:crosses val="autoZero"/>
        <c:auto val="1"/>
        <c:lblAlgn val="ctr"/>
        <c:lblOffset val="100"/>
      </c:catAx>
      <c:valAx>
        <c:axId val="68538752"/>
        <c:scaling>
          <c:orientation val="minMax"/>
          <c:max val="47"/>
          <c:min val="0"/>
        </c:scaling>
        <c:delete val="1"/>
        <c:axPos val="l"/>
        <c:numFmt formatCode="General" sourceLinked="1"/>
        <c:tickLblPos val="none"/>
        <c:crossAx val="68496000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legend>
      <c:legendPos val="r"/>
      <c:layout>
        <c:manualLayout>
          <c:xMode val="edge"/>
          <c:yMode val="edge"/>
          <c:x val="0.65532710538635597"/>
          <c:y val="0.14001700960429705"/>
          <c:w val="0.24429967294338001"/>
          <c:h val="0.734277130127304"/>
        </c:manualLayout>
      </c:layout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hart>
    <c:plotArea>
      <c:layout>
        <c:manualLayout>
          <c:layoutTarget val="inner"/>
          <c:xMode val="edge"/>
          <c:yMode val="edge"/>
          <c:x val="8.8191477789188646E-3"/>
          <c:y val="2.5822130874347302E-2"/>
          <c:w val="0.53949065000402618"/>
          <c:h val="0.71361993044157346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  Josefina Vázquez Mota / PAN</c:v>
                </c:pt>
              </c:strCache>
            </c:strRef>
          </c:tx>
          <c:spPr>
            <a:ln>
              <a:solidFill>
                <a:srgbClr val="2245AF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10100053547973903"/>
                  <c:y val="-2.1363787214914907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2.9281140720314323E-2"/>
                  <c:y val="-7.344765441537873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4.79623065814518E-2"/>
                  <c:y val="-5.5041539829791611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019843434038498E-2"/>
                  <c:y val="2.583495419411279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3.9626243060291402E-2"/>
                  <c:y val="-7.3462953991655922E-3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6969966614174518E-2"/>
                  <c:y val="-1.01011561738527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2245AF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2245AF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Hoja1!$B$1:$G$1</c:f>
              <c:strCache>
                <c:ptCount val="6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  <c:pt idx="3">
                  <c:v>1-3 J</c:v>
                </c:pt>
                <c:pt idx="4">
                  <c:v>11-12 J</c:v>
                </c:pt>
                <c:pt idx="5">
                  <c:v>22-24 J</c:v>
                </c:pt>
              </c:strCache>
            </c:strRef>
          </c:cat>
          <c:val>
            <c:numRef>
              <c:f>Hoja1!$B$2:$G$2</c:f>
              <c:numCache>
                <c:formatCode>General</c:formatCode>
                <c:ptCount val="6"/>
                <c:pt idx="0">
                  <c:v>18</c:v>
                </c:pt>
                <c:pt idx="1">
                  <c:v>21</c:v>
                </c:pt>
                <c:pt idx="2">
                  <c:v>25</c:v>
                </c:pt>
                <c:pt idx="3">
                  <c:v>21</c:v>
                </c:pt>
                <c:pt idx="4">
                  <c:v>18</c:v>
                </c:pt>
                <c:pt idx="5">
                  <c:v>20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  Enrique Peña Nieto / PRI - PVEM</c:v>
                </c:pt>
              </c:strCache>
            </c:strRef>
          </c:tx>
          <c:spPr>
            <a:ln>
              <a:solidFill>
                <a:srgbClr val="30741A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2234247146170128E-2"/>
                  <c:y val="-1.7675798070096598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2.9549622937140998E-2"/>
                  <c:y val="-6.212407002096260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9678853512400406E-2"/>
                  <c:y val="-6.8640646534769395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4.9054051780197887E-2"/>
                  <c:y val="-6.4991937874635752E-2"/>
                </c:manualLayout>
              </c:layout>
              <c:dLblPos val="r"/>
              <c:showVal val="1"/>
            </c:dLbl>
            <c:dLbl>
              <c:idx val="5"/>
              <c:spPr/>
              <c:txPr>
                <a:bodyPr/>
                <a:lstStyle/>
                <a:p>
                  <a:pPr>
                    <a:defRPr sz="1600">
                      <a:solidFill>
                        <a:srgbClr val="30741A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rgbClr val="30741A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Hoja1!$B$1:$G$1</c:f>
              <c:strCache>
                <c:ptCount val="6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  <c:pt idx="3">
                  <c:v>1-3 J</c:v>
                </c:pt>
                <c:pt idx="4">
                  <c:v>11-12 J</c:v>
                </c:pt>
                <c:pt idx="5">
                  <c:v>22-24 J</c:v>
                </c:pt>
              </c:strCache>
            </c:strRef>
          </c:cat>
          <c:val>
            <c:numRef>
              <c:f>Hoja1!$B$3:$G$3</c:f>
              <c:numCache>
                <c:formatCode>General</c:formatCode>
                <c:ptCount val="6"/>
                <c:pt idx="0">
                  <c:v>50</c:v>
                </c:pt>
                <c:pt idx="1">
                  <c:v>42</c:v>
                </c:pt>
                <c:pt idx="2">
                  <c:v>39</c:v>
                </c:pt>
                <c:pt idx="3">
                  <c:v>37</c:v>
                </c:pt>
                <c:pt idx="4">
                  <c:v>44</c:v>
                </c:pt>
                <c:pt idx="5">
                  <c:v>39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  Andrés Manuel López Obrador /    PRD - PT - MC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10130291821611002"/>
                  <c:y val="-2.4477510365774217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11190802359762E-2"/>
                  <c:y val="-1.584129376166950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8191711644655207E-2"/>
                  <c:y val="4.1298000781371386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019843434038498E-2"/>
                  <c:y val="-4.0547296076759297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3.6483640153656016E-2"/>
                  <c:y val="-6.7034945517385994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6969966614174518E-2"/>
                  <c:y val="-7.4381240916551628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Hoja1!$B$1:$G$1</c:f>
              <c:strCache>
                <c:ptCount val="6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  <c:pt idx="3">
                  <c:v>1-3 J</c:v>
                </c:pt>
                <c:pt idx="4">
                  <c:v>11-12 J</c:v>
                </c:pt>
                <c:pt idx="5">
                  <c:v>22-24 J</c:v>
                </c:pt>
              </c:strCache>
            </c:strRef>
          </c:cat>
          <c:val>
            <c:numRef>
              <c:f>Hoja1!$B$4:$G$4</c:f>
              <c:numCache>
                <c:formatCode>General</c:formatCode>
                <c:ptCount val="6"/>
                <c:pt idx="0">
                  <c:v>13</c:v>
                </c:pt>
                <c:pt idx="1">
                  <c:v>16</c:v>
                </c:pt>
                <c:pt idx="2">
                  <c:v>22</c:v>
                </c:pt>
                <c:pt idx="3">
                  <c:v>24</c:v>
                </c:pt>
                <c:pt idx="4">
                  <c:v>21</c:v>
                </c:pt>
                <c:pt idx="5">
                  <c:v>20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  Gabriel Quadri / PANAL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3245254669611006E-2"/>
                  <c:y val="-1.7046920094268708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9.0244193242878645E-3"/>
                  <c:y val="1.856217364737241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8495826524360402E-2"/>
                  <c:y val="3.0953231138911901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7.9856756695228341E-3"/>
                  <c:y val="-1.06703410728314E-3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7456293074692993E-2"/>
                  <c:y val="2.0202312347705306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4.2554060193465602E-2"/>
                  <c:y val="3.1221755446453812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5">
                          <a:lumMod val="50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5">
                        <a:lumMod val="50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Hoja1!$B$1:$G$1</c:f>
              <c:strCache>
                <c:ptCount val="6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  <c:pt idx="3">
                  <c:v>1-3 J</c:v>
                </c:pt>
                <c:pt idx="4">
                  <c:v>11-12 J</c:v>
                </c:pt>
                <c:pt idx="5">
                  <c:v>22-24 J</c:v>
                </c:pt>
              </c:strCache>
            </c:strRef>
          </c:cat>
          <c:val>
            <c:numRef>
              <c:f>Hoja1!$B$5:$G$5</c:f>
              <c:numCache>
                <c:formatCode>General</c:formatCode>
                <c:ptCount val="6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4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  Ninguno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31621810752948E-2"/>
                  <c:y val="2.5079922535004118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1782986184733401E-2"/>
                  <c:y val="-2.7573322314188499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9678853512400406E-2"/>
                  <c:y val="-3.0506745496746607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4.5739719234412404E-2"/>
                  <c:y val="-5.6552807686006401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4.8882322141047915E-2"/>
                  <c:y val="-5.7852076268429004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6887813530316013E-2"/>
                  <c:y val="-2.3875460047288199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FF000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Hoja1!$B$1:$G$1</c:f>
              <c:strCache>
                <c:ptCount val="6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  <c:pt idx="3">
                  <c:v>1-3 J</c:v>
                </c:pt>
                <c:pt idx="4">
                  <c:v>11-12 J</c:v>
                </c:pt>
                <c:pt idx="5">
                  <c:v>22-24 J</c:v>
                </c:pt>
              </c:strCache>
            </c:strRef>
          </c:cat>
          <c:val>
            <c:numRef>
              <c:f>Hoja1!$B$6:$G$6</c:f>
              <c:numCache>
                <c:formatCode>General</c:formatCode>
                <c:ptCount val="6"/>
                <c:pt idx="0">
                  <c:v>8</c:v>
                </c:pt>
                <c:pt idx="1">
                  <c:v>10</c:v>
                </c:pt>
                <c:pt idx="2">
                  <c:v>7</c:v>
                </c:pt>
                <c:pt idx="3">
                  <c:v>9</c:v>
                </c:pt>
                <c:pt idx="4">
                  <c:v>8</c:v>
                </c:pt>
                <c:pt idx="5">
                  <c:v>12</c:v>
                </c:pt>
              </c:numCache>
            </c:numRef>
          </c:val>
        </c:ser>
        <c:ser>
          <c:idx val="5"/>
          <c:order val="5"/>
          <c:tx>
            <c:strRef>
              <c:f>Hoja1!$A$7</c:f>
              <c:strCache>
                <c:ptCount val="1"/>
                <c:pt idx="0">
                  <c:v>  Ns / Nc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10120443349509903"/>
                  <c:y val="7.4957045575799299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1042641409707301E-2"/>
                  <c:y val="3.8183857538343899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5799148553296498E-2"/>
                  <c:y val="-1.8518775691589807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1171087261422005E-2"/>
                  <c:y val="-2.45417844675122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7456293074692993E-2"/>
                  <c:y val="-4.8669207019471999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8.0321960905029542E-3"/>
                  <c:y val="-5.5097215493741932E-3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Hoja1!$B$1:$G$1</c:f>
              <c:strCache>
                <c:ptCount val="6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  <c:pt idx="3">
                  <c:v>1-3 J</c:v>
                </c:pt>
                <c:pt idx="4">
                  <c:v>11-12 J</c:v>
                </c:pt>
                <c:pt idx="5">
                  <c:v>22-24 J</c:v>
                </c:pt>
              </c:strCache>
            </c:strRef>
          </c:cat>
          <c:val>
            <c:numRef>
              <c:f>Hoja1!$B$7:$G$7</c:f>
              <c:numCache>
                <c:formatCode>0</c:formatCode>
                <c:ptCount val="6"/>
                <c:pt idx="0" formatCode="General">
                  <c:v>11</c:v>
                </c:pt>
                <c:pt idx="1">
                  <c:v>8</c:v>
                </c:pt>
                <c:pt idx="2" formatCode="General">
                  <c:v>4</c:v>
                </c:pt>
                <c:pt idx="3" formatCode="General">
                  <c:v>7</c:v>
                </c:pt>
                <c:pt idx="4" formatCode="General">
                  <c:v>5</c:v>
                </c:pt>
                <c:pt idx="5" formatCode="General">
                  <c:v>5</c:v>
                </c:pt>
              </c:numCache>
            </c:numRef>
          </c:val>
        </c:ser>
        <c:dLbls>
          <c:showVal val="1"/>
        </c:dLbls>
        <c:marker val="1"/>
        <c:axId val="80723968"/>
        <c:axId val="80725504"/>
      </c:lineChart>
      <c:catAx>
        <c:axId val="80723968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80725504"/>
        <c:crosses val="autoZero"/>
        <c:auto val="1"/>
        <c:lblAlgn val="ctr"/>
        <c:lblOffset val="100"/>
      </c:catAx>
      <c:valAx>
        <c:axId val="80725504"/>
        <c:scaling>
          <c:orientation val="minMax"/>
          <c:min val="0"/>
        </c:scaling>
        <c:delete val="1"/>
        <c:axPos val="l"/>
        <c:numFmt formatCode="General" sourceLinked="1"/>
        <c:tickLblPos val="none"/>
        <c:crossAx val="80723968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plotArea>
      <c:layout>
        <c:manualLayout>
          <c:layoutTarget val="inner"/>
          <c:xMode val="edge"/>
          <c:yMode val="edge"/>
          <c:x val="8.8191477789188646E-3"/>
          <c:y val="2.5822130874347302E-2"/>
          <c:w val="0.53949065000402618"/>
          <c:h val="0.71302847030807948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  Josefina Vázquez Mota / PAN</c:v>
                </c:pt>
              </c:strCache>
            </c:strRef>
          </c:tx>
          <c:spPr>
            <a:ln>
              <a:solidFill>
                <a:srgbClr val="2245AF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2905328963713151E-2"/>
                  <c:y val="-1.5543830316371405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6945538444178883E-2"/>
                  <c:y val="-7.490285368609871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9678853512400406E-2"/>
                  <c:y val="-7.3407384164522332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5.2196654686833432E-2"/>
                  <c:y val="-6.7514573782847906E-2"/>
                </c:manualLayout>
              </c:layout>
              <c:dLblPos val="r"/>
              <c:showVal val="1"/>
            </c:dLbl>
            <c:dLbl>
              <c:idx val="5"/>
              <c:spPr/>
              <c:txPr>
                <a:bodyPr/>
                <a:lstStyle/>
                <a:p>
                  <a:pPr>
                    <a:defRPr sz="1600">
                      <a:solidFill>
                        <a:srgbClr val="2245AF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rgbClr val="2245AF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Hoja1!$B$1:$G$1</c:f>
              <c:strCache>
                <c:ptCount val="6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  <c:pt idx="3">
                  <c:v>1-3 J</c:v>
                </c:pt>
                <c:pt idx="4">
                  <c:v>11-12 J</c:v>
                </c:pt>
                <c:pt idx="5">
                  <c:v>22-24 J</c:v>
                </c:pt>
              </c:strCache>
            </c:strRef>
          </c:cat>
          <c:val>
            <c:numRef>
              <c:f>Hoja1!$B$2:$G$2</c:f>
              <c:numCache>
                <c:formatCode>General</c:formatCode>
                <c:ptCount val="6"/>
                <c:pt idx="0">
                  <c:v>21</c:v>
                </c:pt>
                <c:pt idx="1">
                  <c:v>21</c:v>
                </c:pt>
                <c:pt idx="2">
                  <c:v>23</c:v>
                </c:pt>
                <c:pt idx="3">
                  <c:v>25</c:v>
                </c:pt>
                <c:pt idx="4">
                  <c:v>27</c:v>
                </c:pt>
                <c:pt idx="5">
                  <c:v>25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  Enrique Peña Nieto / PRI - PVEM</c:v>
                </c:pt>
              </c:strCache>
            </c:strRef>
          </c:tx>
          <c:spPr>
            <a:ln>
              <a:solidFill>
                <a:srgbClr val="30741A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0385307861258304E-2"/>
                  <c:y val="-1.1855000987216601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4643361585415929E-2"/>
                  <c:y val="3.103259939483749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5.4247512394722787E-2"/>
                  <c:y val="-3.1653418876553416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5.0576110873010102E-3"/>
                  <c:y val="-5.6926051478861199E-3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6.4767066313375504E-2"/>
                  <c:y val="3.8844001354515198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3827363707539007E-2"/>
                  <c:y val="-5.1792001806020345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30741A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30741A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Hoja1!$B$1:$G$1</c:f>
              <c:strCache>
                <c:ptCount val="6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  <c:pt idx="3">
                  <c:v>1-3 J</c:v>
                </c:pt>
                <c:pt idx="4">
                  <c:v>11-12 J</c:v>
                </c:pt>
                <c:pt idx="5">
                  <c:v>22-24 J</c:v>
                </c:pt>
              </c:strCache>
            </c:strRef>
          </c:cat>
          <c:val>
            <c:numRef>
              <c:f>Hoja1!$B$3:$G$3</c:f>
              <c:numCache>
                <c:formatCode>General</c:formatCode>
                <c:ptCount val="6"/>
                <c:pt idx="0">
                  <c:v>8</c:v>
                </c:pt>
                <c:pt idx="1">
                  <c:v>14</c:v>
                </c:pt>
                <c:pt idx="2">
                  <c:v>19</c:v>
                </c:pt>
                <c:pt idx="3">
                  <c:v>19</c:v>
                </c:pt>
                <c:pt idx="4">
                  <c:v>14</c:v>
                </c:pt>
                <c:pt idx="5">
                  <c:v>14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  Andrés Manuel López Obrador /    PRD - PT - MC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1209491353635417E-2"/>
                  <c:y val="4.9244884327621502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5.3924343938339704E-2"/>
                  <c:y val="4.7210317619257397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8191711644655207E-2"/>
                  <c:y val="-3.6949136496539116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6483640153656016E-2"/>
                  <c:y val="-2.5252606167413708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3.3341037247020498E-2"/>
                  <c:y val="2.9595429603440197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1257446979092495E-2"/>
                  <c:y val="-5.1792001806020345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Hoja1!$B$1:$G$1</c:f>
              <c:strCache>
                <c:ptCount val="6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  <c:pt idx="3">
                  <c:v>1-3 J</c:v>
                </c:pt>
                <c:pt idx="4">
                  <c:v>11-12 J</c:v>
                </c:pt>
                <c:pt idx="5">
                  <c:v>22-24 J</c:v>
                </c:pt>
              </c:strCache>
            </c:strRef>
          </c:cat>
          <c:val>
            <c:numRef>
              <c:f>Hoja1!$B$4:$G$4</c:f>
              <c:numCache>
                <c:formatCode>General</c:formatCode>
                <c:ptCount val="6"/>
                <c:pt idx="0">
                  <c:v>19</c:v>
                </c:pt>
                <c:pt idx="1">
                  <c:v>19</c:v>
                </c:pt>
                <c:pt idx="2">
                  <c:v>20</c:v>
                </c:pt>
                <c:pt idx="3">
                  <c:v>15</c:v>
                </c:pt>
                <c:pt idx="4">
                  <c:v>19</c:v>
                </c:pt>
                <c:pt idx="5">
                  <c:v>20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  Gabriel Quadri / PANAL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9.8368667407694121E-2"/>
                  <c:y val="-1.1226543103556899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2.6859109440775013E-2"/>
                  <c:y val="-7.7470877110438027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53532236177249E-2"/>
                  <c:y val="0.11098078918514701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7055831433749518E-2"/>
                  <c:y val="4.4815432505891824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5.525364022294172E-2"/>
                  <c:y val="-6.1040573557095301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1257199530044799E-2"/>
                  <c:y val="3.6990645834319518E-3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5">
                          <a:lumMod val="50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5">
                        <a:lumMod val="50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Hoja1!$B$1:$G$1</c:f>
              <c:strCache>
                <c:ptCount val="6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  <c:pt idx="3">
                  <c:v>1-3 J</c:v>
                </c:pt>
                <c:pt idx="4">
                  <c:v>11-12 J</c:v>
                </c:pt>
                <c:pt idx="5">
                  <c:v>22-24 J</c:v>
                </c:pt>
              </c:strCache>
            </c:strRef>
          </c:cat>
          <c:val>
            <c:numRef>
              <c:f>Hoja1!$B$5:$G$5</c:f>
              <c:numCache>
                <c:formatCode>General</c:formatCode>
                <c:ptCount val="6"/>
                <c:pt idx="0">
                  <c:v>19</c:v>
                </c:pt>
                <c:pt idx="1">
                  <c:v>21</c:v>
                </c:pt>
                <c:pt idx="2">
                  <c:v>15</c:v>
                </c:pt>
                <c:pt idx="3">
                  <c:v>13</c:v>
                </c:pt>
                <c:pt idx="4">
                  <c:v>20</c:v>
                </c:pt>
                <c:pt idx="5">
                  <c:v>19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  Ninguno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3115096470485701E-2"/>
                  <c:y val="1.39247951000449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5301328603427211E-2"/>
                  <c:y val="5.487898571569021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5391894954909804E-2"/>
                  <c:y val="2.6399574711346199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945451342114141E-2"/>
                  <c:y val="4.6596052243506915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3.3169307607870513E-2"/>
                  <c:y val="5.2716858981127816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3745458072728199E-2"/>
                  <c:y val="4.9942287455805333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FF000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Hoja1!$B$1:$G$1</c:f>
              <c:strCache>
                <c:ptCount val="6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  <c:pt idx="3">
                  <c:v>1-3 J</c:v>
                </c:pt>
                <c:pt idx="4">
                  <c:v>11-12 J</c:v>
                </c:pt>
                <c:pt idx="5">
                  <c:v>22-24 J</c:v>
                </c:pt>
              </c:strCache>
            </c:strRef>
          </c:cat>
          <c:val>
            <c:numRef>
              <c:f>Hoja1!$B$6:$G$6</c:f>
              <c:numCache>
                <c:formatCode>General</c:formatCode>
                <c:ptCount val="6"/>
                <c:pt idx="0">
                  <c:v>6</c:v>
                </c:pt>
                <c:pt idx="1">
                  <c:v>5</c:v>
                </c:pt>
                <c:pt idx="2">
                  <c:v>6</c:v>
                </c:pt>
                <c:pt idx="3">
                  <c:v>8</c:v>
                </c:pt>
                <c:pt idx="4">
                  <c:v>6</c:v>
                </c:pt>
                <c:pt idx="5">
                  <c:v>9</c:v>
                </c:pt>
              </c:numCache>
            </c:numRef>
          </c:val>
        </c:ser>
        <c:ser>
          <c:idx val="5"/>
          <c:order val="5"/>
          <c:tx>
            <c:strRef>
              <c:f>Hoja1!$A$7</c:f>
              <c:strCache>
                <c:ptCount val="1"/>
                <c:pt idx="0">
                  <c:v>  Ns / Nc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7.9206213148650631E-2"/>
                  <c:y val="-3.6598429695475099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8.2985255006141664E-2"/>
                  <c:y val="1.8297954571232899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5799374250848E-2"/>
                  <c:y val="4.0167952848855014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6398022783128717E-2"/>
                  <c:y val="-3.947647258016952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0771120518574122E-2"/>
                  <c:y val="3.4219715478977723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3827363707539007E-2"/>
                  <c:y val="2.6820858078117699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Hoja1!$B$1:$G$1</c:f>
              <c:strCache>
                <c:ptCount val="6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  <c:pt idx="3">
                  <c:v>1-3 J</c:v>
                </c:pt>
                <c:pt idx="4">
                  <c:v>11-12 J</c:v>
                </c:pt>
                <c:pt idx="5">
                  <c:v>22-24 J</c:v>
                </c:pt>
              </c:strCache>
            </c:strRef>
          </c:cat>
          <c:val>
            <c:numRef>
              <c:f>Hoja1!$B$7:$G$7</c:f>
              <c:numCache>
                <c:formatCode>0</c:formatCode>
                <c:ptCount val="6"/>
                <c:pt idx="0" formatCode="General">
                  <c:v>27</c:v>
                </c:pt>
                <c:pt idx="1">
                  <c:v>20</c:v>
                </c:pt>
                <c:pt idx="2" formatCode="General">
                  <c:v>17</c:v>
                </c:pt>
                <c:pt idx="3" formatCode="General">
                  <c:v>20</c:v>
                </c:pt>
                <c:pt idx="4" formatCode="General">
                  <c:v>14</c:v>
                </c:pt>
                <c:pt idx="5" formatCode="General">
                  <c:v>13</c:v>
                </c:pt>
              </c:numCache>
            </c:numRef>
          </c:val>
        </c:ser>
        <c:dLbls>
          <c:showVal val="1"/>
        </c:dLbls>
        <c:marker val="1"/>
        <c:axId val="91288704"/>
        <c:axId val="91290240"/>
      </c:lineChart>
      <c:catAx>
        <c:axId val="91288704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91290240"/>
        <c:crosses val="autoZero"/>
        <c:auto val="1"/>
        <c:lblAlgn val="ctr"/>
        <c:lblOffset val="100"/>
      </c:catAx>
      <c:valAx>
        <c:axId val="91290240"/>
        <c:scaling>
          <c:orientation val="minMax"/>
          <c:min val="0"/>
        </c:scaling>
        <c:delete val="1"/>
        <c:axPos val="l"/>
        <c:numFmt formatCode="General" sourceLinked="1"/>
        <c:tickLblPos val="none"/>
        <c:crossAx val="91288704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plotArea>
      <c:layout>
        <c:manualLayout>
          <c:layoutTarget val="inner"/>
          <c:xMode val="edge"/>
          <c:yMode val="edge"/>
          <c:x val="8.8191477789188646E-3"/>
          <c:y val="2.5822130874347302E-2"/>
          <c:w val="0.53949065000402618"/>
          <c:h val="0.79626569270081105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  Josefina Vázquez Mota / PAN</c:v>
                </c:pt>
              </c:strCache>
            </c:strRef>
          </c:tx>
          <c:spPr>
            <a:ln>
              <a:solidFill>
                <a:srgbClr val="2245AF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0718972806436939E-2"/>
                  <c:y val="-1.6028807629484807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0425520538524401E-2"/>
                  <c:y val="-2.0096063621813317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9678853512400406E-2"/>
                  <c:y val="-7.3407384164522332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2245AF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2245AF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Hoja1!$B$1:$D$1</c:f>
              <c:strCache>
                <c:ptCount val="3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</c:strCache>
            </c:strRef>
          </c:cat>
          <c:val>
            <c:numRef>
              <c:f>Hoja1!$B$2:$D$2</c:f>
              <c:numCache>
                <c:formatCode>General</c:formatCode>
                <c:ptCount val="3"/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  Enrique Peña Nieto / PRI - PVEM</c:v>
                </c:pt>
              </c:strCache>
            </c:strRef>
          </c:tx>
          <c:spPr>
            <a:ln>
              <a:solidFill>
                <a:srgbClr val="30741A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0808087698887498E-2"/>
                  <c:y val="-1.6704392216379505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0693787094074101E-2"/>
                  <c:y val="-4.6118100129350179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9678853512400406E-2"/>
                  <c:y val="-6.8640646534769395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30741A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30741A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Hoja1!$B$1:$D$1</c:f>
              <c:strCache>
                <c:ptCount val="3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</c:strCache>
            </c:strRef>
          </c:cat>
          <c:val>
            <c:numRef>
              <c:f>Hoja1!$B$3:$D$3</c:f>
              <c:numCache>
                <c:formatCode>General</c:formatCode>
                <c:ptCount val="3"/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  Andrés Manuel López Obrador /    PRD - PT - MC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1021348855303787E-2"/>
                  <c:y val="-2.44776249363656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11190802359762E-2"/>
                  <c:y val="-1.584129376166950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4476941675224819E-2"/>
                  <c:y val="-3.8729377291412098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Hoja1!$B$1:$D$1</c:f>
              <c:strCache>
                <c:ptCount val="3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</c:strCache>
            </c:strRef>
          </c:cat>
          <c:val>
            <c:numRef>
              <c:f>Hoja1!$B$4:$D$4</c:f>
              <c:numCache>
                <c:formatCode>General</c:formatCode>
                <c:ptCount val="3"/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  Gabriel Quadri / PANAL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0674722652944197E-2"/>
                  <c:y val="-1.1711545939340101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9.0244193242878645E-3"/>
                  <c:y val="1.856217364737241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4.3636643552107314E-2"/>
                  <c:y val="2.0282815798244608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5">
                          <a:lumMod val="50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5">
                        <a:lumMod val="50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Hoja1!$B$1:$D$1</c:f>
              <c:strCache>
                <c:ptCount val="3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</c:strCache>
            </c:strRef>
          </c:cat>
          <c:val>
            <c:numRef>
              <c:f>Hoja1!$B$5:$D$5</c:f>
              <c:numCache>
                <c:formatCode>General</c:formatCode>
                <c:ptCount val="3"/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  Ninguno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9165687939313402E-2"/>
                  <c:y val="1.4409925173946795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1782986184733401E-2"/>
                  <c:y val="-2.7573322314188499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9678853512400406E-2"/>
                  <c:y val="-3.0506745496746607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FF000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Hoja1!$B$1:$D$1</c:f>
              <c:strCache>
                <c:ptCount val="3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</c:strCache>
            </c:strRef>
          </c:cat>
          <c:val>
            <c:numRef>
              <c:f>Hoja1!$B$6:$D$6</c:f>
              <c:numCache>
                <c:formatCode>General</c:formatCode>
                <c:ptCount val="3"/>
              </c:numCache>
            </c:numRef>
          </c:val>
        </c:ser>
        <c:ser>
          <c:idx val="5"/>
          <c:order val="5"/>
          <c:tx>
            <c:strRef>
              <c:f>Hoja1!$A$7</c:f>
              <c:strCache>
                <c:ptCount val="1"/>
                <c:pt idx="0">
                  <c:v>  Ns / Nc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0922707888143036E-2"/>
                  <c:y val="7.4955899869886024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8867773780923609E-4"/>
                  <c:y val="6.1726815590612402E-3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5799148553296498E-2"/>
                  <c:y val="-1.8518775691589807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Hoja1!$B$1:$D$1</c:f>
              <c:strCache>
                <c:ptCount val="3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</c:strCache>
            </c:strRef>
          </c:cat>
          <c:val>
            <c:numRef>
              <c:f>Hoja1!$B$7:$D$7</c:f>
              <c:numCache>
                <c:formatCode>General</c:formatCode>
                <c:ptCount val="3"/>
              </c:numCache>
            </c:numRef>
          </c:val>
        </c:ser>
        <c:dLbls>
          <c:showVal val="1"/>
        </c:dLbls>
        <c:marker val="1"/>
        <c:axId val="91379968"/>
        <c:axId val="91402240"/>
      </c:lineChart>
      <c:catAx>
        <c:axId val="91379968"/>
        <c:scaling>
          <c:orientation val="minMax"/>
        </c:scaling>
        <c:delete val="1"/>
        <c:axPos val="b"/>
        <c:tickLblPos val="none"/>
        <c:crossAx val="91402240"/>
        <c:crosses val="autoZero"/>
        <c:auto val="1"/>
        <c:lblAlgn val="ctr"/>
        <c:lblOffset val="100"/>
      </c:catAx>
      <c:valAx>
        <c:axId val="91402240"/>
        <c:scaling>
          <c:orientation val="minMax"/>
          <c:min val="0"/>
        </c:scaling>
        <c:delete val="1"/>
        <c:axPos val="l"/>
        <c:numFmt formatCode="General" sourceLinked="1"/>
        <c:tickLblPos val="none"/>
        <c:crossAx val="9137996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"/>
          <c:y val="3.5044495339413902E-2"/>
          <c:w val="0.99346780398885681"/>
          <c:h val="0.96318436568542298"/>
        </c:manualLayout>
      </c:layout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plotArea>
      <c:layout>
        <c:manualLayout>
          <c:layoutTarget val="inner"/>
          <c:xMode val="edge"/>
          <c:yMode val="edge"/>
          <c:x val="0.40362078039627525"/>
          <c:y val="3.6191812020886616E-2"/>
          <c:w val="0.56907882526130604"/>
          <c:h val="0.75201783135207223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  Propuestas</c:v>
                </c:pt>
              </c:strCache>
            </c:strRef>
          </c:tx>
          <c:spPr>
            <a:ln>
              <a:solidFill>
                <a:srgbClr val="2245AF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9061892182562066E-2"/>
                  <c:y val="-6.3492945228308034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6.6547253713963306E-2"/>
                  <c:y val="5.64381735362737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4.7173370826797012E-2"/>
                  <c:y val="-6.7020331074325104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8.3373801527026944E-3"/>
                  <c:y val="-4.5856015998222414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2245AF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2245AF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Hoja1!$B$1:$E$1</c:f>
              <c:strCache>
                <c:ptCount val="4"/>
                <c:pt idx="0">
                  <c:v>18-20 M</c:v>
                </c:pt>
                <c:pt idx="1">
                  <c:v>1-3 J</c:v>
                </c:pt>
                <c:pt idx="2">
                  <c:v>11-12 J</c:v>
                </c:pt>
                <c:pt idx="3">
                  <c:v>22-24 J</c:v>
                </c:pt>
              </c:strCache>
            </c:strRef>
          </c:cat>
          <c:val>
            <c:numRef>
              <c:f>Hoja1!$B$2:$E$2</c:f>
              <c:numCache>
                <c:formatCode>General</c:formatCode>
                <c:ptCount val="4"/>
                <c:pt idx="0">
                  <c:v>28</c:v>
                </c:pt>
                <c:pt idx="1">
                  <c:v>22</c:v>
                </c:pt>
                <c:pt idx="2">
                  <c:v>16</c:v>
                </c:pt>
                <c:pt idx="3">
                  <c:v>16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  Ataques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9.2290872663756296E-2"/>
                  <c:y val="-7.8316298189090125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6.9954209497270603E-2"/>
                  <c:y val="-9.2425841573158529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5.0402351307991318E-2"/>
                  <c:y val="9.7003110765470496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8.5593407794810946E-3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FF000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Hoja1!$B$1:$E$1</c:f>
              <c:strCache>
                <c:ptCount val="4"/>
                <c:pt idx="0">
                  <c:v>18-20 M</c:v>
                </c:pt>
                <c:pt idx="1">
                  <c:v>1-3 J</c:v>
                </c:pt>
                <c:pt idx="2">
                  <c:v>11-12 J</c:v>
                </c:pt>
                <c:pt idx="3">
                  <c:v>22-24 J</c:v>
                </c:pt>
              </c:strCache>
            </c:strRef>
          </c:cat>
          <c:val>
            <c:numRef>
              <c:f>Hoja1!$B$3:$E$3</c:f>
              <c:numCache>
                <c:formatCode>General</c:formatCode>
                <c:ptCount val="4"/>
                <c:pt idx="0">
                  <c:v>47</c:v>
                </c:pt>
                <c:pt idx="1">
                  <c:v>46</c:v>
                </c:pt>
                <c:pt idx="2">
                  <c:v>57</c:v>
                </c:pt>
                <c:pt idx="3">
                  <c:v>55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  Ambas (esp.)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9062146432993525E-2"/>
                  <c:y val="-1.7636929230085505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5.0402351307991318E-2"/>
                  <c:y val="-0.11993111876458203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4.7173370826797012E-2"/>
                  <c:y val="-0.1022941895344960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7711263039869014E-2"/>
                  <c:y val="-0.142859126763693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dLblPos val="t"/>
            <c:showVal val="1"/>
          </c:dLbls>
          <c:cat>
            <c:strRef>
              <c:f>Hoja1!$B$1:$E$1</c:f>
              <c:strCache>
                <c:ptCount val="4"/>
                <c:pt idx="0">
                  <c:v>18-20 M</c:v>
                </c:pt>
                <c:pt idx="1">
                  <c:v>1-3 J</c:v>
                </c:pt>
                <c:pt idx="2">
                  <c:v>11-12 J</c:v>
                </c:pt>
                <c:pt idx="3">
                  <c:v>22-24 J</c:v>
                </c:pt>
              </c:strCache>
            </c:strRef>
          </c:cat>
          <c:val>
            <c:numRef>
              <c:f>Hoja1!$B$4:$E$4</c:f>
              <c:numCache>
                <c:formatCode>General</c:formatCode>
                <c:ptCount val="4"/>
                <c:pt idx="0">
                  <c:v>21</c:v>
                </c:pt>
                <c:pt idx="1">
                  <c:v>27</c:v>
                </c:pt>
                <c:pt idx="2">
                  <c:v>25</c:v>
                </c:pt>
                <c:pt idx="3">
                  <c:v>26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  Ns / Nc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8929427707703596E-2"/>
                  <c:y val="-6.3492945228308034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8.2051699282759526E-3"/>
                  <c:y val="-4.585601599822241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4.6996921027273431E-2"/>
                  <c:y val="-8.4657260304410564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8.2049156778444803E-3"/>
                  <c:y val="-3.7037551383179615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dLblPos val="t"/>
            <c:showVal val="1"/>
          </c:dLbls>
          <c:cat>
            <c:strRef>
              <c:f>Hoja1!$B$1:$E$1</c:f>
              <c:strCache>
                <c:ptCount val="4"/>
                <c:pt idx="0">
                  <c:v>18-20 M</c:v>
                </c:pt>
                <c:pt idx="1">
                  <c:v>1-3 J</c:v>
                </c:pt>
                <c:pt idx="2">
                  <c:v>11-12 J</c:v>
                </c:pt>
                <c:pt idx="3">
                  <c:v>22-24 J</c:v>
                </c:pt>
              </c:strCache>
            </c:strRef>
          </c:cat>
          <c:val>
            <c:numRef>
              <c:f>Hoja1!$B$5:$E$5</c:f>
              <c:numCache>
                <c:formatCode>General</c:formatCode>
                <c:ptCount val="4"/>
                <c:pt idx="0">
                  <c:v>4</c:v>
                </c:pt>
                <c:pt idx="1">
                  <c:v>5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</c:ser>
        <c:dLbls>
          <c:showVal val="1"/>
        </c:dLbls>
        <c:marker val="1"/>
        <c:axId val="91484544"/>
        <c:axId val="91486080"/>
      </c:lineChart>
      <c:catAx>
        <c:axId val="91484544"/>
        <c:scaling>
          <c:orientation val="minMax"/>
        </c:scaling>
        <c:axPos val="b"/>
        <c:tickLblPos val="nextTo"/>
        <c:crossAx val="91486080"/>
        <c:crosses val="autoZero"/>
        <c:auto val="1"/>
        <c:lblAlgn val="ctr"/>
        <c:lblOffset val="100"/>
      </c:catAx>
      <c:valAx>
        <c:axId val="91486080"/>
        <c:scaling>
          <c:orientation val="minMax"/>
          <c:min val="0"/>
        </c:scaling>
        <c:delete val="1"/>
        <c:axPos val="l"/>
        <c:numFmt formatCode="General" sourceLinked="1"/>
        <c:tickLblPos val="none"/>
        <c:crossAx val="91484544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legend>
      <c:legendPos val="r"/>
      <c:layout>
        <c:manualLayout>
          <c:xMode val="edge"/>
          <c:yMode val="edge"/>
          <c:x val="5.1663687699109902E-2"/>
          <c:y val="5.7317936895900444E-2"/>
          <c:w val="0.32512426489844026"/>
          <c:h val="0.74069825574936121"/>
        </c:manualLayout>
      </c:layout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plotArea>
      <c:layout>
        <c:manualLayout>
          <c:layoutTarget val="inner"/>
          <c:xMode val="edge"/>
          <c:yMode val="edge"/>
          <c:x val="0.40362078039627525"/>
          <c:y val="3.6191812020886616E-2"/>
          <c:w val="0.56907882526130604"/>
          <c:h val="0.75201783135207223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  Propuestas</c:v>
                </c:pt>
              </c:strCache>
            </c:strRef>
          </c:tx>
          <c:spPr>
            <a:ln>
              <a:solidFill>
                <a:srgbClr val="3C733D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9061892182562066E-2"/>
                  <c:y val="-6.3492945228308034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5.0402351307991318E-2"/>
                  <c:y val="-0.10229418953449602"/>
                </c:manualLayout>
              </c:layout>
              <c:dLblPos val="r"/>
              <c:showVal val="1"/>
            </c:dLbl>
            <c:dLbl>
              <c:idx val="3"/>
              <c:spPr/>
              <c:txPr>
                <a:bodyPr/>
                <a:lstStyle/>
                <a:p>
                  <a:pPr>
                    <a:defRPr sz="1600">
                      <a:solidFill>
                        <a:srgbClr val="3C733D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rgbClr val="3C733D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Hoja1!$B$1:$E$1</c:f>
              <c:strCache>
                <c:ptCount val="4"/>
                <c:pt idx="0">
                  <c:v>18-20 M</c:v>
                </c:pt>
                <c:pt idx="1">
                  <c:v>1-3 J</c:v>
                </c:pt>
                <c:pt idx="2">
                  <c:v>11-12 J</c:v>
                </c:pt>
                <c:pt idx="3">
                  <c:v>22-24 J</c:v>
                </c:pt>
              </c:strCache>
            </c:strRef>
          </c:cat>
          <c:val>
            <c:numRef>
              <c:f>Hoja1!$B$2:$E$2</c:f>
              <c:numCache>
                <c:formatCode>General</c:formatCode>
                <c:ptCount val="4"/>
                <c:pt idx="0">
                  <c:v>49</c:v>
                </c:pt>
                <c:pt idx="1">
                  <c:v>39</c:v>
                </c:pt>
                <c:pt idx="2">
                  <c:v>48</c:v>
                </c:pt>
                <c:pt idx="3">
                  <c:v>40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  Ataques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9.2290872663756296E-2"/>
                  <c:y val="-7.8316298189090125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5.0580326610104399E-2"/>
                  <c:y val="-7.4788912343073027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7799487939630892E-2"/>
                  <c:y val="6.5256638151316534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7711263039869014E-2"/>
                  <c:y val="7.0547716920342238E-3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FF000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Hoja1!$B$1:$E$1</c:f>
              <c:strCache>
                <c:ptCount val="4"/>
                <c:pt idx="0">
                  <c:v>18-20 M</c:v>
                </c:pt>
                <c:pt idx="1">
                  <c:v>1-3 J</c:v>
                </c:pt>
                <c:pt idx="2">
                  <c:v>11-12 J</c:v>
                </c:pt>
                <c:pt idx="3">
                  <c:v>22-24 J</c:v>
                </c:pt>
              </c:strCache>
            </c:strRef>
          </c:cat>
          <c:val>
            <c:numRef>
              <c:f>Hoja1!$B$3:$E$3</c:f>
              <c:numCache>
                <c:formatCode>General</c:formatCode>
                <c:ptCount val="4"/>
                <c:pt idx="0">
                  <c:v>28</c:v>
                </c:pt>
                <c:pt idx="1">
                  <c:v>29</c:v>
                </c:pt>
                <c:pt idx="2">
                  <c:v>24</c:v>
                </c:pt>
                <c:pt idx="3">
                  <c:v>29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  Ambas (esp.)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9062146432993525E-2"/>
                  <c:y val="-1.7636929230085505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5.0402351307991318E-2"/>
                  <c:y val="0.100530496611488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7398204483452116E-2"/>
                  <c:y val="-9.8767498055771674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7711263039869014E-2"/>
                  <c:y val="-0.125222197533607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dLblPos val="t"/>
            <c:showVal val="1"/>
          </c:dLbls>
          <c:cat>
            <c:strRef>
              <c:f>Hoja1!$B$1:$E$1</c:f>
              <c:strCache>
                <c:ptCount val="4"/>
                <c:pt idx="0">
                  <c:v>18-20 M</c:v>
                </c:pt>
                <c:pt idx="1">
                  <c:v>1-3 J</c:v>
                </c:pt>
                <c:pt idx="2">
                  <c:v>11-12 J</c:v>
                </c:pt>
                <c:pt idx="3">
                  <c:v>22-24 J</c:v>
                </c:pt>
              </c:strCache>
            </c:strRef>
          </c:cat>
          <c:val>
            <c:numRef>
              <c:f>Hoja1!$B$4:$E$4</c:f>
              <c:numCache>
                <c:formatCode>General</c:formatCode>
                <c:ptCount val="4"/>
                <c:pt idx="0">
                  <c:v>20</c:v>
                </c:pt>
                <c:pt idx="1">
                  <c:v>27</c:v>
                </c:pt>
                <c:pt idx="2">
                  <c:v>25</c:v>
                </c:pt>
                <c:pt idx="3">
                  <c:v>29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  Ns / Nc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8929427707703596E-2"/>
                  <c:y val="-6.3492945228308034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5.0182170434234313E-2"/>
                  <c:y val="-2.8219086768136892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7623038140107206E-2"/>
                  <c:y val="-4.9383401844239554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4.37237009709825E-2"/>
                  <c:y val="-9.8766803688479066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dLblPos val="t"/>
            <c:showVal val="1"/>
          </c:dLbls>
          <c:cat>
            <c:strRef>
              <c:f>Hoja1!$B$1:$E$1</c:f>
              <c:strCache>
                <c:ptCount val="4"/>
                <c:pt idx="0">
                  <c:v>18-20 M</c:v>
                </c:pt>
                <c:pt idx="1">
                  <c:v>1-3 J</c:v>
                </c:pt>
                <c:pt idx="2">
                  <c:v>11-12 J</c:v>
                </c:pt>
                <c:pt idx="3">
                  <c:v>22-24 J</c:v>
                </c:pt>
              </c:strCache>
            </c:strRef>
          </c:cat>
          <c:val>
            <c:numRef>
              <c:f>Hoja1!$B$5:$E$5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</c:ser>
        <c:dLbls>
          <c:showVal val="1"/>
        </c:dLbls>
        <c:marker val="1"/>
        <c:axId val="94163328"/>
        <c:axId val="94164864"/>
      </c:lineChart>
      <c:catAx>
        <c:axId val="94163328"/>
        <c:scaling>
          <c:orientation val="minMax"/>
        </c:scaling>
        <c:axPos val="b"/>
        <c:tickLblPos val="nextTo"/>
        <c:crossAx val="94164864"/>
        <c:crosses val="autoZero"/>
        <c:auto val="1"/>
        <c:lblAlgn val="ctr"/>
        <c:lblOffset val="100"/>
      </c:catAx>
      <c:valAx>
        <c:axId val="94164864"/>
        <c:scaling>
          <c:orientation val="minMax"/>
          <c:min val="0"/>
        </c:scaling>
        <c:delete val="1"/>
        <c:axPos val="l"/>
        <c:numFmt formatCode="General" sourceLinked="1"/>
        <c:tickLblPos val="none"/>
        <c:crossAx val="94163328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legend>
      <c:legendPos val="r"/>
      <c:layout>
        <c:manualLayout>
          <c:xMode val="edge"/>
          <c:yMode val="edge"/>
          <c:x val="5.1663687699109902E-2"/>
          <c:y val="5.7317936895900444E-2"/>
          <c:w val="0.32512426489844026"/>
          <c:h val="0.74069825574936121"/>
        </c:manualLayout>
      </c:layout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hart>
    <c:plotArea>
      <c:layout>
        <c:manualLayout>
          <c:layoutTarget val="inner"/>
          <c:xMode val="edge"/>
          <c:yMode val="edge"/>
          <c:x val="0.40362078039627525"/>
          <c:y val="3.6191812020886616E-2"/>
          <c:w val="0.56907882526130604"/>
          <c:h val="0.75201783135207223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  Propuestas</c:v>
                </c:pt>
              </c:strCache>
            </c:strRef>
          </c:tx>
          <c:spPr>
            <a:ln>
              <a:solidFill>
                <a:srgbClr val="C174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9061892182562066E-2"/>
                  <c:y val="-6.3492945228308034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1028468420825118E-2"/>
                  <c:y val="6.525663815131653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5.0402351307991318E-2"/>
                  <c:y val="5.64381735362737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0940243521063317E-2"/>
                  <c:y val="7.0547716920342238E-3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dLblPos val="t"/>
            <c:showVal val="1"/>
          </c:dLbls>
          <c:cat>
            <c:strRef>
              <c:f>Hoja1!$B$1:$E$1</c:f>
              <c:strCache>
                <c:ptCount val="4"/>
                <c:pt idx="0">
                  <c:v>18-20 M</c:v>
                </c:pt>
                <c:pt idx="1">
                  <c:v>1-3 J</c:v>
                </c:pt>
                <c:pt idx="2">
                  <c:v>11-12 J</c:v>
                </c:pt>
                <c:pt idx="3">
                  <c:v>22-24 J</c:v>
                </c:pt>
              </c:strCache>
            </c:strRef>
          </c:cat>
          <c:val>
            <c:numRef>
              <c:f>Hoja1!$B$2:$E$2</c:f>
              <c:numCache>
                <c:formatCode>General</c:formatCode>
                <c:ptCount val="4"/>
                <c:pt idx="0">
                  <c:v>32</c:v>
                </c:pt>
                <c:pt idx="1">
                  <c:v>27</c:v>
                </c:pt>
                <c:pt idx="2">
                  <c:v>28</c:v>
                </c:pt>
                <c:pt idx="3">
                  <c:v>24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  Ataques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9.2290872663756296E-2"/>
                  <c:y val="-7.8316298189090125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2.7977463241743807E-2"/>
                  <c:y val="-0.10124430618820103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4169224002257685E-2"/>
                  <c:y val="-8.9948339073436356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5.0314126408229611E-2"/>
                  <c:y val="-8.9948339073436356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FF000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Hoja1!$B$1:$E$1</c:f>
              <c:strCache>
                <c:ptCount val="4"/>
                <c:pt idx="0">
                  <c:v>18-20 M</c:v>
                </c:pt>
                <c:pt idx="1">
                  <c:v>1-3 J</c:v>
                </c:pt>
                <c:pt idx="2">
                  <c:v>11-12 J</c:v>
                </c:pt>
                <c:pt idx="3">
                  <c:v>22-24 J</c:v>
                </c:pt>
              </c:strCache>
            </c:strRef>
          </c:cat>
          <c:val>
            <c:numRef>
              <c:f>Hoja1!$B$3:$E$3</c:f>
              <c:numCache>
                <c:formatCode>General</c:formatCode>
                <c:ptCount val="4"/>
                <c:pt idx="0">
                  <c:v>41</c:v>
                </c:pt>
                <c:pt idx="1">
                  <c:v>40</c:v>
                </c:pt>
                <c:pt idx="2">
                  <c:v>36</c:v>
                </c:pt>
                <c:pt idx="3">
                  <c:v>42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  Ambas (esp.)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9062146432993525E-2"/>
                  <c:y val="-1.7636929230085505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1028468420825316E-2"/>
                  <c:y val="-4.93840962115320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4795341115091495E-2"/>
                  <c:y val="-1.9400622153094099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1566360633897205E-2"/>
                  <c:y val="-1.9400622153094099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dLblPos val="t"/>
            <c:showVal val="1"/>
          </c:dLbls>
          <c:cat>
            <c:strRef>
              <c:f>Hoja1!$B$1:$E$1</c:f>
              <c:strCache>
                <c:ptCount val="4"/>
                <c:pt idx="0">
                  <c:v>18-20 M</c:v>
                </c:pt>
                <c:pt idx="1">
                  <c:v>1-3 J</c:v>
                </c:pt>
                <c:pt idx="2">
                  <c:v>11-12 J</c:v>
                </c:pt>
                <c:pt idx="3">
                  <c:v>22-24 J</c:v>
                </c:pt>
              </c:strCache>
            </c:strRef>
          </c:cat>
          <c:val>
            <c:numRef>
              <c:f>Hoja1!$B$4:$E$4</c:f>
              <c:numCache>
                <c:formatCode>General</c:formatCode>
                <c:ptCount val="4"/>
                <c:pt idx="0">
                  <c:v>23</c:v>
                </c:pt>
                <c:pt idx="1">
                  <c:v>29</c:v>
                </c:pt>
                <c:pt idx="2">
                  <c:v>34</c:v>
                </c:pt>
                <c:pt idx="3">
                  <c:v>31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  Ns / Nc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8929427707703596E-2"/>
                  <c:y val="-6.3492945228308034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4663130890664703E-2"/>
                  <c:y val="-8.1130568825686172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0852018621301609E-2"/>
                  <c:y val="-0.11111265414953903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0852018621301609E-2"/>
                  <c:y val="-8.4657260304410759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dLblPos val="t"/>
            <c:showVal val="1"/>
          </c:dLbls>
          <c:cat>
            <c:strRef>
              <c:f>Hoja1!$B$1:$E$1</c:f>
              <c:strCache>
                <c:ptCount val="4"/>
                <c:pt idx="0">
                  <c:v>18-20 M</c:v>
                </c:pt>
                <c:pt idx="1">
                  <c:v>1-3 J</c:v>
                </c:pt>
                <c:pt idx="2">
                  <c:v>11-12 J</c:v>
                </c:pt>
                <c:pt idx="3">
                  <c:v>22-24 J</c:v>
                </c:pt>
              </c:strCache>
            </c:strRef>
          </c:cat>
          <c:val>
            <c:numRef>
              <c:f>Hoja1!$B$5:$E$5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</c:ser>
        <c:dLbls>
          <c:showVal val="1"/>
        </c:dLbls>
        <c:marker val="1"/>
        <c:axId val="94419584"/>
        <c:axId val="94249344"/>
      </c:lineChart>
      <c:catAx>
        <c:axId val="94419584"/>
        <c:scaling>
          <c:orientation val="minMax"/>
        </c:scaling>
        <c:axPos val="b"/>
        <c:tickLblPos val="nextTo"/>
        <c:crossAx val="94249344"/>
        <c:crosses val="autoZero"/>
        <c:auto val="1"/>
        <c:lblAlgn val="ctr"/>
        <c:lblOffset val="100"/>
      </c:catAx>
      <c:valAx>
        <c:axId val="94249344"/>
        <c:scaling>
          <c:orientation val="minMax"/>
          <c:min val="0"/>
        </c:scaling>
        <c:delete val="1"/>
        <c:axPos val="l"/>
        <c:numFmt formatCode="General" sourceLinked="1"/>
        <c:tickLblPos val="none"/>
        <c:crossAx val="94419584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legend>
      <c:legendPos val="r"/>
      <c:layout>
        <c:manualLayout>
          <c:xMode val="edge"/>
          <c:yMode val="edge"/>
          <c:x val="5.1663687699109902E-2"/>
          <c:y val="5.7317936895900444E-2"/>
          <c:w val="0.32512426489844026"/>
          <c:h val="0.74069825574936121"/>
        </c:manualLayout>
      </c:layout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hart>
    <c:plotArea>
      <c:layout>
        <c:manualLayout>
          <c:layoutTarget val="inner"/>
          <c:xMode val="edge"/>
          <c:yMode val="edge"/>
          <c:x val="0.40362078039627525"/>
          <c:y val="3.6191812020886616E-2"/>
          <c:w val="0.56907882526130604"/>
          <c:h val="0.75201783135207223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  Propuestas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9061892182562066E-2"/>
                  <c:y val="-6.3492945228308034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2.7799487939630892E-2"/>
                  <c:y val="-0.14638651260970995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4257448902019511E-2"/>
                  <c:y val="5.7038801244306235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4795341115091495E-2"/>
                  <c:y val="-8.7584018442395301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5">
                        <a:lumMod val="75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Hoja1!$B$1:$E$1</c:f>
              <c:strCache>
                <c:ptCount val="4"/>
                <c:pt idx="0">
                  <c:v>18-20 M</c:v>
                </c:pt>
                <c:pt idx="1">
                  <c:v>1-3 J</c:v>
                </c:pt>
                <c:pt idx="2">
                  <c:v>11-12 J</c:v>
                </c:pt>
                <c:pt idx="3">
                  <c:v>22-24 J</c:v>
                </c:pt>
              </c:strCache>
            </c:strRef>
          </c:cat>
          <c:val>
            <c:numRef>
              <c:f>Hoja1!$B$2:$E$2</c:f>
              <c:numCache>
                <c:formatCode>General</c:formatCode>
                <c:ptCount val="4"/>
                <c:pt idx="0">
                  <c:v>35</c:v>
                </c:pt>
                <c:pt idx="1">
                  <c:v>29</c:v>
                </c:pt>
                <c:pt idx="2">
                  <c:v>36</c:v>
                </c:pt>
                <c:pt idx="3">
                  <c:v>32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  Ataques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9.2290872663756296E-2"/>
                  <c:y val="-7.8316298189090125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2.7977463241743807E-2"/>
                  <c:y val="-0.10124430618820103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4257448902019511E-2"/>
                  <c:y val="6.5255943784023898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4795341115091495E-2"/>
                  <c:y val="1.5873236307077002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FF000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Hoja1!$B$1:$E$1</c:f>
              <c:strCache>
                <c:ptCount val="4"/>
                <c:pt idx="0">
                  <c:v>18-20 M</c:v>
                </c:pt>
                <c:pt idx="1">
                  <c:v>1-3 J</c:v>
                </c:pt>
                <c:pt idx="2">
                  <c:v>11-12 J</c:v>
                </c:pt>
                <c:pt idx="3">
                  <c:v>22-24 J</c:v>
                </c:pt>
              </c:strCache>
            </c:strRef>
          </c:cat>
          <c:val>
            <c:numRef>
              <c:f>Hoja1!$B$3:$E$3</c:f>
              <c:numCache>
                <c:formatCode>General</c:formatCode>
                <c:ptCount val="4"/>
                <c:pt idx="0">
                  <c:v>23</c:v>
                </c:pt>
                <c:pt idx="1">
                  <c:v>25</c:v>
                </c:pt>
                <c:pt idx="2">
                  <c:v>23</c:v>
                </c:pt>
                <c:pt idx="3">
                  <c:v>28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  Ambas (esp.)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260418547060483E-2"/>
                  <c:y val="9.5239417842461899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4257448902019615E-2"/>
                  <c:y val="3.5273858460171128E-3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4169224002257685E-2"/>
                  <c:y val="-2.821908676813689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6.6459028814201321E-2"/>
                  <c:y val="3.3510165537162503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dLblPos val="t"/>
            <c:showVal val="1"/>
          </c:dLbls>
          <c:cat>
            <c:strRef>
              <c:f>Hoja1!$B$1:$E$1</c:f>
              <c:strCache>
                <c:ptCount val="4"/>
                <c:pt idx="0">
                  <c:v>18-20 M</c:v>
                </c:pt>
                <c:pt idx="1">
                  <c:v>1-3 J</c:v>
                </c:pt>
                <c:pt idx="2">
                  <c:v>11-12 J</c:v>
                </c:pt>
                <c:pt idx="3">
                  <c:v>22-24 J</c:v>
                </c:pt>
              </c:strCache>
            </c:strRef>
          </c:cat>
          <c:val>
            <c:numRef>
              <c:f>Hoja1!$B$4:$E$4</c:f>
              <c:numCache>
                <c:formatCode>General</c:formatCode>
                <c:ptCount val="4"/>
                <c:pt idx="0">
                  <c:v>19</c:v>
                </c:pt>
                <c:pt idx="1">
                  <c:v>24</c:v>
                </c:pt>
                <c:pt idx="2">
                  <c:v>26</c:v>
                </c:pt>
                <c:pt idx="3">
                  <c:v>28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  Ns / Nc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6952681452176737E-2"/>
                  <c:y val="-7.2311409843350744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5.6640131396622884E-2"/>
                  <c:y val="0.104057882457505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4169224002257685E-2"/>
                  <c:y val="0.11287565270525503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4169224002257595E-2"/>
                  <c:y val="6.8784023997333646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dLblPos val="t"/>
            <c:showVal val="1"/>
          </c:dLbls>
          <c:cat>
            <c:strRef>
              <c:f>Hoja1!$B$1:$E$1</c:f>
              <c:strCache>
                <c:ptCount val="4"/>
                <c:pt idx="0">
                  <c:v>18-20 M</c:v>
                </c:pt>
                <c:pt idx="1">
                  <c:v>1-3 J</c:v>
                </c:pt>
                <c:pt idx="2">
                  <c:v>11-12 J</c:v>
                </c:pt>
                <c:pt idx="3">
                  <c:v>22-24 J</c:v>
                </c:pt>
              </c:strCache>
            </c:strRef>
          </c:cat>
          <c:val>
            <c:numRef>
              <c:f>Hoja1!$B$5:$E$5</c:f>
              <c:numCache>
                <c:formatCode>General</c:formatCode>
                <c:ptCount val="4"/>
                <c:pt idx="0">
                  <c:v>23</c:v>
                </c:pt>
                <c:pt idx="1">
                  <c:v>22</c:v>
                </c:pt>
                <c:pt idx="2">
                  <c:v>15</c:v>
                </c:pt>
                <c:pt idx="3">
                  <c:v>12</c:v>
                </c:pt>
              </c:numCache>
            </c:numRef>
          </c:val>
        </c:ser>
        <c:dLbls>
          <c:showVal val="1"/>
        </c:dLbls>
        <c:marker val="1"/>
        <c:axId val="94311552"/>
        <c:axId val="94313088"/>
      </c:lineChart>
      <c:catAx>
        <c:axId val="94311552"/>
        <c:scaling>
          <c:orientation val="minMax"/>
        </c:scaling>
        <c:axPos val="b"/>
        <c:tickLblPos val="nextTo"/>
        <c:crossAx val="94313088"/>
        <c:crosses val="autoZero"/>
        <c:auto val="1"/>
        <c:lblAlgn val="ctr"/>
        <c:lblOffset val="100"/>
      </c:catAx>
      <c:valAx>
        <c:axId val="94313088"/>
        <c:scaling>
          <c:orientation val="minMax"/>
          <c:min val="0"/>
        </c:scaling>
        <c:delete val="1"/>
        <c:axPos val="l"/>
        <c:numFmt formatCode="General" sourceLinked="1"/>
        <c:tickLblPos val="none"/>
        <c:crossAx val="94311552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legend>
      <c:legendPos val="r"/>
      <c:layout>
        <c:manualLayout>
          <c:xMode val="edge"/>
          <c:yMode val="edge"/>
          <c:x val="5.1663687699109902E-2"/>
          <c:y val="5.7317936895900444E-2"/>
          <c:w val="0.32512426489844026"/>
          <c:h val="0.74069825574936121"/>
        </c:manualLayout>
      </c:layout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hart>
    <c:autoTitleDeleted val="1"/>
    <c:view3D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0.64259370681659622"/>
          <c:y val="0.12923622047244107"/>
          <c:w val="0.31277345588317901"/>
          <c:h val="0.74576377952755901"/>
        </c:manualLayout>
      </c:layout>
      <c:bar3DChart>
        <c:barDir val="bar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>
              <a:noFill/>
            </a:ln>
          </c:spPr>
          <c:dPt>
            <c:idx val="0"/>
            <c:spPr>
              <a:solidFill>
                <a:srgbClr val="2245AF"/>
              </a:solidFill>
              <a:ln>
                <a:noFill/>
              </a:ln>
            </c:spPr>
          </c:dPt>
          <c:dPt>
            <c:idx val="1"/>
            <c:spPr>
              <a:solidFill>
                <a:srgbClr val="30741A"/>
              </a:solidFill>
              <a:ln>
                <a:noFill/>
              </a:ln>
            </c:spPr>
          </c:dPt>
          <c:dPt>
            <c:idx val="2"/>
            <c:spPr>
              <a:solidFill>
                <a:srgbClr val="FF9900"/>
              </a:solidFill>
              <a:ln>
                <a:noFill/>
              </a:ln>
            </c:spPr>
          </c:dPt>
          <c:dPt>
            <c:idx val="3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</c:spPr>
          </c:dPt>
          <c:dPt>
            <c:idx val="4"/>
            <c:spPr>
              <a:solidFill>
                <a:srgbClr val="FF0000"/>
              </a:solidFill>
              <a:ln>
                <a:noFill/>
              </a:ln>
            </c:spPr>
          </c:dPt>
          <c:dPt>
            <c:idx val="5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Pt>
            <c:idx val="6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Lbls>
            <c:showVal val="1"/>
          </c:dLbls>
          <c:cat>
            <c:strRef>
              <c:f>Hoja1!$A$2:$A$7</c:f>
              <c:strCache>
                <c:ptCount val="6"/>
                <c:pt idx="0">
                  <c:v>  Josefina Vázquez Mota </c:v>
                </c:pt>
                <c:pt idx="1">
                  <c:v>  Enrique Peña Nieto</c:v>
                </c:pt>
                <c:pt idx="2">
                  <c:v>  Andrés Manuel López Obrador</c:v>
                </c:pt>
                <c:pt idx="3">
                  <c:v>  Gabriel Quadri </c:v>
                </c:pt>
                <c:pt idx="4">
                  <c:v>  Ninguno</c:v>
                </c:pt>
                <c:pt idx="5">
                  <c:v>  Ns / Nc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29</c:v>
                </c:pt>
                <c:pt idx="1">
                  <c:v>20</c:v>
                </c:pt>
                <c:pt idx="2">
                  <c:v>17</c:v>
                </c:pt>
                <c:pt idx="3">
                  <c:v>4</c:v>
                </c:pt>
                <c:pt idx="4">
                  <c:v>16</c:v>
                </c:pt>
                <c:pt idx="5">
                  <c:v>14</c:v>
                </c:pt>
              </c:numCache>
            </c:numRef>
          </c:val>
        </c:ser>
        <c:gapWidth val="100"/>
        <c:shape val="box"/>
        <c:axId val="97810304"/>
        <c:axId val="97811840"/>
        <c:axId val="0"/>
      </c:bar3DChart>
      <c:catAx>
        <c:axId val="97810304"/>
        <c:scaling>
          <c:orientation val="maxMin"/>
        </c:scaling>
        <c:axPos val="l"/>
        <c:majorTickMark val="none"/>
        <c:tickLblPos val="nextTo"/>
        <c:spPr>
          <a:ln>
            <a:noFill/>
          </a:ln>
        </c:spPr>
        <c:crossAx val="97811840"/>
        <c:crossesAt val="-2"/>
        <c:auto val="1"/>
        <c:lblAlgn val="ctr"/>
        <c:lblOffset val="800"/>
      </c:catAx>
      <c:valAx>
        <c:axId val="97811840"/>
        <c:scaling>
          <c:orientation val="minMax"/>
        </c:scaling>
        <c:delete val="1"/>
        <c:axPos val="t"/>
        <c:numFmt formatCode="General" sourceLinked="1"/>
        <c:tickLblPos val="none"/>
        <c:crossAx val="97810304"/>
        <c:crosses val="autoZero"/>
        <c:crossBetween val="between"/>
      </c:valAx>
      <c:spPr>
        <a:ln>
          <a:noFill/>
        </a:ln>
      </c:spPr>
    </c:plotArea>
    <c:plotVisOnly val="1"/>
    <c:dispBlanksAs val="gap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autoTitleDeleted val="1"/>
    <c:view3D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0.64259370681659622"/>
          <c:y val="0.12923622047244107"/>
          <c:w val="0.31277345588317901"/>
          <c:h val="0.74576377952755901"/>
        </c:manualLayout>
      </c:layout>
      <c:bar3DChart>
        <c:barDir val="bar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>
              <a:noFill/>
            </a:ln>
          </c:spPr>
          <c:dPt>
            <c:idx val="0"/>
            <c:spPr>
              <a:solidFill>
                <a:srgbClr val="2245AF"/>
              </a:solidFill>
              <a:ln>
                <a:noFill/>
              </a:ln>
            </c:spPr>
          </c:dPt>
          <c:dPt>
            <c:idx val="1"/>
            <c:spPr>
              <a:solidFill>
                <a:srgbClr val="30741A"/>
              </a:solidFill>
              <a:ln>
                <a:noFill/>
              </a:ln>
            </c:spPr>
          </c:dPt>
          <c:dPt>
            <c:idx val="2"/>
            <c:spPr>
              <a:solidFill>
                <a:srgbClr val="FF9900"/>
              </a:solidFill>
              <a:ln>
                <a:noFill/>
              </a:ln>
            </c:spPr>
          </c:dPt>
          <c:dPt>
            <c:idx val="3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</c:spPr>
          </c:dPt>
          <c:dPt>
            <c:idx val="4"/>
            <c:spPr>
              <a:solidFill>
                <a:srgbClr val="FF0000"/>
              </a:solidFill>
              <a:ln>
                <a:noFill/>
              </a:ln>
            </c:spPr>
          </c:dPt>
          <c:dPt>
            <c:idx val="5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Pt>
            <c:idx val="6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Lbls>
            <c:showVal val="1"/>
          </c:dLbls>
          <c:cat>
            <c:strRef>
              <c:f>Hoja1!$A$2:$A$7</c:f>
              <c:strCache>
                <c:ptCount val="6"/>
                <c:pt idx="0">
                  <c:v>  Josefina Vázquez Mota </c:v>
                </c:pt>
                <c:pt idx="1">
                  <c:v>  Enrique Peña Nieto</c:v>
                </c:pt>
                <c:pt idx="2">
                  <c:v>  Andrés Manuel López Obrador</c:v>
                </c:pt>
                <c:pt idx="3">
                  <c:v>  Gabriel Quadri </c:v>
                </c:pt>
                <c:pt idx="4">
                  <c:v>  Ninguno</c:v>
                </c:pt>
                <c:pt idx="5">
                  <c:v>  Ns / Nc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19</c:v>
                </c:pt>
                <c:pt idx="1">
                  <c:v>37</c:v>
                </c:pt>
                <c:pt idx="2">
                  <c:v>21</c:v>
                </c:pt>
                <c:pt idx="3">
                  <c:v>6</c:v>
                </c:pt>
                <c:pt idx="4">
                  <c:v>11</c:v>
                </c:pt>
                <c:pt idx="5">
                  <c:v>6</c:v>
                </c:pt>
              </c:numCache>
            </c:numRef>
          </c:val>
        </c:ser>
        <c:gapWidth val="100"/>
        <c:shape val="box"/>
        <c:axId val="94513024"/>
        <c:axId val="94514560"/>
        <c:axId val="0"/>
      </c:bar3DChart>
      <c:catAx>
        <c:axId val="94513024"/>
        <c:scaling>
          <c:orientation val="maxMin"/>
        </c:scaling>
        <c:axPos val="l"/>
        <c:majorTickMark val="none"/>
        <c:tickLblPos val="nextTo"/>
        <c:spPr>
          <a:ln>
            <a:noFill/>
          </a:ln>
        </c:spPr>
        <c:crossAx val="94514560"/>
        <c:crossesAt val="-2"/>
        <c:auto val="1"/>
        <c:lblAlgn val="ctr"/>
        <c:lblOffset val="800"/>
      </c:catAx>
      <c:valAx>
        <c:axId val="94514560"/>
        <c:scaling>
          <c:orientation val="minMax"/>
        </c:scaling>
        <c:delete val="1"/>
        <c:axPos val="t"/>
        <c:numFmt formatCode="General" sourceLinked="1"/>
        <c:tickLblPos val="none"/>
        <c:crossAx val="94513024"/>
        <c:crosses val="autoZero"/>
        <c:crossBetween val="between"/>
      </c:valAx>
      <c:spPr>
        <a:ln>
          <a:noFill/>
        </a:ln>
      </c:spPr>
    </c:plotArea>
    <c:plotVisOnly val="1"/>
    <c:dispBlanksAs val="gap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hart>
    <c:plotArea>
      <c:layout>
        <c:manualLayout>
          <c:layoutTarget val="inner"/>
          <c:xMode val="edge"/>
          <c:yMode val="edge"/>
          <c:x val="0.13861629163024705"/>
          <c:y val="9.1360361669216225E-2"/>
          <c:w val="0.83173288643965904"/>
          <c:h val="0.84956096462855502"/>
        </c:manualLayout>
      </c:layout>
      <c:barChart>
        <c:barDir val="bar"/>
        <c:grouping val="percentStacked"/>
        <c:ser>
          <c:idx val="0"/>
          <c:order val="0"/>
          <c:tx>
            <c:strRef>
              <c:f>Hoja1!$A$2</c:f>
              <c:strCache>
                <c:ptCount val="1"/>
                <c:pt idx="0">
                  <c:v>Si</c:v>
                </c:pt>
              </c:strCache>
            </c:strRef>
          </c:tx>
          <c:spPr>
            <a:solidFill>
              <a:srgbClr val="7F0C2C"/>
            </a:solidFill>
          </c:spPr>
          <c:dLbls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es-MX"/>
              </a:p>
            </c:txPr>
            <c:showVal val="1"/>
            <c:showSerName val="1"/>
          </c:dLbls>
          <c:cat>
            <c:strRef>
              <c:f>Hoja1!$B$1:$C$1</c:f>
              <c:strCache>
                <c:ptCount val="2"/>
                <c:pt idx="0">
                  <c:v>11-12 J</c:v>
                </c:pt>
                <c:pt idx="1">
                  <c:v>22-24 J</c:v>
                </c:pt>
              </c:strCache>
            </c:strRef>
          </c:cat>
          <c:val>
            <c:numRef>
              <c:f>Hoja1!$B$2:$C$2</c:f>
              <c:numCache>
                <c:formatCode>General</c:formatCode>
                <c:ptCount val="2"/>
                <c:pt idx="0">
                  <c:v>59</c:v>
                </c:pt>
                <c:pt idx="1">
                  <c:v>64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dLbls>
            <c:txPr>
              <a:bodyPr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 lang="es-MX"/>
              </a:p>
            </c:txPr>
            <c:showVal val="1"/>
            <c:showSerName val="1"/>
          </c:dLbls>
          <c:cat>
            <c:strRef>
              <c:f>Hoja1!$B$1:$C$1</c:f>
              <c:strCache>
                <c:ptCount val="2"/>
                <c:pt idx="0">
                  <c:v>11-12 J</c:v>
                </c:pt>
                <c:pt idx="1">
                  <c:v>22-24 J</c:v>
                </c:pt>
              </c:strCache>
            </c:strRef>
          </c:cat>
          <c:val>
            <c:numRef>
              <c:f>Hoja1!$B$3:$C$3</c:f>
              <c:numCache>
                <c:formatCode>General</c:formatCode>
                <c:ptCount val="2"/>
                <c:pt idx="0">
                  <c:v>36</c:v>
                </c:pt>
                <c:pt idx="1">
                  <c:v>30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Ns / Nc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dLbls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es-MX"/>
              </a:p>
            </c:txPr>
            <c:showVal val="1"/>
            <c:showSerName val="1"/>
          </c:dLbls>
          <c:cat>
            <c:strRef>
              <c:f>Hoja1!$B$1:$C$1</c:f>
              <c:strCache>
                <c:ptCount val="2"/>
                <c:pt idx="0">
                  <c:v>11-12 J</c:v>
                </c:pt>
                <c:pt idx="1">
                  <c:v>22-24 J</c:v>
                </c:pt>
              </c:strCache>
            </c:strRef>
          </c:cat>
          <c:val>
            <c:numRef>
              <c:f>Hoja1!$B$4:$C$4</c:f>
              <c:numCache>
                <c:formatCode>General</c:formatCode>
                <c:ptCount val="2"/>
                <c:pt idx="0">
                  <c:v>5</c:v>
                </c:pt>
                <c:pt idx="1">
                  <c:v>6</c:v>
                </c:pt>
              </c:numCache>
            </c:numRef>
          </c:val>
        </c:ser>
        <c:dLbls>
          <c:showVal val="1"/>
        </c:dLbls>
        <c:gapWidth val="50"/>
        <c:overlap val="100"/>
        <c:axId val="97915264"/>
        <c:axId val="97916800"/>
      </c:barChart>
      <c:catAx>
        <c:axId val="97915264"/>
        <c:scaling>
          <c:orientation val="maxMin"/>
        </c:scaling>
        <c:axPos val="l"/>
        <c:majorTickMark val="none"/>
        <c:tickLblPos val="nextTo"/>
        <c:spPr>
          <a:ln>
            <a:noFill/>
          </a:ln>
        </c:spPr>
        <c:crossAx val="97916800"/>
        <c:crosses val="autoZero"/>
        <c:auto val="1"/>
        <c:lblAlgn val="ctr"/>
        <c:lblOffset val="100"/>
      </c:catAx>
      <c:valAx>
        <c:axId val="97916800"/>
        <c:scaling>
          <c:orientation val="minMax"/>
        </c:scaling>
        <c:delete val="1"/>
        <c:axPos val="t"/>
        <c:numFmt formatCode="0%" sourceLinked="1"/>
        <c:tickLblPos val="none"/>
        <c:crossAx val="97915264"/>
        <c:crosses val="autoZero"/>
        <c:crossBetween val="between"/>
      </c:valAx>
    </c:plotArea>
    <c:plotVisOnly val="1"/>
    <c:dispBlanksAs val="gap"/>
  </c:chart>
  <c:txPr>
    <a:bodyPr anchor="ctr" anchorCtr="1"/>
    <a:lstStyle/>
    <a:p>
      <a:pPr>
        <a:defRPr sz="1200">
          <a:latin typeface="Calibri"/>
          <a:cs typeface="Calibri"/>
        </a:defRPr>
      </a:pPr>
      <a:endParaRPr lang="es-MX"/>
    </a:p>
  </c:txPr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0"/>
      <c:rotY val="9"/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0"/>
          <c:y val="0.25842075144255011"/>
          <c:w val="0.99281346000315196"/>
          <c:h val="0.58332625399904581"/>
        </c:manualLayout>
      </c:layout>
      <c:bar3DChart>
        <c:barDir val="col"/>
        <c:grouping val="clustered"/>
        <c:ser>
          <c:idx val="0"/>
          <c:order val="0"/>
          <c:tx>
            <c:strRef>
              <c:f>Hoja1!$A$2</c:f>
              <c:strCache>
                <c:ptCount val="1"/>
                <c:pt idx="0">
                  <c:v>Hace bien en no aceptar</c:v>
                </c:pt>
              </c:strCache>
            </c:strRef>
          </c:tx>
          <c:spPr>
            <a:solidFill>
              <a:srgbClr val="7F0C2C"/>
            </a:solidFill>
            <a:ln>
              <a:noFill/>
            </a:ln>
          </c:spPr>
          <c:dLbls>
            <c:dLbl>
              <c:idx val="0"/>
              <c:layout>
                <c:manualLayout>
                  <c:x val="6.15241717328565E-3"/>
                  <c:y val="-2.5195613185836508E-2"/>
                </c:manualLayout>
              </c:layout>
              <c:showVal val="1"/>
            </c:dLbl>
            <c:dLbl>
              <c:idx val="1"/>
              <c:layout>
                <c:manualLayout>
                  <c:x val="2.050805724428549E-3"/>
                  <c:y val="-2.5195613185836508E-2"/>
                </c:manualLayout>
              </c:layout>
              <c:showVal val="1"/>
            </c:dLbl>
            <c:showVal val="1"/>
          </c:dLbls>
          <c:cat>
            <c:strRef>
              <c:f>Hoja1!$B$1:$C$1</c:f>
              <c:strCache>
                <c:ptCount val="2"/>
                <c:pt idx="0">
                  <c:v>11-12 J</c:v>
                </c:pt>
                <c:pt idx="1">
                  <c:v>22-24 J</c:v>
                </c:pt>
              </c:strCache>
            </c:strRef>
          </c:cat>
          <c:val>
            <c:numRef>
              <c:f>Hoja1!$B$2:$C$2</c:f>
              <c:numCache>
                <c:formatCode>General</c:formatCode>
                <c:ptCount val="2"/>
                <c:pt idx="0">
                  <c:v>29</c:v>
                </c:pt>
                <c:pt idx="1">
                  <c:v>30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Es un error</c:v>
                </c:pt>
              </c:strCache>
            </c:strRef>
          </c:tx>
          <c:spPr>
            <a:solidFill>
              <a:sysClr val="window" lastClr="FFFFFF">
                <a:lumMod val="50000"/>
              </a:sysClr>
            </a:solidFill>
          </c:spPr>
          <c:dLbls>
            <c:dLbl>
              <c:idx val="0"/>
              <c:layout>
                <c:manualLayout>
                  <c:x val="-2.0508057244285893E-3"/>
                  <c:y val="-2.5195613185836508E-2"/>
                </c:manualLayout>
              </c:layout>
              <c:showVal val="1"/>
            </c:dLbl>
            <c:dLbl>
              <c:idx val="1"/>
              <c:layout>
                <c:manualLayout>
                  <c:x val="4.1016114488571804E-3"/>
                  <c:y val="-2.5195613185836508E-2"/>
                </c:manualLayout>
              </c:layout>
              <c:showVal val="1"/>
            </c:dLbl>
            <c:dLbl>
              <c:idx val="4"/>
              <c:layout>
                <c:manualLayout>
                  <c:x val="8.2032228977142133E-3"/>
                  <c:y val="-2.09963443215304E-2"/>
                </c:manualLayout>
              </c:layout>
              <c:showVal val="1"/>
            </c:dLbl>
            <c:showVal val="1"/>
          </c:dLbls>
          <c:cat>
            <c:strRef>
              <c:f>Hoja1!$B$1:$C$1</c:f>
              <c:strCache>
                <c:ptCount val="2"/>
                <c:pt idx="0">
                  <c:v>11-12 J</c:v>
                </c:pt>
                <c:pt idx="1">
                  <c:v>22-24 J</c:v>
                </c:pt>
              </c:strCache>
            </c:strRef>
          </c:cat>
          <c:val>
            <c:numRef>
              <c:f>Hoja1!$B$3:$C$3</c:f>
              <c:numCache>
                <c:formatCode>General</c:formatCode>
                <c:ptCount val="2"/>
                <c:pt idx="0">
                  <c:v>39</c:v>
                </c:pt>
                <c:pt idx="1">
                  <c:v>40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Ni uno ni otro</c:v>
                </c:pt>
              </c:strCache>
            </c:strRef>
          </c:tx>
          <c:spPr>
            <a:solidFill>
              <a:srgbClr val="C0504D">
                <a:lumMod val="60000"/>
                <a:lumOff val="40000"/>
              </a:srgbClr>
            </a:solidFill>
          </c:spPr>
          <c:dLbls>
            <c:dLbl>
              <c:idx val="0"/>
              <c:layout>
                <c:manualLayout>
                  <c:x val="0"/>
                  <c:y val="-2.09963443215304E-2"/>
                </c:manualLayout>
              </c:layout>
              <c:showVal val="1"/>
            </c:dLbl>
            <c:dLbl>
              <c:idx val="1"/>
              <c:layout>
                <c:manualLayout>
                  <c:x val="6.15241717328565E-3"/>
                  <c:y val="-2.09963443215304E-2"/>
                </c:manualLayout>
              </c:layout>
              <c:showVal val="1"/>
            </c:dLbl>
            <c:showVal val="1"/>
          </c:dLbls>
          <c:cat>
            <c:strRef>
              <c:f>Hoja1!$B$1:$C$1</c:f>
              <c:strCache>
                <c:ptCount val="2"/>
                <c:pt idx="0">
                  <c:v>11-12 J</c:v>
                </c:pt>
                <c:pt idx="1">
                  <c:v>22-24 J</c:v>
                </c:pt>
              </c:strCache>
            </c:strRef>
          </c:cat>
          <c:val>
            <c:numRef>
              <c:f>Hoja1!$B$4:$C$4</c:f>
              <c:numCache>
                <c:formatCode>General</c:formatCode>
                <c:ptCount val="2"/>
                <c:pt idx="0">
                  <c:v>18</c:v>
                </c:pt>
                <c:pt idx="1">
                  <c:v>16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Ns / Nc</c:v>
                </c:pt>
              </c:strCache>
            </c:strRef>
          </c:tx>
          <c:spPr>
            <a:solidFill>
              <a:sysClr val="windowText" lastClr="000000">
                <a:lumMod val="75000"/>
                <a:lumOff val="25000"/>
              </a:sysClr>
            </a:solidFill>
          </c:spPr>
          <c:cat>
            <c:strRef>
              <c:f>Hoja1!$B$1:$C$1</c:f>
              <c:strCache>
                <c:ptCount val="2"/>
                <c:pt idx="0">
                  <c:v>11-12 J</c:v>
                </c:pt>
                <c:pt idx="1">
                  <c:v>22-24 J</c:v>
                </c:pt>
              </c:strCache>
            </c:strRef>
          </c:cat>
          <c:val>
            <c:numRef>
              <c:f>Hoja1!$B$5:$C$5</c:f>
              <c:numCache>
                <c:formatCode>General</c:formatCode>
                <c:ptCount val="2"/>
                <c:pt idx="0">
                  <c:v>14</c:v>
                </c:pt>
                <c:pt idx="1">
                  <c:v>14</c:v>
                </c:pt>
              </c:numCache>
            </c:numRef>
          </c:val>
        </c:ser>
        <c:dLbls>
          <c:showVal val="1"/>
        </c:dLbls>
        <c:gapWidth val="85"/>
        <c:shape val="box"/>
        <c:axId val="97995008"/>
        <c:axId val="101990400"/>
        <c:axId val="0"/>
      </c:bar3DChart>
      <c:catAx>
        <c:axId val="97995008"/>
        <c:scaling>
          <c:orientation val="minMax"/>
        </c:scaling>
        <c:axPos val="b"/>
        <c:majorTickMark val="none"/>
        <c:tickLblPos val="nextTo"/>
        <c:spPr>
          <a:ln>
            <a:noFill/>
          </a:ln>
        </c:spPr>
        <c:crossAx val="101990400"/>
        <c:crossesAt val="-2"/>
        <c:auto val="1"/>
        <c:lblAlgn val="ctr"/>
        <c:lblOffset val="50"/>
      </c:catAx>
      <c:valAx>
        <c:axId val="101990400"/>
        <c:scaling>
          <c:orientation val="minMax"/>
          <c:min val="0"/>
        </c:scaling>
        <c:delete val="1"/>
        <c:axPos val="l"/>
        <c:numFmt formatCode="General" sourceLinked="1"/>
        <c:tickLblPos val="none"/>
        <c:crossAx val="97995008"/>
        <c:crosses val="autoZero"/>
        <c:crossBetween val="between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8.5343069116351394E-2"/>
          <c:y val="3.7927884556036898E-3"/>
          <c:w val="0.86205699366736999"/>
          <c:h val="0.19437057538145494"/>
        </c:manualLayout>
      </c:layout>
      <c:spPr>
        <a:ln w="19050" cmpd="sng">
          <a:noFill/>
        </a:ln>
      </c:spPr>
    </c:legend>
    <c:plotVisOnly val="1"/>
    <c:dispBlanksAs val="gap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0"/>
      <c:rotY val="9"/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0"/>
          <c:y val="0.25842075144255011"/>
          <c:w val="0.99281346000315196"/>
          <c:h val="0.58332625399904581"/>
        </c:manualLayout>
      </c:layout>
      <c:bar3DChart>
        <c:barDir val="col"/>
        <c:grouping val="clustered"/>
        <c:ser>
          <c:idx val="0"/>
          <c:order val="0"/>
          <c:tx>
            <c:strRef>
              <c:f>Hoja1!$A$2</c:f>
              <c:strCache>
                <c:ptCount val="1"/>
                <c:pt idx="0">
                  <c:v>Más probable</c:v>
                </c:pt>
              </c:strCache>
            </c:strRef>
          </c:tx>
          <c:spPr>
            <a:solidFill>
              <a:srgbClr val="0A2D14"/>
            </a:solidFill>
            <a:ln>
              <a:noFill/>
            </a:ln>
          </c:spPr>
          <c:dLbls>
            <c:dLbl>
              <c:idx val="0"/>
              <c:layout>
                <c:manualLayout>
                  <c:x val="6.15241717328565E-3"/>
                  <c:y val="-2.5195613185836508E-2"/>
                </c:manualLayout>
              </c:layout>
              <c:showVal val="1"/>
            </c:dLbl>
            <c:dLbl>
              <c:idx val="1"/>
              <c:layout>
                <c:manualLayout>
                  <c:x val="2.050805724428549E-3"/>
                  <c:y val="-2.5195613185836508E-2"/>
                </c:manualLayout>
              </c:layout>
              <c:showVal val="1"/>
            </c:dLbl>
            <c:showVal val="1"/>
          </c:dLbls>
          <c:cat>
            <c:strRef>
              <c:f>Hoja1!$B$1:$C$1</c:f>
              <c:strCache>
                <c:ptCount val="2"/>
                <c:pt idx="0">
                  <c:v>11-12 J</c:v>
                </c:pt>
                <c:pt idx="1">
                  <c:v>22-24 J</c:v>
                </c:pt>
              </c:strCache>
            </c:strRef>
          </c:cat>
          <c:val>
            <c:numRef>
              <c:f>Hoja1!$B$2:$C$2</c:f>
              <c:numCache>
                <c:formatCode>General</c:formatCode>
                <c:ptCount val="2"/>
                <c:pt idx="0">
                  <c:v>22</c:v>
                </c:pt>
                <c:pt idx="1">
                  <c:v>15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Menos probable</c:v>
                </c:pt>
              </c:strCache>
            </c:strRef>
          </c:tx>
          <c:spPr>
            <a:solidFill>
              <a:srgbClr val="800000"/>
            </a:solidFill>
          </c:spPr>
          <c:dLbls>
            <c:dLbl>
              <c:idx val="0"/>
              <c:layout>
                <c:manualLayout>
                  <c:x val="-2.0508057244285893E-3"/>
                  <c:y val="-2.5195613185836508E-2"/>
                </c:manualLayout>
              </c:layout>
              <c:showVal val="1"/>
            </c:dLbl>
            <c:dLbl>
              <c:idx val="1"/>
              <c:layout>
                <c:manualLayout>
                  <c:x val="4.1016114488571804E-3"/>
                  <c:y val="-2.5195613185836508E-2"/>
                </c:manualLayout>
              </c:layout>
              <c:showVal val="1"/>
            </c:dLbl>
            <c:dLbl>
              <c:idx val="4"/>
              <c:layout>
                <c:manualLayout>
                  <c:x val="8.2032228977142133E-3"/>
                  <c:y val="-2.09963443215304E-2"/>
                </c:manualLayout>
              </c:layout>
              <c:showVal val="1"/>
            </c:dLbl>
            <c:showVal val="1"/>
          </c:dLbls>
          <c:cat>
            <c:strRef>
              <c:f>Hoja1!$B$1:$C$1</c:f>
              <c:strCache>
                <c:ptCount val="2"/>
                <c:pt idx="0">
                  <c:v>11-12 J</c:v>
                </c:pt>
                <c:pt idx="1">
                  <c:v>22-24 J</c:v>
                </c:pt>
              </c:strCache>
            </c:strRef>
          </c:cat>
          <c:val>
            <c:numRef>
              <c:f>Hoja1!$B$3:$C$3</c:f>
              <c:numCache>
                <c:formatCode>General</c:formatCode>
                <c:ptCount val="2"/>
                <c:pt idx="0">
                  <c:v>27</c:v>
                </c:pt>
                <c:pt idx="1">
                  <c:v>31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No afecta</c:v>
                </c:pt>
              </c:strCache>
            </c:strRef>
          </c:tx>
          <c:spPr>
            <a:solidFill>
              <a:sysClr val="window" lastClr="FFFFFF">
                <a:lumMod val="50000"/>
              </a:sysClr>
            </a:solidFill>
          </c:spPr>
          <c:dLbls>
            <c:dLbl>
              <c:idx val="0"/>
              <c:layout>
                <c:manualLayout>
                  <c:x val="0"/>
                  <c:y val="-2.09963443215304E-2"/>
                </c:manualLayout>
              </c:layout>
              <c:showVal val="1"/>
            </c:dLbl>
            <c:dLbl>
              <c:idx val="1"/>
              <c:layout>
                <c:manualLayout>
                  <c:x val="6.15241717328565E-3"/>
                  <c:y val="-2.09963443215304E-2"/>
                </c:manualLayout>
              </c:layout>
              <c:showVal val="1"/>
            </c:dLbl>
            <c:showVal val="1"/>
          </c:dLbls>
          <c:cat>
            <c:strRef>
              <c:f>Hoja1!$B$1:$C$1</c:f>
              <c:strCache>
                <c:ptCount val="2"/>
                <c:pt idx="0">
                  <c:v>11-12 J</c:v>
                </c:pt>
                <c:pt idx="1">
                  <c:v>22-24 J</c:v>
                </c:pt>
              </c:strCache>
            </c:strRef>
          </c:cat>
          <c:val>
            <c:numRef>
              <c:f>Hoja1!$B$4:$C$4</c:f>
              <c:numCache>
                <c:formatCode>General</c:formatCode>
                <c:ptCount val="2"/>
                <c:pt idx="0">
                  <c:v>42</c:v>
                </c:pt>
                <c:pt idx="1">
                  <c:v>46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 Ns / Nc</c:v>
                </c:pt>
              </c:strCache>
            </c:strRef>
          </c:tx>
          <c:spPr>
            <a:solidFill>
              <a:sysClr val="windowText" lastClr="000000">
                <a:lumMod val="75000"/>
                <a:lumOff val="25000"/>
              </a:sysClr>
            </a:solidFill>
          </c:spPr>
          <c:cat>
            <c:strRef>
              <c:f>Hoja1!$B$1:$C$1</c:f>
              <c:strCache>
                <c:ptCount val="2"/>
                <c:pt idx="0">
                  <c:v>11-12 J</c:v>
                </c:pt>
                <c:pt idx="1">
                  <c:v>22-24 J</c:v>
                </c:pt>
              </c:strCache>
            </c:strRef>
          </c:cat>
          <c:val>
            <c:numRef>
              <c:f>Hoja1!$B$5:$C$5</c:f>
              <c:numCache>
                <c:formatCode>General</c:formatCode>
                <c:ptCount val="2"/>
                <c:pt idx="0">
                  <c:v>9</c:v>
                </c:pt>
                <c:pt idx="1">
                  <c:v>8</c:v>
                </c:pt>
              </c:numCache>
            </c:numRef>
          </c:val>
        </c:ser>
        <c:dLbls>
          <c:showVal val="1"/>
        </c:dLbls>
        <c:gapWidth val="85"/>
        <c:shape val="box"/>
        <c:axId val="98065792"/>
        <c:axId val="112866432"/>
        <c:axId val="0"/>
      </c:bar3DChart>
      <c:catAx>
        <c:axId val="98065792"/>
        <c:scaling>
          <c:orientation val="minMax"/>
        </c:scaling>
        <c:axPos val="b"/>
        <c:majorTickMark val="none"/>
        <c:tickLblPos val="nextTo"/>
        <c:spPr>
          <a:ln>
            <a:noFill/>
          </a:ln>
        </c:spPr>
        <c:crossAx val="112866432"/>
        <c:crossesAt val="-2"/>
        <c:auto val="1"/>
        <c:lblAlgn val="ctr"/>
        <c:lblOffset val="50"/>
      </c:catAx>
      <c:valAx>
        <c:axId val="112866432"/>
        <c:scaling>
          <c:orientation val="minMax"/>
          <c:min val="0"/>
        </c:scaling>
        <c:delete val="1"/>
        <c:axPos val="l"/>
        <c:numFmt formatCode="General" sourceLinked="1"/>
        <c:tickLblPos val="none"/>
        <c:crossAx val="98065792"/>
        <c:crosses val="autoZero"/>
        <c:crossBetween val="between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8.5343069116351394E-2"/>
          <c:y val="3.7927884556036898E-3"/>
          <c:w val="0.86205699366736999"/>
          <c:h val="0.19437057538145494"/>
        </c:manualLayout>
      </c:layout>
      <c:spPr>
        <a:ln w="19050" cmpd="sng">
          <a:noFill/>
        </a:ln>
      </c:spPr>
    </c:legend>
    <c:plotVisOnly val="1"/>
    <c:dispBlanksAs val="gap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0"/>
      <c:rotY val="9"/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6.5625783181713707E-2"/>
          <c:y val="0.19316642286659499"/>
          <c:w val="0.86976511653743926"/>
          <c:h val="0.63545331382932702"/>
        </c:manualLayout>
      </c:layout>
      <c:bar3DChart>
        <c:barDir val="col"/>
        <c:grouping val="clustered"/>
        <c:ser>
          <c:idx val="0"/>
          <c:order val="0"/>
          <c:tx>
            <c:strRef>
              <c:f>Hoja1!$A$2</c:f>
              <c:strCache>
                <c:ptCount val="1"/>
                <c:pt idx="0">
                  <c:v>A favor</c:v>
                </c:pt>
              </c:strCache>
            </c:strRef>
          </c:tx>
          <c:spPr>
            <a:solidFill>
              <a:srgbClr val="7F0C2C"/>
            </a:solidFill>
            <a:ln>
              <a:noFill/>
            </a:ln>
          </c:spPr>
          <c:dLbls>
            <c:dLbl>
              <c:idx val="0"/>
              <c:layout>
                <c:manualLayout>
                  <c:x val="6.15241717328565E-3"/>
                  <c:y val="-2.5195613185836508E-2"/>
                </c:manualLayout>
              </c:layout>
              <c:showVal val="1"/>
            </c:dLbl>
            <c:dLbl>
              <c:idx val="1"/>
              <c:layout>
                <c:manualLayout>
                  <c:x val="2.050805724428549E-3"/>
                  <c:y val="-2.5195613185836508E-2"/>
                </c:manualLayout>
              </c:layout>
              <c:showVal val="1"/>
            </c:dLbl>
            <c:showVal val="1"/>
          </c:dLbls>
          <c:cat>
            <c:strRef>
              <c:f>Hoja1!$B$1:$D$1</c:f>
              <c:strCache>
                <c:ptCount val="3"/>
                <c:pt idx="0">
                  <c:v>1-3 J</c:v>
                </c:pt>
                <c:pt idx="1">
                  <c:v>11-12 J</c:v>
                </c:pt>
                <c:pt idx="2">
                  <c:v>22-24 J</c:v>
                </c:pt>
              </c:strCache>
            </c:strRef>
          </c:cat>
          <c:val>
            <c:numRef>
              <c:f>Hoja1!$B$2:$D$2</c:f>
              <c:numCache>
                <c:formatCode>General</c:formatCode>
                <c:ptCount val="3"/>
                <c:pt idx="0">
                  <c:v>29</c:v>
                </c:pt>
                <c:pt idx="1">
                  <c:v>26</c:v>
                </c:pt>
                <c:pt idx="2">
                  <c:v>22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En contra</c:v>
                </c:pt>
              </c:strCache>
            </c:strRef>
          </c:tx>
          <c:spPr>
            <a:solidFill>
              <a:sysClr val="window" lastClr="FFFFFF">
                <a:lumMod val="50000"/>
              </a:sysClr>
            </a:solidFill>
          </c:spPr>
          <c:dLbls>
            <c:dLbl>
              <c:idx val="0"/>
              <c:layout>
                <c:manualLayout>
                  <c:x val="-2.0508057244285893E-3"/>
                  <c:y val="-2.5195613185836508E-2"/>
                </c:manualLayout>
              </c:layout>
              <c:showVal val="1"/>
            </c:dLbl>
            <c:dLbl>
              <c:idx val="1"/>
              <c:layout>
                <c:manualLayout>
                  <c:x val="4.1016114488571804E-3"/>
                  <c:y val="-2.5195613185836508E-2"/>
                </c:manualLayout>
              </c:layout>
              <c:showVal val="1"/>
            </c:dLbl>
            <c:dLbl>
              <c:idx val="4"/>
              <c:layout>
                <c:manualLayout>
                  <c:x val="8.2032228977142133E-3"/>
                  <c:y val="-2.09963443215304E-2"/>
                </c:manualLayout>
              </c:layout>
              <c:showVal val="1"/>
            </c:dLbl>
            <c:showVal val="1"/>
          </c:dLbls>
          <c:cat>
            <c:strRef>
              <c:f>Hoja1!$B$1:$D$1</c:f>
              <c:strCache>
                <c:ptCount val="3"/>
                <c:pt idx="0">
                  <c:v>1-3 J</c:v>
                </c:pt>
                <c:pt idx="1">
                  <c:v>11-12 J</c:v>
                </c:pt>
                <c:pt idx="2">
                  <c:v>22-24 J</c:v>
                </c:pt>
              </c:strCache>
            </c:strRef>
          </c:cat>
          <c:val>
            <c:numRef>
              <c:f>Hoja1!$B$3:$D$3</c:f>
              <c:numCache>
                <c:formatCode>General</c:formatCode>
                <c:ptCount val="3"/>
                <c:pt idx="0">
                  <c:v>19</c:v>
                </c:pt>
                <c:pt idx="1">
                  <c:v>19</c:v>
                </c:pt>
                <c:pt idx="2">
                  <c:v>17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Ni a favor ni en contra</c:v>
                </c:pt>
              </c:strCache>
            </c:strRef>
          </c:tx>
          <c:spPr>
            <a:solidFill>
              <a:srgbClr val="C0504D">
                <a:lumMod val="60000"/>
                <a:lumOff val="40000"/>
              </a:srgbClr>
            </a:solidFill>
          </c:spPr>
          <c:dLbls>
            <c:dLbl>
              <c:idx val="0"/>
              <c:layout>
                <c:manualLayout>
                  <c:x val="0"/>
                  <c:y val="-2.09963443215304E-2"/>
                </c:manualLayout>
              </c:layout>
              <c:showVal val="1"/>
            </c:dLbl>
            <c:dLbl>
              <c:idx val="1"/>
              <c:layout>
                <c:manualLayout>
                  <c:x val="6.15241717328565E-3"/>
                  <c:y val="-2.09963443215304E-2"/>
                </c:manualLayout>
              </c:layout>
              <c:showVal val="1"/>
            </c:dLbl>
            <c:showVal val="1"/>
          </c:dLbls>
          <c:cat>
            <c:strRef>
              <c:f>Hoja1!$B$1:$D$1</c:f>
              <c:strCache>
                <c:ptCount val="3"/>
                <c:pt idx="0">
                  <c:v>1-3 J</c:v>
                </c:pt>
                <c:pt idx="1">
                  <c:v>11-12 J</c:v>
                </c:pt>
                <c:pt idx="2">
                  <c:v>22-24 J</c:v>
                </c:pt>
              </c:strCache>
            </c:strRef>
          </c:cat>
          <c:val>
            <c:numRef>
              <c:f>Hoja1!$B$4:$D$4</c:f>
              <c:numCache>
                <c:formatCode>General</c:formatCode>
                <c:ptCount val="3"/>
                <c:pt idx="0">
                  <c:v>37</c:v>
                </c:pt>
                <c:pt idx="1">
                  <c:v>43</c:v>
                </c:pt>
                <c:pt idx="2">
                  <c:v>50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Ns / Nc</c:v>
                </c:pt>
              </c:strCache>
            </c:strRef>
          </c:tx>
          <c:spPr>
            <a:solidFill>
              <a:sysClr val="windowText" lastClr="000000">
                <a:lumMod val="75000"/>
                <a:lumOff val="25000"/>
              </a:sysClr>
            </a:solidFill>
          </c:spPr>
          <c:cat>
            <c:strRef>
              <c:f>Hoja1!$B$1:$D$1</c:f>
              <c:strCache>
                <c:ptCount val="3"/>
                <c:pt idx="0">
                  <c:v>1-3 J</c:v>
                </c:pt>
                <c:pt idx="1">
                  <c:v>11-12 J</c:v>
                </c:pt>
                <c:pt idx="2">
                  <c:v>22-24 J</c:v>
                </c:pt>
              </c:strCache>
            </c:strRef>
          </c:cat>
          <c:val>
            <c:numRef>
              <c:f>Hoja1!$B$5:$D$5</c:f>
              <c:numCache>
                <c:formatCode>General</c:formatCode>
                <c:ptCount val="3"/>
                <c:pt idx="0">
                  <c:v>15</c:v>
                </c:pt>
                <c:pt idx="1">
                  <c:v>12</c:v>
                </c:pt>
                <c:pt idx="2">
                  <c:v>11</c:v>
                </c:pt>
              </c:numCache>
            </c:numRef>
          </c:val>
        </c:ser>
        <c:dLbls>
          <c:showVal val="1"/>
        </c:dLbls>
        <c:gapWidth val="85"/>
        <c:shape val="box"/>
        <c:axId val="112891008"/>
        <c:axId val="112892544"/>
        <c:axId val="0"/>
      </c:bar3DChart>
      <c:catAx>
        <c:axId val="112891008"/>
        <c:scaling>
          <c:orientation val="minMax"/>
        </c:scaling>
        <c:axPos val="b"/>
        <c:majorTickMark val="none"/>
        <c:tickLblPos val="nextTo"/>
        <c:spPr>
          <a:ln>
            <a:noFill/>
          </a:ln>
        </c:spPr>
        <c:crossAx val="112892544"/>
        <c:crossesAt val="-2"/>
        <c:auto val="1"/>
        <c:lblAlgn val="ctr"/>
        <c:lblOffset val="50"/>
      </c:catAx>
      <c:valAx>
        <c:axId val="112892544"/>
        <c:scaling>
          <c:orientation val="minMax"/>
          <c:min val="0"/>
        </c:scaling>
        <c:delete val="1"/>
        <c:axPos val="l"/>
        <c:numFmt formatCode="General" sourceLinked="1"/>
        <c:tickLblPos val="none"/>
        <c:crossAx val="112891008"/>
        <c:crosses val="autoZero"/>
        <c:crossBetween val="between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9.5597097738494174E-2"/>
          <c:y val="2.8288523497389199E-2"/>
          <c:w val="0.804285957890984"/>
          <c:h val="0.107751916453727"/>
        </c:manualLayout>
      </c:layout>
      <c:spPr>
        <a:ln w="19050" cmpd="sng">
          <a:noFill/>
        </a:ln>
      </c:spPr>
    </c:legend>
    <c:plotVisOnly val="1"/>
    <c:dispBlanksAs val="gap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0"/>
      <c:rotY val="9"/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6.5625783181713707E-2"/>
          <c:y val="0.31074589595865021"/>
          <c:w val="0.86976511653743926"/>
          <c:h val="0.51787367541172702"/>
        </c:manualLayout>
      </c:layout>
      <c:bar3DChart>
        <c:barDir val="col"/>
        <c:grouping val="clustered"/>
        <c:ser>
          <c:idx val="0"/>
          <c:order val="0"/>
          <c:tx>
            <c:strRef>
              <c:f>Hoja1!$A$2</c:f>
              <c:strCache>
                <c:ptCount val="1"/>
                <c:pt idx="0">
                  <c:v>Serán confiables</c:v>
                </c:pt>
              </c:strCache>
            </c:strRef>
          </c:tx>
          <c:spPr>
            <a:solidFill>
              <a:srgbClr val="7F0C2C"/>
            </a:solidFill>
            <a:ln>
              <a:noFill/>
            </a:ln>
          </c:spPr>
          <c:dLbls>
            <c:dLbl>
              <c:idx val="0"/>
              <c:layout>
                <c:manualLayout>
                  <c:x val="6.15241717328565E-3"/>
                  <c:y val="-2.5195613185836508E-2"/>
                </c:manualLayout>
              </c:layout>
              <c:showVal val="1"/>
            </c:dLbl>
            <c:dLbl>
              <c:idx val="1"/>
              <c:layout>
                <c:manualLayout>
                  <c:x val="2.050805724428549E-3"/>
                  <c:y val="-2.5195613185836508E-2"/>
                </c:manualLayout>
              </c:layout>
              <c:showVal val="1"/>
            </c:dLbl>
            <c:showVal val="1"/>
          </c:dLbls>
          <c:cat>
            <c:strRef>
              <c:f>Hoja1!$B$1:$E$1</c:f>
              <c:strCache>
                <c:ptCount val="4"/>
                <c:pt idx="0">
                  <c:v>18-20 M</c:v>
                </c:pt>
                <c:pt idx="1">
                  <c:v>1-3 J</c:v>
                </c:pt>
                <c:pt idx="2">
                  <c:v>11-12 J</c:v>
                </c:pt>
                <c:pt idx="3">
                  <c:v>22-24 J</c:v>
                </c:pt>
              </c:strCache>
            </c:strRef>
          </c:cat>
          <c:val>
            <c:numRef>
              <c:f>Hoja1!$B$2:$E$2</c:f>
              <c:numCache>
                <c:formatCode>General</c:formatCode>
                <c:ptCount val="4"/>
                <c:pt idx="0">
                  <c:v>61</c:v>
                </c:pt>
                <c:pt idx="1">
                  <c:v>58</c:v>
                </c:pt>
                <c:pt idx="2">
                  <c:v>66</c:v>
                </c:pt>
                <c:pt idx="3">
                  <c:v>59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No serán confiables</c:v>
                </c:pt>
              </c:strCache>
            </c:strRef>
          </c:tx>
          <c:spPr>
            <a:solidFill>
              <a:sysClr val="window" lastClr="FFFFFF">
                <a:lumMod val="50000"/>
              </a:sysClr>
            </a:solidFill>
          </c:spPr>
          <c:dLbls>
            <c:dLbl>
              <c:idx val="0"/>
              <c:layout>
                <c:manualLayout>
                  <c:x val="-2.0508057244285893E-3"/>
                  <c:y val="-2.5195613185836508E-2"/>
                </c:manualLayout>
              </c:layout>
              <c:showVal val="1"/>
            </c:dLbl>
            <c:dLbl>
              <c:idx val="1"/>
              <c:layout>
                <c:manualLayout>
                  <c:x val="4.1016114488571804E-3"/>
                  <c:y val="-2.5195613185836508E-2"/>
                </c:manualLayout>
              </c:layout>
              <c:showVal val="1"/>
            </c:dLbl>
            <c:dLbl>
              <c:idx val="4"/>
              <c:layout>
                <c:manualLayout>
                  <c:x val="8.2032228977142133E-3"/>
                  <c:y val="-2.09963443215304E-2"/>
                </c:manualLayout>
              </c:layout>
              <c:showVal val="1"/>
            </c:dLbl>
            <c:showVal val="1"/>
          </c:dLbls>
          <c:cat>
            <c:strRef>
              <c:f>Hoja1!$B$1:$E$1</c:f>
              <c:strCache>
                <c:ptCount val="4"/>
                <c:pt idx="0">
                  <c:v>18-20 M</c:v>
                </c:pt>
                <c:pt idx="1">
                  <c:v>1-3 J</c:v>
                </c:pt>
                <c:pt idx="2">
                  <c:v>11-12 J</c:v>
                </c:pt>
                <c:pt idx="3">
                  <c:v>22-24 J</c:v>
                </c:pt>
              </c:strCache>
            </c:strRef>
          </c:cat>
          <c:val>
            <c:numRef>
              <c:f>Hoja1!$B$3:$E$3</c:f>
              <c:numCache>
                <c:formatCode>General</c:formatCode>
                <c:ptCount val="4"/>
                <c:pt idx="0">
                  <c:v>29</c:v>
                </c:pt>
                <c:pt idx="1">
                  <c:v>27</c:v>
                </c:pt>
                <c:pt idx="2">
                  <c:v>22</c:v>
                </c:pt>
                <c:pt idx="3">
                  <c:v>28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Ns / Nc</c:v>
                </c:pt>
              </c:strCache>
            </c:strRef>
          </c:tx>
          <c:spPr>
            <a:solidFill>
              <a:sysClr val="windowText" lastClr="000000">
                <a:lumMod val="75000"/>
                <a:lumOff val="25000"/>
              </a:sysClr>
            </a:solidFill>
          </c:spPr>
          <c:dLbls>
            <c:dLbl>
              <c:idx val="0"/>
              <c:layout>
                <c:manualLayout>
                  <c:x val="0"/>
                  <c:y val="-2.09963443215304E-2"/>
                </c:manualLayout>
              </c:layout>
              <c:showVal val="1"/>
            </c:dLbl>
            <c:dLbl>
              <c:idx val="1"/>
              <c:layout>
                <c:manualLayout>
                  <c:x val="6.15241717328565E-3"/>
                  <c:y val="-2.09963443215304E-2"/>
                </c:manualLayout>
              </c:layout>
              <c:showVal val="1"/>
            </c:dLbl>
            <c:showVal val="1"/>
          </c:dLbls>
          <c:cat>
            <c:strRef>
              <c:f>Hoja1!$B$1:$E$1</c:f>
              <c:strCache>
                <c:ptCount val="4"/>
                <c:pt idx="0">
                  <c:v>18-20 M</c:v>
                </c:pt>
                <c:pt idx="1">
                  <c:v>1-3 J</c:v>
                </c:pt>
                <c:pt idx="2">
                  <c:v>11-12 J</c:v>
                </c:pt>
                <c:pt idx="3">
                  <c:v>22-24 J</c:v>
                </c:pt>
              </c:strCache>
            </c:strRef>
          </c:cat>
          <c:val>
            <c:numRef>
              <c:f>Hoja1!$B$4:$E$4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12</c:v>
                </c:pt>
                <c:pt idx="3">
                  <c:v>13</c:v>
                </c:pt>
              </c:numCache>
            </c:numRef>
          </c:val>
        </c:ser>
        <c:dLbls>
          <c:showVal val="1"/>
        </c:dLbls>
        <c:gapWidth val="85"/>
        <c:shape val="box"/>
        <c:axId val="113084288"/>
        <c:axId val="113085824"/>
        <c:axId val="0"/>
      </c:bar3DChart>
      <c:catAx>
        <c:axId val="113084288"/>
        <c:scaling>
          <c:orientation val="minMax"/>
        </c:scaling>
        <c:axPos val="b"/>
        <c:majorTickMark val="none"/>
        <c:tickLblPos val="nextTo"/>
        <c:spPr>
          <a:ln>
            <a:noFill/>
          </a:ln>
        </c:spPr>
        <c:crossAx val="113085824"/>
        <c:crossesAt val="-2"/>
        <c:auto val="1"/>
        <c:lblAlgn val="ctr"/>
        <c:lblOffset val="50"/>
      </c:catAx>
      <c:valAx>
        <c:axId val="113085824"/>
        <c:scaling>
          <c:orientation val="minMax"/>
          <c:max val="80"/>
          <c:min val="0"/>
        </c:scaling>
        <c:delete val="1"/>
        <c:axPos val="l"/>
        <c:numFmt formatCode="General" sourceLinked="1"/>
        <c:tickLblPos val="none"/>
        <c:crossAx val="113084288"/>
        <c:crosses val="autoZero"/>
        <c:crossBetween val="between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12840998932935099"/>
          <c:y val="0.16546463973138806"/>
          <c:w val="0.74276178615812738"/>
          <c:h val="9.4464702334661255E-2"/>
        </c:manualLayout>
      </c:layout>
      <c:spPr>
        <a:ln w="19050" cmpd="sng">
          <a:noFill/>
        </a:ln>
      </c:spPr>
    </c:legend>
    <c:plotVisOnly val="1"/>
    <c:dispBlanksAs val="gap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view3D>
      <c:rAngAx val="1"/>
    </c:view3D>
    <c:floor>
      <c:spPr>
        <a:noFill/>
        <a:ln>
          <a:noFill/>
        </a:ln>
      </c:spPr>
    </c:floor>
    <c:plotArea>
      <c:layout>
        <c:manualLayout>
          <c:layoutTarget val="inner"/>
          <c:xMode val="edge"/>
          <c:yMode val="edge"/>
          <c:x val="0.101020330574323"/>
          <c:y val="0.14402856982465395"/>
          <c:w val="0.89698034856506181"/>
          <c:h val="0.74532630126127097"/>
        </c:manualLayout>
      </c:layout>
      <c:bar3DChart>
        <c:barDir val="bar"/>
        <c:grouping val="stacked"/>
        <c:ser>
          <c:idx val="0"/>
          <c:order val="0"/>
          <c:tx>
            <c:strRef>
              <c:f>Hoja1!$A$2</c:f>
              <c:strCache>
                <c:ptCount val="1"/>
                <c:pt idx="0">
                  <c:v>Muy buena / Buena</c:v>
                </c:pt>
              </c:strCache>
            </c:strRef>
          </c:tx>
          <c:spPr>
            <a:solidFill>
              <a:srgbClr val="0A2D14"/>
            </a:solidFill>
          </c:spPr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Val val="1"/>
          </c:dLbls>
          <c:cat>
            <c:strRef>
              <c:f>Hoja1!$B$1:$D$1</c:f>
              <c:strCache>
                <c:ptCount val="3"/>
                <c:pt idx="0">
                  <c:v>1-3 J</c:v>
                </c:pt>
                <c:pt idx="1">
                  <c:v>11-12 J</c:v>
                </c:pt>
                <c:pt idx="2">
                  <c:v>22-24 J</c:v>
                </c:pt>
              </c:strCache>
            </c:strRef>
          </c:cat>
          <c:val>
            <c:numRef>
              <c:f>Hoja1!$B$2:$D$2</c:f>
              <c:numCache>
                <c:formatCode>General</c:formatCode>
                <c:ptCount val="3"/>
                <c:pt idx="0">
                  <c:v>43</c:v>
                </c:pt>
                <c:pt idx="1">
                  <c:v>55</c:v>
                </c:pt>
                <c:pt idx="2">
                  <c:v>53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Regular</c:v>
                </c:pt>
              </c:strCache>
            </c:strRef>
          </c:tx>
          <c:spPr>
            <a:solidFill>
              <a:srgbClr val="C17400"/>
            </a:solidFill>
          </c:spPr>
          <c:dLbls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es-MX"/>
              </a:p>
            </c:txPr>
            <c:showVal val="1"/>
          </c:dLbls>
          <c:cat>
            <c:strRef>
              <c:f>Hoja1!$B$1:$D$1</c:f>
              <c:strCache>
                <c:ptCount val="3"/>
                <c:pt idx="0">
                  <c:v>1-3 J</c:v>
                </c:pt>
                <c:pt idx="1">
                  <c:v>11-12 J</c:v>
                </c:pt>
                <c:pt idx="2">
                  <c:v>22-24 J</c:v>
                </c:pt>
              </c:strCache>
            </c:strRef>
          </c:cat>
          <c:val>
            <c:numRef>
              <c:f>Hoja1!$B$3:$D$3</c:f>
              <c:numCache>
                <c:formatCode>General</c:formatCode>
                <c:ptCount val="3"/>
                <c:pt idx="0">
                  <c:v>35</c:v>
                </c:pt>
                <c:pt idx="1">
                  <c:v>29</c:v>
                </c:pt>
                <c:pt idx="2">
                  <c:v>29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Mala / Muy mala</c:v>
                </c:pt>
              </c:strCache>
            </c:strRef>
          </c:tx>
          <c:spPr>
            <a:solidFill>
              <a:srgbClr val="800000"/>
            </a:solidFill>
          </c:spPr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Val val="1"/>
          </c:dLbls>
          <c:cat>
            <c:strRef>
              <c:f>Hoja1!$B$1:$D$1</c:f>
              <c:strCache>
                <c:ptCount val="3"/>
                <c:pt idx="0">
                  <c:v>1-3 J</c:v>
                </c:pt>
                <c:pt idx="1">
                  <c:v>11-12 J</c:v>
                </c:pt>
                <c:pt idx="2">
                  <c:v>22-24 J</c:v>
                </c:pt>
              </c:strCache>
            </c:strRef>
          </c:cat>
          <c:val>
            <c:numRef>
              <c:f>Hoja1!$B$4:$D$4</c:f>
              <c:numCache>
                <c:formatCode>General</c:formatCode>
                <c:ptCount val="3"/>
                <c:pt idx="0">
                  <c:v>18</c:v>
                </c:pt>
                <c:pt idx="1">
                  <c:v>11</c:v>
                </c:pt>
                <c:pt idx="2">
                  <c:v>14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Ns / Nc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Lbls>
            <c:spPr>
              <a:solidFill>
                <a:schemeClr val="bg1">
                  <a:lumMod val="50000"/>
                </a:schemeClr>
              </a:solidFill>
            </c:spPr>
            <c:txPr>
              <a:bodyPr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 lang="es-MX"/>
              </a:p>
            </c:txPr>
            <c:showVal val="1"/>
          </c:dLbls>
          <c:cat>
            <c:strRef>
              <c:f>Hoja1!$B$1:$D$1</c:f>
              <c:strCache>
                <c:ptCount val="3"/>
                <c:pt idx="0">
                  <c:v>1-3 J</c:v>
                </c:pt>
                <c:pt idx="1">
                  <c:v>11-12 J</c:v>
                </c:pt>
                <c:pt idx="2">
                  <c:v>22-24 J</c:v>
                </c:pt>
              </c:strCache>
            </c:strRef>
          </c:cat>
          <c:val>
            <c:numRef>
              <c:f>Hoja1!$B$5:$D$5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No lo conoce</c:v>
                </c:pt>
              </c:strCache>
            </c:strRef>
          </c:tx>
          <c:spPr>
            <a:solidFill>
              <a:srgbClr val="800000"/>
            </a:solidFill>
          </c:spPr>
          <c:dLbls>
            <c:spPr>
              <a:solidFill>
                <a:schemeClr val="tx1">
                  <a:lumMod val="75000"/>
                  <a:lumOff val="25000"/>
                </a:schemeClr>
              </a:solidFill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Val val="1"/>
          </c:dLbls>
          <c:cat>
            <c:strRef>
              <c:f>Hoja1!$B$1:$D$1</c:f>
              <c:strCache>
                <c:ptCount val="3"/>
                <c:pt idx="0">
                  <c:v>1-3 J</c:v>
                </c:pt>
                <c:pt idx="1">
                  <c:v>11-12 J</c:v>
                </c:pt>
                <c:pt idx="2">
                  <c:v>22-24 J</c:v>
                </c:pt>
              </c:strCache>
            </c:strRef>
          </c:cat>
          <c:val>
            <c:numRef>
              <c:f>Hoja1!$B$6:$D$6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Val val="1"/>
        </c:dLbls>
        <c:gapWidth val="119"/>
        <c:shape val="box"/>
        <c:axId val="113189248"/>
        <c:axId val="113190784"/>
        <c:axId val="0"/>
      </c:bar3DChart>
      <c:catAx>
        <c:axId val="113189248"/>
        <c:scaling>
          <c:orientation val="maxMin"/>
        </c:scaling>
        <c:axPos val="l"/>
        <c:majorTickMark val="none"/>
        <c:tickLblPos val="nextTo"/>
        <c:spPr>
          <a:ln>
            <a:noFill/>
          </a:ln>
        </c:spPr>
        <c:crossAx val="113190784"/>
        <c:crosses val="autoZero"/>
        <c:auto val="1"/>
        <c:lblAlgn val="ctr"/>
        <c:lblOffset val="100"/>
      </c:catAx>
      <c:valAx>
        <c:axId val="113190784"/>
        <c:scaling>
          <c:orientation val="minMax"/>
        </c:scaling>
        <c:delete val="1"/>
        <c:axPos val="t"/>
        <c:numFmt formatCode="General" sourceLinked="1"/>
        <c:tickLblPos val="none"/>
        <c:crossAx val="113189248"/>
        <c:crosses val="autoZero"/>
        <c:crossBetween val="between"/>
      </c:valAx>
      <c:spPr>
        <a:ln>
          <a:noFill/>
        </a:ln>
      </c:spPr>
    </c:plotArea>
    <c:legend>
      <c:legendPos val="t"/>
      <c:layout>
        <c:manualLayout>
          <c:xMode val="edge"/>
          <c:yMode val="edge"/>
          <c:x val="0.15090574744925206"/>
          <c:y val="1.8343239640040008E-2"/>
          <c:w val="0.83419033880932103"/>
          <c:h val="0.20763192648418893"/>
        </c:manualLayout>
      </c:layout>
    </c:legend>
    <c:plotVisOnly val="1"/>
    <c:dispBlanksAs val="gap"/>
  </c:chart>
  <c:txPr>
    <a:bodyPr anchor="ctr" anchorCtr="1"/>
    <a:lstStyle/>
    <a:p>
      <a:pPr>
        <a:defRPr sz="1200">
          <a:latin typeface="Calibri"/>
          <a:cs typeface="Calibri"/>
        </a:defRPr>
      </a:pPr>
      <a:endParaRPr lang="es-MX"/>
    </a:p>
  </c:txPr>
  <c:externalData r:id="rId1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8.1754736096127129E-2"/>
          <c:y val="0.12802327161427796"/>
          <c:w val="0.90668995648076223"/>
          <c:h val="0.87197672838572204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explosion val="25"/>
          <c:dPt>
            <c:idx val="0"/>
            <c:explosion val="0"/>
            <c:spPr>
              <a:solidFill>
                <a:srgbClr val="7F0C2C"/>
              </a:solidFill>
            </c:spPr>
          </c:dPt>
          <c:dPt>
            <c:idx val="1"/>
            <c:explosion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explosion val="2"/>
            <c:spPr>
              <a:solidFill>
                <a:sysClr val="windowText" lastClr="000000">
                  <a:lumMod val="75000"/>
                  <a:lumOff val="25000"/>
                </a:sysClr>
              </a:solidFill>
            </c:spPr>
          </c:dPt>
          <c:dPt>
            <c:idx val="3"/>
            <c:explosion val="0"/>
            <c:spPr>
              <a:solidFill>
                <a:sysClr val="windowText" lastClr="000000">
                  <a:lumMod val="75000"/>
                  <a:lumOff val="25000"/>
                </a:sysClr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  <a:endParaRPr lang="es-MX"/>
                </a:p>
              </c:txPr>
            </c:dLbl>
            <c:dLbl>
              <c:idx val="1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</c:dLbl>
            <c:dLbl>
              <c:idx val="2"/>
              <c:layout>
                <c:manualLayout>
                  <c:x val="0.15355671355058101"/>
                  <c:y val="9.3145795248339422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s-MX"/>
                </a:p>
              </c:txPr>
              <c:dLblPos val="bestFit"/>
              <c:showVal val="1"/>
              <c:showCatName val="1"/>
            </c:dLbl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s-MX"/>
                </a:p>
              </c:txPr>
            </c:dLbl>
            <c:dLblPos val="ctr"/>
            <c:showVal val="1"/>
            <c:showCatName val="1"/>
          </c:dLbls>
          <c:cat>
            <c:strRef>
              <c:f>Hoja1!$A$2:$A$4</c:f>
              <c:strCache>
                <c:ptCount val="3"/>
                <c:pt idx="0">
                  <c:v>Limpias</c:v>
                </c:pt>
                <c:pt idx="1">
                  <c:v>Fraude</c:v>
                </c:pt>
                <c:pt idx="2">
                  <c:v>Ns / Nc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57</c:v>
                </c:pt>
                <c:pt idx="1">
                  <c:v>29</c:v>
                </c:pt>
                <c:pt idx="2">
                  <c:v>14</c:v>
                </c:pt>
              </c:numCache>
            </c:numRef>
          </c:val>
        </c:ser>
        <c:dLbls>
          <c:showCatName val="1"/>
        </c:dLbls>
      </c:pie3DChart>
    </c:plotArea>
    <c:plotVisOnly val="1"/>
    <c:dispBlanksAs val="zero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2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view3D>
      <c:rAngAx val="1"/>
    </c:view3D>
    <c:floor>
      <c:spPr>
        <a:noFill/>
        <a:ln>
          <a:noFill/>
        </a:ln>
      </c:spPr>
    </c:floor>
    <c:plotArea>
      <c:layout>
        <c:manualLayout>
          <c:layoutTarget val="inner"/>
          <c:xMode val="edge"/>
          <c:yMode val="edge"/>
          <c:x val="0.35105677029762122"/>
          <c:y val="0.11578065919005701"/>
          <c:w val="0.64894322970237905"/>
          <c:h val="0.84956096462855502"/>
        </c:manualLayout>
      </c:layout>
      <c:bar3DChart>
        <c:barDir val="bar"/>
        <c:grouping val="stacked"/>
        <c:ser>
          <c:idx val="0"/>
          <c:order val="0"/>
          <c:tx>
            <c:strRef>
              <c:f>Hoja1!$A$2</c:f>
              <c:strCache>
                <c:ptCount val="1"/>
                <c:pt idx="0">
                  <c:v>Aceptará</c:v>
                </c:pt>
              </c:strCache>
            </c:strRef>
          </c:tx>
          <c:spPr>
            <a:gradFill flip="none" rotWithShape="1">
              <a:gsLst>
                <a:gs pos="0">
                  <a:srgbClr val="2245AF"/>
                </a:gs>
                <a:gs pos="100000">
                  <a:srgbClr val="FFFFFF"/>
                </a:gs>
                <a:gs pos="99000">
                  <a:srgbClr val="30741A"/>
                </a:gs>
              </a:gsLst>
              <a:path path="circle">
                <a:fillToRect l="100000" t="100000"/>
              </a:path>
              <a:tileRect r="-100000" b="-100000"/>
            </a:gradFill>
          </c:spPr>
          <c:dPt>
            <c:idx val="0"/>
            <c:spPr>
              <a:solidFill>
                <a:srgbClr val="2245AF"/>
              </a:solidFill>
            </c:spPr>
          </c:dPt>
          <c:dPt>
            <c:idx val="1"/>
            <c:spPr>
              <a:solidFill>
                <a:srgbClr val="30741A"/>
              </a:solidFill>
            </c:spPr>
          </c:dPt>
          <c:dPt>
            <c:idx val="2"/>
            <c:spPr>
              <a:solidFill>
                <a:srgbClr val="C17400"/>
              </a:solidFill>
            </c:spPr>
          </c:dPt>
          <c:dPt>
            <c:idx val="3"/>
            <c:spPr>
              <a:solidFill>
                <a:schemeClr val="accent5">
                  <a:lumMod val="75000"/>
                </a:schemeClr>
              </a:solidFill>
            </c:spPr>
          </c:dPt>
          <c:dLbls>
            <c:dLbl>
              <c:idx val="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es-MX"/>
                </a:p>
              </c:txPr>
            </c:dLbl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Val val="1"/>
          </c:dLbls>
          <c:cat>
            <c:strRef>
              <c:f>Hoja1!$B$1:$E$1</c:f>
              <c:strCache>
                <c:ptCount val="4"/>
                <c:pt idx="0">
                  <c:v>Josefina Vázquez Mota</c:v>
                </c:pt>
                <c:pt idx="1">
                  <c:v>Enrique Peña Nieto</c:v>
                </c:pt>
                <c:pt idx="2">
                  <c:v>Andrés Manuel López Obrador</c:v>
                </c:pt>
                <c:pt idx="3">
                  <c:v>Gabriel Quadri de la Torre</c:v>
                </c:pt>
              </c:strCache>
            </c:strRef>
          </c:cat>
          <c:val>
            <c:numRef>
              <c:f>Hoja1!$B$2:$E$2</c:f>
              <c:numCache>
                <c:formatCode>General</c:formatCode>
                <c:ptCount val="4"/>
                <c:pt idx="0">
                  <c:v>52</c:v>
                </c:pt>
                <c:pt idx="1">
                  <c:v>58</c:v>
                </c:pt>
                <c:pt idx="2">
                  <c:v>33</c:v>
                </c:pt>
                <c:pt idx="3">
                  <c:v>58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Desconocerá</c:v>
                </c:pt>
              </c:strCache>
            </c:strRef>
          </c:tx>
          <c:spPr>
            <a:solidFill>
              <a:srgbClr val="FF0000"/>
            </a:solidFill>
          </c:spPr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Val val="1"/>
          </c:dLbls>
          <c:cat>
            <c:strRef>
              <c:f>Hoja1!$B$1:$E$1</c:f>
              <c:strCache>
                <c:ptCount val="4"/>
                <c:pt idx="0">
                  <c:v>Josefina Vázquez Mota</c:v>
                </c:pt>
                <c:pt idx="1">
                  <c:v>Enrique Peña Nieto</c:v>
                </c:pt>
                <c:pt idx="2">
                  <c:v>Andrés Manuel López Obrador</c:v>
                </c:pt>
                <c:pt idx="3">
                  <c:v>Gabriel Quadri de la Torre</c:v>
                </c:pt>
              </c:strCache>
            </c:strRef>
          </c:cat>
          <c:val>
            <c:numRef>
              <c:f>Hoja1!$B$3:$E$3</c:f>
              <c:numCache>
                <c:formatCode>General</c:formatCode>
                <c:ptCount val="4"/>
                <c:pt idx="0">
                  <c:v>38</c:v>
                </c:pt>
                <c:pt idx="1">
                  <c:v>34</c:v>
                </c:pt>
                <c:pt idx="2">
                  <c:v>56</c:v>
                </c:pt>
                <c:pt idx="3">
                  <c:v>24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Ns / Nc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cat>
            <c:strRef>
              <c:f>Hoja1!$B$1:$E$1</c:f>
              <c:strCache>
                <c:ptCount val="4"/>
                <c:pt idx="0">
                  <c:v>Josefina Vázquez Mota</c:v>
                </c:pt>
                <c:pt idx="1">
                  <c:v>Enrique Peña Nieto</c:v>
                </c:pt>
                <c:pt idx="2">
                  <c:v>Andrés Manuel López Obrador</c:v>
                </c:pt>
                <c:pt idx="3">
                  <c:v>Gabriel Quadri de la Torre</c:v>
                </c:pt>
              </c:strCache>
            </c:strRef>
          </c:cat>
          <c:val>
            <c:numRef>
              <c:f>Hoja1!$B$4:$E$4</c:f>
              <c:numCache>
                <c:formatCode>General</c:formatCode>
                <c:ptCount val="4"/>
                <c:pt idx="0">
                  <c:v>10</c:v>
                </c:pt>
                <c:pt idx="1">
                  <c:v>8</c:v>
                </c:pt>
                <c:pt idx="2">
                  <c:v>11</c:v>
                </c:pt>
                <c:pt idx="3">
                  <c:v>18</c:v>
                </c:pt>
              </c:numCache>
            </c:numRef>
          </c:val>
        </c:ser>
        <c:dLbls>
          <c:showVal val="1"/>
        </c:dLbls>
        <c:gapWidth val="75"/>
        <c:shape val="box"/>
        <c:axId val="115921664"/>
        <c:axId val="115923200"/>
        <c:axId val="0"/>
      </c:bar3DChart>
      <c:catAx>
        <c:axId val="115921664"/>
        <c:scaling>
          <c:orientation val="maxMin"/>
        </c:scaling>
        <c:axPos val="l"/>
        <c:majorTickMark val="none"/>
        <c:tickLblPos val="nextTo"/>
        <c:spPr>
          <a:ln>
            <a:noFill/>
          </a:ln>
        </c:spPr>
        <c:crossAx val="115923200"/>
        <c:crosses val="autoZero"/>
        <c:auto val="1"/>
        <c:lblAlgn val="ctr"/>
        <c:lblOffset val="100"/>
      </c:catAx>
      <c:valAx>
        <c:axId val="115923200"/>
        <c:scaling>
          <c:orientation val="minMax"/>
        </c:scaling>
        <c:delete val="1"/>
        <c:axPos val="t"/>
        <c:numFmt formatCode="General" sourceLinked="1"/>
        <c:tickLblPos val="none"/>
        <c:crossAx val="115921664"/>
        <c:crosses val="autoZero"/>
        <c:crossBetween val="between"/>
      </c:valAx>
      <c:spPr>
        <a:ln>
          <a:noFill/>
        </a:ln>
      </c:spPr>
    </c:plotArea>
    <c:legend>
      <c:legendPos val="t"/>
      <c:layout>
        <c:manualLayout>
          <c:xMode val="edge"/>
          <c:yMode val="edge"/>
          <c:x val="0.36762319618807798"/>
          <c:y val="5.1909941041033514E-4"/>
          <c:w val="0.63237680381192196"/>
          <c:h val="0.17053948028763111"/>
        </c:manualLayout>
      </c:layout>
    </c:legend>
    <c:plotVisOnly val="1"/>
    <c:dispBlanksAs val="gap"/>
  </c:chart>
  <c:txPr>
    <a:bodyPr anchor="ctr" anchorCtr="1"/>
    <a:lstStyle/>
    <a:p>
      <a:pPr>
        <a:defRPr sz="1200">
          <a:latin typeface="Calibri"/>
          <a:cs typeface="Calibri"/>
        </a:defRPr>
      </a:pPr>
      <a:endParaRPr lang="es-MX"/>
    </a:p>
  </c:txPr>
  <c:externalData r:id="rId1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lrMapOvr bg1="lt1" tx1="dk1" bg2="lt2" tx2="dk2" accent1="accent1" accent2="accent2" accent3="accent3" accent4="accent4" accent5="accent5" accent6="accent6" hlink="hlink" folHlink="folHlink"/>
  <c:chart>
    <c:autoTitleDeleted val="1"/>
    <c:view3D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0.33103001782870711"/>
          <c:y val="9.5902887139107607E-2"/>
          <c:w val="0.6263188569876712"/>
          <c:h val="0.74576377952755901"/>
        </c:manualLayout>
      </c:layout>
      <c:bar3DChart>
        <c:barDir val="bar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4F81BD">
                <a:lumMod val="50000"/>
              </a:srgbClr>
            </a:solidFill>
            <a:ln>
              <a:noFill/>
            </a:ln>
          </c:spPr>
          <c:dPt>
            <c:idx val="0"/>
            <c:spPr>
              <a:solidFill>
                <a:srgbClr val="5F0A22"/>
              </a:solidFill>
              <a:ln>
                <a:noFill/>
              </a:ln>
            </c:spPr>
          </c:dPt>
          <c:dPt>
            <c:idx val="1"/>
            <c:spPr>
              <a:solidFill>
                <a:srgbClr val="C0504D">
                  <a:lumMod val="60000"/>
                  <a:lumOff val="40000"/>
                </a:srgbClr>
              </a:solidFill>
              <a:ln>
                <a:noFill/>
              </a:ln>
            </c:spPr>
          </c:dPt>
          <c:dPt>
            <c:idx val="2"/>
            <c:spPr>
              <a:solidFill>
                <a:sysClr val="window" lastClr="FFFFFF">
                  <a:lumMod val="50000"/>
                </a:sysClr>
              </a:solidFill>
              <a:ln>
                <a:noFill/>
              </a:ln>
            </c:spPr>
          </c:dPt>
          <c:dPt>
            <c:idx val="3"/>
            <c:spPr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</c:spPr>
          </c:dPt>
          <c:dPt>
            <c:idx val="4"/>
            <c:spPr>
              <a:solidFill>
                <a:sysClr val="window" lastClr="FFFFFF">
                  <a:lumMod val="50000"/>
                </a:sysClr>
              </a:solidFill>
              <a:ln>
                <a:noFill/>
              </a:ln>
            </c:spPr>
          </c:dPt>
          <c:dLbls>
            <c:showVal val="1"/>
          </c:dLbls>
          <c:cat>
            <c:strRef>
              <c:f>Hoja1!$A$2:$A$5</c:f>
              <c:strCache>
                <c:ptCount val="4"/>
                <c:pt idx="0">
                  <c:v>Mucha</c:v>
                </c:pt>
                <c:pt idx="1">
                  <c:v>Poca</c:v>
                </c:pt>
                <c:pt idx="2">
                  <c:v>Nada</c:v>
                </c:pt>
                <c:pt idx="3">
                  <c:v> Ns / Nc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42</c:v>
                </c:pt>
                <c:pt idx="1">
                  <c:v>45</c:v>
                </c:pt>
                <c:pt idx="2">
                  <c:v>11</c:v>
                </c:pt>
                <c:pt idx="3">
                  <c:v>2</c:v>
                </c:pt>
              </c:numCache>
            </c:numRef>
          </c:val>
        </c:ser>
        <c:gapWidth val="85"/>
        <c:shape val="box"/>
        <c:axId val="116028160"/>
        <c:axId val="116029696"/>
        <c:axId val="0"/>
      </c:bar3DChart>
      <c:catAx>
        <c:axId val="116028160"/>
        <c:scaling>
          <c:orientation val="maxMin"/>
        </c:scaling>
        <c:axPos val="l"/>
        <c:majorTickMark val="none"/>
        <c:tickLblPos val="nextTo"/>
        <c:spPr>
          <a:ln>
            <a:noFill/>
          </a:ln>
        </c:spPr>
        <c:crossAx val="116029696"/>
        <c:crossesAt val="-2"/>
        <c:auto val="1"/>
        <c:lblAlgn val="ctr"/>
        <c:lblOffset val="50"/>
      </c:catAx>
      <c:valAx>
        <c:axId val="116029696"/>
        <c:scaling>
          <c:orientation val="minMax"/>
          <c:max val="60"/>
        </c:scaling>
        <c:delete val="1"/>
        <c:axPos val="t"/>
        <c:numFmt formatCode="General" sourceLinked="1"/>
        <c:tickLblPos val="none"/>
        <c:crossAx val="116028160"/>
        <c:crosses val="autoZero"/>
        <c:crossBetween val="between"/>
      </c:valAx>
      <c:spPr>
        <a:ln>
          <a:noFill/>
        </a:ln>
      </c:spPr>
    </c:plotArea>
    <c:plotVisOnly val="1"/>
    <c:dispBlanksAs val="gap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2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hart>
    <c:autoTitleDeleted val="1"/>
    <c:plotArea>
      <c:layout>
        <c:manualLayout>
          <c:layoutTarget val="inner"/>
          <c:xMode val="edge"/>
          <c:yMode val="edge"/>
          <c:x val="2.48868305430586E-2"/>
          <c:y val="6.9660856287094397E-2"/>
          <c:w val="0.91742383896806801"/>
          <c:h val="0.76742356615832519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Aprueba totalmente / Aprueba</c:v>
                </c:pt>
              </c:strCache>
            </c:strRef>
          </c:tx>
          <c:spPr>
            <a:ln>
              <a:solidFill>
                <a:srgbClr val="0A2D14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10136600643409402"/>
                  <c:y val="4.6524017482810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9303024767236338E-2"/>
                  <c:y val="4.842606599351081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7523608487945817E-3"/>
                  <c:y val="-8.5315369233614727E-2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rgbClr val="0A2D14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>
                    <a:solidFill>
                      <a:srgbClr val="0A2D14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Hoja1!$B$1:$D$1</c:f>
              <c:strCache>
                <c:ptCount val="3"/>
                <c:pt idx="0">
                  <c:v> Feb 12</c:v>
                </c:pt>
                <c:pt idx="1">
                  <c:v> 1ra Mar 12</c:v>
                </c:pt>
                <c:pt idx="2">
                  <c:v>2da Mar 12</c:v>
                </c:pt>
              </c:strCache>
            </c:strRef>
          </c:cat>
          <c:val>
            <c:numRef>
              <c:f>Hoja1!$B$2:$D$2</c:f>
              <c:numCache>
                <c:formatCode>General</c:formatCode>
                <c:ptCount val="3"/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Regular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12944782284258105"/>
                  <c:y val="4.6570343722883469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7779262277570095E-2"/>
                  <c:y val="4.905102478988380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9053068177609921E-3"/>
                  <c:y val="-4.099547029694342E-2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Hoja1!$B$1:$D$1</c:f>
              <c:strCache>
                <c:ptCount val="3"/>
                <c:pt idx="0">
                  <c:v> Feb 12</c:v>
                </c:pt>
                <c:pt idx="1">
                  <c:v> 1ra Mar 12</c:v>
                </c:pt>
                <c:pt idx="2">
                  <c:v>2da Mar 12</c:v>
                </c:pt>
              </c:strCache>
            </c:strRef>
          </c:cat>
          <c:val>
            <c:numRef>
              <c:f>Hoja1!$B$3:$D$3</c:f>
              <c:numCache>
                <c:formatCode>General</c:formatCode>
                <c:ptCount val="3"/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Desaprueba / Desaprueba Totalmente</c:v>
                </c:pt>
              </c:strCache>
            </c:strRef>
          </c:tx>
          <c:spPr>
            <a:ln>
              <a:solidFill>
                <a:srgbClr val="80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12497135930296301"/>
                  <c:y val="6.0580467788117999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0.126265609179885"/>
                  <c:y val="5.046219333365400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7523608487945817E-3"/>
                  <c:y val="3.324428639728079E-3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rgbClr val="80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>
                    <a:solidFill>
                      <a:srgbClr val="80000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Hoja1!$B$1:$D$1</c:f>
              <c:strCache>
                <c:ptCount val="3"/>
                <c:pt idx="0">
                  <c:v> Feb 12</c:v>
                </c:pt>
                <c:pt idx="1">
                  <c:v> 1ra Mar 12</c:v>
                </c:pt>
                <c:pt idx="2">
                  <c:v>2da Mar 12</c:v>
                </c:pt>
              </c:strCache>
            </c:strRef>
          </c:cat>
          <c:val>
            <c:numRef>
              <c:f>Hoja1!$B$4:$D$4</c:f>
              <c:numCache>
                <c:formatCode>General</c:formatCode>
                <c:ptCount val="3"/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Ns / Nc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10408184117882002"/>
                  <c:y val="-3.4199010400240898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7.1020413850331532E-2"/>
                  <c:y val="-6.2407595737225818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3119247767173413E-2"/>
                  <c:y val="-6.2407562403556403E-2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Hoja1!$B$1:$D$1</c:f>
              <c:strCache>
                <c:ptCount val="3"/>
                <c:pt idx="0">
                  <c:v> Feb 12</c:v>
                </c:pt>
                <c:pt idx="1">
                  <c:v> 1ra Mar 12</c:v>
                </c:pt>
                <c:pt idx="2">
                  <c:v>2da Mar 12</c:v>
                </c:pt>
              </c:strCache>
            </c:strRef>
          </c:cat>
          <c:val>
            <c:numRef>
              <c:f>Hoja1!$B$5:$D$5</c:f>
              <c:numCache>
                <c:formatCode>General</c:formatCode>
                <c:ptCount val="3"/>
              </c:numCache>
            </c:numRef>
          </c:val>
        </c:ser>
        <c:dLbls>
          <c:showVal val="1"/>
        </c:dLbls>
        <c:marker val="1"/>
        <c:axId val="115979008"/>
        <c:axId val="115980544"/>
      </c:lineChart>
      <c:catAx>
        <c:axId val="115979008"/>
        <c:scaling>
          <c:orientation val="minMax"/>
        </c:scaling>
        <c:delete val="1"/>
        <c:axPos val="b"/>
        <c:tickLblPos val="none"/>
        <c:crossAx val="115980544"/>
        <c:crosses val="autoZero"/>
        <c:auto val="1"/>
        <c:lblAlgn val="ctr"/>
        <c:lblOffset val="100"/>
      </c:catAx>
      <c:valAx>
        <c:axId val="115980544"/>
        <c:scaling>
          <c:orientation val="minMax"/>
          <c:max val="50"/>
          <c:min val="0"/>
        </c:scaling>
        <c:delete val="1"/>
        <c:axPos val="l"/>
        <c:numFmt formatCode="General" sourceLinked="1"/>
        <c:tickLblPos val="none"/>
        <c:crossAx val="11597900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11123079138116303"/>
          <c:y val="3.4737552941092598E-2"/>
          <c:w val="0.75113904826189726"/>
          <c:h val="0.95315303517052519"/>
        </c:manualLayout>
      </c:layout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autoTitleDeleted val="1"/>
    <c:plotArea>
      <c:layout>
        <c:manualLayout>
          <c:layoutTarget val="inner"/>
          <c:xMode val="edge"/>
          <c:yMode val="edge"/>
          <c:x val="2.48868305430586E-2"/>
          <c:y val="6.9660856287094397E-2"/>
          <c:w val="0.91742383896806801"/>
          <c:h val="0.64296634042303002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Aprueba totalmente / Aprueba</c:v>
                </c:pt>
              </c:strCache>
            </c:strRef>
          </c:tx>
          <c:spPr>
            <a:ln>
              <a:solidFill>
                <a:srgbClr val="0A2D14"/>
              </a:solidFill>
            </a:ln>
          </c:spPr>
          <c:marker>
            <c:symbol val="none"/>
          </c:marker>
          <c:dLbls>
            <c:dLbl>
              <c:idx val="8"/>
              <c:spPr/>
              <c:txPr>
                <a:bodyPr/>
                <a:lstStyle/>
                <a:p>
                  <a:pPr>
                    <a:defRPr sz="1600">
                      <a:solidFill>
                        <a:srgbClr val="0A2D14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rgbClr val="0A2D14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Hoja1!$B$2:$J$2</c:f>
              <c:numCache>
                <c:formatCode>General</c:formatCode>
                <c:ptCount val="9"/>
                <c:pt idx="0">
                  <c:v>42</c:v>
                </c:pt>
                <c:pt idx="1">
                  <c:v>47</c:v>
                </c:pt>
                <c:pt idx="2">
                  <c:v>43</c:v>
                </c:pt>
                <c:pt idx="3">
                  <c:v>50</c:v>
                </c:pt>
                <c:pt idx="4">
                  <c:v>45</c:v>
                </c:pt>
                <c:pt idx="5">
                  <c:v>45</c:v>
                </c:pt>
                <c:pt idx="6">
                  <c:v>43</c:v>
                </c:pt>
                <c:pt idx="7">
                  <c:v>46</c:v>
                </c:pt>
                <c:pt idx="8">
                  <c:v>46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Regular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dLbls>
            <c:dLbl>
              <c:idx val="5"/>
              <c:layout>
                <c:manualLayout>
                  <c:x val="-5.9873377156180019E-2"/>
                  <c:y val="-8.4633226221184202E-2"/>
                </c:manualLayout>
              </c:layout>
              <c:dLblPos val="r"/>
              <c:showVal val="1"/>
            </c:dLbl>
            <c:dLbl>
              <c:idx val="8"/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b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Hoja1!$B$3:$J$3</c:f>
              <c:numCache>
                <c:formatCode>General</c:formatCode>
                <c:ptCount val="9"/>
                <c:pt idx="0">
                  <c:v>27</c:v>
                </c:pt>
                <c:pt idx="1">
                  <c:v>25</c:v>
                </c:pt>
                <c:pt idx="2">
                  <c:v>27</c:v>
                </c:pt>
                <c:pt idx="3">
                  <c:v>22</c:v>
                </c:pt>
                <c:pt idx="4">
                  <c:v>27</c:v>
                </c:pt>
                <c:pt idx="5">
                  <c:v>28</c:v>
                </c:pt>
                <c:pt idx="6">
                  <c:v>26</c:v>
                </c:pt>
                <c:pt idx="7">
                  <c:v>26</c:v>
                </c:pt>
                <c:pt idx="8">
                  <c:v>24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Desaprueba / Desaprueba Totalmente</c:v>
                </c:pt>
              </c:strCache>
            </c:strRef>
          </c:tx>
          <c:spPr>
            <a:ln>
              <a:solidFill>
                <a:srgbClr val="800000"/>
              </a:solidFill>
            </a:ln>
          </c:spPr>
          <c:marker>
            <c:symbol val="none"/>
          </c:marker>
          <c:dLbls>
            <c:dLbl>
              <c:idx val="5"/>
              <c:layout>
                <c:manualLayout>
                  <c:x val="-5.98741512290729E-2"/>
                  <c:y val="5.8830413348871922E-2"/>
                </c:manualLayout>
              </c:layout>
              <c:dLblPos val="r"/>
              <c:showVal val="1"/>
            </c:dLbl>
            <c:dLbl>
              <c:idx val="8"/>
              <c:spPr/>
              <c:txPr>
                <a:bodyPr/>
                <a:lstStyle/>
                <a:p>
                  <a:pPr>
                    <a:defRPr sz="1600">
                      <a:solidFill>
                        <a:srgbClr val="800000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rgbClr val="80000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Hoja1!$B$4:$J$4</c:f>
              <c:numCache>
                <c:formatCode>General</c:formatCode>
                <c:ptCount val="9"/>
                <c:pt idx="0">
                  <c:v>30</c:v>
                </c:pt>
                <c:pt idx="1">
                  <c:v>25</c:v>
                </c:pt>
                <c:pt idx="2">
                  <c:v>27</c:v>
                </c:pt>
                <c:pt idx="3">
                  <c:v>27</c:v>
                </c:pt>
                <c:pt idx="4">
                  <c:v>28</c:v>
                </c:pt>
                <c:pt idx="5">
                  <c:v>26</c:v>
                </c:pt>
                <c:pt idx="6">
                  <c:v>29</c:v>
                </c:pt>
                <c:pt idx="7">
                  <c:v>27</c:v>
                </c:pt>
                <c:pt idx="8">
                  <c:v>29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Ns / Nc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10408184117882002"/>
                  <c:y val="-3.4199010400240898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7.1020413850331532E-2"/>
                  <c:y val="-6.2407595737225818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3119247767173413E-2"/>
                  <c:y val="-6.2407562403556403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7303486114680399E-2"/>
                  <c:y val="-4.8651460969251797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6.6626389073806497E-2"/>
                  <c:y val="-6.502308843822692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7.1541751943697204E-2"/>
                  <c:y val="-4.4380838140377112E-2"/>
                </c:manualLayout>
              </c:layout>
              <c:dLblPos val="r"/>
              <c:showVal val="1"/>
            </c:dLbl>
            <c:dLbl>
              <c:idx val="8"/>
              <c:spPr/>
              <c:txPr>
                <a:bodyPr/>
                <a:lstStyle/>
                <a:p>
                  <a:pPr>
                    <a:defRPr sz="16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Hoja1!$B$5:$J$5</c:f>
              <c:numCache>
                <c:formatCode>0</c:formatCode>
                <c:ptCount val="9"/>
                <c:pt idx="0" formatCode="General">
                  <c:v>1</c:v>
                </c:pt>
                <c:pt idx="1">
                  <c:v>3</c:v>
                </c:pt>
                <c:pt idx="2" formatCode="General">
                  <c:v>3</c:v>
                </c:pt>
                <c:pt idx="3" formatCode="General">
                  <c:v>1</c:v>
                </c:pt>
                <c:pt idx="4" formatCode="General">
                  <c:v>0</c:v>
                </c:pt>
                <c:pt idx="5" formatCode="General">
                  <c:v>1</c:v>
                </c:pt>
                <c:pt idx="6" formatCode="General">
                  <c:v>2</c:v>
                </c:pt>
                <c:pt idx="7" formatCode="General">
                  <c:v>1</c:v>
                </c:pt>
                <c:pt idx="8" formatCode="General">
                  <c:v>1</c:v>
                </c:pt>
              </c:numCache>
            </c:numRef>
          </c:val>
        </c:ser>
        <c:dLbls>
          <c:showVal val="1"/>
        </c:dLbls>
        <c:marker val="1"/>
        <c:axId val="116189056"/>
        <c:axId val="116190592"/>
      </c:lineChart>
      <c:catAx>
        <c:axId val="116189056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116190592"/>
        <c:crosses val="autoZero"/>
        <c:auto val="1"/>
        <c:lblAlgn val="ctr"/>
        <c:lblOffset val="100"/>
      </c:catAx>
      <c:valAx>
        <c:axId val="116190592"/>
        <c:scaling>
          <c:orientation val="minMax"/>
          <c:min val="0"/>
        </c:scaling>
        <c:delete val="1"/>
        <c:axPos val="l"/>
        <c:numFmt formatCode="General" sourceLinked="1"/>
        <c:tickLblPos val="none"/>
        <c:crossAx val="116189056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hart>
    <c:autoTitleDeleted val="1"/>
    <c:plotArea>
      <c:layout>
        <c:manualLayout>
          <c:layoutTarget val="inner"/>
          <c:xMode val="edge"/>
          <c:yMode val="edge"/>
          <c:x val="5.9294370632293716E-2"/>
          <c:y val="2.9347929595124306E-2"/>
          <c:w val="0.91742383896806801"/>
          <c:h val="0.60379441966765623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Aprueba totalmente / Aprueba</c:v>
                </c:pt>
              </c:strCache>
            </c:strRef>
          </c:tx>
          <c:spPr>
            <a:ln>
              <a:solidFill>
                <a:srgbClr val="0A2D14"/>
              </a:solidFill>
            </a:ln>
          </c:spPr>
          <c:marker>
            <c:symbol val="none"/>
          </c:marker>
          <c:dLbls>
            <c:dLbl>
              <c:idx val="6"/>
              <c:layout>
                <c:manualLayout>
                  <c:x val="-9.7048227837518972E-2"/>
                  <c:y val="-6.6516418810608338E-2"/>
                </c:manualLayout>
              </c:layout>
              <c:dLblPos val="r"/>
              <c:showVal val="1"/>
            </c:dLbl>
            <c:dLbl>
              <c:idx val="8"/>
              <c:spPr/>
              <c:txPr>
                <a:bodyPr/>
                <a:lstStyle/>
                <a:p>
                  <a:pPr>
                    <a:defRPr sz="1600">
                      <a:solidFill>
                        <a:srgbClr val="0A2D14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rgbClr val="0A2D14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Hoja1!$B$2:$J$2</c:f>
              <c:numCache>
                <c:formatCode>General</c:formatCode>
                <c:ptCount val="9"/>
                <c:pt idx="0">
                  <c:v>41</c:v>
                </c:pt>
                <c:pt idx="1">
                  <c:v>42</c:v>
                </c:pt>
                <c:pt idx="2">
                  <c:v>39</c:v>
                </c:pt>
                <c:pt idx="3">
                  <c:v>46</c:v>
                </c:pt>
                <c:pt idx="4">
                  <c:v>46</c:v>
                </c:pt>
                <c:pt idx="5">
                  <c:v>42</c:v>
                </c:pt>
                <c:pt idx="6">
                  <c:v>41</c:v>
                </c:pt>
                <c:pt idx="7">
                  <c:v>48</c:v>
                </c:pt>
                <c:pt idx="8">
                  <c:v>42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Regular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dLbls>
            <c:dLbl>
              <c:idx val="1"/>
              <c:layout>
                <c:manualLayout>
                  <c:x val="-7.6591416460505199E-2"/>
                  <c:y val="4.434427920707221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7.2471413488065309E-2"/>
                  <c:y val="-2.116431507610271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8.7217502097737501E-2"/>
                  <c:y val="-6.1477296173440998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7.7386776357956127E-2"/>
                  <c:y val="-6.1477296173440998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6.9704489932407937E-2"/>
                  <c:y val="-4.8375974098116115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6.8613047153424228E-2"/>
                  <c:y val="-4.8375974098116115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1.9643260766579903E-2"/>
                  <c:y val="-6.8532067865475332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Hoja1!$B$3:$J$3</c:f>
              <c:numCache>
                <c:formatCode>General</c:formatCode>
                <c:ptCount val="9"/>
                <c:pt idx="0">
                  <c:v>28</c:v>
                </c:pt>
                <c:pt idx="1">
                  <c:v>26</c:v>
                </c:pt>
                <c:pt idx="2">
                  <c:v>31</c:v>
                </c:pt>
                <c:pt idx="3">
                  <c:v>27</c:v>
                </c:pt>
                <c:pt idx="4">
                  <c:v>27</c:v>
                </c:pt>
                <c:pt idx="5">
                  <c:v>31</c:v>
                </c:pt>
                <c:pt idx="6">
                  <c:v>31</c:v>
                </c:pt>
                <c:pt idx="7">
                  <c:v>26</c:v>
                </c:pt>
                <c:pt idx="8">
                  <c:v>31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Desaprueba / Desaprueba Totalmente</c:v>
                </c:pt>
              </c:strCache>
            </c:strRef>
          </c:tx>
          <c:spPr>
            <a:ln>
              <a:solidFill>
                <a:srgbClr val="800000"/>
              </a:solidFill>
            </a:ln>
          </c:spPr>
          <c:marker>
            <c:symbol val="none"/>
          </c:marker>
          <c:dLbls>
            <c:dLbl>
              <c:idx val="1"/>
              <c:layout>
                <c:manualLayout>
                  <c:x val="-0.10196397774385603"/>
                  <c:y val="-7.457901503007599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8.6422142200286725E-2"/>
                  <c:y val="3.628168298760452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7.7386776357956127E-2"/>
                  <c:y val="3.124256035043719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8.7217502097737501E-2"/>
                  <c:y val="3.1242560350437199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4.0212312713063497E-2"/>
                  <c:y val="5.8453822591140701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6.8613047153424228E-2"/>
                  <c:y val="6.8532067865475194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8.4998622150250669E-2"/>
                  <c:y val="5.8453425809830636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3.3728678162165203E-2"/>
                  <c:y val="6.1477296173440998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80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800000"/>
                    </a:solidFill>
                  </a:defRPr>
                </a:pPr>
                <a:endParaRPr lang="es-MX"/>
              </a:p>
            </c:txPr>
            <c:dLblPos val="b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Hoja1!$B$4:$J$4</c:f>
              <c:numCache>
                <c:formatCode>General</c:formatCode>
                <c:ptCount val="9"/>
                <c:pt idx="0">
                  <c:v>26</c:v>
                </c:pt>
                <c:pt idx="1">
                  <c:v>27</c:v>
                </c:pt>
                <c:pt idx="2">
                  <c:v>26</c:v>
                </c:pt>
                <c:pt idx="3">
                  <c:v>23</c:v>
                </c:pt>
                <c:pt idx="4">
                  <c:v>23</c:v>
                </c:pt>
                <c:pt idx="5">
                  <c:v>25</c:v>
                </c:pt>
                <c:pt idx="6">
                  <c:v>26</c:v>
                </c:pt>
                <c:pt idx="7">
                  <c:v>22</c:v>
                </c:pt>
                <c:pt idx="8">
                  <c:v>25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Ns / Nc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10408184117882002"/>
                  <c:y val="-3.4199010400240898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7.1020413850331532E-2"/>
                  <c:y val="-6.2407595737225818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3119247767173413E-2"/>
                  <c:y val="-6.2407562403556403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5.7657980536711236E-2"/>
                  <c:y val="-6.315091973907661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5.7624308365870278E-2"/>
                  <c:y val="-6.6516418810608338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7.1542138980143499E-2"/>
                  <c:y val="-5.3414699953973341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6.8882037483705832E-2"/>
                  <c:y val="-5.8453822591140701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5.982848092839213E-2"/>
                  <c:y val="-3.8297332042471516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2.3998581898460186E-2"/>
                  <c:y val="-3.6281682987604522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Hoja1!$B$5:$J$5</c:f>
              <c:numCache>
                <c:formatCode>0</c:formatCode>
                <c:ptCount val="9"/>
                <c:pt idx="0" formatCode="General">
                  <c:v>5</c:v>
                </c:pt>
                <c:pt idx="1">
                  <c:v>5</c:v>
                </c:pt>
                <c:pt idx="2" formatCode="General">
                  <c:v>4</c:v>
                </c:pt>
                <c:pt idx="3" formatCode="General">
                  <c:v>4</c:v>
                </c:pt>
                <c:pt idx="4" formatCode="General">
                  <c:v>4</c:v>
                </c:pt>
                <c:pt idx="5" formatCode="General">
                  <c:v>2</c:v>
                </c:pt>
                <c:pt idx="6" formatCode="General">
                  <c:v>2</c:v>
                </c:pt>
                <c:pt idx="7" formatCode="General">
                  <c:v>4</c:v>
                </c:pt>
                <c:pt idx="8" formatCode="General">
                  <c:v>2</c:v>
                </c:pt>
              </c:numCache>
            </c:numRef>
          </c:val>
        </c:ser>
        <c:dLbls>
          <c:showVal val="1"/>
        </c:dLbls>
        <c:marker val="1"/>
        <c:axId val="116404224"/>
        <c:axId val="116405760"/>
      </c:lineChart>
      <c:catAx>
        <c:axId val="116404224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116405760"/>
        <c:crosses val="autoZero"/>
        <c:auto val="1"/>
        <c:lblAlgn val="ctr"/>
        <c:lblOffset val="100"/>
      </c:catAx>
      <c:valAx>
        <c:axId val="116405760"/>
        <c:scaling>
          <c:orientation val="minMax"/>
          <c:max val="60"/>
          <c:min val="0"/>
        </c:scaling>
        <c:delete val="1"/>
        <c:axPos val="l"/>
        <c:numFmt formatCode="General" sourceLinked="1"/>
        <c:tickLblPos val="none"/>
        <c:crossAx val="116404224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autoTitleDeleted val="1"/>
    <c:plotArea>
      <c:layout>
        <c:manualLayout>
          <c:layoutTarget val="inner"/>
          <c:xMode val="edge"/>
          <c:yMode val="edge"/>
          <c:x val="2.48868305430586E-2"/>
          <c:y val="6.9660856287094397E-2"/>
          <c:w val="0.91742383896806801"/>
          <c:h val="0.64296634042303002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FCH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dLbls>
            <c:dLbl>
              <c:idx val="8"/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Hoja1!$B$2:$J$2</c:f>
              <c:numCache>
                <c:formatCode>0.0</c:formatCode>
                <c:ptCount val="9"/>
                <c:pt idx="0">
                  <c:v>6.42</c:v>
                </c:pt>
                <c:pt idx="1">
                  <c:v>6.58</c:v>
                </c:pt>
                <c:pt idx="2">
                  <c:v>6.39</c:v>
                </c:pt>
                <c:pt idx="3">
                  <c:v>6.7699999999999987</c:v>
                </c:pt>
                <c:pt idx="4">
                  <c:v>6.36039791094659</c:v>
                </c:pt>
                <c:pt idx="5">
                  <c:v>6.52</c:v>
                </c:pt>
                <c:pt idx="6">
                  <c:v>6.7699999999999987</c:v>
                </c:pt>
                <c:pt idx="7">
                  <c:v>6.54</c:v>
                </c:pt>
                <c:pt idx="8">
                  <c:v>6.53</c:v>
                </c:pt>
              </c:numCache>
            </c:numRef>
          </c:val>
        </c:ser>
        <c:dLbls>
          <c:showVal val="1"/>
        </c:dLbls>
        <c:marker val="1"/>
        <c:axId val="122070144"/>
        <c:axId val="122071680"/>
      </c:lineChart>
      <c:catAx>
        <c:axId val="122070144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122071680"/>
        <c:crosses val="autoZero"/>
        <c:auto val="1"/>
        <c:lblAlgn val="ctr"/>
        <c:lblOffset val="100"/>
      </c:catAx>
      <c:valAx>
        <c:axId val="122071680"/>
        <c:scaling>
          <c:orientation val="minMax"/>
          <c:max val="10"/>
          <c:min val="0"/>
        </c:scaling>
        <c:delete val="1"/>
        <c:axPos val="l"/>
        <c:numFmt formatCode="0.0" sourceLinked="1"/>
        <c:tickLblPos val="none"/>
        <c:crossAx val="122070144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autoTitleDeleted val="1"/>
    <c:plotArea>
      <c:layout>
        <c:manualLayout>
          <c:layoutTarget val="inner"/>
          <c:xMode val="edge"/>
          <c:yMode val="edge"/>
          <c:x val="2.48868305430586E-2"/>
          <c:y val="6.9660856287094397E-2"/>
          <c:w val="0.91742383896806801"/>
          <c:h val="0.64296634042303002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GOBERNADOR</c:v>
                </c:pt>
              </c:strCache>
            </c:strRef>
          </c:tx>
          <c:spPr>
            <a:ln>
              <a:solidFill>
                <a:schemeClr val="accent6">
                  <a:lumMod val="50000"/>
                </a:schemeClr>
              </a:solidFill>
            </a:ln>
          </c:spPr>
          <c:marker>
            <c:symbol val="none"/>
          </c:marker>
          <c:dLbls>
            <c:dLbl>
              <c:idx val="8"/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6">
                          <a:lumMod val="50000"/>
                        </a:schemeClr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chemeClr val="accent6">
                        <a:lumMod val="50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Hoja1!$B$2:$J$2</c:f>
              <c:numCache>
                <c:formatCode>0.0</c:formatCode>
                <c:ptCount val="9"/>
                <c:pt idx="0">
                  <c:v>6.38</c:v>
                </c:pt>
                <c:pt idx="1">
                  <c:v>6.37</c:v>
                </c:pt>
                <c:pt idx="2">
                  <c:v>6.3199999999999985</c:v>
                </c:pt>
                <c:pt idx="3">
                  <c:v>6.53</c:v>
                </c:pt>
                <c:pt idx="4">
                  <c:v>6.3802881506773872</c:v>
                </c:pt>
                <c:pt idx="5">
                  <c:v>6.31</c:v>
                </c:pt>
                <c:pt idx="6">
                  <c:v>6.63</c:v>
                </c:pt>
                <c:pt idx="7">
                  <c:v>6.71</c:v>
                </c:pt>
                <c:pt idx="8">
                  <c:v>6.58</c:v>
                </c:pt>
              </c:numCache>
            </c:numRef>
          </c:val>
        </c:ser>
        <c:dLbls>
          <c:showVal val="1"/>
        </c:dLbls>
        <c:marker val="1"/>
        <c:axId val="121911552"/>
        <c:axId val="121913344"/>
      </c:lineChart>
      <c:catAx>
        <c:axId val="121911552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121913344"/>
        <c:crosses val="autoZero"/>
        <c:auto val="1"/>
        <c:lblAlgn val="ctr"/>
        <c:lblOffset val="100"/>
      </c:catAx>
      <c:valAx>
        <c:axId val="121913344"/>
        <c:scaling>
          <c:orientation val="minMax"/>
          <c:max val="10"/>
          <c:min val="0"/>
        </c:scaling>
        <c:delete val="1"/>
        <c:axPos val="l"/>
        <c:numFmt formatCode="0.0" sourceLinked="1"/>
        <c:tickLblPos val="none"/>
        <c:crossAx val="121911552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plotArea>
      <c:layout>
        <c:manualLayout>
          <c:layoutTarget val="inner"/>
          <c:xMode val="edge"/>
          <c:yMode val="edge"/>
          <c:x val="2.5126084181860894E-2"/>
          <c:y val="9.0700636437221191E-2"/>
          <c:w val="0.53389658900949"/>
          <c:h val="0.7666608472074532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Le gusta</c:v>
                </c:pt>
              </c:strCache>
            </c:strRef>
          </c:tx>
          <c:spPr>
            <a:ln>
              <a:solidFill>
                <a:schemeClr val="accent5">
                  <a:lumMod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7.1344652181503598E-2"/>
                  <c:y val="2.5229097524227917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5.7563048550161103E-3"/>
                  <c:y val="-1.027032547648270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97591008406473E-2"/>
                  <c:y val="-6.88724644630129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7079954079176415E-2"/>
                  <c:y val="-4.3336559095772997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4.0517720253305238E-2"/>
                  <c:y val="-6.0840827627339597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4884642447135515E-2"/>
                  <c:y val="8.3539694419917394E-3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5">
                          <a:lumMod val="50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5">
                        <a:lumMod val="50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Hoja1!$B$1:$G$1</c:f>
              <c:strCache>
                <c:ptCount val="6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  <c:pt idx="3">
                  <c:v>1-3 J</c:v>
                </c:pt>
                <c:pt idx="4">
                  <c:v>11-12 J</c:v>
                </c:pt>
                <c:pt idx="5">
                  <c:v>22-24 J</c:v>
                </c:pt>
              </c:strCache>
            </c:strRef>
          </c:cat>
          <c:val>
            <c:numRef>
              <c:f>Hoja1!$B$2:$G$2</c:f>
              <c:numCache>
                <c:formatCode>General</c:formatCode>
                <c:ptCount val="6"/>
                <c:pt idx="0">
                  <c:v>17</c:v>
                </c:pt>
                <c:pt idx="1">
                  <c:v>20</c:v>
                </c:pt>
                <c:pt idx="2">
                  <c:v>24</c:v>
                </c:pt>
                <c:pt idx="3">
                  <c:v>16</c:v>
                </c:pt>
                <c:pt idx="4">
                  <c:v>18</c:v>
                </c:pt>
                <c:pt idx="5">
                  <c:v>14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Se siente saturado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7.2014220642150933E-2"/>
                  <c:y val="-7.3168049078983402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6740560572634806E-2"/>
                  <c:y val="6.5407801449394301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9172274509181502E-2"/>
                  <c:y val="-3.6584024539491701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7300485131281693E-2"/>
                  <c:y val="-4.919774995760702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5053327408065817E-2"/>
                  <c:y val="-2.8776042428034318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Hoja1!$B$1:$G$1</c:f>
              <c:strCache>
                <c:ptCount val="6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  <c:pt idx="3">
                  <c:v>1-3 J</c:v>
                </c:pt>
                <c:pt idx="4">
                  <c:v>11-12 J</c:v>
                </c:pt>
                <c:pt idx="5">
                  <c:v>22-24 J</c:v>
                </c:pt>
              </c:strCache>
            </c:strRef>
          </c:cat>
          <c:val>
            <c:numRef>
              <c:f>Hoja1!$B$3:$G$3</c:f>
              <c:numCache>
                <c:formatCode>General</c:formatCode>
                <c:ptCount val="6"/>
                <c:pt idx="0">
                  <c:v>31</c:v>
                </c:pt>
                <c:pt idx="1">
                  <c:v>37</c:v>
                </c:pt>
                <c:pt idx="2">
                  <c:v>34</c:v>
                </c:pt>
                <c:pt idx="3">
                  <c:v>41</c:v>
                </c:pt>
                <c:pt idx="4">
                  <c:v>34</c:v>
                </c:pt>
                <c:pt idx="5">
                  <c:v>33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Esta en el medio</c:v>
                </c:pt>
              </c:strCache>
            </c:strRef>
          </c:tx>
          <c:spPr>
            <a:ln>
              <a:solidFill>
                <a:schemeClr val="accent4">
                  <a:lumMod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7.2034654879616522E-2"/>
                  <c:y val="-3.4598134398061385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5291118447156718E-2"/>
                  <c:y val="-5.652017926259308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8745139428952408E-2"/>
                  <c:y val="2.6016480624959801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7080324408399113E-2"/>
                  <c:y val="-5.5536226968933337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3.9195089434507398E-2"/>
                  <c:y val="-3.9915155625983002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5053327408065817E-2"/>
                  <c:y val="-4.2700299381940018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4">
                          <a:lumMod val="50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4">
                        <a:lumMod val="50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Hoja1!$B$1:$G$1</c:f>
              <c:strCache>
                <c:ptCount val="6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  <c:pt idx="3">
                  <c:v>1-3 J</c:v>
                </c:pt>
                <c:pt idx="4">
                  <c:v>11-12 J</c:v>
                </c:pt>
                <c:pt idx="5">
                  <c:v>22-24 J</c:v>
                </c:pt>
              </c:strCache>
            </c:strRef>
          </c:cat>
          <c:val>
            <c:numRef>
              <c:f>Hoja1!$B$4:$G$4</c:f>
              <c:numCache>
                <c:formatCode>General</c:formatCode>
                <c:ptCount val="6"/>
                <c:pt idx="0">
                  <c:v>25</c:v>
                </c:pt>
                <c:pt idx="1">
                  <c:v>22</c:v>
                </c:pt>
                <c:pt idx="2">
                  <c:v>23</c:v>
                </c:pt>
                <c:pt idx="3">
                  <c:v>23</c:v>
                </c:pt>
                <c:pt idx="4">
                  <c:v>27</c:v>
                </c:pt>
                <c:pt idx="5">
                  <c:v>23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Le es indiferente</c:v>
                </c:pt>
              </c:strCache>
            </c:strRef>
          </c:tx>
          <c:spPr>
            <a:ln>
              <a:solidFill>
                <a:schemeClr val="accent4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7.1007189677337407E-2"/>
                  <c:y val="-5.8690691718270727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6185661910581403E-2"/>
                  <c:y val="4.0965640172418799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9581237005412115E-2"/>
                  <c:y val="4.0817243986026333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4.1021632517021803E-2"/>
                  <c:y val="2.1668025510177401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3.959578565344591E-2"/>
                  <c:y val="5.3817850648173599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5053327408065817E-2"/>
                  <c:y val="2.6919523561709499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4">
                          <a:lumMod val="7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4">
                        <a:lumMod val="75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Hoja1!$B$1:$G$1</c:f>
              <c:strCache>
                <c:ptCount val="6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  <c:pt idx="3">
                  <c:v>1-3 J</c:v>
                </c:pt>
                <c:pt idx="4">
                  <c:v>11-12 J</c:v>
                </c:pt>
                <c:pt idx="5">
                  <c:v>22-24 J</c:v>
                </c:pt>
              </c:strCache>
            </c:strRef>
          </c:cat>
          <c:val>
            <c:numRef>
              <c:f>Hoja1!$B$5:$G$5</c:f>
              <c:numCache>
                <c:formatCode>General</c:formatCode>
                <c:ptCount val="6"/>
                <c:pt idx="0">
                  <c:v>21</c:v>
                </c:pt>
                <c:pt idx="1">
                  <c:v>18</c:v>
                </c:pt>
                <c:pt idx="2">
                  <c:v>16</c:v>
                </c:pt>
                <c:pt idx="3">
                  <c:v>16</c:v>
                </c:pt>
                <c:pt idx="4">
                  <c:v>17</c:v>
                </c:pt>
                <c:pt idx="5">
                  <c:v>21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Otra</c:v>
                </c:pt>
              </c:strCache>
            </c:strRef>
          </c:tx>
          <c:spPr>
            <a:ln>
              <a:solidFill>
                <a:schemeClr val="accent4">
                  <a:lumMod val="60000"/>
                  <a:lumOff val="4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0033012204993103E-2"/>
                  <c:y val="5.40511285966445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6.4519220086657003E-2"/>
                  <c:y val="2.8927654240377385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5214235455319815E-2"/>
                  <c:y val="1.5853136201240799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8.2672993044062941E-3"/>
                  <c:y val="-1.3101718856635004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8.0381941689018684E-3"/>
                  <c:y val="-1.0581957467907206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0895641225049199E-2"/>
                  <c:y val="-1.4852150930598499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Hoja1!$B$1:$G$1</c:f>
              <c:strCache>
                <c:ptCount val="6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  <c:pt idx="3">
                  <c:v>1-3 J</c:v>
                </c:pt>
                <c:pt idx="4">
                  <c:v>11-12 J</c:v>
                </c:pt>
                <c:pt idx="5">
                  <c:v>22-24 J</c:v>
                </c:pt>
              </c:strCache>
            </c:strRef>
          </c:cat>
          <c:val>
            <c:numRef>
              <c:f>Hoja1!$B$6:$G$6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ser>
          <c:idx val="5"/>
          <c:order val="5"/>
          <c:tx>
            <c:strRef>
              <c:f>Hoja1!$A$7</c:f>
              <c:strCache>
                <c:ptCount val="1"/>
                <c:pt idx="0">
                  <c:v>Ns / Nc</c:v>
                </c:pt>
              </c:strCache>
            </c:strRef>
          </c:tx>
          <c:spPr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7796157569793817E-2"/>
                  <c:y val="-3.0235286518119218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8912541463646901E-2"/>
                  <c:y val="-7.2059878734128099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3893892742076301E-2"/>
                  <c:y val="-5.2406986143287919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5.8937895789356702E-3"/>
                  <c:y val="-6.6516844712993003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1927325535257999E-2"/>
                  <c:y val="-3.6785668769237001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0895641225049098E-2"/>
                  <c:y val="1.2995632064273498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Hoja1!$B$1:$G$1</c:f>
              <c:strCache>
                <c:ptCount val="6"/>
                <c:pt idx="0">
                  <c:v>12-14 A</c:v>
                </c:pt>
                <c:pt idx="1">
                  <c:v>7-8 M</c:v>
                </c:pt>
                <c:pt idx="2">
                  <c:v>18-20 M</c:v>
                </c:pt>
                <c:pt idx="3">
                  <c:v>1-3 J</c:v>
                </c:pt>
                <c:pt idx="4">
                  <c:v>11-12 J</c:v>
                </c:pt>
                <c:pt idx="5">
                  <c:v>22-24 J</c:v>
                </c:pt>
              </c:strCache>
            </c:strRef>
          </c:cat>
          <c:val>
            <c:numRef>
              <c:f>Hoja1!$B$7:$G$7</c:f>
              <c:numCache>
                <c:formatCode>General</c:formatCode>
                <c:ptCount val="6"/>
                <c:pt idx="0">
                  <c:v>5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8</c:v>
                </c:pt>
              </c:numCache>
            </c:numRef>
          </c:val>
        </c:ser>
        <c:dLbls>
          <c:showVal val="1"/>
        </c:dLbls>
        <c:marker val="1"/>
        <c:axId val="122201600"/>
        <c:axId val="122203136"/>
      </c:lineChart>
      <c:catAx>
        <c:axId val="122201600"/>
        <c:scaling>
          <c:orientation val="minMax"/>
        </c:scaling>
        <c:axPos val="b"/>
        <c:tickLblPos val="nextTo"/>
        <c:crossAx val="122203136"/>
        <c:crosses val="autoZero"/>
        <c:auto val="1"/>
        <c:lblAlgn val="ctr"/>
        <c:lblOffset val="100"/>
      </c:catAx>
      <c:valAx>
        <c:axId val="122203136"/>
        <c:scaling>
          <c:orientation val="minMax"/>
          <c:min val="0"/>
        </c:scaling>
        <c:delete val="1"/>
        <c:axPos val="l"/>
        <c:numFmt formatCode="General" sourceLinked="1"/>
        <c:tickLblPos val="none"/>
        <c:crossAx val="122201600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legend>
      <c:legendPos val="r"/>
      <c:layout>
        <c:manualLayout>
          <c:xMode val="edge"/>
          <c:yMode val="edge"/>
          <c:x val="0.58240552637008602"/>
          <c:y val="0.11447378862666099"/>
          <c:w val="0.36187645817131397"/>
          <c:h val="0.85556366752900403"/>
        </c:manualLayout>
      </c:layout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0"/>
      <c:rotY val="9"/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6.5625783181713707E-2"/>
          <c:y val="0.24215789295016599"/>
          <c:w val="0.86976511653743926"/>
          <c:h val="0.58646184374575661"/>
        </c:manualLayout>
      </c:layout>
      <c:bar3DChart>
        <c:barDir val="col"/>
        <c:grouping val="clustered"/>
        <c:ser>
          <c:idx val="0"/>
          <c:order val="0"/>
          <c:tx>
            <c:strRef>
              <c:f>Hoja1!$A$2</c:f>
              <c:strCache>
                <c:ptCount val="1"/>
                <c:pt idx="0">
                  <c:v>Que si la tenga</c:v>
                </c:pt>
              </c:strCache>
            </c:strRef>
          </c:tx>
          <c:spPr>
            <a:solidFill>
              <a:srgbClr val="7F0C2C"/>
            </a:solidFill>
            <a:ln>
              <a:noFill/>
            </a:ln>
          </c:spPr>
          <c:dLbls>
            <c:dLbl>
              <c:idx val="0"/>
              <c:layout>
                <c:manualLayout>
                  <c:x val="6.15241717328565E-3"/>
                  <c:y val="-2.5195613185836508E-2"/>
                </c:manualLayout>
              </c:layout>
              <c:showVal val="1"/>
            </c:dLbl>
            <c:dLbl>
              <c:idx val="1"/>
              <c:layout>
                <c:manualLayout>
                  <c:x val="2.050805724428549E-3"/>
                  <c:y val="-2.5195613185836508E-2"/>
                </c:manualLayout>
              </c:layout>
              <c:showVal val="1"/>
            </c:dLbl>
            <c:showVal val="1"/>
          </c:dLbls>
          <c:cat>
            <c:strRef>
              <c:f>Hoja1!$B$1:$C$1</c:f>
              <c:strCache>
                <c:ptCount val="2"/>
                <c:pt idx="0">
                  <c:v>11-12 J</c:v>
                </c:pt>
                <c:pt idx="1">
                  <c:v>22-24 J</c:v>
                </c:pt>
              </c:strCache>
            </c:strRef>
          </c:cat>
          <c:val>
            <c:numRef>
              <c:f>Hoja1!$B$2:$C$2</c:f>
              <c:numCache>
                <c:formatCode>General</c:formatCode>
                <c:ptCount val="2"/>
                <c:pt idx="0">
                  <c:v>55</c:v>
                </c:pt>
                <c:pt idx="1">
                  <c:v>52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Que no la tenga</c:v>
                </c:pt>
              </c:strCache>
            </c:strRef>
          </c:tx>
          <c:spPr>
            <a:solidFill>
              <a:sysClr val="window" lastClr="FFFFFF">
                <a:lumMod val="50000"/>
              </a:sysClr>
            </a:solidFill>
          </c:spPr>
          <c:dLbls>
            <c:dLbl>
              <c:idx val="0"/>
              <c:layout>
                <c:manualLayout>
                  <c:x val="-2.0508057244285893E-3"/>
                  <c:y val="-2.5195613185836508E-2"/>
                </c:manualLayout>
              </c:layout>
              <c:showVal val="1"/>
            </c:dLbl>
            <c:dLbl>
              <c:idx val="1"/>
              <c:layout>
                <c:manualLayout>
                  <c:x val="4.1016114488571804E-3"/>
                  <c:y val="-2.5195613185836508E-2"/>
                </c:manualLayout>
              </c:layout>
              <c:showVal val="1"/>
            </c:dLbl>
            <c:dLbl>
              <c:idx val="4"/>
              <c:layout>
                <c:manualLayout>
                  <c:x val="8.2032228977142133E-3"/>
                  <c:y val="-2.09963443215304E-2"/>
                </c:manualLayout>
              </c:layout>
              <c:showVal val="1"/>
            </c:dLbl>
            <c:showVal val="1"/>
          </c:dLbls>
          <c:cat>
            <c:strRef>
              <c:f>Hoja1!$B$1:$C$1</c:f>
              <c:strCache>
                <c:ptCount val="2"/>
                <c:pt idx="0">
                  <c:v>11-12 J</c:v>
                </c:pt>
                <c:pt idx="1">
                  <c:v>22-24 J</c:v>
                </c:pt>
              </c:strCache>
            </c:strRef>
          </c:cat>
          <c:val>
            <c:numRef>
              <c:f>Hoja1!$B$3:$C$3</c:f>
              <c:numCache>
                <c:formatCode>General</c:formatCode>
                <c:ptCount val="2"/>
                <c:pt idx="0">
                  <c:v>28</c:v>
                </c:pt>
                <c:pt idx="1">
                  <c:v>30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Ns / Nc</c:v>
                </c:pt>
              </c:strCache>
            </c:strRef>
          </c:tx>
          <c:spPr>
            <a:solidFill>
              <a:sysClr val="windowText" lastClr="000000">
                <a:lumMod val="75000"/>
                <a:lumOff val="25000"/>
              </a:sysClr>
            </a:solidFill>
          </c:spPr>
          <c:dLbls>
            <c:dLbl>
              <c:idx val="0"/>
              <c:layout>
                <c:manualLayout>
                  <c:x val="0"/>
                  <c:y val="-2.09963443215304E-2"/>
                </c:manualLayout>
              </c:layout>
              <c:showVal val="1"/>
            </c:dLbl>
            <c:dLbl>
              <c:idx val="1"/>
              <c:layout>
                <c:manualLayout>
                  <c:x val="6.15241717328565E-3"/>
                  <c:y val="-2.09963443215304E-2"/>
                </c:manualLayout>
              </c:layout>
              <c:showVal val="1"/>
            </c:dLbl>
            <c:showVal val="1"/>
          </c:dLbls>
          <c:cat>
            <c:strRef>
              <c:f>Hoja1!$B$1:$C$1</c:f>
              <c:strCache>
                <c:ptCount val="2"/>
                <c:pt idx="0">
                  <c:v>11-12 J</c:v>
                </c:pt>
                <c:pt idx="1">
                  <c:v>22-24 J</c:v>
                </c:pt>
              </c:strCache>
            </c:strRef>
          </c:cat>
          <c:val>
            <c:numRef>
              <c:f>Hoja1!$B$4:$C$4</c:f>
              <c:numCache>
                <c:formatCode>General</c:formatCode>
                <c:ptCount val="2"/>
                <c:pt idx="0">
                  <c:v>17</c:v>
                </c:pt>
                <c:pt idx="1">
                  <c:v>18</c:v>
                </c:pt>
              </c:numCache>
            </c:numRef>
          </c:val>
        </c:ser>
        <c:dLbls>
          <c:showVal val="1"/>
        </c:dLbls>
        <c:gapWidth val="85"/>
        <c:shape val="box"/>
        <c:axId val="122549376"/>
        <c:axId val="122550912"/>
        <c:axId val="0"/>
      </c:bar3DChart>
      <c:catAx>
        <c:axId val="122549376"/>
        <c:scaling>
          <c:orientation val="minMax"/>
        </c:scaling>
        <c:axPos val="b"/>
        <c:majorTickMark val="none"/>
        <c:tickLblPos val="nextTo"/>
        <c:spPr>
          <a:ln>
            <a:noFill/>
          </a:ln>
        </c:spPr>
        <c:crossAx val="122550912"/>
        <c:crossesAt val="-2"/>
        <c:auto val="1"/>
        <c:lblAlgn val="ctr"/>
        <c:lblOffset val="50"/>
      </c:catAx>
      <c:valAx>
        <c:axId val="122550912"/>
        <c:scaling>
          <c:orientation val="minMax"/>
          <c:max val="80"/>
          <c:min val="0"/>
        </c:scaling>
        <c:delete val="1"/>
        <c:axPos val="l"/>
        <c:numFmt formatCode="General" sourceLinked="1"/>
        <c:tickLblPos val="none"/>
        <c:crossAx val="122549376"/>
        <c:crosses val="autoZero"/>
        <c:crossBetween val="between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12840998932935099"/>
          <c:y val="7.7279993580960105E-2"/>
          <c:w val="0.74276178615812738"/>
          <c:h val="9.4464702334661255E-2"/>
        </c:manualLayout>
      </c:layout>
      <c:spPr>
        <a:ln w="19050" cmpd="sng">
          <a:noFill/>
        </a:ln>
      </c:spPr>
    </c:legend>
    <c:plotVisOnly val="1"/>
    <c:dispBlanksAs val="gap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2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0"/>
      <c:rotY val="9"/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6.5625783181713707E-2"/>
          <c:y val="0.31074589595865021"/>
          <c:w val="0.86976511653743926"/>
          <c:h val="0.51787367541172702"/>
        </c:manualLayout>
      </c:layout>
      <c:bar3DChart>
        <c:barDir val="col"/>
        <c:grouping val="clustered"/>
        <c:ser>
          <c:idx val="0"/>
          <c:order val="0"/>
          <c:tx>
            <c:strRef>
              <c:f>Hoja1!$A$2</c:f>
              <c:strCache>
                <c:ptCount val="1"/>
                <c:pt idx="0">
                  <c:v>Siempre por el mismo</c:v>
                </c:pt>
              </c:strCache>
            </c:strRef>
          </c:tx>
          <c:spPr>
            <a:solidFill>
              <a:srgbClr val="7F0C2C"/>
            </a:solidFill>
            <a:ln>
              <a:noFill/>
            </a:ln>
          </c:spPr>
          <c:dLbls>
            <c:dLbl>
              <c:idx val="0"/>
              <c:layout>
                <c:manualLayout>
                  <c:x val="6.15241717328565E-3"/>
                  <c:y val="-2.5195613185836508E-2"/>
                </c:manualLayout>
              </c:layout>
              <c:showVal val="1"/>
            </c:dLbl>
            <c:dLbl>
              <c:idx val="1"/>
              <c:layout>
                <c:manualLayout>
                  <c:x val="2.050805724428549E-3"/>
                  <c:y val="-2.5195613185836508E-2"/>
                </c:manualLayout>
              </c:layout>
              <c:showVal val="1"/>
            </c:dLbl>
            <c:showVal val="1"/>
          </c:dLbls>
          <c:cat>
            <c:strRef>
              <c:f>Hoja1!$B$1:$D$1</c:f>
              <c:strCache>
                <c:ptCount val="3"/>
                <c:pt idx="0">
                  <c:v>1-3 J</c:v>
                </c:pt>
                <c:pt idx="1">
                  <c:v>11-12 J</c:v>
                </c:pt>
                <c:pt idx="2">
                  <c:v>22-24 J</c:v>
                </c:pt>
              </c:strCache>
            </c:strRef>
          </c:cat>
          <c:val>
            <c:numRef>
              <c:f>Hoja1!$B$2:$D$2</c:f>
              <c:numCache>
                <c:formatCode>General</c:formatCode>
                <c:ptCount val="3"/>
                <c:pt idx="0">
                  <c:v>61</c:v>
                </c:pt>
                <c:pt idx="1">
                  <c:v>57</c:v>
                </c:pt>
                <c:pt idx="2">
                  <c:v>59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Lo dividirá</c:v>
                </c:pt>
              </c:strCache>
            </c:strRef>
          </c:tx>
          <c:spPr>
            <a:solidFill>
              <a:sysClr val="window" lastClr="FFFFFF">
                <a:lumMod val="50000"/>
              </a:sysClr>
            </a:solidFill>
          </c:spPr>
          <c:dLbls>
            <c:dLbl>
              <c:idx val="0"/>
              <c:layout>
                <c:manualLayout>
                  <c:x val="-2.0508057244285893E-3"/>
                  <c:y val="-2.5195613185836508E-2"/>
                </c:manualLayout>
              </c:layout>
              <c:showVal val="1"/>
            </c:dLbl>
            <c:dLbl>
              <c:idx val="1"/>
              <c:layout>
                <c:manualLayout>
                  <c:x val="4.1016114488571804E-3"/>
                  <c:y val="-2.5195613185836508E-2"/>
                </c:manualLayout>
              </c:layout>
              <c:showVal val="1"/>
            </c:dLbl>
            <c:dLbl>
              <c:idx val="4"/>
              <c:layout>
                <c:manualLayout>
                  <c:x val="8.2032228977142133E-3"/>
                  <c:y val="-2.09963443215304E-2"/>
                </c:manualLayout>
              </c:layout>
              <c:showVal val="1"/>
            </c:dLbl>
            <c:showVal val="1"/>
          </c:dLbls>
          <c:cat>
            <c:strRef>
              <c:f>Hoja1!$B$1:$D$1</c:f>
              <c:strCache>
                <c:ptCount val="3"/>
                <c:pt idx="0">
                  <c:v>1-3 J</c:v>
                </c:pt>
                <c:pt idx="1">
                  <c:v>11-12 J</c:v>
                </c:pt>
                <c:pt idx="2">
                  <c:v>22-24 J</c:v>
                </c:pt>
              </c:strCache>
            </c:strRef>
          </c:cat>
          <c:val>
            <c:numRef>
              <c:f>Hoja1!$B$3:$D$3</c:f>
              <c:numCache>
                <c:formatCode>General</c:formatCode>
                <c:ptCount val="3"/>
                <c:pt idx="0">
                  <c:v>22</c:v>
                </c:pt>
                <c:pt idx="1">
                  <c:v>28</c:v>
                </c:pt>
                <c:pt idx="2">
                  <c:v>22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No piensa votar</c:v>
                </c:pt>
              </c:strCache>
            </c:strRef>
          </c:tx>
          <c:spPr>
            <a:solidFill>
              <a:srgbClr val="EEECE1">
                <a:lumMod val="50000"/>
              </a:srgbClr>
            </a:solidFill>
          </c:spPr>
          <c:dLbls>
            <c:dLbl>
              <c:idx val="0"/>
              <c:layout>
                <c:manualLayout>
                  <c:x val="0"/>
                  <c:y val="-2.09963443215304E-2"/>
                </c:manualLayout>
              </c:layout>
              <c:showVal val="1"/>
            </c:dLbl>
            <c:dLbl>
              <c:idx val="1"/>
              <c:layout>
                <c:manualLayout>
                  <c:x val="6.15241717328565E-3"/>
                  <c:y val="-2.09963443215304E-2"/>
                </c:manualLayout>
              </c:layout>
              <c:showVal val="1"/>
            </c:dLbl>
            <c:showVal val="1"/>
          </c:dLbls>
          <c:cat>
            <c:strRef>
              <c:f>Hoja1!$B$1:$D$1</c:f>
              <c:strCache>
                <c:ptCount val="3"/>
                <c:pt idx="0">
                  <c:v>1-3 J</c:v>
                </c:pt>
                <c:pt idx="1">
                  <c:v>11-12 J</c:v>
                </c:pt>
                <c:pt idx="2">
                  <c:v>22-24 J</c:v>
                </c:pt>
              </c:strCache>
            </c:strRef>
          </c:cat>
          <c:val>
            <c:numRef>
              <c:f>Hoja1!$B$4:$D$4</c:f>
              <c:numCache>
                <c:formatCode>General</c:formatCode>
                <c:ptCount val="3"/>
                <c:pt idx="0">
                  <c:v>2</c:v>
                </c:pt>
                <c:pt idx="1">
                  <c:v>3</c:v>
                </c:pt>
                <c:pt idx="2">
                  <c:v>4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 Ns / Nc</c:v>
                </c:pt>
              </c:strCache>
            </c:strRef>
          </c:tx>
          <c:spPr>
            <a:solidFill>
              <a:sysClr val="windowText" lastClr="000000">
                <a:lumMod val="75000"/>
                <a:lumOff val="25000"/>
              </a:sysClr>
            </a:solidFill>
          </c:spPr>
          <c:cat>
            <c:strRef>
              <c:f>Hoja1!$B$1:$D$1</c:f>
              <c:strCache>
                <c:ptCount val="3"/>
                <c:pt idx="0">
                  <c:v>1-3 J</c:v>
                </c:pt>
                <c:pt idx="1">
                  <c:v>11-12 J</c:v>
                </c:pt>
                <c:pt idx="2">
                  <c:v>22-24 J</c:v>
                </c:pt>
              </c:strCache>
            </c:strRef>
          </c:cat>
          <c:val>
            <c:numRef>
              <c:f>Hoja1!$B$5:$D$5</c:f>
              <c:numCache>
                <c:formatCode>General</c:formatCode>
                <c:ptCount val="3"/>
                <c:pt idx="0">
                  <c:v>15</c:v>
                </c:pt>
                <c:pt idx="1">
                  <c:v>12</c:v>
                </c:pt>
                <c:pt idx="2">
                  <c:v>15</c:v>
                </c:pt>
              </c:numCache>
            </c:numRef>
          </c:val>
        </c:ser>
        <c:dLbls>
          <c:showVal val="1"/>
        </c:dLbls>
        <c:gapWidth val="85"/>
        <c:shape val="box"/>
        <c:axId val="122821248"/>
        <c:axId val="122876288"/>
        <c:axId val="0"/>
      </c:bar3DChart>
      <c:catAx>
        <c:axId val="122821248"/>
        <c:scaling>
          <c:orientation val="minMax"/>
        </c:scaling>
        <c:axPos val="b"/>
        <c:majorTickMark val="none"/>
        <c:tickLblPos val="nextTo"/>
        <c:spPr>
          <a:ln>
            <a:noFill/>
          </a:ln>
        </c:spPr>
        <c:crossAx val="122876288"/>
        <c:crossesAt val="-2"/>
        <c:auto val="1"/>
        <c:lblAlgn val="ctr"/>
        <c:lblOffset val="50"/>
      </c:catAx>
      <c:valAx>
        <c:axId val="122876288"/>
        <c:scaling>
          <c:orientation val="minMax"/>
          <c:max val="80"/>
          <c:min val="0"/>
        </c:scaling>
        <c:delete val="1"/>
        <c:axPos val="l"/>
        <c:numFmt formatCode="General" sourceLinked="1"/>
        <c:tickLblPos val="none"/>
        <c:crossAx val="122821248"/>
        <c:crosses val="autoZero"/>
        <c:crossBetween val="between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9.5597097738494174E-2"/>
          <c:y val="0.16546463973138806"/>
          <c:w val="0.804285957890984"/>
          <c:h val="0.107751916453727"/>
        </c:manualLayout>
      </c:layout>
      <c:spPr>
        <a:ln w="19050" cmpd="sng">
          <a:noFill/>
        </a:ln>
      </c:spPr>
    </c:legend>
    <c:plotVisOnly val="1"/>
    <c:dispBlanksAs val="gap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2"/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autoTitleDeleted val="1"/>
    <c:plotArea>
      <c:layout>
        <c:manualLayout>
          <c:layoutTarget val="inner"/>
          <c:xMode val="edge"/>
          <c:yMode val="edge"/>
          <c:x val="3.6264058515462098E-2"/>
          <c:y val="0.23832465615043899"/>
          <c:w val="0.96373586695495395"/>
          <c:h val="0.49636885797912322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PAN</c:v>
                </c:pt>
              </c:strCache>
            </c:strRef>
          </c:tx>
          <c:spPr>
            <a:ln>
              <a:solidFill>
                <a:srgbClr val="2245AF"/>
              </a:solidFill>
            </a:ln>
          </c:spPr>
          <c:marker>
            <c:symbol val="none"/>
          </c:marker>
          <c:dLbls>
            <c:dLbl>
              <c:idx val="13"/>
              <c:layout>
                <c:manualLayout>
                  <c:x val="-4.8362197481933523E-2"/>
                  <c:y val="-4.947621062795142E-2"/>
                </c:manualLayout>
              </c:layout>
              <c:dLblPos val="r"/>
              <c:showVal val="1"/>
            </c:dLbl>
            <c:dLbl>
              <c:idx val="14"/>
              <c:layout>
                <c:manualLayout>
                  <c:x val="-3.6243769595139814E-2"/>
                  <c:y val="2.8133531533540992E-2"/>
                </c:manualLayout>
              </c:layout>
              <c:dLblPos val="r"/>
              <c:showVal val="1"/>
            </c:dLbl>
            <c:dLbl>
              <c:idx val="15"/>
              <c:layout>
                <c:manualLayout>
                  <c:x val="-3.7393072211113522E-2"/>
                  <c:y val="3.7834749303727516E-2"/>
                </c:manualLayout>
              </c:layout>
              <c:dLblPos val="r"/>
              <c:showVal val="1"/>
            </c:dLbl>
            <c:dLbl>
              <c:idx val="16"/>
              <c:layout>
                <c:manualLayout>
                  <c:x val="-4.3107435939481235E-2"/>
                  <c:y val="3.2984140418634331E-2"/>
                </c:manualLayout>
              </c:layout>
              <c:dLblPos val="r"/>
              <c:showVal val="1"/>
            </c:dLbl>
            <c:dLbl>
              <c:idx val="17"/>
              <c:layout>
                <c:manualLayout>
                  <c:x val="-1.3567173133946503E-2"/>
                  <c:y val="4.7535967073914102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2245AF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Hoja1!$B$1:$S$1</c:f>
              <c:strCache>
                <c:ptCount val="18"/>
                <c:pt idx="0">
                  <c:v>2da Feb</c:v>
                </c:pt>
                <c:pt idx="1">
                  <c:v>3ra Feb</c:v>
                </c:pt>
                <c:pt idx="2">
                  <c:v>4ta Feb</c:v>
                </c:pt>
                <c:pt idx="3">
                  <c:v>1ra Mar</c:v>
                </c:pt>
                <c:pt idx="4">
                  <c:v>2da Mar</c:v>
                </c:pt>
                <c:pt idx="5">
                  <c:v>3ra Mar</c:v>
                </c:pt>
                <c:pt idx="6">
                  <c:v>4ta Mar</c:v>
                </c:pt>
                <c:pt idx="7">
                  <c:v>1ra Abr</c:v>
                </c:pt>
                <c:pt idx="8">
                  <c:v>2da Abr</c:v>
                </c:pt>
                <c:pt idx="9">
                  <c:v>3ra Abr</c:v>
                </c:pt>
                <c:pt idx="10">
                  <c:v>4ta Abr</c:v>
                </c:pt>
                <c:pt idx="11">
                  <c:v>1ra May</c:v>
                </c:pt>
                <c:pt idx="12">
                  <c:v>2da May</c:v>
                </c:pt>
                <c:pt idx="13">
                  <c:v>3ra May</c:v>
                </c:pt>
                <c:pt idx="14">
                  <c:v>4ta May</c:v>
                </c:pt>
                <c:pt idx="15">
                  <c:v>1ra Jun</c:v>
                </c:pt>
                <c:pt idx="16">
                  <c:v>2da Jun</c:v>
                </c:pt>
                <c:pt idx="17">
                  <c:v>3ra Jun</c:v>
                </c:pt>
              </c:strCache>
            </c:strRef>
          </c:cat>
          <c:val>
            <c:numRef>
              <c:f>Hoja1!$B$2:$S$2</c:f>
              <c:numCache>
                <c:formatCode>General</c:formatCode>
                <c:ptCount val="18"/>
                <c:pt idx="0">
                  <c:v>31</c:v>
                </c:pt>
                <c:pt idx="1">
                  <c:v>32</c:v>
                </c:pt>
                <c:pt idx="2">
                  <c:v>30</c:v>
                </c:pt>
                <c:pt idx="3">
                  <c:v>31</c:v>
                </c:pt>
                <c:pt idx="4">
                  <c:v>30</c:v>
                </c:pt>
                <c:pt idx="5">
                  <c:v>29</c:v>
                </c:pt>
                <c:pt idx="6">
                  <c:v>30</c:v>
                </c:pt>
                <c:pt idx="7">
                  <c:v>29</c:v>
                </c:pt>
                <c:pt idx="8">
                  <c:v>27</c:v>
                </c:pt>
                <c:pt idx="9">
                  <c:v>27</c:v>
                </c:pt>
                <c:pt idx="10">
                  <c:v>27</c:v>
                </c:pt>
                <c:pt idx="11">
                  <c:v>26</c:v>
                </c:pt>
                <c:pt idx="12">
                  <c:v>25</c:v>
                </c:pt>
                <c:pt idx="13">
                  <c:v>25</c:v>
                </c:pt>
                <c:pt idx="14">
                  <c:v>24</c:v>
                </c:pt>
                <c:pt idx="15">
                  <c:v>25</c:v>
                </c:pt>
                <c:pt idx="16">
                  <c:v>25</c:v>
                </c:pt>
                <c:pt idx="17">
                  <c:v>25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PRI</c:v>
                </c:pt>
              </c:strCache>
            </c:strRef>
          </c:tx>
          <c:spPr>
            <a:ln>
              <a:solidFill>
                <a:srgbClr val="30741A"/>
              </a:solidFill>
            </a:ln>
          </c:spPr>
          <c:marker>
            <c:symbol val="none"/>
          </c:marker>
          <c:dLbls>
            <c:dLbl>
              <c:idx val="15"/>
              <c:layout>
                <c:manualLayout>
                  <c:x val="-3.7393072211113522E-2"/>
                  <c:y val="-7.3729636991125322E-2"/>
                </c:manualLayout>
              </c:layout>
              <c:dLblPos val="r"/>
              <c:showVal val="1"/>
            </c:dLbl>
            <c:dLbl>
              <c:idx val="16"/>
              <c:layout>
                <c:manualLayout>
                  <c:x val="-4.2129743332202589E-2"/>
                  <c:y val="-5.4326819513044716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30741A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Hoja1!$B$1:$S$1</c:f>
              <c:strCache>
                <c:ptCount val="18"/>
                <c:pt idx="0">
                  <c:v>2da Feb</c:v>
                </c:pt>
                <c:pt idx="1">
                  <c:v>3ra Feb</c:v>
                </c:pt>
                <c:pt idx="2">
                  <c:v>4ta Feb</c:v>
                </c:pt>
                <c:pt idx="3">
                  <c:v>1ra Mar</c:v>
                </c:pt>
                <c:pt idx="4">
                  <c:v>2da Mar</c:v>
                </c:pt>
                <c:pt idx="5">
                  <c:v>3ra Mar</c:v>
                </c:pt>
                <c:pt idx="6">
                  <c:v>4ta Mar</c:v>
                </c:pt>
                <c:pt idx="7">
                  <c:v>1ra Abr</c:v>
                </c:pt>
                <c:pt idx="8">
                  <c:v>2da Abr</c:v>
                </c:pt>
                <c:pt idx="9">
                  <c:v>3ra Abr</c:v>
                </c:pt>
                <c:pt idx="10">
                  <c:v>4ta Abr</c:v>
                </c:pt>
                <c:pt idx="11">
                  <c:v>1ra May</c:v>
                </c:pt>
                <c:pt idx="12">
                  <c:v>2da May</c:v>
                </c:pt>
                <c:pt idx="13">
                  <c:v>3ra May</c:v>
                </c:pt>
                <c:pt idx="14">
                  <c:v>4ta May</c:v>
                </c:pt>
                <c:pt idx="15">
                  <c:v>1ra Jun</c:v>
                </c:pt>
                <c:pt idx="16">
                  <c:v>2da Jun</c:v>
                </c:pt>
                <c:pt idx="17">
                  <c:v>3ra Jun</c:v>
                </c:pt>
              </c:strCache>
            </c:strRef>
          </c:cat>
          <c:val>
            <c:numRef>
              <c:f>Hoja1!$B$3:$S$3</c:f>
              <c:numCache>
                <c:formatCode>General</c:formatCode>
                <c:ptCount val="18"/>
                <c:pt idx="0">
                  <c:v>46</c:v>
                </c:pt>
                <c:pt idx="1">
                  <c:v>46</c:v>
                </c:pt>
                <c:pt idx="2">
                  <c:v>47</c:v>
                </c:pt>
                <c:pt idx="3">
                  <c:v>46</c:v>
                </c:pt>
                <c:pt idx="4">
                  <c:v>48</c:v>
                </c:pt>
                <c:pt idx="5">
                  <c:v>48</c:v>
                </c:pt>
                <c:pt idx="6">
                  <c:v>47</c:v>
                </c:pt>
                <c:pt idx="7">
                  <c:v>51</c:v>
                </c:pt>
                <c:pt idx="8">
                  <c:v>50</c:v>
                </c:pt>
                <c:pt idx="9">
                  <c:v>48</c:v>
                </c:pt>
                <c:pt idx="10">
                  <c:v>49</c:v>
                </c:pt>
                <c:pt idx="11">
                  <c:v>48</c:v>
                </c:pt>
                <c:pt idx="12">
                  <c:v>47</c:v>
                </c:pt>
                <c:pt idx="13">
                  <c:v>45</c:v>
                </c:pt>
                <c:pt idx="14">
                  <c:v>45</c:v>
                </c:pt>
                <c:pt idx="15">
                  <c:v>43</c:v>
                </c:pt>
                <c:pt idx="16">
                  <c:v>44</c:v>
                </c:pt>
                <c:pt idx="17">
                  <c:v>44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PRD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dLbls>
            <c:dLbl>
              <c:idx val="13"/>
              <c:layout>
                <c:manualLayout>
                  <c:x val="-1.5549305891076701E-2"/>
                  <c:y val="-5.2386957896714929E-2"/>
                </c:manualLayout>
              </c:layout>
              <c:dLblPos val="r"/>
              <c:showVal val="1"/>
            </c:dLbl>
            <c:dLbl>
              <c:idx val="14"/>
              <c:layout>
                <c:manualLayout>
                  <c:x val="-3.8108168859790598E-2"/>
                  <c:y val="-5.7237184844100737E-2"/>
                </c:manualLayout>
              </c:layout>
              <c:dLblPos val="r"/>
              <c:showVal val="1"/>
            </c:dLbl>
            <c:dLbl>
              <c:idx val="15"/>
              <c:layout>
                <c:manualLayout>
                  <c:x val="-4.1150289116622399E-2"/>
                  <c:y val="-4.7536349011621619E-2"/>
                </c:manualLayout>
              </c:layout>
              <c:dLblPos val="r"/>
              <c:showVal val="1"/>
            </c:dLbl>
            <c:dLbl>
              <c:idx val="16"/>
              <c:layout>
                <c:manualLayout>
                  <c:x val="-4.4744850855635329E-2"/>
                  <c:y val="-4.2685358188820778E-2"/>
                </c:manualLayout>
              </c:layout>
              <c:dLblPos val="r"/>
              <c:showVal val="1"/>
            </c:dLbl>
            <c:dLbl>
              <c:idx val="17"/>
              <c:layout>
                <c:manualLayout>
                  <c:x val="-1.54030625853921E-2"/>
                  <c:y val="-5.2386575959007434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b"/>
            <c:showVal val="1"/>
          </c:dLbls>
          <c:cat>
            <c:strRef>
              <c:f>Hoja1!$B$1:$S$1</c:f>
              <c:strCache>
                <c:ptCount val="18"/>
                <c:pt idx="0">
                  <c:v>2da Feb</c:v>
                </c:pt>
                <c:pt idx="1">
                  <c:v>3ra Feb</c:v>
                </c:pt>
                <c:pt idx="2">
                  <c:v>4ta Feb</c:v>
                </c:pt>
                <c:pt idx="3">
                  <c:v>1ra Mar</c:v>
                </c:pt>
                <c:pt idx="4">
                  <c:v>2da Mar</c:v>
                </c:pt>
                <c:pt idx="5">
                  <c:v>3ra Mar</c:v>
                </c:pt>
                <c:pt idx="6">
                  <c:v>4ta Mar</c:v>
                </c:pt>
                <c:pt idx="7">
                  <c:v>1ra Abr</c:v>
                </c:pt>
                <c:pt idx="8">
                  <c:v>2da Abr</c:v>
                </c:pt>
                <c:pt idx="9">
                  <c:v>3ra Abr</c:v>
                </c:pt>
                <c:pt idx="10">
                  <c:v>4ta Abr</c:v>
                </c:pt>
                <c:pt idx="11">
                  <c:v>1ra May</c:v>
                </c:pt>
                <c:pt idx="12">
                  <c:v>2da May</c:v>
                </c:pt>
                <c:pt idx="13">
                  <c:v>3ra May</c:v>
                </c:pt>
                <c:pt idx="14">
                  <c:v>4ta May</c:v>
                </c:pt>
                <c:pt idx="15">
                  <c:v>1ra Jun</c:v>
                </c:pt>
                <c:pt idx="16">
                  <c:v>2da Jun</c:v>
                </c:pt>
                <c:pt idx="17">
                  <c:v>3ra Jun</c:v>
                </c:pt>
              </c:strCache>
            </c:strRef>
          </c:cat>
          <c:val>
            <c:numRef>
              <c:f>Hoja1!$B$4:$S$4</c:f>
              <c:numCache>
                <c:formatCode>General</c:formatCode>
                <c:ptCount val="18"/>
                <c:pt idx="0">
                  <c:v>23</c:v>
                </c:pt>
                <c:pt idx="1">
                  <c:v>21</c:v>
                </c:pt>
                <c:pt idx="2">
                  <c:v>22</c:v>
                </c:pt>
                <c:pt idx="3">
                  <c:v>22</c:v>
                </c:pt>
                <c:pt idx="4">
                  <c:v>22</c:v>
                </c:pt>
                <c:pt idx="5">
                  <c:v>22</c:v>
                </c:pt>
                <c:pt idx="6">
                  <c:v>22</c:v>
                </c:pt>
                <c:pt idx="7">
                  <c:v>19</c:v>
                </c:pt>
                <c:pt idx="8">
                  <c:v>22</c:v>
                </c:pt>
                <c:pt idx="9">
                  <c:v>24</c:v>
                </c:pt>
                <c:pt idx="10">
                  <c:v>22</c:v>
                </c:pt>
                <c:pt idx="11">
                  <c:v>24</c:v>
                </c:pt>
                <c:pt idx="12">
                  <c:v>24</c:v>
                </c:pt>
                <c:pt idx="13">
                  <c:v>25</c:v>
                </c:pt>
                <c:pt idx="14">
                  <c:v>28</c:v>
                </c:pt>
                <c:pt idx="15">
                  <c:v>29</c:v>
                </c:pt>
                <c:pt idx="16">
                  <c:v>28</c:v>
                </c:pt>
                <c:pt idx="17">
                  <c:v>27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PANAL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15"/>
              <c:layout>
                <c:manualLayout>
                  <c:x val="-3.8326431009473493E-2"/>
                  <c:y val="-1.9402435540373106E-2"/>
                </c:manualLayout>
              </c:layout>
              <c:dLblPos val="r"/>
              <c:showVal val="1"/>
            </c:dLbl>
            <c:dLbl>
              <c:idx val="16"/>
              <c:layout>
                <c:manualLayout>
                  <c:x val="-4.21479466179836E-2"/>
                  <c:y val="-1.45518266552798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5">
                        <a:lumMod val="50000"/>
                      </a:schemeClr>
                    </a:solidFill>
                  </a:defRPr>
                </a:pPr>
                <a:endParaRPr lang="es-MX"/>
              </a:p>
            </c:txPr>
            <c:dLblPos val="ctr"/>
            <c:showVal val="1"/>
          </c:dLbls>
          <c:cat>
            <c:strRef>
              <c:f>Hoja1!$B$1:$S$1</c:f>
              <c:strCache>
                <c:ptCount val="18"/>
                <c:pt idx="0">
                  <c:v>2da Feb</c:v>
                </c:pt>
                <c:pt idx="1">
                  <c:v>3ra Feb</c:v>
                </c:pt>
                <c:pt idx="2">
                  <c:v>4ta Feb</c:v>
                </c:pt>
                <c:pt idx="3">
                  <c:v>1ra Mar</c:v>
                </c:pt>
                <c:pt idx="4">
                  <c:v>2da Mar</c:v>
                </c:pt>
                <c:pt idx="5">
                  <c:v>3ra Mar</c:v>
                </c:pt>
                <c:pt idx="6">
                  <c:v>4ta Mar</c:v>
                </c:pt>
                <c:pt idx="7">
                  <c:v>1ra Abr</c:v>
                </c:pt>
                <c:pt idx="8">
                  <c:v>2da Abr</c:v>
                </c:pt>
                <c:pt idx="9">
                  <c:v>3ra Abr</c:v>
                </c:pt>
                <c:pt idx="10">
                  <c:v>4ta Abr</c:v>
                </c:pt>
                <c:pt idx="11">
                  <c:v>1ra May</c:v>
                </c:pt>
                <c:pt idx="12">
                  <c:v>2da May</c:v>
                </c:pt>
                <c:pt idx="13">
                  <c:v>3ra May</c:v>
                </c:pt>
                <c:pt idx="14">
                  <c:v>4ta May</c:v>
                </c:pt>
                <c:pt idx="15">
                  <c:v>1ra Jun</c:v>
                </c:pt>
                <c:pt idx="16">
                  <c:v>2da Jun</c:v>
                </c:pt>
                <c:pt idx="17">
                  <c:v>3ra Jun</c:v>
                </c:pt>
              </c:strCache>
            </c:strRef>
          </c:cat>
          <c:val>
            <c:numRef>
              <c:f>Hoja1!$B$5:$S$5</c:f>
              <c:numCache>
                <c:formatCode>General</c:formatCode>
                <c:ptCount val="1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1.1000000000000001</c:v>
                </c:pt>
                <c:pt idx="6">
                  <c:v>0.5</c:v>
                </c:pt>
                <c:pt idx="7">
                  <c:v>1</c:v>
                </c:pt>
                <c:pt idx="8">
                  <c:v>1.1000000000000001</c:v>
                </c:pt>
                <c:pt idx="9">
                  <c:v>1.3</c:v>
                </c:pt>
                <c:pt idx="10">
                  <c:v>1.6</c:v>
                </c:pt>
                <c:pt idx="11">
                  <c:v>2.7</c:v>
                </c:pt>
                <c:pt idx="12">
                  <c:v>3.5</c:v>
                </c:pt>
                <c:pt idx="13">
                  <c:v>3.7</c:v>
                </c:pt>
                <c:pt idx="14">
                  <c:v>3.4</c:v>
                </c:pt>
                <c:pt idx="15">
                  <c:v>2.2000000000000002</c:v>
                </c:pt>
                <c:pt idx="16">
                  <c:v>3.3</c:v>
                </c:pt>
                <c:pt idx="17">
                  <c:v>4.2</c:v>
                </c:pt>
              </c:numCache>
            </c:numRef>
          </c:val>
        </c:ser>
        <c:dLbls>
          <c:showVal val="1"/>
        </c:dLbls>
        <c:marker val="1"/>
        <c:axId val="123315712"/>
        <c:axId val="123317248"/>
      </c:lineChart>
      <c:catAx>
        <c:axId val="123315712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123317248"/>
        <c:crosses val="autoZero"/>
        <c:auto val="1"/>
        <c:lblAlgn val="ctr"/>
        <c:lblOffset val="100"/>
      </c:catAx>
      <c:valAx>
        <c:axId val="123317248"/>
        <c:scaling>
          <c:orientation val="minMax"/>
          <c:max val="70"/>
          <c:min val="0"/>
        </c:scaling>
        <c:delete val="1"/>
        <c:axPos val="l"/>
        <c:numFmt formatCode="General" sourceLinked="1"/>
        <c:tickLblPos val="none"/>
        <c:crossAx val="123315712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legend>
      <c:legendPos val="t"/>
      <c:layout>
        <c:manualLayout>
          <c:xMode val="edge"/>
          <c:yMode val="edge"/>
          <c:x val="0.10333267233873203"/>
          <c:y val="0.12092973748284003"/>
          <c:w val="0.81794426469621295"/>
          <c:h val="6.6718794519128738E-2"/>
        </c:manualLayout>
      </c:layout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hart>
    <c:plotArea>
      <c:layout>
        <c:manualLayout>
          <c:layoutTarget val="inner"/>
          <c:xMode val="edge"/>
          <c:yMode val="edge"/>
          <c:x val="2.3499488813021198E-2"/>
          <c:y val="1.4366179029451604E-2"/>
          <c:w val="0.62213212935001683"/>
          <c:h val="0.68778372108010599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 Si, julio 2012</c:v>
                </c:pt>
              </c:strCache>
            </c:strRef>
          </c:tx>
          <c:spPr>
            <a:ln>
              <a:solidFill>
                <a:srgbClr val="0A2D14"/>
              </a:solidFill>
            </a:ln>
          </c:spPr>
          <c:marker>
            <c:symbol val="none"/>
          </c:marker>
          <c:dLbls>
            <c:dLbl>
              <c:idx val="8"/>
              <c:spPr/>
              <c:txPr>
                <a:bodyPr/>
                <a:lstStyle/>
                <a:p>
                  <a:pPr>
                    <a:defRPr sz="1600">
                      <a:solidFill>
                        <a:srgbClr val="0A2D14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rgbClr val="0A2D14"/>
                    </a:solidFill>
                  </a:defRPr>
                </a:pPr>
                <a:endParaRPr lang="es-MX"/>
              </a:p>
            </c:txPr>
            <c:dLblPos val="b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Hoja1!$B$2:$J$2</c:f>
              <c:numCache>
                <c:formatCode>General</c:formatCode>
                <c:ptCount val="9"/>
                <c:pt idx="0">
                  <c:v>72</c:v>
                </c:pt>
                <c:pt idx="1">
                  <c:v>65</c:v>
                </c:pt>
                <c:pt idx="2">
                  <c:v>76</c:v>
                </c:pt>
                <c:pt idx="3">
                  <c:v>71</c:v>
                </c:pt>
                <c:pt idx="4">
                  <c:v>75</c:v>
                </c:pt>
                <c:pt idx="5">
                  <c:v>82</c:v>
                </c:pt>
                <c:pt idx="6">
                  <c:v>81</c:v>
                </c:pt>
                <c:pt idx="7">
                  <c:v>88</c:v>
                </c:pt>
                <c:pt idx="8">
                  <c:v>89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 Si, dijo otra fecha</c:v>
                </c:pt>
              </c:strCache>
            </c:strRef>
          </c:tx>
          <c:spPr>
            <a:ln>
              <a:solidFill>
                <a:srgbClr val="99CC00"/>
              </a:solidFill>
            </a:ln>
          </c:spPr>
          <c:marker>
            <c:symbol val="none"/>
          </c:marker>
          <c:dLbls>
            <c:dLbl>
              <c:idx val="8"/>
              <c:spPr/>
              <c:txPr>
                <a:bodyPr anchor="ctr" anchorCtr="1"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</c:dLbl>
            <c:txPr>
              <a:bodyPr anchor="ctr" anchorCtr="1"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Hoja1!$B$3:$J$3</c:f>
              <c:numCache>
                <c:formatCode>General</c:formatCode>
                <c:ptCount val="9"/>
                <c:pt idx="0">
                  <c:v>15</c:v>
                </c:pt>
                <c:pt idx="1">
                  <c:v>20</c:v>
                </c:pt>
                <c:pt idx="2">
                  <c:v>16</c:v>
                </c:pt>
                <c:pt idx="3">
                  <c:v>21</c:v>
                </c:pt>
                <c:pt idx="4">
                  <c:v>19</c:v>
                </c:pt>
                <c:pt idx="5">
                  <c:v>14</c:v>
                </c:pt>
                <c:pt idx="6">
                  <c:v>15</c:v>
                </c:pt>
                <c:pt idx="7">
                  <c:v>10</c:v>
                </c:pt>
                <c:pt idx="8">
                  <c:v>9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Ns / Nc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1595942847248118E-2"/>
                  <c:y val="7.5516530973203738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3265976481946897E-2"/>
                  <c:y val="6.070936803728141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09424040768805E-2"/>
                  <c:y val="3.3740794308008484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2646949830086199E-2"/>
                  <c:y val="3.4668228932298685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7.0935894677741822E-3"/>
                  <c:y val="2.6652893284660115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5760229653049903E-2"/>
                  <c:y val="3.4264493755594601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1724283615471703E-2"/>
                  <c:y val="8.6236600717491639E-3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2.6327114986845899E-2"/>
                  <c:y val="-3.7722068269209117E-3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1.5760229653050007E-2"/>
                  <c:y val="-1.8551695989344998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es-MX"/>
              </a:p>
            </c:txPr>
            <c:dLblPos val="b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Hoja1!$B$4:$J$4</c:f>
              <c:numCache>
                <c:formatCode>0</c:formatCode>
                <c:ptCount val="9"/>
                <c:pt idx="0" formatCode="General">
                  <c:v>13</c:v>
                </c:pt>
                <c:pt idx="1">
                  <c:v>15</c:v>
                </c:pt>
                <c:pt idx="2" formatCode="General">
                  <c:v>8</c:v>
                </c:pt>
                <c:pt idx="3" formatCode="General">
                  <c:v>8</c:v>
                </c:pt>
                <c:pt idx="4" formatCode="General">
                  <c:v>6</c:v>
                </c:pt>
                <c:pt idx="5" formatCode="General">
                  <c:v>4</c:v>
                </c:pt>
                <c:pt idx="6" formatCode="General">
                  <c:v>4</c:v>
                </c:pt>
                <c:pt idx="7" formatCode="General">
                  <c:v>2</c:v>
                </c:pt>
                <c:pt idx="8" formatCode="General">
                  <c:v>2</c:v>
                </c:pt>
              </c:numCache>
            </c:numRef>
          </c:val>
        </c:ser>
        <c:dLbls>
          <c:showVal val="1"/>
        </c:dLbls>
        <c:marker val="1"/>
        <c:axId val="123391360"/>
        <c:axId val="123483264"/>
      </c:lineChart>
      <c:catAx>
        <c:axId val="123391360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123483264"/>
        <c:crosses val="autoZero"/>
        <c:auto val="1"/>
        <c:lblAlgn val="ctr"/>
        <c:lblOffset val="100"/>
      </c:catAx>
      <c:valAx>
        <c:axId val="123483264"/>
        <c:scaling>
          <c:orientation val="minMax"/>
          <c:min val="0"/>
        </c:scaling>
        <c:delete val="1"/>
        <c:axPos val="l"/>
        <c:numFmt formatCode="General" sourceLinked="1"/>
        <c:tickLblPos val="none"/>
        <c:crossAx val="123391360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legend>
      <c:legendPos val="r"/>
      <c:layout>
        <c:manualLayout>
          <c:xMode val="edge"/>
          <c:yMode val="edge"/>
          <c:x val="0.65255841470901521"/>
          <c:y val="0.20723207487994005"/>
          <c:w val="0.32522829353737015"/>
          <c:h val="0.502825082927294"/>
        </c:manualLayout>
      </c:layout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hart>
    <c:plotArea>
      <c:layout>
        <c:manualLayout>
          <c:layoutTarget val="inner"/>
          <c:xMode val="edge"/>
          <c:yMode val="edge"/>
          <c:x val="4.0879145961999562E-2"/>
          <c:y val="0.11177884996905102"/>
          <c:w val="0.62213212935001683"/>
          <c:h val="0.61219705746980546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 Si</c:v>
                </c:pt>
              </c:strCache>
            </c:strRef>
          </c:tx>
          <c:spPr>
            <a:ln>
              <a:solidFill>
                <a:srgbClr val="0A2D14"/>
              </a:solidFill>
            </a:ln>
          </c:spPr>
          <c:marker>
            <c:symbol val="none"/>
          </c:marker>
          <c:dLbls>
            <c:dLbl>
              <c:idx val="2"/>
              <c:layout>
                <c:manualLayout>
                  <c:x val="-4.7217119113136516E-2"/>
                  <c:y val="-8.2936993834718906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3.8821957123370811E-2"/>
                  <c:y val="-3.580674958647502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3.6735650626696814E-2"/>
                  <c:y val="6.2408111533586816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0A2D14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0A2D14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Hoja1!$B$2:$J$2</c:f>
              <c:numCache>
                <c:formatCode>General</c:formatCode>
                <c:ptCount val="9"/>
                <c:pt idx="0">
                  <c:v>64</c:v>
                </c:pt>
                <c:pt idx="1">
                  <c:v>55</c:v>
                </c:pt>
                <c:pt idx="2">
                  <c:v>54</c:v>
                </c:pt>
                <c:pt idx="3">
                  <c:v>63</c:v>
                </c:pt>
                <c:pt idx="4">
                  <c:v>68</c:v>
                </c:pt>
                <c:pt idx="5">
                  <c:v>72</c:v>
                </c:pt>
                <c:pt idx="6">
                  <c:v>70</c:v>
                </c:pt>
                <c:pt idx="7">
                  <c:v>73</c:v>
                </c:pt>
                <c:pt idx="8">
                  <c:v>74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 Probable si</c:v>
                </c:pt>
              </c:strCache>
            </c:strRef>
          </c:tx>
          <c:spPr>
            <a:ln>
              <a:solidFill>
                <a:schemeClr val="accent3">
                  <a:lumMod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1595942847248118E-2"/>
                  <c:y val="-7.5516530973203738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5.4372598302348529E-2"/>
                  <c:y val="-6.811294950524263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4.7371855017385583E-2"/>
                  <c:y val="-5.9682069128482715E-2"/>
                </c:manualLayout>
              </c:layout>
              <c:dLblPos val="r"/>
              <c:showVal val="1"/>
            </c:dLbl>
            <c:dLbl>
              <c:idx val="8"/>
              <c:spPr/>
              <c:txPr>
                <a:bodyPr anchor="ctr" anchorCtr="1"/>
                <a:lstStyle/>
                <a:p>
                  <a:pPr>
                    <a:defRPr sz="1600">
                      <a:solidFill>
                        <a:schemeClr val="accent3">
                          <a:lumMod val="50000"/>
                        </a:schemeClr>
                      </a:solidFill>
                    </a:defRPr>
                  </a:pPr>
                  <a:endParaRPr lang="es-MX"/>
                </a:p>
              </c:txPr>
            </c:dLbl>
            <c:txPr>
              <a:bodyPr anchor="ctr" anchorCtr="1"/>
              <a:lstStyle/>
              <a:p>
                <a:pPr>
                  <a:defRPr sz="1200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Hoja1!$B$3:$J$3</c:f>
              <c:numCache>
                <c:formatCode>General</c:formatCode>
                <c:ptCount val="9"/>
                <c:pt idx="0">
                  <c:v>25</c:v>
                </c:pt>
                <c:pt idx="1">
                  <c:v>32</c:v>
                </c:pt>
                <c:pt idx="2">
                  <c:v>35</c:v>
                </c:pt>
                <c:pt idx="3">
                  <c:v>28</c:v>
                </c:pt>
                <c:pt idx="4">
                  <c:v>22</c:v>
                </c:pt>
                <c:pt idx="5">
                  <c:v>23</c:v>
                </c:pt>
                <c:pt idx="6">
                  <c:v>24</c:v>
                </c:pt>
                <c:pt idx="7">
                  <c:v>21</c:v>
                </c:pt>
                <c:pt idx="8">
                  <c:v>20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 Probable no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881928739214772E-2"/>
                  <c:y val="-5.0344353982135812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5.1596161481535903E-2"/>
                  <c:y val="-7.255509838601920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82929209715758E-2"/>
                  <c:y val="-7.37653216244041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5011876214513522E-2"/>
                  <c:y val="-6.0124077029893017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6.5403354024882301E-2"/>
                  <c:y val="-9.9207991670679341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4.2880078688627997E-2"/>
                  <c:y val="-3.9159421434965397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2.6162359029349307E-2"/>
                  <c:y val="-5.996286407229072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2.21549947830018E-2"/>
                  <c:y val="-1.5851002126699796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2.6162523292517188E-2"/>
                  <c:y val="-5.8928916672037097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es-MX"/>
              </a:p>
            </c:txPr>
            <c:dLblPos val="b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Hoja1!$B$4:$J$4</c:f>
              <c:numCache>
                <c:formatCode>0</c:formatCode>
                <c:ptCount val="9"/>
                <c:pt idx="0" formatCode="General">
                  <c:v>7</c:v>
                </c:pt>
                <c:pt idx="1">
                  <c:v>7</c:v>
                </c:pt>
                <c:pt idx="2" formatCode="General">
                  <c:v>6</c:v>
                </c:pt>
                <c:pt idx="3" formatCode="General">
                  <c:v>6</c:v>
                </c:pt>
                <c:pt idx="4" formatCode="General">
                  <c:v>6</c:v>
                </c:pt>
                <c:pt idx="5" formatCode="General">
                  <c:v>3</c:v>
                </c:pt>
                <c:pt idx="6" formatCode="General">
                  <c:v>4</c:v>
                </c:pt>
                <c:pt idx="7" formatCode="General">
                  <c:v>2</c:v>
                </c:pt>
                <c:pt idx="8" formatCode="General">
                  <c:v>3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 No</c:v>
                </c:pt>
              </c:strCache>
            </c:strRef>
          </c:tx>
          <c:spPr>
            <a:ln>
              <a:solidFill>
                <a:srgbClr val="80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6845582109244198E-2"/>
                  <c:y val="-6.3152275611409415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2.1052732841143802E-2"/>
                  <c:y val="-3.10950421654368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1198641477895396E-2"/>
                  <c:y val="-2.1121420222796301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1265825113604407E-2"/>
                  <c:y val="-4.372384513913429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0976866743276108E-2"/>
                  <c:y val="-4.8863637688543633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3.0150504485041509E-3"/>
                  <c:y val="2.080344263732541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3674251682711901E-2"/>
                  <c:y val="2.080344263732541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2.2018656353567798E-2"/>
                  <c:y val="-6.8485317179008007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4.9110087861083333E-2"/>
                  <c:y val="-8.2936993834719003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80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80000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Hoja1!$B$5:$J$5</c:f>
              <c:numCache>
                <c:formatCode>0</c:formatCode>
                <c:ptCount val="9"/>
                <c:pt idx="0" formatCode="General">
                  <c:v>2</c:v>
                </c:pt>
                <c:pt idx="1">
                  <c:v>4</c:v>
                </c:pt>
                <c:pt idx="2" formatCode="General">
                  <c:v>4</c:v>
                </c:pt>
                <c:pt idx="3" formatCode="General">
                  <c:v>2</c:v>
                </c:pt>
                <c:pt idx="4" formatCode="General">
                  <c:v>3</c:v>
                </c:pt>
                <c:pt idx="5" formatCode="General">
                  <c:v>2</c:v>
                </c:pt>
                <c:pt idx="6" formatCode="General">
                  <c:v>2</c:v>
                </c:pt>
                <c:pt idx="7" formatCode="General">
                  <c:v>3</c:v>
                </c:pt>
                <c:pt idx="8" formatCode="General">
                  <c:v>3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 Ns / Nc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8705597562490002E-2"/>
                  <c:y val="-1.628787922951451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4822101652700201E-2"/>
                  <c:y val="2.8133026619081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2608858011897206E-2"/>
                  <c:y val="3.5537191046213515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8200211288175706E-2"/>
                  <c:y val="5.4786502862912631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8200211288175706E-2"/>
                  <c:y val="1.77685955231069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9.5749000622893628E-4"/>
                  <c:y val="-5.6291668312762687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4.3002126222446521E-2"/>
                  <c:y val="2.4038151704582102E-3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3.2433762520137927E-3"/>
                  <c:y val="-5.7837640437369803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Hoja1!$B$6:$J$6</c:f>
              <c:numCache>
                <c:formatCode>0</c:formatCode>
                <c:ptCount val="9"/>
                <c:pt idx="0" formatCode="General">
                  <c:v>2</c:v>
                </c:pt>
                <c:pt idx="1">
                  <c:v>2</c:v>
                </c:pt>
                <c:pt idx="2" formatCode="General">
                  <c:v>1</c:v>
                </c:pt>
                <c:pt idx="3" formatCode="General">
                  <c:v>1</c:v>
                </c:pt>
                <c:pt idx="4" formatCode="General">
                  <c:v>1</c:v>
                </c:pt>
                <c:pt idx="7" formatCode="General">
                  <c:v>1</c:v>
                </c:pt>
              </c:numCache>
            </c:numRef>
          </c:val>
        </c:ser>
        <c:dLbls>
          <c:showVal val="1"/>
        </c:dLbls>
        <c:marker val="1"/>
        <c:axId val="123624832"/>
        <c:axId val="123663488"/>
      </c:lineChart>
      <c:catAx>
        <c:axId val="123624832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123663488"/>
        <c:crosses val="autoZero"/>
        <c:auto val="1"/>
        <c:lblAlgn val="ctr"/>
        <c:lblOffset val="100"/>
      </c:catAx>
      <c:valAx>
        <c:axId val="123663488"/>
        <c:scaling>
          <c:orientation val="minMax"/>
          <c:min val="0"/>
        </c:scaling>
        <c:delete val="1"/>
        <c:axPos val="l"/>
        <c:numFmt formatCode="General" sourceLinked="1"/>
        <c:tickLblPos val="none"/>
        <c:crossAx val="123624832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legend>
      <c:legendPos val="r"/>
      <c:layout>
        <c:manualLayout>
          <c:xMode val="edge"/>
          <c:yMode val="edge"/>
          <c:x val="0.67413949096815429"/>
          <c:y val="2.9546119648872E-2"/>
          <c:w val="0.29504966661147408"/>
          <c:h val="0.83284753402441225"/>
        </c:manualLayout>
      </c:layout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plotArea>
      <c:layout>
        <c:manualLayout>
          <c:layoutTarget val="inner"/>
          <c:xMode val="edge"/>
          <c:yMode val="edge"/>
          <c:x val="2.5126084181860894E-2"/>
          <c:y val="5.00001424343164E-2"/>
          <c:w val="0.57769868110903522"/>
          <c:h val="0.69430426533803902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Desde antes de las campañas</c:v>
                </c:pt>
              </c:strCache>
            </c:strRef>
          </c:tx>
          <c:spPr>
            <a:ln>
              <a:solidFill>
                <a:schemeClr val="accent5">
                  <a:lumMod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8668365013706499E-2"/>
                  <c:y val="-5.2373545796498798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95957296734471E-2"/>
                  <c:y val="-5.4614169854143232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5712662518017517E-2"/>
                  <c:y val="-6.3329471328582507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3462912490242802E-2"/>
                  <c:y val="-4.8375577316806112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9719850752513805E-2"/>
                  <c:y val="3.7289507515038012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7429340462892299E-2"/>
                  <c:y val="-2.3179964130969601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3.8043933069485801E-2"/>
                  <c:y val="3.3464942641700801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2.1538403929080997E-2"/>
                  <c:y val="4.8840727098698404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2.8329615001563505E-2"/>
                  <c:y val="-5.9694578095311319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5">
                          <a:lumMod val="50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5">
                        <a:lumMod val="50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Hoja1!$B$2:$J$2</c:f>
              <c:numCache>
                <c:formatCode>General</c:formatCode>
                <c:ptCount val="9"/>
                <c:pt idx="0">
                  <c:v>25</c:v>
                </c:pt>
                <c:pt idx="1">
                  <c:v>26</c:v>
                </c:pt>
                <c:pt idx="2">
                  <c:v>25</c:v>
                </c:pt>
                <c:pt idx="3">
                  <c:v>23</c:v>
                </c:pt>
                <c:pt idx="4">
                  <c:v>22</c:v>
                </c:pt>
                <c:pt idx="5">
                  <c:v>30</c:v>
                </c:pt>
                <c:pt idx="6">
                  <c:v>25</c:v>
                </c:pt>
                <c:pt idx="7">
                  <c:v>21</c:v>
                </c:pt>
                <c:pt idx="8">
                  <c:v>23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Al definirse los candidatos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1764435734530823E-2"/>
                  <c:y val="4.9182233720062814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5.2069430957887838E-2"/>
                  <c:y val="3.9736061072579217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5712482162876501E-2"/>
                  <c:y val="-6.360166330725160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3462912490242802E-2"/>
                  <c:y val="-6.3492945228308034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5.6368015386457797E-2"/>
                  <c:y val="3.7289507515038012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3.1172402200621299E-2"/>
                  <c:y val="5.2406875426539899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2.2010361042135301E-2"/>
                  <c:y val="-2.5324821458584397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1.5076246939373294E-2"/>
                  <c:y val="-2.8038195186289808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1.7957538753426001E-2"/>
                  <c:y val="-6.1503137827990627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Hoja1!$B$3:$J$3</c:f>
              <c:numCache>
                <c:formatCode>General</c:formatCode>
                <c:ptCount val="9"/>
                <c:pt idx="0">
                  <c:v>22</c:v>
                </c:pt>
                <c:pt idx="1">
                  <c:v>22</c:v>
                </c:pt>
                <c:pt idx="2">
                  <c:v>20</c:v>
                </c:pt>
                <c:pt idx="3">
                  <c:v>26</c:v>
                </c:pt>
                <c:pt idx="4">
                  <c:v>22</c:v>
                </c:pt>
                <c:pt idx="5">
                  <c:v>22</c:v>
                </c:pt>
                <c:pt idx="6">
                  <c:v>26</c:v>
                </c:pt>
                <c:pt idx="7">
                  <c:v>22</c:v>
                </c:pt>
                <c:pt idx="8">
                  <c:v>16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Durante las campañas</c:v>
                </c:pt>
              </c:strCache>
            </c:strRef>
          </c:tx>
          <c:spPr>
            <a:ln>
              <a:solidFill>
                <a:schemeClr val="accent4">
                  <a:lumMod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1878118193585683E-2"/>
                  <c:y val="4.2031044169695414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2.3609389721488398E-2"/>
                  <c:y val="3.6199946037741897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9080823631429106E-2"/>
                  <c:y val="-2.9280873553732108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4.4915463938350331E-2"/>
                  <c:y val="2.2171742822226122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3.3400329256345299E-2"/>
                  <c:y val="-5.1399050899106416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7429340462892299E-2"/>
                  <c:y val="2.01564905486692E-3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2.430087133175679E-2"/>
                  <c:y val="-4.0309979802813915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2.4710318304966308E-2"/>
                  <c:y val="3.6178316369406202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3.0415428317658501E-2"/>
                  <c:y val="3.9088961625346502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4">
                          <a:lumMod val="50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4">
                        <a:lumMod val="50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Hoja1!$B$4:$J$4</c:f>
              <c:numCache>
                <c:formatCode>General</c:formatCode>
                <c:ptCount val="9"/>
                <c:pt idx="0">
                  <c:v>24</c:v>
                </c:pt>
                <c:pt idx="1">
                  <c:v>22</c:v>
                </c:pt>
                <c:pt idx="2">
                  <c:v>30</c:v>
                </c:pt>
                <c:pt idx="3">
                  <c:v>20</c:v>
                </c:pt>
                <c:pt idx="4">
                  <c:v>28</c:v>
                </c:pt>
                <c:pt idx="5">
                  <c:v>26</c:v>
                </c:pt>
                <c:pt idx="6">
                  <c:v>30</c:v>
                </c:pt>
                <c:pt idx="7">
                  <c:v>33</c:v>
                </c:pt>
                <c:pt idx="8">
                  <c:v>35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Pocos días antes de la elección</c:v>
                </c:pt>
              </c:strCache>
            </c:strRef>
          </c:tx>
          <c:spPr>
            <a:ln>
              <a:solidFill>
                <a:schemeClr val="accent4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0928953630475201E-2"/>
                  <c:y val="-1.695525893948300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11465715695672E-2"/>
                  <c:y val="4.096568635231012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4620431784635801E-2"/>
                  <c:y val="-6.7523846556731909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9719850752513805E-2"/>
                  <c:y val="-3.3258209405304211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5.6316433816156142E-2"/>
                  <c:y val="3.4266033932737597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4175704863961707E-2"/>
                  <c:y val="4.775537760761623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0474846229206899E-2"/>
                  <c:y val="2.8942297009734008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1.7330686200811699E-2"/>
                  <c:y val="1.71843441896769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1.7900548421088701E-2"/>
                  <c:y val="8.1397650973253702E-3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4">
                          <a:lumMod val="7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4">
                        <a:lumMod val="75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Hoja1!$B$5:$J$5</c:f>
              <c:numCache>
                <c:formatCode>General</c:formatCode>
                <c:ptCount val="9"/>
                <c:pt idx="0">
                  <c:v>14</c:v>
                </c:pt>
                <c:pt idx="1">
                  <c:v>13</c:v>
                </c:pt>
                <c:pt idx="2">
                  <c:v>11</c:v>
                </c:pt>
                <c:pt idx="3">
                  <c:v>15</c:v>
                </c:pt>
                <c:pt idx="4">
                  <c:v>12</c:v>
                </c:pt>
                <c:pt idx="5">
                  <c:v>9</c:v>
                </c:pt>
                <c:pt idx="6">
                  <c:v>7</c:v>
                </c:pt>
                <c:pt idx="7">
                  <c:v>13</c:v>
                </c:pt>
                <c:pt idx="8">
                  <c:v>14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Al momento de votar</c:v>
                </c:pt>
              </c:strCache>
            </c:strRef>
          </c:tx>
          <c:spPr>
            <a:ln>
              <a:solidFill>
                <a:schemeClr val="accent4">
                  <a:lumMod val="60000"/>
                  <a:lumOff val="4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00330583423547E-2"/>
                  <c:y val="2.2034059707651602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2.9245458514945408E-2"/>
                  <c:y val="-4.867475042455597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0039411205392798E-2"/>
                  <c:y val="2.2985337811468318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3462912490242802E-2"/>
                  <c:y val="6.2485120700874495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7429340462892299E-2"/>
                  <c:y val="3.2250384877870616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3.1172402200621299E-2"/>
                  <c:y val="-5.8453822591140701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2.4238288097859308E-2"/>
                  <c:y val="-3.1501129504129213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1.7272792200578001E-2"/>
                  <c:y val="-1.4471326547762503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1.7973305531248401E-2"/>
                  <c:y val="2.1706989821643707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Hoja1!$B$6:$J$6</c:f>
              <c:numCache>
                <c:formatCode>General</c:formatCode>
                <c:ptCount val="9"/>
                <c:pt idx="0">
                  <c:v>12</c:v>
                </c:pt>
                <c:pt idx="1">
                  <c:v>14</c:v>
                </c:pt>
                <c:pt idx="2">
                  <c:v>9</c:v>
                </c:pt>
                <c:pt idx="3">
                  <c:v>12</c:v>
                </c:pt>
                <c:pt idx="4">
                  <c:v>12</c:v>
                </c:pt>
                <c:pt idx="5">
                  <c:v>10</c:v>
                </c:pt>
                <c:pt idx="6">
                  <c:v>9</c:v>
                </c:pt>
                <c:pt idx="7">
                  <c:v>8</c:v>
                </c:pt>
                <c:pt idx="8">
                  <c:v>9</c:v>
                </c:pt>
              </c:numCache>
            </c:numRef>
          </c:val>
        </c:ser>
        <c:ser>
          <c:idx val="5"/>
          <c:order val="5"/>
          <c:tx>
            <c:strRef>
              <c:f>Hoja1!$A$7</c:f>
              <c:strCache>
                <c:ptCount val="1"/>
                <c:pt idx="0">
                  <c:v>Ns / Nc</c:v>
                </c:pt>
              </c:strCache>
            </c:strRef>
          </c:tx>
          <c:spPr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168834054513418E-2"/>
                  <c:y val="3.1242560350437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5654768517783715E-2"/>
                  <c:y val="3.1242560350437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1015853938307001E-2"/>
                  <c:y val="4.1605063824817184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3364258228162198E-2"/>
                  <c:y val="2.4265466230247886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1911706780054715E-2"/>
                  <c:y val="2.4265466230247886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646621515358321E-2"/>
                  <c:y val="2.8172439529510908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8.142132836611235E-3"/>
                  <c:y val="4.7936269189463317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1.7330686200811699E-2"/>
                  <c:y val="2.8038195186289906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1.5729167487853E-2"/>
                  <c:y val="2.8038195186289808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es-MX"/>
              </a:p>
            </c:txPr>
            <c:dLblPos val="b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Hoja1!$B$7:$J$7</c:f>
              <c:numCache>
                <c:formatCode>0</c:formatCode>
                <c:ptCount val="9"/>
                <c:pt idx="0" formatCode="General">
                  <c:v>3</c:v>
                </c:pt>
                <c:pt idx="1">
                  <c:v>3</c:v>
                </c:pt>
                <c:pt idx="2" formatCode="General">
                  <c:v>5</c:v>
                </c:pt>
                <c:pt idx="3" formatCode="General">
                  <c:v>4</c:v>
                </c:pt>
                <c:pt idx="4" formatCode="General">
                  <c:v>4</c:v>
                </c:pt>
                <c:pt idx="5" formatCode="General">
                  <c:v>3</c:v>
                </c:pt>
                <c:pt idx="6" formatCode="General">
                  <c:v>3</c:v>
                </c:pt>
                <c:pt idx="7" formatCode="General">
                  <c:v>3</c:v>
                </c:pt>
                <c:pt idx="8" formatCode="General">
                  <c:v>3</c:v>
                </c:pt>
              </c:numCache>
            </c:numRef>
          </c:val>
        </c:ser>
        <c:dLbls>
          <c:showVal val="1"/>
        </c:dLbls>
        <c:marker val="1"/>
        <c:axId val="123926016"/>
        <c:axId val="123927552"/>
      </c:lineChart>
      <c:catAx>
        <c:axId val="123926016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123927552"/>
        <c:crosses val="autoZero"/>
        <c:auto val="1"/>
        <c:lblAlgn val="ctr"/>
        <c:lblOffset val="100"/>
      </c:catAx>
      <c:valAx>
        <c:axId val="123927552"/>
        <c:scaling>
          <c:orientation val="minMax"/>
          <c:min val="0"/>
        </c:scaling>
        <c:delete val="1"/>
        <c:axPos val="l"/>
        <c:numFmt formatCode="General" sourceLinked="1"/>
        <c:tickLblPos val="none"/>
        <c:crossAx val="123926016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legend>
      <c:legendPos val="r"/>
      <c:layout>
        <c:manualLayout>
          <c:xMode val="edge"/>
          <c:yMode val="edge"/>
          <c:x val="0.62412182332274324"/>
          <c:y val="0.11447378862666099"/>
          <c:w val="0.32016019046267613"/>
          <c:h val="0.75607339925193473"/>
        </c:manualLayout>
      </c:layout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hart>
    <c:plotArea>
      <c:layout>
        <c:manualLayout>
          <c:layoutTarget val="inner"/>
          <c:xMode val="edge"/>
          <c:yMode val="edge"/>
          <c:x val="5.7193140156144219E-2"/>
          <c:y val="4.4474255110998104E-2"/>
          <c:w val="0.57283534152770899"/>
          <c:h val="0.65076102655260526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  Muy seguro</c:v>
                </c:pt>
              </c:strCache>
            </c:strRef>
          </c:tx>
          <c:spPr>
            <a:ln>
              <a:solidFill>
                <a:srgbClr val="0A2D14"/>
              </a:solidFill>
            </a:ln>
          </c:spPr>
          <c:marker>
            <c:symbol val="none"/>
          </c:marker>
          <c:dLbls>
            <c:dLbl>
              <c:idx val="8"/>
              <c:spPr/>
              <c:txPr>
                <a:bodyPr/>
                <a:lstStyle/>
                <a:p>
                  <a:pPr>
                    <a:defRPr sz="1600">
                      <a:solidFill>
                        <a:srgbClr val="0A2D14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rgbClr val="0A2D14"/>
                    </a:solidFill>
                  </a:defRPr>
                </a:pPr>
                <a:endParaRPr lang="es-MX"/>
              </a:p>
            </c:txPr>
            <c:dLblPos val="b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Hoja1!$B$2:$J$2</c:f>
              <c:numCache>
                <c:formatCode>General</c:formatCode>
                <c:ptCount val="9"/>
                <c:pt idx="0">
                  <c:v>66</c:v>
                </c:pt>
                <c:pt idx="1">
                  <c:v>67</c:v>
                </c:pt>
                <c:pt idx="2">
                  <c:v>69</c:v>
                </c:pt>
                <c:pt idx="3">
                  <c:v>61</c:v>
                </c:pt>
                <c:pt idx="4">
                  <c:v>62</c:v>
                </c:pt>
                <c:pt idx="5">
                  <c:v>70</c:v>
                </c:pt>
                <c:pt idx="6">
                  <c:v>68</c:v>
                </c:pt>
                <c:pt idx="7">
                  <c:v>68</c:v>
                </c:pt>
                <c:pt idx="8">
                  <c:v>71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  Podría cambiar</c:v>
                </c:pt>
              </c:strCache>
            </c:strRef>
          </c:tx>
          <c:spPr>
            <a:ln>
              <a:solidFill>
                <a:srgbClr val="800000"/>
              </a:solidFill>
            </a:ln>
          </c:spPr>
          <c:marker>
            <c:symbol val="none"/>
          </c:marker>
          <c:dLbls>
            <c:dLbl>
              <c:idx val="8"/>
              <c:spPr/>
              <c:txPr>
                <a:bodyPr anchor="ctr" anchorCtr="1"/>
                <a:lstStyle/>
                <a:p>
                  <a:pPr>
                    <a:defRPr sz="1600">
                      <a:solidFill>
                        <a:srgbClr val="800000"/>
                      </a:solidFill>
                    </a:defRPr>
                  </a:pPr>
                  <a:endParaRPr lang="es-MX"/>
                </a:p>
              </c:txPr>
            </c:dLbl>
            <c:txPr>
              <a:bodyPr anchor="ctr" anchorCtr="1"/>
              <a:lstStyle/>
              <a:p>
                <a:pPr>
                  <a:defRPr sz="1200">
                    <a:solidFill>
                      <a:srgbClr val="80000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Hoja1!$B$3:$J$3</c:f>
              <c:numCache>
                <c:formatCode>General</c:formatCode>
                <c:ptCount val="9"/>
                <c:pt idx="0">
                  <c:v>19</c:v>
                </c:pt>
                <c:pt idx="1">
                  <c:v>18</c:v>
                </c:pt>
                <c:pt idx="2">
                  <c:v>17</c:v>
                </c:pt>
                <c:pt idx="3">
                  <c:v>22</c:v>
                </c:pt>
                <c:pt idx="4">
                  <c:v>23</c:v>
                </c:pt>
                <c:pt idx="5">
                  <c:v>19</c:v>
                </c:pt>
                <c:pt idx="6">
                  <c:v>18</c:v>
                </c:pt>
                <c:pt idx="7">
                  <c:v>19</c:v>
                </c:pt>
                <c:pt idx="8">
                  <c:v>17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  Ns / Nc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none"/>
          </c:marker>
          <c:dLbls>
            <c:dLbl>
              <c:idx val="4"/>
              <c:layout>
                <c:manualLayout>
                  <c:x val="-4.0334443359107415E-2"/>
                  <c:y val="4.3336454679638821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3.5753422779864402E-2"/>
                  <c:y val="4.3336454679638731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2.8881891910999807E-2"/>
                  <c:y val="7.3195818395159776E-2"/>
                </c:manualLayout>
              </c:layout>
              <c:dLblPos val="r"/>
              <c:showVal val="1"/>
            </c:dLbl>
            <c:dLbl>
              <c:idx val="8"/>
              <c:spPr/>
              <c:txPr>
                <a:bodyPr/>
                <a:lstStyle/>
                <a:p>
                  <a:pPr>
                    <a:defRPr sz="16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es-MX"/>
              </a:p>
            </c:txPr>
            <c:dLblPos val="b"/>
            <c:showVal val="1"/>
          </c:dLbls>
          <c:cat>
            <c:strRef>
              <c:f>Hoja1!$B$1:$J$1</c:f>
              <c:strCache>
                <c:ptCount val="9"/>
                <c:pt idx="0">
                  <c:v>10-12 F</c:v>
                </c:pt>
                <c:pt idx="1">
                  <c:v>2-4 M</c:v>
                </c:pt>
                <c:pt idx="2">
                  <c:v>21-23 M</c:v>
                </c:pt>
                <c:pt idx="3">
                  <c:v>12-14 A</c:v>
                </c:pt>
                <c:pt idx="4">
                  <c:v>7-8 M</c:v>
                </c:pt>
                <c:pt idx="5">
                  <c:v>18-20 M</c:v>
                </c:pt>
                <c:pt idx="6">
                  <c:v>1-3 J</c:v>
                </c:pt>
                <c:pt idx="7">
                  <c:v>11-12 J</c:v>
                </c:pt>
                <c:pt idx="8">
                  <c:v>22-24 J</c:v>
                </c:pt>
              </c:strCache>
            </c:strRef>
          </c:cat>
          <c:val>
            <c:numRef>
              <c:f>Hoja1!$B$4:$J$4</c:f>
              <c:numCache>
                <c:formatCode>0</c:formatCode>
                <c:ptCount val="9"/>
                <c:pt idx="0" formatCode="General">
                  <c:v>15</c:v>
                </c:pt>
                <c:pt idx="1">
                  <c:v>15</c:v>
                </c:pt>
                <c:pt idx="2" formatCode="General">
                  <c:v>14</c:v>
                </c:pt>
                <c:pt idx="3" formatCode="General">
                  <c:v>17</c:v>
                </c:pt>
                <c:pt idx="4" formatCode="General">
                  <c:v>15</c:v>
                </c:pt>
                <c:pt idx="5" formatCode="General">
                  <c:v>11</c:v>
                </c:pt>
                <c:pt idx="6" formatCode="General">
                  <c:v>14</c:v>
                </c:pt>
                <c:pt idx="7" formatCode="General">
                  <c:v>13</c:v>
                </c:pt>
                <c:pt idx="8" formatCode="General">
                  <c:v>12</c:v>
                </c:pt>
              </c:numCache>
            </c:numRef>
          </c:val>
        </c:ser>
        <c:dLbls>
          <c:showVal val="1"/>
        </c:dLbls>
        <c:marker val="1"/>
        <c:axId val="124280832"/>
        <c:axId val="124282368"/>
      </c:lineChart>
      <c:catAx>
        <c:axId val="124280832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124282368"/>
        <c:crosses val="autoZero"/>
        <c:auto val="1"/>
        <c:lblAlgn val="ctr"/>
        <c:lblOffset val="100"/>
      </c:catAx>
      <c:valAx>
        <c:axId val="124282368"/>
        <c:scaling>
          <c:orientation val="minMax"/>
          <c:min val="0"/>
        </c:scaling>
        <c:delete val="1"/>
        <c:axPos val="l"/>
        <c:numFmt formatCode="General" sourceLinked="1"/>
        <c:tickLblPos val="none"/>
        <c:crossAx val="124280832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legend>
      <c:legendPos val="r"/>
      <c:layout>
        <c:manualLayout>
          <c:xMode val="edge"/>
          <c:yMode val="edge"/>
          <c:x val="0.62821573216251625"/>
          <c:y val="0.124025016329776"/>
          <c:w val="0.34813339643358487"/>
          <c:h val="0.502825082927294"/>
        </c:manualLayout>
      </c:layout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plotArea>
      <c:layout>
        <c:manualLayout>
          <c:layoutTarget val="inner"/>
          <c:xMode val="edge"/>
          <c:yMode val="edge"/>
          <c:x val="8.8191477789188646E-3"/>
          <c:y val="2.5822130874347302E-2"/>
          <c:w val="0.53949065000402618"/>
          <c:h val="0.79626569270081105"/>
        </c:manualLayout>
      </c:layout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  Josefina Vázquez Mota / PAN</c:v>
                </c:pt>
              </c:strCache>
            </c:strRef>
          </c:tx>
          <c:spPr>
            <a:ln>
              <a:solidFill>
                <a:srgbClr val="2245AF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4621590510308703E-2"/>
                  <c:y val="-1.2060465503832801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9695153317563112E-2"/>
                  <c:y val="-5.7133582379735599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7727564096654606E-2"/>
                  <c:y val="-3.3724377846905899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4.4117863971340626E-2"/>
                  <c:y val="4.5856015998222317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8400762577645209E-2"/>
                  <c:y val="2.8219086768136798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0838982910221995E-2"/>
                  <c:y val="-1.1464003999555704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4848231192301898E-2"/>
                  <c:y val="-3.3510165537162601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2245AF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2245AF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Hoja1!$B$1:$H$1</c:f>
              <c:strCache>
                <c:ptCount val="7"/>
                <c:pt idx="0">
                  <c:v>21-23 M</c:v>
                </c:pt>
                <c:pt idx="1">
                  <c:v>12-14 A</c:v>
                </c:pt>
                <c:pt idx="2">
                  <c:v>7-8 M</c:v>
                </c:pt>
                <c:pt idx="3">
                  <c:v>18-20 M</c:v>
                </c:pt>
                <c:pt idx="4">
                  <c:v>1-3 J</c:v>
                </c:pt>
                <c:pt idx="5">
                  <c:v>11-12 J</c:v>
                </c:pt>
                <c:pt idx="6">
                  <c:v>22-24 J</c:v>
                </c:pt>
              </c:strCache>
            </c:strRef>
          </c:cat>
          <c:val>
            <c:numRef>
              <c:f>Hoja1!$B$2:$H$2</c:f>
              <c:numCache>
                <c:formatCode>General</c:formatCode>
                <c:ptCount val="7"/>
                <c:pt idx="0" formatCode="0">
                  <c:v>17</c:v>
                </c:pt>
                <c:pt idx="1">
                  <c:v>15</c:v>
                </c:pt>
                <c:pt idx="2">
                  <c:v>13</c:v>
                </c:pt>
                <c:pt idx="3">
                  <c:v>16</c:v>
                </c:pt>
                <c:pt idx="4">
                  <c:v>9</c:v>
                </c:pt>
                <c:pt idx="5">
                  <c:v>9</c:v>
                </c:pt>
                <c:pt idx="6">
                  <c:v>10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  Enrique Peña Nieto / PRI - PVEM</c:v>
                </c:pt>
              </c:strCache>
            </c:strRef>
          </c:tx>
          <c:spPr>
            <a:ln>
              <a:solidFill>
                <a:srgbClr val="30741A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4710859049125732E-2"/>
                  <c:y val="2.2976613709587801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6.7911693902021541E-3"/>
                  <c:y val="-5.9786759804466232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9678853512400406E-2"/>
                  <c:y val="-6.8640646534769395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4.4117863971340626E-2"/>
                  <c:y val="-1.1464003999555604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8.9409893473901304E-3"/>
                  <c:y val="-1.8518775691589807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09456134884301E-2"/>
                  <c:y val="-2.0282815798244608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3.6312628563597002E-2"/>
                  <c:y val="-6.8784023997333646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30741A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30741A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Hoja1!$B$1:$H$1</c:f>
              <c:strCache>
                <c:ptCount val="7"/>
                <c:pt idx="0">
                  <c:v>21-23 M</c:v>
                </c:pt>
                <c:pt idx="1">
                  <c:v>12-14 A</c:v>
                </c:pt>
                <c:pt idx="2">
                  <c:v>7-8 M</c:v>
                </c:pt>
                <c:pt idx="3">
                  <c:v>18-20 M</c:v>
                </c:pt>
                <c:pt idx="4">
                  <c:v>1-3 J</c:v>
                </c:pt>
                <c:pt idx="5">
                  <c:v>11-12 J</c:v>
                </c:pt>
                <c:pt idx="6">
                  <c:v>22-24 J</c:v>
                </c:pt>
              </c:strCache>
            </c:strRef>
          </c:cat>
          <c:val>
            <c:numRef>
              <c:f>Hoja1!$B$3:$H$3</c:f>
              <c:numCache>
                <c:formatCode>General</c:formatCode>
                <c:ptCount val="7"/>
                <c:pt idx="0" formatCode="0">
                  <c:v>14</c:v>
                </c:pt>
                <c:pt idx="1">
                  <c:v>15</c:v>
                </c:pt>
                <c:pt idx="2">
                  <c:v>15</c:v>
                </c:pt>
                <c:pt idx="3">
                  <c:v>17</c:v>
                </c:pt>
                <c:pt idx="4">
                  <c:v>11</c:v>
                </c:pt>
                <c:pt idx="5">
                  <c:v>15</c:v>
                </c:pt>
                <c:pt idx="6">
                  <c:v>11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  Andrés Manuel López Obrador /    PRD - PT - MC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5167268653129804E-2"/>
                  <c:y val="-9.9270219975558186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4534786459207198E-2"/>
                  <c:y val="-5.0673883457393702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8623015119417011E-2"/>
                  <c:y val="2.2999875013887311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8750848896173802E-2"/>
                  <c:y val="-3.3510512720808801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8.9943046364942148E-3"/>
                  <c:y val="-3.7919397844683921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09456134884301E-2"/>
                  <c:y val="-2.645539384512831E-3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3.0337475024783912E-3"/>
                  <c:y val="-2.9100933229641201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Hoja1!$B$1:$H$1</c:f>
              <c:strCache>
                <c:ptCount val="7"/>
                <c:pt idx="0">
                  <c:v>21-23 M</c:v>
                </c:pt>
                <c:pt idx="1">
                  <c:v>12-14 A</c:v>
                </c:pt>
                <c:pt idx="2">
                  <c:v>7-8 M</c:v>
                </c:pt>
                <c:pt idx="3">
                  <c:v>18-20 M</c:v>
                </c:pt>
                <c:pt idx="4">
                  <c:v>1-3 J</c:v>
                </c:pt>
                <c:pt idx="5">
                  <c:v>11-12 J</c:v>
                </c:pt>
                <c:pt idx="6">
                  <c:v>22-24 J</c:v>
                </c:pt>
              </c:strCache>
            </c:strRef>
          </c:cat>
          <c:val>
            <c:numRef>
              <c:f>Hoja1!$B$4:$H$4</c:f>
              <c:numCache>
                <c:formatCode>General</c:formatCode>
                <c:ptCount val="7"/>
                <c:pt idx="0" formatCode="0">
                  <c:v>7</c:v>
                </c:pt>
                <c:pt idx="1">
                  <c:v>10</c:v>
                </c:pt>
                <c:pt idx="2">
                  <c:v>12</c:v>
                </c:pt>
                <c:pt idx="3">
                  <c:v>18</c:v>
                </c:pt>
                <c:pt idx="4">
                  <c:v>14</c:v>
                </c:pt>
                <c:pt idx="5">
                  <c:v>12</c:v>
                </c:pt>
                <c:pt idx="6">
                  <c:v>7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  Gabriel Quadri / PANAL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0674722652944197E-2"/>
                  <c:y val="-1.1711545939340101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2927037028159699E-2"/>
                  <c:y val="-5.6394775580490997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43670107730686E-2"/>
                  <c:y val="-5.0265248305743887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7.3684187883693419E-3"/>
                  <c:y val="-1.1464003999555604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0838982910221995E-2"/>
                  <c:y val="6.1729252305298601E-3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0838982910221995E-2"/>
                  <c:y val="-1.5873236307077002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4741600614093901E-2"/>
                  <c:y val="-4.2328630152205338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5">
                          <a:lumMod val="50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5">
                        <a:lumMod val="50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Hoja1!$B$1:$H$1</c:f>
              <c:strCache>
                <c:ptCount val="7"/>
                <c:pt idx="0">
                  <c:v>21-23 M</c:v>
                </c:pt>
                <c:pt idx="1">
                  <c:v>12-14 A</c:v>
                </c:pt>
                <c:pt idx="2">
                  <c:v>7-8 M</c:v>
                </c:pt>
                <c:pt idx="3">
                  <c:v>18-20 M</c:v>
                </c:pt>
                <c:pt idx="4">
                  <c:v>1-3 J</c:v>
                </c:pt>
                <c:pt idx="5">
                  <c:v>11-12 J</c:v>
                </c:pt>
                <c:pt idx="6">
                  <c:v>22-24 J</c:v>
                </c:pt>
              </c:strCache>
            </c:strRef>
          </c:cat>
          <c:val>
            <c:numRef>
              <c:f>Hoja1!$B$5:$H$5</c:f>
              <c:numCache>
                <c:formatCode>General</c:formatCode>
                <c:ptCount val="7"/>
                <c:pt idx="0" formatCode="0">
                  <c:v>2</c:v>
                </c:pt>
                <c:pt idx="1">
                  <c:v>2</c:v>
                </c:pt>
                <c:pt idx="2">
                  <c:v>5</c:v>
                </c:pt>
                <c:pt idx="3">
                  <c:v>4</c:v>
                </c:pt>
                <c:pt idx="4">
                  <c:v>5</c:v>
                </c:pt>
                <c:pt idx="5">
                  <c:v>5</c:v>
                </c:pt>
                <c:pt idx="6">
                  <c:v>3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  Otro</c:v>
                </c:pt>
              </c:strCache>
            </c:strRef>
          </c:tx>
          <c:spPr>
            <a:ln>
              <a:solidFill>
                <a:schemeClr val="accent4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3311761383505598E-2"/>
                  <c:y val="-3.8060007221419806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9777507769896718E-3"/>
                  <c:y val="2.313284635040549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7.9710198369750598E-3"/>
                  <c:y val="-4.3734376735918221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6.93651885271644E-3"/>
                  <c:y val="2.3809854460615506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0838982910221995E-2"/>
                  <c:y val="1.7636929230083905E-3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0838982910221995E-2"/>
                  <c:y val="-2.02824686145982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3.0337475024783912E-3"/>
                  <c:y val="-2.4691700922119815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accent4">
                          <a:lumMod val="50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accent4">
                        <a:lumMod val="50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Hoja1!$B$1:$H$1</c:f>
              <c:strCache>
                <c:ptCount val="7"/>
                <c:pt idx="0">
                  <c:v>21-23 M</c:v>
                </c:pt>
                <c:pt idx="1">
                  <c:v>12-14 A</c:v>
                </c:pt>
                <c:pt idx="2">
                  <c:v>7-8 M</c:v>
                </c:pt>
                <c:pt idx="3">
                  <c:v>18-20 M</c:v>
                </c:pt>
                <c:pt idx="4">
                  <c:v>1-3 J</c:v>
                </c:pt>
                <c:pt idx="5">
                  <c:v>11-12 J</c:v>
                </c:pt>
                <c:pt idx="6">
                  <c:v>22-24 J</c:v>
                </c:pt>
              </c:strCache>
            </c:strRef>
          </c:cat>
          <c:val>
            <c:numRef>
              <c:f>Hoja1!$B$6:$H$6</c:f>
              <c:numCache>
                <c:formatCode>General</c:formatCode>
                <c:ptCount val="7"/>
                <c:pt idx="0" formatCode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5"/>
          <c:order val="5"/>
          <c:tx>
            <c:strRef>
              <c:f>Hoja1!$A$7</c:f>
              <c:strCache>
                <c:ptCount val="1"/>
                <c:pt idx="0">
                  <c:v>  Ninguno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3821092941916122E-2"/>
                  <c:y val="-5.291425952671922E-3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8507393155853308E-2"/>
                  <c:y val="6.0403705143872902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3.4361319711661099E-2"/>
                  <c:y val="3.7037551383179615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3275814279647401E-2"/>
                  <c:y val="-1.5111515387179201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rgbClr val="FF0000"/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Hoja1!$B$1:$H$1</c:f>
              <c:strCache>
                <c:ptCount val="7"/>
                <c:pt idx="0">
                  <c:v>21-23 M</c:v>
                </c:pt>
                <c:pt idx="1">
                  <c:v>12-14 A</c:v>
                </c:pt>
                <c:pt idx="2">
                  <c:v>7-8 M</c:v>
                </c:pt>
                <c:pt idx="3">
                  <c:v>18-20 M</c:v>
                </c:pt>
                <c:pt idx="4">
                  <c:v>1-3 J</c:v>
                </c:pt>
                <c:pt idx="5">
                  <c:v>11-12 J</c:v>
                </c:pt>
                <c:pt idx="6">
                  <c:v>22-24 J</c:v>
                </c:pt>
              </c:strCache>
            </c:strRef>
          </c:cat>
          <c:val>
            <c:numRef>
              <c:f>Hoja1!$B$7:$H$7</c:f>
              <c:numCache>
                <c:formatCode>General</c:formatCode>
                <c:ptCount val="7"/>
                <c:pt idx="0" formatCode="0">
                  <c:v>35</c:v>
                </c:pt>
                <c:pt idx="1">
                  <c:v>31</c:v>
                </c:pt>
                <c:pt idx="2">
                  <c:v>35</c:v>
                </c:pt>
                <c:pt idx="3">
                  <c:v>27</c:v>
                </c:pt>
                <c:pt idx="4">
                  <c:v>37</c:v>
                </c:pt>
                <c:pt idx="5">
                  <c:v>34</c:v>
                </c:pt>
                <c:pt idx="6">
                  <c:v>44</c:v>
                </c:pt>
              </c:numCache>
            </c:numRef>
          </c:val>
        </c:ser>
        <c:ser>
          <c:idx val="6"/>
          <c:order val="6"/>
          <c:tx>
            <c:strRef>
              <c:f>Hoja1!$A$8</c:f>
              <c:strCache>
                <c:ptCount val="1"/>
                <c:pt idx="0">
                  <c:v>  Ns / Nc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3821092941916122E-2"/>
                  <c:y val="-1.8518775691589908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6015857534172484E-2"/>
                  <c:y val="-5.8201866459282284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09456134884301E-2"/>
                  <c:y val="6.7901830352183112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8.9943046364942148E-3"/>
                  <c:y val="-3.3510165537162503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460477545198151E-2"/>
                  <c:y val="-4.6738209643372997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4848231192301898E-2"/>
                  <c:y val="-5.9965559382290895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es-MX"/>
                </a:p>
              </c:txPr>
              <c:dLblPos val="r"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es-MX"/>
              </a:p>
            </c:txPr>
            <c:dLblPos val="t"/>
            <c:showVal val="1"/>
          </c:dLbls>
          <c:cat>
            <c:strRef>
              <c:f>Hoja1!$B$1:$H$1</c:f>
              <c:strCache>
                <c:ptCount val="7"/>
                <c:pt idx="0">
                  <c:v>21-23 M</c:v>
                </c:pt>
                <c:pt idx="1">
                  <c:v>12-14 A</c:v>
                </c:pt>
                <c:pt idx="2">
                  <c:v>7-8 M</c:v>
                </c:pt>
                <c:pt idx="3">
                  <c:v>18-20 M</c:v>
                </c:pt>
                <c:pt idx="4">
                  <c:v>1-3 J</c:v>
                </c:pt>
                <c:pt idx="5">
                  <c:v>11-12 J</c:v>
                </c:pt>
                <c:pt idx="6">
                  <c:v>22-24 J</c:v>
                </c:pt>
              </c:strCache>
            </c:strRef>
          </c:cat>
          <c:val>
            <c:numRef>
              <c:f>Hoja1!$B$8:$H$8</c:f>
              <c:numCache>
                <c:formatCode>General</c:formatCode>
                <c:ptCount val="7"/>
                <c:pt idx="0" formatCode="0">
                  <c:v>23</c:v>
                </c:pt>
                <c:pt idx="1">
                  <c:v>26</c:v>
                </c:pt>
                <c:pt idx="2">
                  <c:v>19</c:v>
                </c:pt>
                <c:pt idx="3">
                  <c:v>16</c:v>
                </c:pt>
                <c:pt idx="4">
                  <c:v>23</c:v>
                </c:pt>
                <c:pt idx="5">
                  <c:v>24</c:v>
                </c:pt>
                <c:pt idx="6">
                  <c:v>24</c:v>
                </c:pt>
              </c:numCache>
            </c:numRef>
          </c:val>
        </c:ser>
        <c:dLbls>
          <c:showVal val="1"/>
        </c:dLbls>
        <c:marker val="1"/>
        <c:axId val="127671680"/>
        <c:axId val="127722624"/>
      </c:lineChart>
      <c:catAx>
        <c:axId val="127671680"/>
        <c:scaling>
          <c:orientation val="minMax"/>
        </c:scaling>
        <c:axPos val="b"/>
        <c:tickLblPos val="nextTo"/>
        <c:crossAx val="127722624"/>
        <c:crosses val="autoZero"/>
        <c:auto val="1"/>
        <c:lblAlgn val="ctr"/>
        <c:lblOffset val="100"/>
      </c:catAx>
      <c:valAx>
        <c:axId val="127722624"/>
        <c:scaling>
          <c:orientation val="minMax"/>
          <c:min val="0"/>
        </c:scaling>
        <c:delete val="1"/>
        <c:axPos val="l"/>
        <c:numFmt formatCode="0" sourceLinked="1"/>
        <c:tickLblPos val="none"/>
        <c:crossAx val="127671680"/>
        <c:crosses val="autoZero"/>
        <c:crossBetween val="between"/>
      </c:valAx>
      <c:spPr>
        <a:gradFill flip="none" rotWithShape="1">
          <a:gsLst>
            <a:gs pos="64000">
              <a:schemeClr val="bg1">
                <a:lumMod val="95000"/>
                <a:alpha val="0"/>
              </a:schemeClr>
            </a:gs>
            <a:gs pos="100000">
              <a:schemeClr val="bg1">
                <a:lumMod val="85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c:spPr>
    </c:plotArea>
    <c:legend>
      <c:legendPos val="r"/>
      <c:layout>
        <c:manualLayout>
          <c:xMode val="edge"/>
          <c:yMode val="edge"/>
          <c:x val="0.55107205215618138"/>
          <c:y val="5.2080671592045331E-2"/>
          <c:w val="0.39819391769348511"/>
          <c:h val="0.82224926397067022"/>
        </c:manualLayout>
      </c:layout>
    </c:legend>
    <c:plotVisOnly val="1"/>
    <c:dispBlanksAs val="gap"/>
  </c:chart>
  <c:txPr>
    <a:bodyPr/>
    <a:lstStyle/>
    <a:p>
      <a:pPr>
        <a:defRPr sz="1200" b="0" i="0">
          <a:latin typeface="Calibri"/>
        </a:defRPr>
      </a:pPr>
      <a:endParaRPr lang="es-MX"/>
    </a:p>
  </c:txPr>
  <c:externalData r:id="rId1"/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0"/>
      <c:rotY val="9"/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0"/>
          <c:y val="0.268646478348191"/>
          <c:w val="0.99281346000315196"/>
          <c:h val="0.48847890357861523"/>
        </c:manualLayout>
      </c:layout>
      <c:bar3DChart>
        <c:barDir val="col"/>
        <c:grouping val="clustered"/>
        <c:ser>
          <c:idx val="0"/>
          <c:order val="0"/>
          <c:tx>
            <c:strRef>
              <c:f>Hoja1!$A$2</c:f>
              <c:strCache>
                <c:ptCount val="1"/>
                <c:pt idx="0">
                  <c:v>Completamente decidido</c:v>
                </c:pt>
              </c:strCache>
            </c:strRef>
          </c:tx>
          <c:spPr>
            <a:solidFill>
              <a:srgbClr val="7F0C2C"/>
            </a:solidFill>
            <a:ln>
              <a:noFill/>
            </a:ln>
          </c:spPr>
          <c:dLbls>
            <c:dLbl>
              <c:idx val="0"/>
              <c:layout>
                <c:manualLayout>
                  <c:x val="6.15241717328565E-3"/>
                  <c:y val="-2.5195613185836508E-2"/>
                </c:manualLayout>
              </c:layout>
              <c:showVal val="1"/>
            </c:dLbl>
            <c:dLbl>
              <c:idx val="1"/>
              <c:layout>
                <c:manualLayout>
                  <c:x val="2.050805724428549E-3"/>
                  <c:y val="-2.5195613185836508E-2"/>
                </c:manualLayout>
              </c:layout>
              <c:showVal val="1"/>
            </c:dLbl>
            <c:showVal val="1"/>
          </c:dLbls>
          <c:cat>
            <c:strRef>
              <c:f>Hoja1!$B$1:$C$1</c:f>
              <c:strCache>
                <c:ptCount val="2"/>
                <c:pt idx="0">
                  <c:v>11-12 J </c:v>
                </c:pt>
                <c:pt idx="1">
                  <c:v>22-24 J </c:v>
                </c:pt>
              </c:strCache>
            </c:strRef>
          </c:cat>
          <c:val>
            <c:numRef>
              <c:f>Hoja1!$B$2:$C$2</c:f>
              <c:numCache>
                <c:formatCode>#,##0</c:formatCode>
                <c:ptCount val="2"/>
                <c:pt idx="0" formatCode="General">
                  <c:v>67</c:v>
                </c:pt>
                <c:pt idx="1">
                  <c:v>67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Tiene preferencia pero duda</c:v>
                </c:pt>
              </c:strCache>
            </c:strRef>
          </c:tx>
          <c:spPr>
            <a:solidFill>
              <a:srgbClr val="C0504D">
                <a:lumMod val="60000"/>
                <a:lumOff val="40000"/>
              </a:srgbClr>
            </a:solidFill>
          </c:spPr>
          <c:dLbls>
            <c:dLbl>
              <c:idx val="0"/>
              <c:layout>
                <c:manualLayout>
                  <c:x val="-2.0508057244285893E-3"/>
                  <c:y val="-2.5195613185836508E-2"/>
                </c:manualLayout>
              </c:layout>
              <c:showVal val="1"/>
            </c:dLbl>
            <c:dLbl>
              <c:idx val="1"/>
              <c:layout>
                <c:manualLayout>
                  <c:x val="4.1016114488571804E-3"/>
                  <c:y val="-2.5195613185836508E-2"/>
                </c:manualLayout>
              </c:layout>
              <c:showVal val="1"/>
            </c:dLbl>
            <c:dLbl>
              <c:idx val="4"/>
              <c:layout>
                <c:manualLayout>
                  <c:x val="8.2032228977142133E-3"/>
                  <c:y val="-2.09963443215304E-2"/>
                </c:manualLayout>
              </c:layout>
              <c:showVal val="1"/>
            </c:dLbl>
            <c:showVal val="1"/>
          </c:dLbls>
          <c:cat>
            <c:strRef>
              <c:f>Hoja1!$B$1:$C$1</c:f>
              <c:strCache>
                <c:ptCount val="2"/>
                <c:pt idx="0">
                  <c:v>11-12 J </c:v>
                </c:pt>
                <c:pt idx="1">
                  <c:v>22-24 J </c:v>
                </c:pt>
              </c:strCache>
            </c:strRef>
          </c:cat>
          <c:val>
            <c:numRef>
              <c:f>Hoja1!$B$3:$C$3</c:f>
              <c:numCache>
                <c:formatCode>#,##0</c:formatCode>
                <c:ptCount val="2"/>
                <c:pt idx="0" formatCode="General">
                  <c:v>12</c:v>
                </c:pt>
                <c:pt idx="1">
                  <c:v>14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Duda entre uno y otro</c:v>
                </c:pt>
              </c:strCache>
            </c:strRef>
          </c:tx>
          <c:spPr>
            <a:solidFill>
              <a:srgbClr val="EEECE1">
                <a:lumMod val="75000"/>
              </a:srgbClr>
            </a:solidFill>
          </c:spPr>
          <c:dLbls>
            <c:dLbl>
              <c:idx val="0"/>
              <c:layout>
                <c:manualLayout>
                  <c:x val="0"/>
                  <c:y val="-2.09963443215304E-2"/>
                </c:manualLayout>
              </c:layout>
              <c:showVal val="1"/>
            </c:dLbl>
            <c:dLbl>
              <c:idx val="1"/>
              <c:layout>
                <c:manualLayout>
                  <c:x val="6.15241717328565E-3"/>
                  <c:y val="-2.09963443215304E-2"/>
                </c:manualLayout>
              </c:layout>
              <c:showVal val="1"/>
            </c:dLbl>
            <c:showVal val="1"/>
          </c:dLbls>
          <c:cat>
            <c:strRef>
              <c:f>Hoja1!$B$1:$C$1</c:f>
              <c:strCache>
                <c:ptCount val="2"/>
                <c:pt idx="0">
                  <c:v>11-12 J </c:v>
                </c:pt>
                <c:pt idx="1">
                  <c:v>22-24 J </c:v>
                </c:pt>
              </c:strCache>
            </c:strRef>
          </c:cat>
          <c:val>
            <c:numRef>
              <c:f>Hoja1!$B$4:$C$4</c:f>
              <c:numCache>
                <c:formatCode>#,##0</c:formatCode>
                <c:ptCount val="2"/>
                <c:pt idx="0" formatCode="General">
                  <c:v>9</c:v>
                </c:pt>
                <c:pt idx="1">
                  <c:v>8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No sabe por quién </c:v>
                </c:pt>
              </c:strCache>
            </c:strRef>
          </c:tx>
          <c:spPr>
            <a:solidFill>
              <a:srgbClr val="9BBB59">
                <a:lumMod val="60000"/>
                <a:lumOff val="40000"/>
              </a:srgbClr>
            </a:solidFill>
          </c:spPr>
          <c:cat>
            <c:strRef>
              <c:f>Hoja1!$B$1:$C$1</c:f>
              <c:strCache>
                <c:ptCount val="2"/>
                <c:pt idx="0">
                  <c:v>11-12 J </c:v>
                </c:pt>
                <c:pt idx="1">
                  <c:v>22-24 J </c:v>
                </c:pt>
              </c:strCache>
            </c:strRef>
          </c:cat>
          <c:val>
            <c:numRef>
              <c:f>Hoja1!$B$5:$C$5</c:f>
              <c:numCache>
                <c:formatCode>#,##0</c:formatCode>
                <c:ptCount val="2"/>
                <c:pt idx="0" formatCode="General">
                  <c:v>6</c:v>
                </c:pt>
                <c:pt idx="1">
                  <c:v>6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No va a votar</c:v>
                </c:pt>
              </c:strCache>
            </c:strRef>
          </c:tx>
          <c:spPr>
            <a:solidFill>
              <a:sysClr val="window" lastClr="FFFFFF">
                <a:lumMod val="50000"/>
              </a:sysClr>
            </a:solidFill>
          </c:spPr>
          <c:cat>
            <c:strRef>
              <c:f>Hoja1!$B$1:$C$1</c:f>
              <c:strCache>
                <c:ptCount val="2"/>
                <c:pt idx="0">
                  <c:v>11-12 J </c:v>
                </c:pt>
                <c:pt idx="1">
                  <c:v>22-24 J </c:v>
                </c:pt>
              </c:strCache>
            </c:strRef>
          </c:cat>
          <c:val>
            <c:numRef>
              <c:f>Hoja1!$B$6:$C$6</c:f>
              <c:numCache>
                <c:formatCode>#,##0</c:formatCode>
                <c:ptCount val="2"/>
                <c:pt idx="0" formatCode="General">
                  <c:v>2</c:v>
                </c:pt>
                <c:pt idx="1">
                  <c:v>3</c:v>
                </c:pt>
              </c:numCache>
            </c:numRef>
          </c:val>
        </c:ser>
        <c:ser>
          <c:idx val="5"/>
          <c:order val="5"/>
          <c:tx>
            <c:strRef>
              <c:f>Hoja1!$A$7</c:f>
              <c:strCache>
                <c:ptCount val="1"/>
                <c:pt idx="0">
                  <c:v>Ns / Nc</c:v>
                </c:pt>
              </c:strCache>
            </c:strRef>
          </c:tx>
          <c:spPr>
            <a:solidFill>
              <a:sysClr val="windowText" lastClr="000000">
                <a:lumMod val="75000"/>
                <a:lumOff val="25000"/>
              </a:sysClr>
            </a:solidFill>
          </c:spPr>
          <c:cat>
            <c:strRef>
              <c:f>Hoja1!$B$1:$C$1</c:f>
              <c:strCache>
                <c:ptCount val="2"/>
                <c:pt idx="0">
                  <c:v>11-12 J </c:v>
                </c:pt>
                <c:pt idx="1">
                  <c:v>22-24 J </c:v>
                </c:pt>
              </c:strCache>
            </c:strRef>
          </c:cat>
          <c:val>
            <c:numRef>
              <c:f>Hoja1!$B$7:$C$7</c:f>
              <c:numCache>
                <c:formatCode>#,##0</c:formatCode>
                <c:ptCount val="2"/>
                <c:pt idx="0" formatCode="General">
                  <c:v>4</c:v>
                </c:pt>
                <c:pt idx="1">
                  <c:v>2</c:v>
                </c:pt>
              </c:numCache>
            </c:numRef>
          </c:val>
        </c:ser>
        <c:dLbls>
          <c:showVal val="1"/>
        </c:dLbls>
        <c:gapWidth val="85"/>
        <c:shape val="box"/>
        <c:axId val="140020736"/>
        <c:axId val="140079872"/>
        <c:axId val="0"/>
      </c:bar3DChart>
      <c:catAx>
        <c:axId val="140020736"/>
        <c:scaling>
          <c:orientation val="minMax"/>
        </c:scaling>
        <c:axPos val="b"/>
        <c:majorTickMark val="none"/>
        <c:tickLblPos val="nextTo"/>
        <c:spPr>
          <a:ln>
            <a:noFill/>
          </a:ln>
        </c:spPr>
        <c:crossAx val="140079872"/>
        <c:crossesAt val="-2"/>
        <c:auto val="1"/>
        <c:lblAlgn val="ctr"/>
        <c:lblOffset val="50"/>
      </c:catAx>
      <c:valAx>
        <c:axId val="140079872"/>
        <c:scaling>
          <c:orientation val="minMax"/>
          <c:min val="0"/>
        </c:scaling>
        <c:delete val="1"/>
        <c:axPos val="l"/>
        <c:numFmt formatCode="General" sourceLinked="1"/>
        <c:tickLblPos val="none"/>
        <c:crossAx val="140020736"/>
        <c:crosses val="autoZero"/>
        <c:crossBetween val="between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10398671042697404"/>
          <c:y val="1.3361309085655106E-2"/>
          <c:w val="0.787879900005241"/>
          <c:h val="0.20483342725994597"/>
        </c:manualLayout>
      </c:layout>
      <c:spPr>
        <a:ln w="19050" cmpd="sng">
          <a:noFill/>
        </a:ln>
      </c:spPr>
    </c:legend>
    <c:plotVisOnly val="1"/>
    <c:dispBlanksAs val="gap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6333" y="0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19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19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70DCE35-40F5-48A6-86A9-19135C902824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5779899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6333" y="0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01863" y="698500"/>
            <a:ext cx="2616200" cy="348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993" y="4420315"/>
            <a:ext cx="5615940" cy="4187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3543B02-8565-48AB-A95B-2B22EBB7630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9761790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7958" indent="-29152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66089" indent="-23321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32524" indent="-23321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98959" indent="-23321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65395" indent="-2332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31830" indent="-2332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98266" indent="-2332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64701" indent="-2332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A0710F2F-F4B9-4669-AEC2-F0697AD6F16D}" type="slidenum">
              <a:rPr lang="es-ES" smtClean="0">
                <a:solidFill>
                  <a:srgbClr val="000000"/>
                </a:solidFill>
              </a:rPr>
              <a:pPr eaLnBrk="1" hangingPunct="1">
                <a:defRPr/>
              </a:pPr>
              <a:t>1</a:t>
            </a:fld>
            <a:endParaRPr lang="es-ES" dirty="0" smtClean="0">
              <a:solidFill>
                <a:srgbClr val="000000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7958" indent="-29152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66089" indent="-23321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32524" indent="-23321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98959" indent="-23321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65395" indent="-2332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31830" indent="-2332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98266" indent="-2332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64701" indent="-2332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30197D8F-B06A-4DD9-A4AA-0F5963CE9B81}" type="slidenum">
              <a:rPr lang="es-ES" smtClean="0"/>
              <a:pPr eaLnBrk="1" hangingPunct="1">
                <a:defRPr/>
              </a:pPr>
              <a:t>2</a:t>
            </a:fld>
            <a:endParaRPr lang="es-ES" dirty="0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E350530E-EE15-473B-9AAC-314F9C99D1FF}" type="slidenum">
              <a:rPr lang="es-ES" sz="1200"/>
              <a:pPr algn="r"/>
              <a:t>3</a:t>
            </a:fld>
            <a:endParaRPr lang="es-ES" sz="1200" dirty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4C6C8296-7922-4B24-BE2F-459ED31DBACC}" type="slidenum">
              <a:rPr lang="es-ES" sz="1200"/>
              <a:pPr algn="r"/>
              <a:t>4</a:t>
            </a:fld>
            <a:endParaRPr lang="es-ES" sz="1200" dirty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BAF18797-EB22-4C20-8B34-CD068B73B7BA}" type="slidenum">
              <a:rPr lang="es-ES" sz="1200"/>
              <a:pPr algn="r"/>
              <a:t>5</a:t>
            </a:fld>
            <a:endParaRPr lang="es-ES" sz="1200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4C6C8296-7922-4B24-BE2F-459ED31DBACC}" type="slidenum">
              <a:rPr lang="es-ES" sz="1200"/>
              <a:pPr algn="r"/>
              <a:t>6</a:t>
            </a:fld>
            <a:endParaRPr lang="es-ES" sz="1200" dirty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A1923B90-EF40-4B4B-99F6-60E8937E8162}" type="slidenum">
              <a:rPr lang="es-ES" sz="1200"/>
              <a:pPr algn="r"/>
              <a:t>7</a:t>
            </a:fld>
            <a:endParaRPr lang="es-ES" sz="1200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543B02-8565-48AB-A95B-2B22EBB76309}" type="slidenum">
              <a:rPr lang="es-ES" smtClean="0"/>
              <a:pPr>
                <a:defRPr/>
              </a:pPr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15E440CF-DB2C-493A-A0DF-FC359B4E868A}" type="slidenum">
              <a:rPr lang="es-ES" sz="1200"/>
              <a:pPr algn="r"/>
              <a:t>9</a:t>
            </a:fld>
            <a:endParaRPr lang="es-ES" sz="1200" dirty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30F88A13-0BB9-4025-BE11-5F443AD0CCF9}" type="slidenum">
              <a:rPr lang="es-ES" sz="1200"/>
              <a:pPr algn="r"/>
              <a:t>10</a:t>
            </a:fld>
            <a:endParaRPr lang="es-ES" sz="1200" dirty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4C6C8296-7922-4B24-BE2F-459ED31DBACC}" type="slidenum">
              <a:rPr lang="es-ES" sz="1200"/>
              <a:pPr algn="r"/>
              <a:t>11</a:t>
            </a:fld>
            <a:endParaRPr lang="es-ES" sz="1200" dirty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A1923B90-EF40-4B4B-99F6-60E8937E8162}" type="slidenum">
              <a:rPr lang="es-ES" sz="1200"/>
              <a:pPr algn="r"/>
              <a:t>12</a:t>
            </a:fld>
            <a:endParaRPr lang="es-ES" sz="1200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A1923B90-EF40-4B4B-99F6-60E8937E8162}" type="slidenum">
              <a:rPr lang="es-ES" sz="1200"/>
              <a:pPr algn="r"/>
              <a:t>13</a:t>
            </a:fld>
            <a:endParaRPr lang="es-ES" sz="1200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A1923B90-EF40-4B4B-99F6-60E8937E8162}" type="slidenum">
              <a:rPr lang="es-ES" sz="1200"/>
              <a:pPr algn="r"/>
              <a:t>14</a:t>
            </a:fld>
            <a:endParaRPr lang="es-ES" sz="1200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A1923B90-EF40-4B4B-99F6-60E8937E8162}" type="slidenum">
              <a:rPr lang="es-ES" sz="1200"/>
              <a:pPr algn="r"/>
              <a:t>15</a:t>
            </a:fld>
            <a:endParaRPr lang="es-ES" sz="1200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15E440CF-DB2C-493A-A0DF-FC359B4E868A}" type="slidenum">
              <a:rPr lang="es-ES" sz="1200"/>
              <a:pPr algn="r"/>
              <a:t>16</a:t>
            </a:fld>
            <a:endParaRPr lang="es-ES" sz="1200" dirty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6E617FDC-8DDB-43B0-A574-BE5BDA25EDE0}" type="slidenum">
              <a:rPr lang="es-ES" sz="1200"/>
              <a:pPr algn="r"/>
              <a:t>17</a:t>
            </a:fld>
            <a:endParaRPr lang="es-ES" sz="1200" dirty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A1923B90-EF40-4B4B-99F6-60E8937E8162}" type="slidenum">
              <a:rPr lang="es-ES" sz="1200"/>
              <a:pPr algn="r"/>
              <a:t>18</a:t>
            </a:fld>
            <a:endParaRPr lang="es-ES" sz="1200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A1923B90-EF40-4B4B-99F6-60E8937E8162}" type="slidenum">
              <a:rPr lang="es-ES" sz="1200"/>
              <a:pPr algn="r"/>
              <a:t>19</a:t>
            </a:fld>
            <a:endParaRPr lang="es-ES" sz="1200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A1923B90-EF40-4B4B-99F6-60E8937E8162}" type="slidenum">
              <a:rPr lang="es-ES" sz="1200"/>
              <a:pPr algn="r"/>
              <a:t>20</a:t>
            </a:fld>
            <a:endParaRPr lang="es-ES" sz="1200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7958" indent="-29152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66089" indent="-23321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32524" indent="-23321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98959" indent="-23321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65395" indent="-2332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31830" indent="-2332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98266" indent="-2332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64701" indent="-2332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A0710F2F-F4B9-4669-AEC2-F0697AD6F16D}" type="slidenum">
              <a:rPr lang="es-ES" smtClean="0">
                <a:solidFill>
                  <a:srgbClr val="000000"/>
                </a:solidFill>
              </a:rPr>
              <a:pPr eaLnBrk="1" hangingPunct="1">
                <a:defRPr/>
              </a:pPr>
              <a:t>23</a:t>
            </a:fld>
            <a:endParaRPr lang="es-ES" dirty="0" smtClean="0">
              <a:solidFill>
                <a:srgbClr val="000000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E481A7BE-42D4-4B16-920B-4FEC92AAB073}" type="slidenum">
              <a:rPr lang="es-ES" sz="1200"/>
              <a:pPr algn="r"/>
              <a:t>24</a:t>
            </a:fld>
            <a:endParaRPr lang="es-ES" sz="1200" dirty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8B32EA9A-E60E-4ABE-BB55-9C128633648F}" type="slidenum">
              <a:rPr lang="es-ES" sz="1200"/>
              <a:pPr algn="r"/>
              <a:t>25</a:t>
            </a:fld>
            <a:endParaRPr lang="es-ES" sz="1200" dirty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D52DEE01-0C97-4AA2-B7E6-A14E4E37D66B}" type="slidenum">
              <a:rPr lang="es-ES" sz="1200"/>
              <a:pPr algn="r"/>
              <a:t>26</a:t>
            </a:fld>
            <a:endParaRPr lang="es-ES" sz="1200" dirty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15E440CF-DB2C-493A-A0DF-FC359B4E868A}" type="slidenum">
              <a:rPr lang="es-ES" sz="1200"/>
              <a:pPr algn="r"/>
              <a:t>27</a:t>
            </a:fld>
            <a:endParaRPr lang="es-ES" sz="1200" dirty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A1923B90-EF40-4B4B-99F6-60E8937E8162}" type="slidenum">
              <a:rPr lang="es-ES" sz="1200"/>
              <a:pPr algn="r"/>
              <a:t>28</a:t>
            </a:fld>
            <a:endParaRPr lang="es-ES" sz="1200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 Imagen" descr="portadas-07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513"/>
            <a:ext cx="6858000" cy="918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7" descr="logotinto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06441" y="395288"/>
            <a:ext cx="3330575" cy="270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4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675786" y="3203848"/>
            <a:ext cx="1584176" cy="158417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 Imagen" descr="portadas-09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7950"/>
            <a:ext cx="6858000" cy="887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4" descr="logotinto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7500" y="123825"/>
            <a:ext cx="827088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2"/>
          <p:cNvSpPr>
            <a:spLocks noChangeArrowheads="1"/>
          </p:cNvSpPr>
          <p:nvPr userDrawn="1"/>
        </p:nvSpPr>
        <p:spPr bwMode="auto">
          <a:xfrm rot="16200000">
            <a:off x="4275931" y="5990432"/>
            <a:ext cx="48180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s-MX" sz="2400">
                <a:solidFill>
                  <a:srgbClr val="DDDDDD"/>
                </a:solidFill>
                <a:latin typeface="Copperplate Gothic Bold" pitchFamily="34" charset="0"/>
              </a:rPr>
              <a:t>Nacional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5419725" y="8743950"/>
            <a:ext cx="1530350" cy="47625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2400">
                <a:solidFill>
                  <a:srgbClr val="DDDDDD"/>
                </a:solidFill>
                <a:latin typeface="Copperplate Gothic Bold" pitchFamily="34" charset="0"/>
              </a:defRPr>
            </a:lvl1pPr>
          </a:lstStyle>
          <a:p>
            <a:pPr>
              <a:defRPr/>
            </a:pPr>
            <a:fld id="{3456ACEE-7C83-4D59-A036-069A2AE123C9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5928676" y="128646"/>
            <a:ext cx="689413" cy="68941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anchor="ctr" anchorCtr="1"/>
          <a:lstStyle>
            <a:lvl1pPr algn="l">
              <a:defRPr sz="12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F5E2A5C9-7E87-4592-846E-FD70FFF5917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5.wdp"/><Relationship Id="rId18" Type="http://schemas.openxmlformats.org/officeDocument/2006/relationships/chart" Target="../charts/chart3.xml"/><Relationship Id="rId3" Type="http://schemas.openxmlformats.org/officeDocument/2006/relationships/chart" Target="../charts/chart2.xml"/><Relationship Id="rId7" Type="http://schemas.microsoft.com/office/2007/relationships/hdphoto" Target="../media/hdphoto2.wdp"/><Relationship Id="rId12" Type="http://schemas.openxmlformats.org/officeDocument/2006/relationships/image" Target="../media/image10.png"/><Relationship Id="rId17" Type="http://schemas.microsoft.com/office/2007/relationships/hdphoto" Target="../media/hdphoto7.wdp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microsoft.com/office/2007/relationships/hdphoto" Target="../media/hdphoto3.wdp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chart" Target="../charts/chart4.xml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6.png"/><Relationship Id="rId5" Type="http://schemas.openxmlformats.org/officeDocument/2006/relationships/chart" Target="../charts/chart6.xml"/><Relationship Id="rId10" Type="http://schemas.openxmlformats.org/officeDocument/2006/relationships/image" Target="../media/image15.png"/><Relationship Id="rId4" Type="http://schemas.openxmlformats.org/officeDocument/2006/relationships/chart" Target="../charts/chart5.xm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chart" Target="../charts/chart9.xm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image" Target="../media/image17.png"/><Relationship Id="rId9" Type="http://schemas.openxmlformats.org/officeDocument/2006/relationships/chart" Target="../charts/char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5.wdp"/><Relationship Id="rId18" Type="http://schemas.openxmlformats.org/officeDocument/2006/relationships/chart" Target="../charts/chart15.xml"/><Relationship Id="rId3" Type="http://schemas.openxmlformats.org/officeDocument/2006/relationships/chart" Target="../charts/chart14.xml"/><Relationship Id="rId7" Type="http://schemas.microsoft.com/office/2007/relationships/hdphoto" Target="../media/hdphoto2.wdp"/><Relationship Id="rId12" Type="http://schemas.openxmlformats.org/officeDocument/2006/relationships/image" Target="../media/image24.png"/><Relationship Id="rId17" Type="http://schemas.microsoft.com/office/2007/relationships/hdphoto" Target="../media/hdphoto7.wdp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23.png"/><Relationship Id="rId19" Type="http://schemas.openxmlformats.org/officeDocument/2006/relationships/chart" Target="../charts/chart16.xml"/><Relationship Id="rId4" Type="http://schemas.openxmlformats.org/officeDocument/2006/relationships/image" Target="../media/image20.png"/><Relationship Id="rId9" Type="http://schemas.microsoft.com/office/2007/relationships/hdphoto" Target="../media/hdphoto3.wdp"/><Relationship Id="rId1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1.xml"/><Relationship Id="rId3" Type="http://schemas.openxmlformats.org/officeDocument/2006/relationships/image" Target="../media/image16.png"/><Relationship Id="rId7" Type="http://schemas.openxmlformats.org/officeDocument/2006/relationships/chart" Target="../charts/chart2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17.png"/><Relationship Id="rId10" Type="http://schemas.openxmlformats.org/officeDocument/2006/relationships/chart" Target="../charts/chart23.xml"/><Relationship Id="rId4" Type="http://schemas.openxmlformats.org/officeDocument/2006/relationships/image" Target="../media/image27.png"/><Relationship Id="rId9" Type="http://schemas.openxmlformats.org/officeDocument/2006/relationships/chart" Target="../charts/chart2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33.png"/><Relationship Id="rId18" Type="http://schemas.microsoft.com/office/2007/relationships/hdphoto" Target="../media/hdphoto7.wdp"/><Relationship Id="rId3" Type="http://schemas.openxmlformats.org/officeDocument/2006/relationships/chart" Target="../charts/chart24.xml"/><Relationship Id="rId7" Type="http://schemas.openxmlformats.org/officeDocument/2006/relationships/image" Target="../media/image30.png"/><Relationship Id="rId12" Type="http://schemas.microsoft.com/office/2007/relationships/hdphoto" Target="../media/hdphoto4.wdp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5" Type="http://schemas.openxmlformats.org/officeDocument/2006/relationships/image" Target="../media/image34.png"/><Relationship Id="rId10" Type="http://schemas.microsoft.com/office/2007/relationships/hdphoto" Target="../media/hdphoto3.wdp"/><Relationship Id="rId4" Type="http://schemas.openxmlformats.org/officeDocument/2006/relationships/chart" Target="../charts/chart25.xml"/><Relationship Id="rId9" Type="http://schemas.openxmlformats.org/officeDocument/2006/relationships/image" Target="../media/image31.png"/><Relationship Id="rId1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8.xml"/><Relationship Id="rId4" Type="http://schemas.openxmlformats.org/officeDocument/2006/relationships/chart" Target="../charts/char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9.xml"/><Relationship Id="rId3" Type="http://schemas.openxmlformats.org/officeDocument/2006/relationships/chart" Target="../charts/chart35.xml"/><Relationship Id="rId7" Type="http://schemas.openxmlformats.org/officeDocument/2006/relationships/chart" Target="../charts/chart3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chart" Target="../charts/chart37.xml"/><Relationship Id="rId4" Type="http://schemas.openxmlformats.org/officeDocument/2006/relationships/chart" Target="../charts/chart3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microsoft.com/office/2007/relationships/hdphoto" Target="../media/hdphoto5.wdp"/><Relationship Id="rId18" Type="http://schemas.openxmlformats.org/officeDocument/2006/relationships/image" Target="../media/image44.png"/><Relationship Id="rId3" Type="http://schemas.openxmlformats.org/officeDocument/2006/relationships/image" Target="../media/image37.png"/><Relationship Id="rId7" Type="http://schemas.microsoft.com/office/2007/relationships/hdphoto" Target="../media/hdphoto2.wdp"/><Relationship Id="rId12" Type="http://schemas.openxmlformats.org/officeDocument/2006/relationships/image" Target="../media/image41.png"/><Relationship Id="rId17" Type="http://schemas.microsoft.com/office/2007/relationships/hdphoto" Target="../media/hdphoto7.wdp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40.png"/><Relationship Id="rId4" Type="http://schemas.openxmlformats.org/officeDocument/2006/relationships/image" Target="../media/image6.png"/><Relationship Id="rId9" Type="http://schemas.microsoft.com/office/2007/relationships/hdphoto" Target="../media/hdphoto3.wdp"/><Relationship Id="rId1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5.wdp"/><Relationship Id="rId3" Type="http://schemas.openxmlformats.org/officeDocument/2006/relationships/chart" Target="../charts/chart48.xml"/><Relationship Id="rId7" Type="http://schemas.microsoft.com/office/2007/relationships/hdphoto" Target="../media/hdphoto2.wdp"/><Relationship Id="rId12" Type="http://schemas.openxmlformats.org/officeDocument/2006/relationships/image" Target="../media/image10.png"/><Relationship Id="rId17" Type="http://schemas.microsoft.com/office/2007/relationships/hdphoto" Target="../media/hdphoto7.wdp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3.wdp"/><Relationship Id="rId1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estadistica.com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720005" y="5144576"/>
            <a:ext cx="5473554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defRPr/>
            </a:pPr>
            <a:r>
              <a:rPr lang="es-MX" sz="4800" b="1" dirty="0">
                <a:solidFill>
                  <a:srgbClr val="F2DCD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4" charset="0"/>
                <a:cs typeface="Arial" pitchFamily="34" charset="0"/>
              </a:rPr>
              <a:t>Encuesta Nacional</a:t>
            </a:r>
          </a:p>
          <a:p>
            <a:pPr algn="ctr">
              <a:defRPr/>
            </a:pPr>
            <a:endParaRPr lang="es-MX" sz="1200" b="1" i="1" dirty="0">
              <a:solidFill>
                <a:srgbClr val="F2DCDB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ekton Pro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s-MX" sz="4800" b="1" i="1" dirty="0">
                <a:solidFill>
                  <a:srgbClr val="F2DCD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4" charset="0"/>
                <a:cs typeface="Arial" pitchFamily="34" charset="0"/>
              </a:rPr>
              <a:t>Elecciones </a:t>
            </a:r>
            <a:r>
              <a:rPr lang="es-MX" sz="4800" b="1" i="1" dirty="0" smtClean="0">
                <a:solidFill>
                  <a:srgbClr val="F2DCD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4" charset="0"/>
                <a:cs typeface="Arial" pitchFamily="34" charset="0"/>
              </a:rPr>
              <a:t>2012</a:t>
            </a:r>
          </a:p>
          <a:p>
            <a:pPr algn="ctr">
              <a:defRPr/>
            </a:pPr>
            <a:endParaRPr lang="es-MX" sz="2800" b="1" i="1" dirty="0">
              <a:solidFill>
                <a:srgbClr val="F2DCDB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ekton Pro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s-MX" sz="2800" b="1" i="1" dirty="0" smtClean="0">
                <a:solidFill>
                  <a:srgbClr val="F2DCD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4" charset="0"/>
                <a:cs typeface="Arial" pitchFamily="34" charset="0"/>
              </a:rPr>
              <a:t>PRINCIPALES RESULTADOS</a:t>
            </a:r>
            <a:endParaRPr lang="es-MX" sz="2800" b="1" i="1" dirty="0">
              <a:solidFill>
                <a:srgbClr val="F2DCDB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ekton Pro" pitchFamily="34" charset="0"/>
              <a:cs typeface="Arial" pitchFamily="34" charset="0"/>
            </a:endParaRPr>
          </a:p>
        </p:txBody>
      </p:sp>
      <p:sp>
        <p:nvSpPr>
          <p:cNvPr id="4099" name="Text Box 6"/>
          <p:cNvSpPr txBox="1">
            <a:spLocks noChangeArrowheads="1"/>
          </p:cNvSpPr>
          <p:nvPr/>
        </p:nvSpPr>
        <p:spPr bwMode="auto">
          <a:xfrm>
            <a:off x="1808581" y="8204200"/>
            <a:ext cx="37201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000" b="1" dirty="0">
                <a:solidFill>
                  <a:schemeClr val="bg1"/>
                </a:solidFill>
                <a:latin typeface="Tekton Pro" pitchFamily="34" charset="0"/>
              </a:rPr>
              <a:t>Del </a:t>
            </a:r>
            <a:r>
              <a:rPr lang="es-MX" sz="2000" b="1" dirty="0" smtClean="0">
                <a:solidFill>
                  <a:schemeClr val="bg1"/>
                </a:solidFill>
                <a:latin typeface="Tekton Pro" pitchFamily="34" charset="0"/>
              </a:rPr>
              <a:t>22 al 24 de Junio de </a:t>
            </a:r>
            <a:r>
              <a:rPr lang="es-MX" sz="2000" b="1" dirty="0">
                <a:solidFill>
                  <a:schemeClr val="bg1"/>
                </a:solidFill>
                <a:latin typeface="Tekton Pro" pitchFamily="34" charset="0"/>
              </a:rPr>
              <a:t>2012</a:t>
            </a:r>
            <a:endParaRPr lang="es-ES" sz="2000" b="1" dirty="0">
              <a:solidFill>
                <a:schemeClr val="bg1"/>
              </a:solidFill>
              <a:latin typeface="Tekton Pro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3450C7-73C9-447C-BD4D-7A6F76980488}" type="slidenum">
              <a:rPr lang="es-MX"/>
              <a:pPr>
                <a:defRPr/>
              </a:pPr>
              <a:t>2</a:t>
            </a:fld>
            <a:endParaRPr lang="es-MX" dirty="0"/>
          </a:p>
        </p:txBody>
      </p:sp>
      <p:sp>
        <p:nvSpPr>
          <p:cNvPr id="4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BC5A7365-192C-4C23-B7D3-938E1CF1E40C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2</a:t>
            </a:fld>
            <a:endParaRPr lang="es-MX" sz="2400" dirty="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1773238" y="301625"/>
            <a:ext cx="11620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s-MX" sz="24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Índice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68287" y="2267744"/>
            <a:ext cx="6264275" cy="4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15975" lvl="2" indent="-457200" defTabSz="1071563" eaLnBrk="0" hangingPunct="0">
              <a:lnSpc>
                <a:spcPct val="125000"/>
              </a:lnSpc>
            </a:pPr>
            <a:r>
              <a:rPr lang="es-ES" sz="1200" b="1" dirty="0" smtClean="0">
                <a:latin typeface="Tahoma" pitchFamily="34" charset="0"/>
              </a:rPr>
              <a:t>PRINCIPALES RESULTADOS</a:t>
            </a:r>
            <a:endParaRPr lang="es-ES" sz="1200" b="1" dirty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/>
            </a:pPr>
            <a:r>
              <a:rPr lang="es-ES" sz="1100" dirty="0">
                <a:latin typeface="Tahoma" pitchFamily="34" charset="0"/>
              </a:rPr>
              <a:t>Entorno </a:t>
            </a:r>
            <a:r>
              <a:rPr lang="es-ES" sz="1100" dirty="0" smtClean="0">
                <a:latin typeface="Tahoma" pitchFamily="34" charset="0"/>
              </a:rPr>
              <a:t>……………………………………........................................................      </a:t>
            </a:r>
            <a:r>
              <a:rPr lang="es-ES" sz="1100" dirty="0">
                <a:latin typeface="Tahoma" pitchFamily="34" charset="0"/>
              </a:rPr>
              <a:t>3</a:t>
            </a: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/>
            </a:pPr>
            <a:r>
              <a:rPr lang="es-ES" sz="1100" dirty="0">
                <a:latin typeface="Tahoma" pitchFamily="34" charset="0"/>
              </a:rPr>
              <a:t>Preferencias………………………………........................................................      </a:t>
            </a:r>
            <a:r>
              <a:rPr lang="es-ES" sz="1100" dirty="0" smtClean="0">
                <a:latin typeface="Tahoma" pitchFamily="34" charset="0"/>
              </a:rPr>
              <a:t>4</a:t>
            </a:r>
            <a:endParaRPr lang="es-ES" sz="1100" dirty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/>
            </a:pPr>
            <a:r>
              <a:rPr lang="es-MX" sz="1100" dirty="0" smtClean="0">
                <a:latin typeface="Tahoma" pitchFamily="34" charset="0"/>
              </a:rPr>
              <a:t>Opinión de candidatos …....………….......................................................      </a:t>
            </a:r>
            <a:r>
              <a:rPr lang="es-MX" sz="1100" dirty="0">
                <a:latin typeface="Tahoma" pitchFamily="34" charset="0"/>
              </a:rPr>
              <a:t>5</a:t>
            </a:r>
            <a:endParaRPr lang="es-MX" sz="1100" dirty="0" smtClean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/>
            </a:pPr>
            <a:r>
              <a:rPr lang="es-ES" sz="1100" dirty="0">
                <a:latin typeface="Tahoma" pitchFamily="34" charset="0"/>
              </a:rPr>
              <a:t>Fuerza de las preferencias ..………........................................................       </a:t>
            </a:r>
            <a:r>
              <a:rPr lang="es-ES" sz="1100" dirty="0" smtClean="0">
                <a:latin typeface="Tahoma" pitchFamily="34" charset="0"/>
              </a:rPr>
              <a:t>6</a:t>
            </a:r>
            <a:endParaRPr lang="es-ES" sz="1100" dirty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/>
            </a:pPr>
            <a:r>
              <a:rPr lang="es-ES" sz="1100" dirty="0" smtClean="0">
                <a:latin typeface="Tahoma" pitchFamily="34" charset="0"/>
              </a:rPr>
              <a:t>Campañas publicitarias .…………….........................................................     </a:t>
            </a:r>
            <a:r>
              <a:rPr lang="es-ES" sz="1100" dirty="0">
                <a:latin typeface="Tahoma" pitchFamily="34" charset="0"/>
              </a:rPr>
              <a:t> 9</a:t>
            </a:r>
            <a:endParaRPr lang="es-MX" sz="1100" dirty="0" smtClean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/>
            </a:pPr>
            <a:r>
              <a:rPr lang="es-ES" sz="1100" dirty="0" smtClean="0">
                <a:latin typeface="Tahoma" pitchFamily="34" charset="0"/>
              </a:rPr>
              <a:t>Debate “Yo soy 132” ………………..………………........................................     12</a:t>
            </a: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/>
            </a:pPr>
            <a:r>
              <a:rPr lang="es-ES" sz="1100" dirty="0" smtClean="0">
                <a:latin typeface="Tahoma" pitchFamily="34" charset="0"/>
              </a:rPr>
              <a:t>Resultado electoral / IFE </a:t>
            </a:r>
            <a:r>
              <a:rPr lang="es-ES" sz="1100" dirty="0">
                <a:latin typeface="Tahoma" pitchFamily="34" charset="0"/>
              </a:rPr>
              <a:t>……………….</a:t>
            </a:r>
            <a:r>
              <a:rPr lang="es-ES" sz="1100" dirty="0" smtClean="0">
                <a:latin typeface="Tahoma" pitchFamily="34" charset="0"/>
              </a:rPr>
              <a:t>.…</a:t>
            </a:r>
            <a:r>
              <a:rPr lang="es-ES" sz="1100" dirty="0">
                <a:latin typeface="Tahoma" pitchFamily="34" charset="0"/>
              </a:rPr>
              <a:t>………........................................     </a:t>
            </a:r>
            <a:r>
              <a:rPr lang="es-ES" sz="1100" dirty="0" smtClean="0">
                <a:latin typeface="Tahoma" pitchFamily="34" charset="0"/>
              </a:rPr>
              <a:t>14</a:t>
            </a: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/>
            </a:pPr>
            <a:r>
              <a:rPr lang="es-MX" sz="1100" dirty="0">
                <a:latin typeface="Tahoma" pitchFamily="34" charset="0"/>
              </a:rPr>
              <a:t>Evaluación de autoridades .…………......................................................      </a:t>
            </a:r>
            <a:r>
              <a:rPr lang="es-MX" sz="1100" dirty="0" smtClean="0">
                <a:latin typeface="Tahoma" pitchFamily="34" charset="0"/>
              </a:rPr>
              <a:t>17</a:t>
            </a:r>
            <a:endParaRPr lang="es-ES" sz="1100" dirty="0" smtClean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/>
            </a:pPr>
            <a:r>
              <a:rPr lang="es-ES" sz="1100" dirty="0">
                <a:latin typeface="Tahoma" pitchFamily="34" charset="0"/>
              </a:rPr>
              <a:t>Coyuntura Electoral .………………….........................................................     </a:t>
            </a:r>
            <a:r>
              <a:rPr lang="es-ES" sz="1100" dirty="0" smtClean="0">
                <a:latin typeface="Tahoma" pitchFamily="34" charset="0"/>
              </a:rPr>
              <a:t>18</a:t>
            </a:r>
            <a:endParaRPr lang="es-ES" sz="1100" dirty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/>
            </a:pPr>
            <a:r>
              <a:rPr lang="es-MX" sz="1100" dirty="0" smtClean="0">
                <a:latin typeface="Tahoma" pitchFamily="34" charset="0"/>
              </a:rPr>
              <a:t>Preferencias (comparativo)..………….......................................................    21</a:t>
            </a:r>
            <a:endParaRPr lang="es-MX" sz="1100" dirty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/>
            </a:pPr>
            <a:endParaRPr lang="es-MX" sz="1100" dirty="0" smtClean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/>
            </a:pPr>
            <a:endParaRPr lang="es-MX" sz="1100" dirty="0" smtClean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/>
            </a:pPr>
            <a:endParaRPr lang="es-MX" sz="1100" dirty="0">
              <a:latin typeface="Tahoma" pitchFamily="34" charset="0"/>
            </a:endParaRPr>
          </a:p>
          <a:p>
            <a:pPr marL="815975" lvl="2" indent="-457200" defTabSz="1071563" eaLnBrk="0" hangingPunct="0">
              <a:lnSpc>
                <a:spcPct val="125000"/>
              </a:lnSpc>
            </a:pPr>
            <a:r>
              <a:rPr lang="es-ES" sz="1200" b="1" dirty="0" smtClean="0">
                <a:latin typeface="Tahoma" pitchFamily="34" charset="0"/>
              </a:rPr>
              <a:t>DOCUMENTO COMPLETO</a:t>
            </a:r>
            <a:endParaRPr lang="es-ES" sz="1200" b="1" dirty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25000"/>
              </a:lnSpc>
              <a:buFont typeface="+mj-lt"/>
              <a:buAutoNum type="romanUcPeriod" startAt="11"/>
            </a:pPr>
            <a:r>
              <a:rPr lang="es-MX" sz="1100" dirty="0">
                <a:latin typeface="Tahoma" pitchFamily="34" charset="0"/>
              </a:rPr>
              <a:t>Elecciones 2012 ……………...…………....................................................</a:t>
            </a:r>
            <a:r>
              <a:rPr lang="es-MX" sz="1100" dirty="0" smtClean="0">
                <a:latin typeface="Tahoma" pitchFamily="34" charset="0"/>
              </a:rPr>
              <a:t>...    24</a:t>
            </a:r>
            <a:endParaRPr lang="es-MX" sz="1100" dirty="0">
              <a:latin typeface="Tahoma" pitchFamily="34" charset="0"/>
            </a:endParaRPr>
          </a:p>
          <a:p>
            <a:pPr marL="711200" lvl="3" defTabSz="1071563" eaLnBrk="0" hangingPunct="0">
              <a:lnSpc>
                <a:spcPct val="125000"/>
              </a:lnSpc>
            </a:pPr>
            <a:endParaRPr lang="es-MX" sz="1100" dirty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 startAt="10"/>
            </a:pPr>
            <a:endParaRPr lang="es-ES" sz="1100" dirty="0">
              <a:latin typeface="Tahoma" pitchFamily="34" charset="0"/>
            </a:endParaRPr>
          </a:p>
          <a:p>
            <a:pPr marL="815975" lvl="2" indent="-457200" defTabSz="1071563" eaLnBrk="0" hangingPunct="0">
              <a:lnSpc>
                <a:spcPct val="125000"/>
              </a:lnSpc>
            </a:pPr>
            <a:endParaRPr lang="es-ES" sz="1100" dirty="0">
              <a:latin typeface="Tahoma" pitchFamily="34" charset="0"/>
            </a:endParaRPr>
          </a:p>
          <a:p>
            <a:pPr marL="815975" lvl="2" indent="-457200" defTabSz="1071563" eaLnBrk="0" hangingPunct="0">
              <a:lnSpc>
                <a:spcPct val="125000"/>
              </a:lnSpc>
            </a:pPr>
            <a:r>
              <a:rPr lang="es-ES" sz="1100" b="1" dirty="0" smtClean="0">
                <a:latin typeface="Tahoma" pitchFamily="34" charset="0"/>
              </a:rPr>
              <a:t>METODOLOGÍA ..............................................................................................     29</a:t>
            </a:r>
            <a:endParaRPr lang="es-ES" sz="1100" b="1" dirty="0">
              <a:latin typeface="Tahoma" pitchFamily="34" charset="0"/>
            </a:endParaRPr>
          </a:p>
          <a:p>
            <a:pPr marL="815975" lvl="2" indent="-457200" defTabSz="1071563" eaLnBrk="0" hangingPunct="0">
              <a:lnSpc>
                <a:spcPct val="125000"/>
              </a:lnSpc>
            </a:pPr>
            <a:endParaRPr lang="es-ES" sz="1100" b="1" dirty="0">
              <a:latin typeface="Tahoma" pitchFamily="34" charset="0"/>
            </a:endParaRPr>
          </a:p>
          <a:p>
            <a:pPr marL="815975" lvl="2" indent="-457200" defTabSz="1071563" eaLnBrk="0" hangingPunct="0">
              <a:lnSpc>
                <a:spcPct val="125000"/>
              </a:lnSpc>
            </a:pPr>
            <a:endParaRPr lang="es-ES" sz="1100" b="1" dirty="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5C8EDD-4523-4EBF-BFD5-BA52A119A8BA}" type="slidenum">
              <a:rPr lang="es-MX"/>
              <a:pPr>
                <a:defRPr/>
              </a:pPr>
              <a:t>3</a:t>
            </a:fld>
            <a:endParaRPr lang="es-MX" dirty="0"/>
          </a:p>
        </p:txBody>
      </p:sp>
      <p:sp>
        <p:nvSpPr>
          <p:cNvPr id="8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FAD1A593-9538-469B-8824-6F276A0DAFDA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3</a:t>
            </a:fld>
            <a:endParaRPr lang="es-MX" sz="2400" dirty="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384175" y="4846563"/>
            <a:ext cx="6048375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¿Cuándo piensa en acontecimientos o noticias recientes, cuál es el primero que se le viene a mente? ¿Y después? ¿Y después?*</a:t>
            </a: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1309688" y="247650"/>
            <a:ext cx="3311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I. Entorno</a:t>
            </a:r>
          </a:p>
        </p:txBody>
      </p:sp>
      <p:graphicFrame>
        <p:nvGraphicFramePr>
          <p:cNvPr id="2" name="Gráfico 1"/>
          <p:cNvGraphicFramePr/>
          <p:nvPr>
            <p:extLst>
              <p:ext uri="{D42A27DB-BD31-4B8C-83A1-F6EECF244321}">
                <p14:modId xmlns="" xmlns:p14="http://schemas.microsoft.com/office/powerpoint/2010/main" val="1342829754"/>
              </p:ext>
            </p:extLst>
          </p:nvPr>
        </p:nvGraphicFramePr>
        <p:xfrm>
          <a:off x="154709" y="1331640"/>
          <a:ext cx="7890757" cy="323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383753" y="947217"/>
            <a:ext cx="6048375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 dirty="0">
                <a:latin typeface="Tahoma" pitchFamily="34" charset="0"/>
                <a:cs typeface="Tahoma" pitchFamily="34" charset="0"/>
              </a:rPr>
              <a:t> </a:t>
            </a:r>
            <a:r>
              <a:rPr lang="es-MX" sz="1400" i="1" u="sng" dirty="0" smtClean="0">
                <a:latin typeface="Tahoma" pitchFamily="34" charset="0"/>
                <a:cs typeface="Tahoma" pitchFamily="34" charset="0"/>
              </a:rPr>
              <a:t>Acontecimiento o Noticia Agrupados</a:t>
            </a:r>
            <a:endParaRPr lang="es-MX" sz="1400" i="1" u="sng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628800" y="8409910"/>
            <a:ext cx="362483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800" dirty="0">
                <a:latin typeface="Tahoma" pitchFamily="34" charset="0"/>
                <a:cs typeface="Tahoma" pitchFamily="34" charset="0"/>
              </a:rPr>
              <a:t>* </a:t>
            </a:r>
            <a:r>
              <a:rPr lang="es-MX" sz="800" dirty="0" smtClean="0">
                <a:latin typeface="Tahoma" pitchFamily="34" charset="0"/>
                <a:cs typeface="Tahoma" pitchFamily="34" charset="0"/>
              </a:rPr>
              <a:t>El total de menciones no suma 100% pues se permitía al entrevistado dar hasta 3 respuestas. Se presentan sólo menciones mayores.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3 Rectángulo redondeado"/>
          <p:cNvSpPr/>
          <p:nvPr/>
        </p:nvSpPr>
        <p:spPr>
          <a:xfrm>
            <a:off x="4005064" y="1597980"/>
            <a:ext cx="476086" cy="244827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01834639"/>
              </p:ext>
            </p:extLst>
          </p:nvPr>
        </p:nvGraphicFramePr>
        <p:xfrm>
          <a:off x="1268760" y="5724128"/>
          <a:ext cx="3949836" cy="1440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20280"/>
                <a:gridCol w="1429556"/>
              </a:tblGrid>
              <a:tr h="312445"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5F0A2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alibri"/>
                          <a:cs typeface="Calibri"/>
                        </a:rPr>
                        <a:t>%</a:t>
                      </a:r>
                    </a:p>
                  </a:txBody>
                  <a:tcPr anchor="ctr">
                    <a:solidFill>
                      <a:srgbClr val="5F0A22"/>
                    </a:solidFill>
                  </a:tcPr>
                </a:tc>
              </a:tr>
              <a:tr h="225543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effectLst/>
                          <a:latin typeface="Calibri"/>
                        </a:rPr>
                        <a:t>Campañas políticas / Elecciones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effectLst/>
                          <a:latin typeface="Calibri"/>
                        </a:rPr>
                        <a:t>43%</a:t>
                      </a:r>
                    </a:p>
                  </a:txBody>
                  <a:tcPr marL="9525" marR="9525" marT="9525" marB="0" anchor="ctr"/>
                </a:tc>
              </a:tr>
              <a:tr h="225543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effectLst/>
                          <a:latin typeface="Calibri"/>
                        </a:rPr>
                        <a:t>Inseguridad / Asaltos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effectLst/>
                          <a:latin typeface="Calibri"/>
                        </a:rPr>
                        <a:t>29%</a:t>
                      </a:r>
                    </a:p>
                  </a:txBody>
                  <a:tcPr marL="9525" marR="9525" marT="9525" marB="0" anchor="ctr"/>
                </a:tc>
              </a:tr>
              <a:tr h="225543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effectLst/>
                          <a:latin typeface="Calibri"/>
                        </a:rPr>
                        <a:t>Desastres naturales  (Inundaciones /Huracanes)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effectLst/>
                          <a:latin typeface="Calibri"/>
                        </a:rPr>
                        <a:t>18%</a:t>
                      </a:r>
                    </a:p>
                  </a:txBody>
                  <a:tcPr marL="9525" marR="9525" marT="9525" marB="0" anchor="ctr"/>
                </a:tc>
              </a:tr>
              <a:tr h="225543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effectLst/>
                          <a:latin typeface="Calibri"/>
                        </a:rPr>
                        <a:t>Clima (Luvias/Calor)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effectLst/>
                          <a:latin typeface="Calibri"/>
                        </a:rPr>
                        <a:t>10%</a:t>
                      </a:r>
                    </a:p>
                  </a:txBody>
                  <a:tcPr marL="9525" marR="9525" marT="9525" marB="0" anchor="ctr"/>
                </a:tc>
              </a:tr>
              <a:tr h="225543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 dirty="0">
                          <a:effectLst/>
                          <a:latin typeface="Calibri"/>
                        </a:rPr>
                        <a:t>Captura del "Hijo del Chapo"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effectLst/>
                          <a:latin typeface="Calibri"/>
                        </a:rPr>
                        <a:t>9%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8749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1" name="Rectangle 3"/>
          <p:cNvSpPr>
            <a:spLocks noChangeArrowheads="1"/>
          </p:cNvSpPr>
          <p:nvPr/>
        </p:nvSpPr>
        <p:spPr bwMode="auto">
          <a:xfrm>
            <a:off x="1341983" y="251520"/>
            <a:ext cx="39592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II. Preferencias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8438" name="Text Box 4"/>
          <p:cNvSpPr txBox="1">
            <a:spLocks noChangeArrowheads="1"/>
          </p:cNvSpPr>
          <p:nvPr/>
        </p:nvSpPr>
        <p:spPr bwMode="auto">
          <a:xfrm>
            <a:off x="707008" y="1403648"/>
            <a:ext cx="5545138" cy="8463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 Vamos a suponer que el día de hoy es la elección y que usted 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puede </a:t>
            </a:r>
            <a:r>
              <a:rPr lang="es-MX" sz="1400" dirty="0">
                <a:latin typeface="Tahoma" pitchFamily="34" charset="0"/>
                <a:cs typeface="Tahoma" pitchFamily="34" charset="0"/>
              </a:rPr>
              <a:t>votar para Presidente de la República. </a:t>
            </a:r>
          </a:p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¿Por qué partido y candidato votaría usted?</a:t>
            </a:r>
          </a:p>
        </p:txBody>
      </p:sp>
      <p:sp>
        <p:nvSpPr>
          <p:cNvPr id="18439" name="Text Box 4"/>
          <p:cNvSpPr txBox="1">
            <a:spLocks noChangeArrowheads="1"/>
          </p:cNvSpPr>
          <p:nvPr/>
        </p:nvSpPr>
        <p:spPr bwMode="auto">
          <a:xfrm>
            <a:off x="764183" y="2232168"/>
            <a:ext cx="554513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 dirty="0" smtClean="0">
                <a:latin typeface="Tahoma" pitchFamily="34" charset="0"/>
                <a:cs typeface="Tahoma" pitchFamily="34" charset="0"/>
              </a:rPr>
              <a:t>(Urna y boleta simulada)</a:t>
            </a:r>
            <a:endParaRPr lang="es-MX" sz="1400" i="1" u="sng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1130722" y="2627784"/>
            <a:ext cx="458275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 dirty="0" smtClean="0">
                <a:latin typeface="Tahoma" pitchFamily="34" charset="0"/>
                <a:cs typeface="Tahoma" pitchFamily="34" charset="0"/>
              </a:rPr>
              <a:t>PREFERENCIA BRUTA</a:t>
            </a:r>
            <a:endParaRPr lang="es-MX" sz="1400" i="1" u="sng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57719248"/>
              </p:ext>
            </p:extLst>
          </p:nvPr>
        </p:nvGraphicFramePr>
        <p:xfrm>
          <a:off x="5544832" y="3406888"/>
          <a:ext cx="1214484" cy="2031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84"/>
              </a:tblGrid>
              <a:tr h="339331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alibri"/>
                          <a:cs typeface="Calibri"/>
                        </a:rPr>
                        <a:t>Variación </a:t>
                      </a:r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7F0C2C"/>
                    </a:solidFill>
                  </a:tcPr>
                </a:tc>
              </a:tr>
              <a:tr h="319567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rgbClr val="30741A"/>
                          </a:solidFill>
                          <a:latin typeface="Calibri"/>
                          <a:cs typeface="Calibri"/>
                        </a:rPr>
                        <a:t>EPN </a:t>
                      </a:r>
                      <a:r>
                        <a:rPr lang="es-ES" sz="1600" b="1" baseline="0" dirty="0" smtClean="0">
                          <a:solidFill>
                            <a:srgbClr val="30741A"/>
                          </a:solidFill>
                          <a:latin typeface="Calibri"/>
                          <a:cs typeface="Calibri"/>
                        </a:rPr>
                        <a:t> - 0.9</a:t>
                      </a:r>
                      <a:endParaRPr lang="es-ES" sz="1600" b="1" dirty="0">
                        <a:solidFill>
                          <a:srgbClr val="30741A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339331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AMLO  +</a:t>
                      </a:r>
                      <a:r>
                        <a:rPr lang="es-ES" sz="1600" b="1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0.6</a:t>
                      </a:r>
                      <a:r>
                        <a:rPr lang="es-ES" sz="1600" b="1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endParaRPr lang="es-ES" sz="16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3393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solidFill>
                            <a:srgbClr val="2245AF"/>
                          </a:solidFill>
                          <a:latin typeface="Calibri"/>
                          <a:cs typeface="Calibri"/>
                        </a:rPr>
                        <a:t>JVM +</a:t>
                      </a:r>
                      <a:r>
                        <a:rPr lang="es-ES" sz="1600" b="1" baseline="0" dirty="0" smtClean="0">
                          <a:solidFill>
                            <a:srgbClr val="2245AF"/>
                          </a:solidFill>
                          <a:latin typeface="Calibri"/>
                          <a:cs typeface="Calibri"/>
                        </a:rPr>
                        <a:t> 0.4</a:t>
                      </a:r>
                      <a:r>
                        <a:rPr lang="es-ES" sz="1600" b="1" dirty="0" smtClean="0">
                          <a:solidFill>
                            <a:srgbClr val="2245AF"/>
                          </a:solidFill>
                          <a:latin typeface="Calibri"/>
                          <a:cs typeface="Calibri"/>
                        </a:rPr>
                        <a:t> </a:t>
                      </a:r>
                    </a:p>
                  </a:txBody>
                  <a:tcPr anchor="ctr"/>
                </a:tc>
              </a:tr>
              <a:tr h="3393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cs typeface="Calibri"/>
                        </a:rPr>
                        <a:t>NR – 0.1</a:t>
                      </a:r>
                    </a:p>
                  </a:txBody>
                  <a:tcPr anchor="ctr"/>
                </a:tc>
              </a:tr>
              <a:tr h="339331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cs typeface="Calibri"/>
                        </a:rPr>
                        <a:t>GQ =</a:t>
                      </a:r>
                      <a:endParaRPr lang="es-ES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38" name="Gráfico 37"/>
          <p:cNvGraphicFramePr/>
          <p:nvPr>
            <p:extLst>
              <p:ext uri="{D42A27DB-BD31-4B8C-83A1-F6EECF244321}">
                <p14:modId xmlns="" xmlns:p14="http://schemas.microsoft.com/office/powerpoint/2010/main" val="2457269480"/>
              </p:ext>
            </p:extLst>
          </p:nvPr>
        </p:nvGraphicFramePr>
        <p:xfrm>
          <a:off x="80560" y="3151585"/>
          <a:ext cx="5472608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9" name="Imagen 3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400342" y="3151585"/>
            <a:ext cx="193199" cy="195719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57639" b="100000" l="41834" r="59599">
                        <a14:foregroundMark x1="51862" y1="90972" x2="51862" y2="90972"/>
                        <a14:foregroundMark x1="52722" y1="86111" x2="52722" y2="86111"/>
                        <a14:foregroundMark x1="52722" y1="86111" x2="52722" y2="86111"/>
                        <a14:foregroundMark x1="53009" y1="81250" x2="53009" y2="81250"/>
                        <a14:foregroundMark x1="53009" y1="81250" x2="53009" y2="81250"/>
                        <a14:foregroundMark x1="52436" y1="77083" x2="52436" y2="77083"/>
                        <a14:foregroundMark x1="51862" y1="75694" x2="51862" y2="75694"/>
                        <a14:foregroundMark x1="51003" y1="75694" x2="51003" y2="75694"/>
                        <a14:foregroundMark x1="50716" y1="77778" x2="50716" y2="77778"/>
                        <a14:foregroundMark x1="50430" y1="79167" x2="50430" y2="79167"/>
                        <a14:foregroundMark x1="49857" y1="81250" x2="49857" y2="81250"/>
                        <a14:foregroundMark x1="48711" y1="88889" x2="48711" y2="88889"/>
                        <a14:foregroundMark x1="50143" y1="88194" x2="50143" y2="88194"/>
                        <a14:foregroundMark x1="50430" y1="91667" x2="50430" y2="91667"/>
                        <a14:foregroundMark x1="50143" y1="93750" x2="50143" y2="93750"/>
                        <a14:foregroundMark x1="51862" y1="95139" x2="51862" y2="95139"/>
                        <a14:foregroundMark x1="53295" y1="95139" x2="53295" y2="95139"/>
                        <a14:foregroundMark x1="54155" y1="93750" x2="54155" y2="93750"/>
                        <a14:foregroundMark x1="55014" y1="92361" x2="55014" y2="92361"/>
                        <a14:foregroundMark x1="55874" y1="85417" x2="55874" y2="85417"/>
                        <a14:foregroundMark x1="56447" y1="84028" x2="56447" y2="84028"/>
                        <a14:foregroundMark x1="56447" y1="90278" x2="56447" y2="90278"/>
                        <a14:foregroundMark x1="55301" y1="84722" x2="55301" y2="84722"/>
                        <a14:foregroundMark x1="55014" y1="77778" x2="55014" y2="77778"/>
                        <a14:foregroundMark x1="54441" y1="75000" x2="54441" y2="75000"/>
                        <a14:foregroundMark x1="55014" y1="72222" x2="55014" y2="72222"/>
                        <a14:foregroundMark x1="56447" y1="75000" x2="56447" y2="75000"/>
                        <a14:foregroundMark x1="57880" y1="79167" x2="57880" y2="79167"/>
                        <a14:foregroundMark x1="58166" y1="75694" x2="58166" y2="75694"/>
                        <a14:foregroundMark x1="57593" y1="71528" x2="57593" y2="71528"/>
                        <a14:foregroundMark x1="56160" y1="67361" x2="56160" y2="67361"/>
                        <a14:foregroundMark x1="54155" y1="65278" x2="54155" y2="65278"/>
                        <a14:foregroundMark x1="51862" y1="62500" x2="51862" y2="62500"/>
                        <a14:foregroundMark x1="50430" y1="61806" x2="50430" y2="61806"/>
                        <a14:foregroundMark x1="48997" y1="61806" x2="48997" y2="61806"/>
                        <a14:foregroundMark x1="46991" y1="61806" x2="46991" y2="61806"/>
                        <a14:foregroundMark x1="46418" y1="66667" x2="46418" y2="66667"/>
                        <a14:foregroundMark x1="44126" y1="70833" x2="44126" y2="70833"/>
                        <a14:foregroundMark x1="42693" y1="76389" x2="42693" y2="76389"/>
                        <a14:foregroundMark x1="42693" y1="79861" x2="42693" y2="79861"/>
                        <a14:foregroundMark x1="44413" y1="78472" x2="44413" y2="78472"/>
                        <a14:foregroundMark x1="44986" y1="81944" x2="44986" y2="81944"/>
                        <a14:foregroundMark x1="50143" y1="58333" x2="50143" y2="58333"/>
                        <a14:foregroundMark x1="48711" y1="83333" x2="48711" y2="83333"/>
                        <a14:foregroundMark x1="46991" y1="86111" x2="46991" y2="86111"/>
                        <a14:foregroundMark x1="57307" y1="84028" x2="57307" y2="84028"/>
                      </a14:backgroundRemoval>
                    </a14:imgEffect>
                  </a14:imgLayer>
                </a14:imgProps>
              </a:ext>
            </a:extLst>
          </a:blip>
          <a:srcRect l="41578" t="57096" r="40370" b="-694"/>
          <a:stretch/>
        </p:blipFill>
        <p:spPr>
          <a:xfrm>
            <a:off x="3109360" y="3392681"/>
            <a:ext cx="167110" cy="166525"/>
          </a:xfrm>
          <a:prstGeom prst="rect">
            <a:avLst/>
          </a:prstGeom>
        </p:spPr>
      </p:pic>
      <p:grpSp>
        <p:nvGrpSpPr>
          <p:cNvPr id="41" name="Agrupar 40"/>
          <p:cNvGrpSpPr/>
          <p:nvPr/>
        </p:nvGrpSpPr>
        <p:grpSpPr>
          <a:xfrm>
            <a:off x="370588" y="3373959"/>
            <a:ext cx="259060" cy="206478"/>
            <a:chOff x="2204864" y="2915816"/>
            <a:chExt cx="504833" cy="402368"/>
          </a:xfrm>
        </p:grpSpPr>
        <p:pic>
          <p:nvPicPr>
            <p:cNvPr id="42" name="Imagen 4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="" xmlns:a14="http://schemas.microsoft.com/office/drawing/2010/main">
                    <a14:imgLayer r:embed="rId9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48" name="Imagen 47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="" xmlns:a14="http://schemas.microsoft.com/office/drawing/2010/main">
                    <a14:imgLayer r:embed="rId11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49" name="Imagen 48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="" xmlns:a14="http://schemas.microsoft.com/office/drawing/2010/main">
                    <a14:imgLayer r:embed="rId13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50" name="Agrupar 49"/>
          <p:cNvGrpSpPr/>
          <p:nvPr/>
        </p:nvGrpSpPr>
        <p:grpSpPr>
          <a:xfrm>
            <a:off x="3064638" y="3170635"/>
            <a:ext cx="268268" cy="162304"/>
            <a:chOff x="1484784" y="2699791"/>
            <a:chExt cx="548117" cy="298793"/>
          </a:xfrm>
        </p:grpSpPr>
        <p:pic>
          <p:nvPicPr>
            <p:cNvPr id="51" name="Imagen 50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="" xmlns:a14="http://schemas.microsoft.com/office/drawing/2010/main">
                    <a14:imgLayer r:embed="rId15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52" name="chart"/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="" xmlns:a14="http://schemas.microsoft.com/office/drawing/2010/main">
                    <a14:imgLayer r:embed="rId17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  <p:sp>
        <p:nvSpPr>
          <p:cNvPr id="53" name="42 Rectángulo redondeado"/>
          <p:cNvSpPr/>
          <p:nvPr/>
        </p:nvSpPr>
        <p:spPr>
          <a:xfrm>
            <a:off x="4898751" y="3727649"/>
            <a:ext cx="570900" cy="18002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34" name="Gráfico 33"/>
          <p:cNvGraphicFramePr/>
          <p:nvPr>
            <p:extLst>
              <p:ext uri="{D42A27DB-BD31-4B8C-83A1-F6EECF244321}">
                <p14:modId xmlns="" xmlns:p14="http://schemas.microsoft.com/office/powerpoint/2010/main" val="2788966748"/>
              </p:ext>
            </p:extLst>
          </p:nvPr>
        </p:nvGraphicFramePr>
        <p:xfrm>
          <a:off x="131360" y="6197129"/>
          <a:ext cx="5472608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sp>
        <p:nvSpPr>
          <p:cNvPr id="35" name="Rectangle 12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419725" y="8743950"/>
            <a:ext cx="1530350" cy="476250"/>
          </a:xfrm>
        </p:spPr>
        <p:txBody>
          <a:bodyPr/>
          <a:lstStyle/>
          <a:p>
            <a:pPr>
              <a:defRPr/>
            </a:pPr>
            <a:fld id="{92A21473-10AB-4730-9C25-76D9A02F0683}" type="slidenum">
              <a:rPr lang="es-MX"/>
              <a:pPr>
                <a:defRPr/>
              </a:pPr>
              <a:t>4</a:t>
            </a:fld>
            <a:endParaRPr lang="es-MX"/>
          </a:p>
        </p:txBody>
      </p:sp>
      <p:sp>
        <p:nvSpPr>
          <p:cNvPr id="36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93813395-D5E6-4444-8727-CD72F39F731E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4</a:t>
            </a:fld>
            <a:endParaRPr lang="es-MX" sz="240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43" name="Text Box 4"/>
          <p:cNvSpPr txBox="1">
            <a:spLocks noChangeArrowheads="1"/>
          </p:cNvSpPr>
          <p:nvPr/>
        </p:nvSpPr>
        <p:spPr bwMode="auto">
          <a:xfrm>
            <a:off x="266634" y="8768209"/>
            <a:ext cx="620968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800" dirty="0" smtClean="0">
                <a:latin typeface="Tahoma" pitchFamily="34" charset="0"/>
                <a:cs typeface="Tahoma" pitchFamily="34" charset="0"/>
              </a:rPr>
              <a:t>* Suma 100 reasignando la opciòn “No respuesta” proporcionalmente entre los candidatos. 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4" name="Text Box 4"/>
          <p:cNvSpPr txBox="1">
            <a:spLocks noChangeArrowheads="1"/>
          </p:cNvSpPr>
          <p:nvPr/>
        </p:nvSpPr>
        <p:spPr bwMode="auto">
          <a:xfrm>
            <a:off x="689140" y="5965676"/>
            <a:ext cx="554513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 dirty="0" smtClean="0">
                <a:latin typeface="Tahoma" pitchFamily="34" charset="0"/>
                <a:cs typeface="Tahoma" pitchFamily="34" charset="0"/>
              </a:rPr>
              <a:t>PREFERENCIA EFECTIVA*</a:t>
            </a:r>
            <a:endParaRPr lang="es-MX" sz="1400" i="1" u="sng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5" name="43 Rectángulo redondeado"/>
          <p:cNvSpPr/>
          <p:nvPr/>
        </p:nvSpPr>
        <p:spPr>
          <a:xfrm>
            <a:off x="4843759" y="6751985"/>
            <a:ext cx="570900" cy="18002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6" name="Imagen 4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484747" y="6399374"/>
            <a:ext cx="193199" cy="195719"/>
          </a:xfrm>
          <a:prstGeom prst="rect">
            <a:avLst/>
          </a:prstGeom>
        </p:spPr>
      </p:pic>
      <p:pic>
        <p:nvPicPr>
          <p:cNvPr id="47" name="Imagen 4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57639" b="100000" l="41834" r="59599">
                        <a14:foregroundMark x1="51862" y1="90972" x2="51862" y2="90972"/>
                        <a14:foregroundMark x1="52722" y1="86111" x2="52722" y2="86111"/>
                        <a14:foregroundMark x1="52722" y1="86111" x2="52722" y2="86111"/>
                        <a14:foregroundMark x1="53009" y1="81250" x2="53009" y2="81250"/>
                        <a14:foregroundMark x1="53009" y1="81250" x2="53009" y2="81250"/>
                        <a14:foregroundMark x1="52436" y1="77083" x2="52436" y2="77083"/>
                        <a14:foregroundMark x1="51862" y1="75694" x2="51862" y2="75694"/>
                        <a14:foregroundMark x1="51003" y1="75694" x2="51003" y2="75694"/>
                        <a14:foregroundMark x1="50716" y1="77778" x2="50716" y2="77778"/>
                        <a14:foregroundMark x1="50430" y1="79167" x2="50430" y2="79167"/>
                        <a14:foregroundMark x1="49857" y1="81250" x2="49857" y2="81250"/>
                        <a14:foregroundMark x1="48711" y1="88889" x2="48711" y2="88889"/>
                        <a14:foregroundMark x1="50143" y1="88194" x2="50143" y2="88194"/>
                        <a14:foregroundMark x1="50430" y1="91667" x2="50430" y2="91667"/>
                        <a14:foregroundMark x1="50143" y1="93750" x2="50143" y2="93750"/>
                        <a14:foregroundMark x1="51862" y1="95139" x2="51862" y2="95139"/>
                        <a14:foregroundMark x1="53295" y1="95139" x2="53295" y2="95139"/>
                        <a14:foregroundMark x1="54155" y1="93750" x2="54155" y2="93750"/>
                        <a14:foregroundMark x1="55014" y1="92361" x2="55014" y2="92361"/>
                        <a14:foregroundMark x1="55874" y1="85417" x2="55874" y2="85417"/>
                        <a14:foregroundMark x1="56447" y1="84028" x2="56447" y2="84028"/>
                        <a14:foregroundMark x1="56447" y1="90278" x2="56447" y2="90278"/>
                        <a14:foregroundMark x1="55301" y1="84722" x2="55301" y2="84722"/>
                        <a14:foregroundMark x1="55014" y1="77778" x2="55014" y2="77778"/>
                        <a14:foregroundMark x1="54441" y1="75000" x2="54441" y2="75000"/>
                        <a14:foregroundMark x1="55014" y1="72222" x2="55014" y2="72222"/>
                        <a14:foregroundMark x1="56447" y1="75000" x2="56447" y2="75000"/>
                        <a14:foregroundMark x1="57880" y1="79167" x2="57880" y2="79167"/>
                        <a14:foregroundMark x1="58166" y1="75694" x2="58166" y2="75694"/>
                        <a14:foregroundMark x1="57593" y1="71528" x2="57593" y2="71528"/>
                        <a14:foregroundMark x1="56160" y1="67361" x2="56160" y2="67361"/>
                        <a14:foregroundMark x1="54155" y1="65278" x2="54155" y2="65278"/>
                        <a14:foregroundMark x1="51862" y1="62500" x2="51862" y2="62500"/>
                        <a14:foregroundMark x1="50430" y1="61806" x2="50430" y2="61806"/>
                        <a14:foregroundMark x1="48997" y1="61806" x2="48997" y2="61806"/>
                        <a14:foregroundMark x1="46991" y1="61806" x2="46991" y2="61806"/>
                        <a14:foregroundMark x1="46418" y1="66667" x2="46418" y2="66667"/>
                        <a14:foregroundMark x1="44126" y1="70833" x2="44126" y2="70833"/>
                        <a14:foregroundMark x1="42693" y1="76389" x2="42693" y2="76389"/>
                        <a14:foregroundMark x1="42693" y1="79861" x2="42693" y2="79861"/>
                        <a14:foregroundMark x1="44413" y1="78472" x2="44413" y2="78472"/>
                        <a14:foregroundMark x1="44986" y1="81944" x2="44986" y2="81944"/>
                        <a14:foregroundMark x1="50143" y1="58333" x2="50143" y2="58333"/>
                        <a14:foregroundMark x1="48711" y1="83333" x2="48711" y2="83333"/>
                        <a14:foregroundMark x1="46991" y1="86111" x2="46991" y2="86111"/>
                        <a14:foregroundMark x1="57307" y1="84028" x2="57307" y2="84028"/>
                      </a14:backgroundRemoval>
                    </a14:imgEffect>
                  </a14:imgLayer>
                </a14:imgProps>
              </a:ext>
            </a:extLst>
          </a:blip>
          <a:srcRect l="41578" t="57096" r="40370" b="-694"/>
          <a:stretch/>
        </p:blipFill>
        <p:spPr>
          <a:xfrm>
            <a:off x="3243585" y="6623538"/>
            <a:ext cx="167110" cy="166525"/>
          </a:xfrm>
          <a:prstGeom prst="rect">
            <a:avLst/>
          </a:prstGeom>
        </p:spPr>
      </p:pic>
      <p:grpSp>
        <p:nvGrpSpPr>
          <p:cNvPr id="67" name="Agrupar 66"/>
          <p:cNvGrpSpPr/>
          <p:nvPr/>
        </p:nvGrpSpPr>
        <p:grpSpPr>
          <a:xfrm>
            <a:off x="454993" y="6621748"/>
            <a:ext cx="259060" cy="206478"/>
            <a:chOff x="2204864" y="2915816"/>
            <a:chExt cx="504833" cy="402368"/>
          </a:xfrm>
        </p:grpSpPr>
        <p:pic>
          <p:nvPicPr>
            <p:cNvPr id="68" name="Imagen 67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="" xmlns:a14="http://schemas.microsoft.com/office/drawing/2010/main">
                    <a14:imgLayer r:embed="rId9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69" name="Imagen 68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="" xmlns:a14="http://schemas.microsoft.com/office/drawing/2010/main">
                    <a14:imgLayer r:embed="rId11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70" name="Imagen 69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="" xmlns:a14="http://schemas.microsoft.com/office/drawing/2010/main">
                    <a14:imgLayer r:embed="rId13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71" name="Agrupar 70"/>
          <p:cNvGrpSpPr/>
          <p:nvPr/>
        </p:nvGrpSpPr>
        <p:grpSpPr>
          <a:xfrm>
            <a:off x="3188462" y="6418424"/>
            <a:ext cx="268268" cy="162304"/>
            <a:chOff x="1484784" y="2699791"/>
            <a:chExt cx="548117" cy="298793"/>
          </a:xfrm>
        </p:grpSpPr>
        <p:pic>
          <p:nvPicPr>
            <p:cNvPr id="72" name="Imagen 71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="" xmlns:a14="http://schemas.microsoft.com/office/drawing/2010/main">
                    <a14:imgLayer r:embed="rId15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73" name="chart"/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="" xmlns:a14="http://schemas.microsoft.com/office/drawing/2010/main">
                    <a14:imgLayer r:embed="rId17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  <p:graphicFrame>
        <p:nvGraphicFramePr>
          <p:cNvPr id="74" name="Tabla 7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01906766"/>
              </p:ext>
            </p:extLst>
          </p:nvPr>
        </p:nvGraphicFramePr>
        <p:xfrm>
          <a:off x="5499556" y="6607969"/>
          <a:ext cx="1214484" cy="1692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84"/>
              </a:tblGrid>
              <a:tr h="339331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alibri"/>
                          <a:cs typeface="Calibri"/>
                        </a:rPr>
                        <a:t>Variación </a:t>
                      </a:r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7F0C2C"/>
                    </a:solidFill>
                  </a:tcPr>
                </a:tc>
              </a:tr>
              <a:tr h="319567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rgbClr val="30741A"/>
                          </a:solidFill>
                          <a:latin typeface="Calibri"/>
                          <a:cs typeface="Calibri"/>
                        </a:rPr>
                        <a:t>EPN - 1.0</a:t>
                      </a:r>
                      <a:endParaRPr lang="es-ES" sz="1600" b="1" dirty="0">
                        <a:solidFill>
                          <a:srgbClr val="30741A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339331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AMLO +</a:t>
                      </a:r>
                      <a:r>
                        <a:rPr lang="es-ES" sz="1600" b="1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0.7</a:t>
                      </a:r>
                      <a:r>
                        <a:rPr lang="es-ES" sz="1600" b="1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endParaRPr lang="es-ES" sz="16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3393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solidFill>
                            <a:srgbClr val="2245AF"/>
                          </a:solidFill>
                          <a:latin typeface="Calibri"/>
                          <a:cs typeface="Calibri"/>
                        </a:rPr>
                        <a:t>JVM + 0.4</a:t>
                      </a:r>
                      <a:r>
                        <a:rPr lang="es-ES" sz="1600" b="1" baseline="0" dirty="0" smtClean="0">
                          <a:solidFill>
                            <a:srgbClr val="2245A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s-ES" sz="1600" b="1" dirty="0" smtClean="0">
                          <a:solidFill>
                            <a:srgbClr val="2245AF"/>
                          </a:solidFill>
                          <a:latin typeface="Calibri"/>
                          <a:cs typeface="Calibri"/>
                        </a:rPr>
                        <a:t> </a:t>
                      </a:r>
                    </a:p>
                  </a:txBody>
                  <a:tcPr anchor="ctr"/>
                </a:tc>
              </a:tr>
              <a:tr h="339331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cs typeface="Calibri"/>
                        </a:rPr>
                        <a:t>GQ –</a:t>
                      </a:r>
                      <a:r>
                        <a:rPr lang="es-ES" sz="16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cs typeface="Calibri"/>
                        </a:rPr>
                        <a:t> 0.1</a:t>
                      </a:r>
                      <a:r>
                        <a:rPr lang="es-ES" sz="16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cs typeface="Calibri"/>
                        </a:rPr>
                        <a:t>  </a:t>
                      </a:r>
                      <a:endParaRPr lang="es-ES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3424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a 2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29160488"/>
              </p:ext>
            </p:extLst>
          </p:nvPr>
        </p:nvGraphicFramePr>
        <p:xfrm>
          <a:off x="3861048" y="8292152"/>
          <a:ext cx="2808310" cy="5486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61662"/>
                <a:gridCol w="561662"/>
                <a:gridCol w="561662"/>
                <a:gridCol w="561662"/>
                <a:gridCol w="561662"/>
              </a:tblGrid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cs typeface="Calibri"/>
                        </a:rPr>
                        <a:t>88%</a:t>
                      </a:r>
                      <a:endParaRPr lang="es-ES" sz="12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cs typeface="Calibri"/>
                        </a:rPr>
                        <a:t>84%</a:t>
                      </a:r>
                      <a:endParaRPr lang="es-ES" sz="12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cs typeface="Calibri"/>
                        </a:rPr>
                        <a:t>89%</a:t>
                      </a:r>
                      <a:endParaRPr lang="es-ES" sz="12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cs typeface="Calibri"/>
                        </a:rPr>
                        <a:t>89%</a:t>
                      </a:r>
                      <a:endParaRPr lang="es-ES" sz="12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cs typeface="Calibri"/>
                        </a:rPr>
                        <a:t>97%</a:t>
                      </a:r>
                      <a:endParaRPr lang="es-ES" sz="12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cs typeface="Calibri"/>
                        </a:rPr>
                        <a:t>-8</a:t>
                      </a:r>
                      <a:endParaRPr lang="es-ES" sz="12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cs typeface="Calibri"/>
                        </a:rPr>
                        <a:t>-9</a:t>
                      </a:r>
                      <a:endParaRPr lang="es-ES" sz="12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cs typeface="Calibri"/>
                        </a:rPr>
                        <a:t>-13</a:t>
                      </a:r>
                      <a:endParaRPr lang="es-ES" sz="12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cs typeface="Calibri"/>
                        </a:rPr>
                        <a:t>-11</a:t>
                      </a:r>
                      <a:endParaRPr lang="es-ES" sz="12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cs typeface="Calibri"/>
                        </a:rPr>
                        <a:t>- 14</a:t>
                      </a:r>
                      <a:endParaRPr lang="es-ES" sz="12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2" name="Gráfico 61"/>
          <p:cNvGraphicFramePr/>
          <p:nvPr>
            <p:extLst>
              <p:ext uri="{D42A27DB-BD31-4B8C-83A1-F6EECF244321}">
                <p14:modId xmlns="" xmlns:p14="http://schemas.microsoft.com/office/powerpoint/2010/main" val="3736294757"/>
              </p:ext>
            </p:extLst>
          </p:nvPr>
        </p:nvGraphicFramePr>
        <p:xfrm>
          <a:off x="3594488" y="3387715"/>
          <a:ext cx="3290896" cy="1872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3" name="Gráfico 62"/>
          <p:cNvGraphicFramePr/>
          <p:nvPr>
            <p:extLst>
              <p:ext uri="{D42A27DB-BD31-4B8C-83A1-F6EECF244321}">
                <p14:modId xmlns="" xmlns:p14="http://schemas.microsoft.com/office/powerpoint/2010/main" val="2563778450"/>
              </p:ext>
            </p:extLst>
          </p:nvPr>
        </p:nvGraphicFramePr>
        <p:xfrm>
          <a:off x="472743" y="6312126"/>
          <a:ext cx="3290896" cy="1872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Gráfico 14"/>
          <p:cNvGraphicFramePr/>
          <p:nvPr>
            <p:extLst>
              <p:ext uri="{D42A27DB-BD31-4B8C-83A1-F6EECF244321}">
                <p14:modId xmlns="" xmlns:p14="http://schemas.microsoft.com/office/powerpoint/2010/main" val="2630911856"/>
              </p:ext>
            </p:extLst>
          </p:nvPr>
        </p:nvGraphicFramePr>
        <p:xfrm>
          <a:off x="204007" y="2308101"/>
          <a:ext cx="6408712" cy="504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6" cstate="print"/>
          <a:srcRect l="7558" t="3653" r="10874" b="35449"/>
          <a:stretch/>
        </p:blipFill>
        <p:spPr>
          <a:xfrm>
            <a:off x="4005138" y="3242697"/>
            <a:ext cx="426350" cy="388868"/>
          </a:xfrm>
          <a:prstGeom prst="rect">
            <a:avLst/>
          </a:prstGeom>
        </p:spPr>
      </p:pic>
      <p:sp>
        <p:nvSpPr>
          <p:cNvPr id="800771" name="Rectangle 3"/>
          <p:cNvSpPr>
            <a:spLocks noChangeArrowheads="1"/>
          </p:cNvSpPr>
          <p:nvPr/>
        </p:nvSpPr>
        <p:spPr bwMode="auto">
          <a:xfrm>
            <a:off x="1341438" y="246032"/>
            <a:ext cx="36004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III. Opinión candidatos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61" name="Gráfico 60"/>
          <p:cNvGraphicFramePr/>
          <p:nvPr>
            <p:extLst>
              <p:ext uri="{D42A27DB-BD31-4B8C-83A1-F6EECF244321}">
                <p14:modId xmlns="" xmlns:p14="http://schemas.microsoft.com/office/powerpoint/2010/main" val="1720059984"/>
              </p:ext>
            </p:extLst>
          </p:nvPr>
        </p:nvGraphicFramePr>
        <p:xfrm>
          <a:off x="404664" y="3375288"/>
          <a:ext cx="3358976" cy="1872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64" name="Gráfico 63"/>
          <p:cNvGraphicFramePr/>
          <p:nvPr>
            <p:extLst>
              <p:ext uri="{D42A27DB-BD31-4B8C-83A1-F6EECF244321}">
                <p14:modId xmlns="" xmlns:p14="http://schemas.microsoft.com/office/powerpoint/2010/main" val="2127447019"/>
              </p:ext>
            </p:extLst>
          </p:nvPr>
        </p:nvGraphicFramePr>
        <p:xfrm>
          <a:off x="3617472" y="6300191"/>
          <a:ext cx="3290896" cy="1872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9" cstate="print"/>
          <a:srcRect l="6584" r="10665" b="15187"/>
          <a:stretch/>
        </p:blipFill>
        <p:spPr>
          <a:xfrm>
            <a:off x="826937" y="3247756"/>
            <a:ext cx="435273" cy="38186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10" cstate="print"/>
          <a:srcRect l="12633" r="3085"/>
          <a:stretch/>
        </p:blipFill>
        <p:spPr>
          <a:xfrm>
            <a:off x="777681" y="6133726"/>
            <a:ext cx="441803" cy="38252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11" cstate="print"/>
          <a:srcRect l="37033" r="35351" b="58164"/>
          <a:stretch/>
        </p:blipFill>
        <p:spPr>
          <a:xfrm>
            <a:off x="3945813" y="6154263"/>
            <a:ext cx="407937" cy="399207"/>
          </a:xfrm>
          <a:prstGeom prst="rect">
            <a:avLst/>
          </a:prstGeom>
        </p:spPr>
      </p:pic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302344" y="1587415"/>
            <a:ext cx="62230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 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Para cada persona por favor dígame si lo conoce o ha oído hablar de él o ella y, de ser así, si la opinión que tiene usted es ___.</a:t>
            </a:r>
            <a:endParaRPr lang="es-MX" sz="14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7" name="Rectángulo redondeado 16"/>
          <p:cNvSpPr/>
          <p:nvPr/>
        </p:nvSpPr>
        <p:spPr>
          <a:xfrm>
            <a:off x="0" y="3131840"/>
            <a:ext cx="3569088" cy="2821350"/>
          </a:xfrm>
          <a:prstGeom prst="roundRect">
            <a:avLst>
              <a:gd name="adj" fmla="val 4888"/>
            </a:avLst>
          </a:prstGeom>
          <a:noFill/>
          <a:ln w="28575" cmpd="sng">
            <a:solidFill>
              <a:srgbClr val="2245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redondeado 18"/>
          <p:cNvSpPr/>
          <p:nvPr/>
        </p:nvSpPr>
        <p:spPr>
          <a:xfrm>
            <a:off x="3789040" y="3183840"/>
            <a:ext cx="2952328" cy="2812128"/>
          </a:xfrm>
          <a:prstGeom prst="roundRect">
            <a:avLst>
              <a:gd name="adj" fmla="val 4614"/>
            </a:avLst>
          </a:prstGeom>
          <a:noFill/>
          <a:ln w="28575" cmpd="sng">
            <a:solidFill>
              <a:srgbClr val="30741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redondeado 19"/>
          <p:cNvSpPr/>
          <p:nvPr/>
        </p:nvSpPr>
        <p:spPr>
          <a:xfrm>
            <a:off x="44624" y="6084168"/>
            <a:ext cx="3574999" cy="2858718"/>
          </a:xfrm>
          <a:prstGeom prst="roundRect">
            <a:avLst>
              <a:gd name="adj" fmla="val 4796"/>
            </a:avLst>
          </a:prstGeom>
          <a:noFill/>
          <a:ln w="28575" cmpd="sng">
            <a:solidFill>
              <a:srgbClr val="C17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redondeado 20"/>
          <p:cNvSpPr/>
          <p:nvPr/>
        </p:nvSpPr>
        <p:spPr>
          <a:xfrm>
            <a:off x="3789040" y="6084168"/>
            <a:ext cx="2952328" cy="2858718"/>
          </a:xfrm>
          <a:prstGeom prst="roundRect">
            <a:avLst>
              <a:gd name="adj" fmla="val 3571"/>
            </a:avLst>
          </a:prstGeom>
          <a:noFill/>
          <a:ln w="28575" cmpd="sng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8426513"/>
              </p:ext>
            </p:extLst>
          </p:nvPr>
        </p:nvGraphicFramePr>
        <p:xfrm>
          <a:off x="116632" y="5345690"/>
          <a:ext cx="3425071" cy="5486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77357"/>
                <a:gridCol w="464334"/>
                <a:gridCol w="570845"/>
                <a:gridCol w="570845"/>
                <a:gridCol w="570845"/>
                <a:gridCol w="570845"/>
              </a:tblGrid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2245AF"/>
                          </a:solidFill>
                          <a:latin typeface="Calibri"/>
                          <a:cs typeface="Calibri"/>
                        </a:rPr>
                        <a:t>Conoce</a:t>
                      </a:r>
                      <a:endParaRPr lang="es-ES" sz="1200" b="1" dirty="0">
                        <a:solidFill>
                          <a:srgbClr val="2245A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2245AF"/>
                          </a:solidFill>
                          <a:latin typeface="Calibri"/>
                          <a:cs typeface="Calibri"/>
                        </a:rPr>
                        <a:t>98%</a:t>
                      </a:r>
                      <a:endParaRPr lang="es-ES" sz="1200" b="1" dirty="0">
                        <a:solidFill>
                          <a:srgbClr val="2245A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2245AF"/>
                          </a:solidFill>
                          <a:latin typeface="Calibri"/>
                          <a:cs typeface="Calibri"/>
                        </a:rPr>
                        <a:t>98%</a:t>
                      </a:r>
                      <a:endParaRPr lang="es-ES" sz="1200" b="1" dirty="0">
                        <a:solidFill>
                          <a:srgbClr val="2245A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2245AF"/>
                          </a:solidFill>
                          <a:latin typeface="Calibri"/>
                          <a:cs typeface="Calibri"/>
                        </a:rPr>
                        <a:t>98%</a:t>
                      </a:r>
                      <a:endParaRPr lang="es-ES" sz="1200" b="1" dirty="0">
                        <a:solidFill>
                          <a:srgbClr val="2245A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2245AF"/>
                          </a:solidFill>
                          <a:latin typeface="Calibri"/>
                          <a:cs typeface="Calibri"/>
                        </a:rPr>
                        <a:t>99%</a:t>
                      </a:r>
                      <a:endParaRPr lang="es-ES" sz="1200" b="1" dirty="0">
                        <a:solidFill>
                          <a:srgbClr val="2245A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2245AF"/>
                          </a:solidFill>
                          <a:latin typeface="Calibri"/>
                          <a:cs typeface="Calibri"/>
                        </a:rPr>
                        <a:t>98%</a:t>
                      </a:r>
                      <a:endParaRPr lang="es-ES" sz="1200" b="1" dirty="0">
                        <a:solidFill>
                          <a:srgbClr val="2245A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2245AF"/>
                          </a:solidFill>
                          <a:latin typeface="Calibri"/>
                          <a:cs typeface="Calibri"/>
                        </a:rPr>
                        <a:t>Saldo</a:t>
                      </a:r>
                      <a:endParaRPr lang="es-ES" sz="1200" b="1" dirty="0">
                        <a:solidFill>
                          <a:srgbClr val="2245A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2245AF"/>
                          </a:solidFill>
                          <a:latin typeface="Calibri"/>
                          <a:cs typeface="Calibri"/>
                        </a:rPr>
                        <a:t>+15</a:t>
                      </a:r>
                      <a:endParaRPr lang="es-ES" sz="1200" b="1" dirty="0">
                        <a:solidFill>
                          <a:srgbClr val="2245A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2245AF"/>
                          </a:solidFill>
                          <a:latin typeface="Calibri"/>
                          <a:cs typeface="Calibri"/>
                        </a:rPr>
                        <a:t>+6</a:t>
                      </a:r>
                      <a:endParaRPr lang="es-ES" sz="1200" b="1" dirty="0">
                        <a:solidFill>
                          <a:srgbClr val="2245A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2245AF"/>
                          </a:solidFill>
                          <a:latin typeface="Calibri"/>
                          <a:cs typeface="Calibri"/>
                        </a:rPr>
                        <a:t>+1</a:t>
                      </a:r>
                      <a:endParaRPr lang="es-ES" sz="1200" b="1" dirty="0">
                        <a:solidFill>
                          <a:srgbClr val="2245A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2245AF"/>
                          </a:solidFill>
                          <a:latin typeface="Calibri"/>
                          <a:cs typeface="Calibri"/>
                        </a:rPr>
                        <a:t>-6</a:t>
                      </a:r>
                      <a:endParaRPr lang="es-ES" sz="1200" b="1" dirty="0">
                        <a:solidFill>
                          <a:srgbClr val="2245A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2245AF"/>
                          </a:solidFill>
                          <a:latin typeface="Calibri"/>
                          <a:cs typeface="Calibri"/>
                        </a:rPr>
                        <a:t>- 3</a:t>
                      </a:r>
                      <a:endParaRPr lang="es-ES" sz="1200" b="1" dirty="0">
                        <a:solidFill>
                          <a:srgbClr val="2245A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34" name="Tabla 3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8834338"/>
              </p:ext>
            </p:extLst>
          </p:nvPr>
        </p:nvGraphicFramePr>
        <p:xfrm>
          <a:off x="3848350" y="5345690"/>
          <a:ext cx="2808310" cy="5486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61662"/>
                <a:gridCol w="561662"/>
                <a:gridCol w="561662"/>
                <a:gridCol w="561662"/>
                <a:gridCol w="561662"/>
              </a:tblGrid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30741A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lang="es-ES" sz="1200" b="1" dirty="0">
                        <a:solidFill>
                          <a:srgbClr val="30741A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30741A"/>
                          </a:solidFill>
                          <a:latin typeface="Calibri"/>
                          <a:cs typeface="Calibri"/>
                        </a:rPr>
                        <a:t>98%</a:t>
                      </a:r>
                      <a:endParaRPr lang="es-ES" sz="1200" b="1" dirty="0">
                        <a:solidFill>
                          <a:srgbClr val="30741A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30741A"/>
                          </a:solidFill>
                          <a:latin typeface="Calibri"/>
                          <a:cs typeface="Calibri"/>
                        </a:rPr>
                        <a:t>99%</a:t>
                      </a:r>
                      <a:endParaRPr lang="es-ES" sz="1200" b="1" dirty="0">
                        <a:solidFill>
                          <a:srgbClr val="30741A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30741A"/>
                          </a:solidFill>
                          <a:latin typeface="Calibri"/>
                          <a:cs typeface="Calibri"/>
                        </a:rPr>
                        <a:t>99%</a:t>
                      </a:r>
                      <a:endParaRPr lang="es-ES" sz="1200" b="1" dirty="0">
                        <a:solidFill>
                          <a:srgbClr val="30741A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30741A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lang="es-ES" sz="1200" b="1" dirty="0">
                        <a:solidFill>
                          <a:srgbClr val="30741A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30741A"/>
                          </a:solidFill>
                          <a:latin typeface="Calibri"/>
                          <a:cs typeface="Calibri"/>
                        </a:rPr>
                        <a:t>+28</a:t>
                      </a:r>
                      <a:endParaRPr lang="es-ES" sz="1200" b="1" dirty="0">
                        <a:solidFill>
                          <a:srgbClr val="30741A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30741A"/>
                          </a:solidFill>
                          <a:latin typeface="Calibri"/>
                          <a:cs typeface="Calibri"/>
                        </a:rPr>
                        <a:t>+16</a:t>
                      </a:r>
                      <a:endParaRPr lang="es-ES" sz="1200" b="1" dirty="0">
                        <a:solidFill>
                          <a:srgbClr val="30741A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30741A"/>
                          </a:solidFill>
                          <a:latin typeface="Calibri"/>
                          <a:cs typeface="Calibri"/>
                        </a:rPr>
                        <a:t>+ 10</a:t>
                      </a:r>
                      <a:endParaRPr lang="es-ES" sz="1200" b="1" dirty="0">
                        <a:solidFill>
                          <a:srgbClr val="30741A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30741A"/>
                          </a:solidFill>
                          <a:latin typeface="Calibri"/>
                          <a:cs typeface="Calibri"/>
                        </a:rPr>
                        <a:t>+ 21</a:t>
                      </a:r>
                      <a:endParaRPr lang="es-ES" sz="1200" b="1" dirty="0">
                        <a:solidFill>
                          <a:srgbClr val="30741A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30741A"/>
                          </a:solidFill>
                          <a:latin typeface="Calibri"/>
                          <a:cs typeface="Calibri"/>
                        </a:rPr>
                        <a:t>+ 20</a:t>
                      </a:r>
                      <a:endParaRPr lang="es-ES" sz="1200" b="1" dirty="0">
                        <a:solidFill>
                          <a:srgbClr val="30741A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5 Rectángulo redondeado"/>
          <p:cNvSpPr/>
          <p:nvPr/>
        </p:nvSpPr>
        <p:spPr>
          <a:xfrm>
            <a:off x="2961259" y="3635896"/>
            <a:ext cx="563222" cy="233190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5 Rectángulo redondeado"/>
          <p:cNvSpPr/>
          <p:nvPr/>
        </p:nvSpPr>
        <p:spPr>
          <a:xfrm>
            <a:off x="6095223" y="3635896"/>
            <a:ext cx="563222" cy="233190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27" name="Tabla 2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71583684"/>
              </p:ext>
            </p:extLst>
          </p:nvPr>
        </p:nvGraphicFramePr>
        <p:xfrm>
          <a:off x="116632" y="8281416"/>
          <a:ext cx="3425071" cy="5486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77357"/>
                <a:gridCol w="464334"/>
                <a:gridCol w="570845"/>
                <a:gridCol w="570845"/>
                <a:gridCol w="570845"/>
                <a:gridCol w="570845"/>
              </a:tblGrid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Conoce</a:t>
                      </a:r>
                      <a:endParaRPr lang="es-ES" sz="12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96%</a:t>
                      </a:r>
                      <a:endParaRPr lang="es-ES" sz="1200" b="1" dirty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98%</a:t>
                      </a:r>
                      <a:endParaRPr lang="es-ES" sz="1200" b="1" dirty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99%</a:t>
                      </a:r>
                      <a:endParaRPr lang="es-ES" sz="1200" b="1" dirty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99%</a:t>
                      </a:r>
                      <a:endParaRPr lang="es-ES" sz="1200" b="1" dirty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99%</a:t>
                      </a:r>
                      <a:endParaRPr lang="es-ES" sz="1200" b="1" dirty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Saldo</a:t>
                      </a:r>
                      <a:endParaRPr lang="es-ES" sz="12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-1</a:t>
                      </a:r>
                      <a:endParaRPr lang="es-ES" sz="1200" b="1" dirty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+6</a:t>
                      </a:r>
                      <a:endParaRPr lang="es-ES" sz="1200" b="1" dirty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+5</a:t>
                      </a:r>
                      <a:endParaRPr lang="es-ES" sz="1200" b="1" dirty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+1</a:t>
                      </a:r>
                      <a:endParaRPr lang="es-ES" sz="1200" b="1" dirty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lang="es-ES" sz="1200" b="1" baseline="0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8</a:t>
                      </a:r>
                      <a:endParaRPr lang="es-ES" sz="1200" b="1" dirty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8" name="5 Rectángulo redondeado"/>
          <p:cNvSpPr/>
          <p:nvPr/>
        </p:nvSpPr>
        <p:spPr>
          <a:xfrm>
            <a:off x="2961259" y="6555494"/>
            <a:ext cx="563222" cy="233698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5 Rectángulo redondeado"/>
          <p:cNvSpPr/>
          <p:nvPr/>
        </p:nvSpPr>
        <p:spPr>
          <a:xfrm>
            <a:off x="6131435" y="6529308"/>
            <a:ext cx="521602" cy="233698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56ACEE-7C83-4D59-A036-069A2AE123C9}" type="slidenum">
              <a:rPr lang="es-MX" smtClean="0"/>
              <a:pPr>
                <a:defRPr/>
              </a:pPr>
              <a:t>5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2534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A21473-10AB-4730-9C25-76D9A02F0683}" type="slidenum">
              <a:rPr lang="es-MX"/>
              <a:pPr>
                <a:defRPr/>
              </a:pPr>
              <a:t>6</a:t>
            </a:fld>
            <a:endParaRPr lang="es-MX"/>
          </a:p>
        </p:txBody>
      </p:sp>
      <p:sp>
        <p:nvSpPr>
          <p:cNvPr id="8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93813395-D5E6-4444-8727-CD72F39F731E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6</a:t>
            </a:fld>
            <a:endParaRPr lang="es-MX" sz="240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50" name="Text Box 46"/>
          <p:cNvSpPr txBox="1">
            <a:spLocks noChangeArrowheads="1"/>
          </p:cNvSpPr>
          <p:nvPr/>
        </p:nvSpPr>
        <p:spPr bwMode="auto">
          <a:xfrm>
            <a:off x="188640" y="1456492"/>
            <a:ext cx="64807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s-ES_tradnl" sz="1400" dirty="0">
                <a:latin typeface="Tahoma" pitchFamily="34" charset="0"/>
                <a:cs typeface="Tahoma" pitchFamily="34" charset="0"/>
              </a:rPr>
              <a:t>¿Qué tan seguro diría que está usted de votar por el candidato y partido que acaba de mencionar: </a:t>
            </a:r>
            <a:r>
              <a:rPr lang="es-ES_tradnl" sz="1400" dirty="0" smtClean="0">
                <a:latin typeface="Tahoma" pitchFamily="34" charset="0"/>
                <a:cs typeface="Tahoma" pitchFamily="34" charset="0"/>
              </a:rPr>
              <a:t>___?</a:t>
            </a:r>
            <a:endParaRPr lang="es-ES" sz="14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63" name="Text Box 46"/>
          <p:cNvSpPr txBox="1">
            <a:spLocks noChangeArrowheads="1"/>
          </p:cNvSpPr>
          <p:nvPr/>
        </p:nvSpPr>
        <p:spPr bwMode="auto">
          <a:xfrm>
            <a:off x="574596" y="1076707"/>
            <a:ext cx="576064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s-ES_tradnl" sz="1400" b="1" i="1" dirty="0">
                <a:latin typeface="Tahoma" pitchFamily="34" charset="0"/>
                <a:cs typeface="Tahoma" pitchFamily="34" charset="0"/>
              </a:rPr>
              <a:t>Fuerza de las preferencias de los </a:t>
            </a:r>
            <a:r>
              <a:rPr lang="es-ES_tradnl" sz="1400" b="1" i="1" dirty="0" smtClean="0">
                <a:latin typeface="Tahoma" pitchFamily="34" charset="0"/>
                <a:cs typeface="Tahoma" pitchFamily="34" charset="0"/>
              </a:rPr>
              <a:t>tres principales candidatos</a:t>
            </a:r>
            <a:endParaRPr lang="es-ES" sz="1400" b="1" i="1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22" name="Gráfico 23"/>
          <p:cNvGraphicFramePr/>
          <p:nvPr>
            <p:extLst>
              <p:ext uri="{D42A27DB-BD31-4B8C-83A1-F6EECF244321}">
                <p14:modId xmlns="" xmlns:p14="http://schemas.microsoft.com/office/powerpoint/2010/main" val="477836317"/>
              </p:ext>
            </p:extLst>
          </p:nvPr>
        </p:nvGraphicFramePr>
        <p:xfrm>
          <a:off x="-24725" y="2699792"/>
          <a:ext cx="2779737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 Box 46"/>
          <p:cNvSpPr txBox="1">
            <a:spLocks noChangeArrowheads="1"/>
          </p:cNvSpPr>
          <p:nvPr/>
        </p:nvSpPr>
        <p:spPr bwMode="auto">
          <a:xfrm>
            <a:off x="929928" y="2215336"/>
            <a:ext cx="10589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s-ES_tradnl" sz="1200" b="1" i="1" dirty="0" smtClean="0">
                <a:latin typeface="Tahoma" pitchFamily="34" charset="0"/>
                <a:cs typeface="Tahoma" pitchFamily="34" charset="0"/>
              </a:rPr>
              <a:t>Enrique Peña</a:t>
            </a:r>
            <a:endParaRPr lang="es-ES" sz="1200" b="1" i="1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6" name="Imagen 28"/>
          <p:cNvPicPr>
            <a:picLocks noChangeAspect="1"/>
          </p:cNvPicPr>
          <p:nvPr/>
        </p:nvPicPr>
        <p:blipFill rotWithShape="1">
          <a:blip r:embed="rId4" cstate="print"/>
          <a:srcRect l="7558" t="3653" r="10874" b="35449"/>
          <a:stretch/>
        </p:blipFill>
        <p:spPr>
          <a:xfrm>
            <a:off x="417951" y="2195164"/>
            <a:ext cx="562777" cy="513301"/>
          </a:xfrm>
          <a:prstGeom prst="rect">
            <a:avLst/>
          </a:prstGeom>
          <a:ln w="28575" cmpd="sng">
            <a:noFill/>
          </a:ln>
        </p:spPr>
      </p:pic>
      <p:graphicFrame>
        <p:nvGraphicFramePr>
          <p:cNvPr id="27" name="Gráfico 29"/>
          <p:cNvGraphicFramePr/>
          <p:nvPr>
            <p:extLst>
              <p:ext uri="{D42A27DB-BD31-4B8C-83A1-F6EECF244321}">
                <p14:modId xmlns="" xmlns:p14="http://schemas.microsoft.com/office/powerpoint/2010/main" val="882968708"/>
              </p:ext>
            </p:extLst>
          </p:nvPr>
        </p:nvGraphicFramePr>
        <p:xfrm>
          <a:off x="2311187" y="2699220"/>
          <a:ext cx="2779737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2" name="Text Box 46"/>
          <p:cNvSpPr txBox="1">
            <a:spLocks noChangeArrowheads="1"/>
          </p:cNvSpPr>
          <p:nvPr/>
        </p:nvSpPr>
        <p:spPr bwMode="auto">
          <a:xfrm>
            <a:off x="3213383" y="2205211"/>
            <a:ext cx="1085453" cy="507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s-ES_tradnl" sz="1200" b="1" i="1" dirty="0" smtClean="0">
                <a:latin typeface="Tahoma" pitchFamily="34" charset="0"/>
                <a:cs typeface="Tahoma" pitchFamily="34" charset="0"/>
              </a:rPr>
              <a:t>Josefina Vázquez</a:t>
            </a:r>
            <a:endParaRPr lang="es-ES" sz="1200" b="1" i="1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33" name="Gráfico 33"/>
          <p:cNvGraphicFramePr/>
          <p:nvPr>
            <p:extLst>
              <p:ext uri="{D42A27DB-BD31-4B8C-83A1-F6EECF244321}">
                <p14:modId xmlns="" xmlns:p14="http://schemas.microsoft.com/office/powerpoint/2010/main" val="364015738"/>
              </p:ext>
            </p:extLst>
          </p:nvPr>
        </p:nvGraphicFramePr>
        <p:xfrm>
          <a:off x="4563611" y="2699220"/>
          <a:ext cx="2779737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5" name="Text Box 46"/>
          <p:cNvSpPr txBox="1">
            <a:spLocks noChangeArrowheads="1"/>
          </p:cNvSpPr>
          <p:nvPr/>
        </p:nvSpPr>
        <p:spPr bwMode="auto">
          <a:xfrm>
            <a:off x="5522972" y="2204424"/>
            <a:ext cx="107326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s-ES_tradnl" sz="1200" b="1" i="1" dirty="0" smtClean="0">
                <a:latin typeface="Tahoma" pitchFamily="34" charset="0"/>
                <a:cs typeface="Tahoma" pitchFamily="34" charset="0"/>
              </a:rPr>
              <a:t>Andrés M. López</a:t>
            </a:r>
            <a:endParaRPr lang="es-ES" sz="1200" b="1" i="1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36" name="Imagen 53"/>
          <p:cNvPicPr>
            <a:picLocks noChangeAspect="1"/>
          </p:cNvPicPr>
          <p:nvPr/>
        </p:nvPicPr>
        <p:blipFill rotWithShape="1">
          <a:blip r:embed="rId7" cstate="print"/>
          <a:srcRect l="6584" r="10665" b="15187"/>
          <a:stretch/>
        </p:blipFill>
        <p:spPr>
          <a:xfrm>
            <a:off x="2611026" y="2195165"/>
            <a:ext cx="574556" cy="504056"/>
          </a:xfrm>
          <a:prstGeom prst="rect">
            <a:avLst/>
          </a:prstGeom>
          <a:ln w="28575" cmpd="sng">
            <a:noFill/>
          </a:ln>
        </p:spPr>
      </p:pic>
      <p:pic>
        <p:nvPicPr>
          <p:cNvPr id="37" name="Imagen 54"/>
          <p:cNvPicPr>
            <a:picLocks noChangeAspect="1"/>
          </p:cNvPicPr>
          <p:nvPr/>
        </p:nvPicPr>
        <p:blipFill rotWithShape="1">
          <a:blip r:embed="rId8" cstate="print"/>
          <a:srcRect l="12633" r="3085"/>
          <a:stretch/>
        </p:blipFill>
        <p:spPr>
          <a:xfrm>
            <a:off x="4875008" y="2182465"/>
            <a:ext cx="583174" cy="504923"/>
          </a:xfrm>
          <a:prstGeom prst="rect">
            <a:avLst/>
          </a:prstGeom>
          <a:ln w="28575" cmpd="sng">
            <a:noFill/>
          </a:ln>
        </p:spPr>
      </p:pic>
      <p:sp>
        <p:nvSpPr>
          <p:cNvPr id="38" name="Rectángulo redondeado 56"/>
          <p:cNvSpPr/>
          <p:nvPr/>
        </p:nvSpPr>
        <p:spPr>
          <a:xfrm>
            <a:off x="77758" y="2051720"/>
            <a:ext cx="2160240" cy="3168352"/>
          </a:xfrm>
          <a:prstGeom prst="roundRect">
            <a:avLst/>
          </a:prstGeom>
          <a:noFill/>
          <a:ln w="28575" cmpd="sng">
            <a:solidFill>
              <a:srgbClr val="30741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Rectángulo redondeado 58"/>
          <p:cNvSpPr/>
          <p:nvPr/>
        </p:nvSpPr>
        <p:spPr>
          <a:xfrm>
            <a:off x="2369056" y="2051720"/>
            <a:ext cx="2160240" cy="3168352"/>
          </a:xfrm>
          <a:prstGeom prst="roundRect">
            <a:avLst/>
          </a:prstGeom>
          <a:noFill/>
          <a:ln w="28575" cmpd="sng">
            <a:solidFill>
              <a:srgbClr val="2245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Rectángulo redondeado 59"/>
          <p:cNvSpPr/>
          <p:nvPr/>
        </p:nvSpPr>
        <p:spPr>
          <a:xfrm>
            <a:off x="4620002" y="2051720"/>
            <a:ext cx="2160240" cy="3168352"/>
          </a:xfrm>
          <a:prstGeom prst="roundRect">
            <a:avLst/>
          </a:prstGeom>
          <a:noFill/>
          <a:ln w="28575" cmpd="sng">
            <a:solidFill>
              <a:srgbClr val="C17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Text Box 4"/>
          <p:cNvSpPr txBox="1">
            <a:spLocks noChangeArrowheads="1"/>
          </p:cNvSpPr>
          <p:nvPr/>
        </p:nvSpPr>
        <p:spPr bwMode="auto">
          <a:xfrm>
            <a:off x="366092" y="5704964"/>
            <a:ext cx="62230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Al margen de por quién piensa votar usted, ¿quién cree que ganará las elecciones para Presidente de México? </a:t>
            </a:r>
          </a:p>
        </p:txBody>
      </p:sp>
      <p:graphicFrame>
        <p:nvGraphicFramePr>
          <p:cNvPr id="42" name="Gráfico 12"/>
          <p:cNvGraphicFramePr/>
          <p:nvPr>
            <p:extLst>
              <p:ext uri="{D42A27DB-BD31-4B8C-83A1-F6EECF244321}">
                <p14:modId xmlns="" xmlns:p14="http://schemas.microsoft.com/office/powerpoint/2010/main" val="4013842792"/>
              </p:ext>
            </p:extLst>
          </p:nvPr>
        </p:nvGraphicFramePr>
        <p:xfrm>
          <a:off x="364406" y="6254000"/>
          <a:ext cx="6192688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" name="1 Rectángulo redondeado"/>
          <p:cNvSpPr/>
          <p:nvPr/>
        </p:nvSpPr>
        <p:spPr>
          <a:xfrm>
            <a:off x="0" y="2987824"/>
            <a:ext cx="6858000" cy="27656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Rectángulo redondeado"/>
          <p:cNvSpPr/>
          <p:nvPr/>
        </p:nvSpPr>
        <p:spPr>
          <a:xfrm>
            <a:off x="3534916" y="6660232"/>
            <a:ext cx="482451" cy="194421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3" name="Rectangle 3"/>
          <p:cNvSpPr>
            <a:spLocks noChangeArrowheads="1"/>
          </p:cNvSpPr>
          <p:nvPr/>
        </p:nvSpPr>
        <p:spPr bwMode="auto">
          <a:xfrm>
            <a:off x="1309688" y="246033"/>
            <a:ext cx="44235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IV. </a:t>
            </a: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Fuerza </a:t>
            </a: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de las preferencias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297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728529" y="1619672"/>
            <a:ext cx="5396426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¿Usted </a:t>
            </a:r>
            <a:r>
              <a:rPr lang="es-MX" sz="1400" dirty="0">
                <a:latin typeface="Tahoma" pitchFamily="34" charset="0"/>
                <a:cs typeface="Tahoma" pitchFamily="34" charset="0"/>
              </a:rPr>
              <a:t>cree que esta elección ya está decidida a favor de Peña Nieto o todavía no? </a:t>
            </a:r>
          </a:p>
        </p:txBody>
      </p:sp>
      <p:graphicFrame>
        <p:nvGraphicFramePr>
          <p:cNvPr id="22" name="Gráfico 21"/>
          <p:cNvGraphicFramePr/>
          <p:nvPr>
            <p:extLst>
              <p:ext uri="{D42A27DB-BD31-4B8C-83A1-F6EECF244321}">
                <p14:modId xmlns="" xmlns:p14="http://schemas.microsoft.com/office/powerpoint/2010/main" val="3564033811"/>
              </p:ext>
            </p:extLst>
          </p:nvPr>
        </p:nvGraphicFramePr>
        <p:xfrm>
          <a:off x="1340768" y="2555776"/>
          <a:ext cx="3874321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71313453"/>
              </p:ext>
            </p:extLst>
          </p:nvPr>
        </p:nvGraphicFramePr>
        <p:xfrm>
          <a:off x="476672" y="5508104"/>
          <a:ext cx="5904654" cy="242095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8032"/>
                <a:gridCol w="2448272"/>
                <a:gridCol w="1008112"/>
                <a:gridCol w="864096"/>
                <a:gridCol w="648072"/>
                <a:gridCol w="648070"/>
              </a:tblGrid>
              <a:tr h="341331">
                <a:tc rowSpan="2" gridSpan="2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latin typeface="Calibri"/>
                          <a:cs typeface="Calibri"/>
                        </a:rPr>
                        <a:t>¿Usted cree que esta elección ya está decidida a favor de Peña Nieto o todavía no?</a:t>
                      </a:r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477863">
                <a:tc gridSpan="2"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7F0C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lang="es-ES" sz="12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Ns / Nc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alibri"/>
                          <a:cs typeface="Calibri"/>
                        </a:rPr>
                        <a:t>Total</a:t>
                      </a:r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276857">
                <a:tc rowSpan="5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Intención de voto (Boleta)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vert="vert270" anchor="ctr" anchorCtr="1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Josefina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Vázquez Mota / PAN</a:t>
                      </a:r>
                    </a:p>
                  </a:txBody>
                  <a:tcPr marL="12700" marR="12700" marT="12700" marB="0" anchor="ctr">
                    <a:solidFill>
                      <a:srgbClr val="2245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 smtClean="0">
                          <a:effectLst/>
                          <a:latin typeface="Calibri"/>
                          <a:cs typeface="Calibri"/>
                        </a:rPr>
                        <a:t>22.4%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600" b="1" i="0" u="none" strike="noStrike" kern="1200" dirty="0" smtClean="0">
                          <a:solidFill>
                            <a:srgbClr val="3C733D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68.9%</a:t>
                      </a:r>
                      <a:endParaRPr lang="es-ES" sz="1600" b="1" i="0" u="none" strike="noStrike" kern="1200" dirty="0">
                        <a:solidFill>
                          <a:srgbClr val="3C733D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 smtClean="0">
                          <a:effectLst/>
                          <a:latin typeface="Calibri"/>
                          <a:cs typeface="Calibri"/>
                        </a:rPr>
                        <a:t>8.6%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smtClean="0">
                          <a:effectLst/>
                          <a:latin typeface="Calibri"/>
                          <a:cs typeface="Calibri"/>
                        </a:rPr>
                        <a:t>100.0%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</a:tr>
              <a:tr h="276857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Enrique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Peña Nieto / PRI - PVEM</a:t>
                      </a:r>
                    </a:p>
                  </a:txBody>
                  <a:tcPr marL="12700" marR="12700" marT="12700" marB="0" anchor="ctr">
                    <a:solidFill>
                      <a:srgbClr val="3074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 smtClean="0">
                          <a:solidFill>
                            <a:srgbClr val="3C733D"/>
                          </a:solidFill>
                          <a:effectLst/>
                          <a:latin typeface="Calibri"/>
                          <a:cs typeface="Calibri"/>
                        </a:rPr>
                        <a:t>51.1%</a:t>
                      </a:r>
                      <a:endParaRPr lang="es-ES" sz="1600" b="1" i="0" u="none" strike="noStrike" dirty="0">
                        <a:solidFill>
                          <a:srgbClr val="3C733D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40.7%</a:t>
                      </a:r>
                      <a:endParaRPr lang="es-E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8.3%</a:t>
                      </a:r>
                      <a:endParaRPr lang="es-E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smtClean="0">
                          <a:effectLst/>
                          <a:latin typeface="Calibri"/>
                          <a:cs typeface="Calibri"/>
                        </a:rPr>
                        <a:t>100.0%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</a:tr>
              <a:tr h="316799">
                <a:tc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Andrés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Manuel López Obrador /    </a:t>
                      </a:r>
                      <a:endParaRPr lang="es-E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PRD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PT - MC</a:t>
                      </a:r>
                    </a:p>
                  </a:txBody>
                  <a:tcPr marL="12700" marR="12700" marT="12700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 smtClean="0">
                          <a:effectLst/>
                          <a:latin typeface="Calibri"/>
                          <a:cs typeface="Calibri"/>
                        </a:rPr>
                        <a:t>28.9%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600" b="1" i="0" u="none" strike="noStrike" kern="1200" dirty="0" smtClean="0">
                          <a:solidFill>
                            <a:srgbClr val="3C733D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63.1%</a:t>
                      </a:r>
                      <a:endParaRPr lang="es-ES" sz="1600" b="1" i="0" u="none" strike="noStrike" kern="1200" dirty="0">
                        <a:solidFill>
                          <a:srgbClr val="3C733D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 smtClean="0">
                          <a:effectLst/>
                          <a:latin typeface="Calibri"/>
                          <a:cs typeface="Calibri"/>
                        </a:rPr>
                        <a:t>8.0%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smtClean="0">
                          <a:effectLst/>
                          <a:latin typeface="Calibri"/>
                          <a:cs typeface="Calibri"/>
                        </a:rPr>
                        <a:t>100.0%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</a:tr>
              <a:tr h="276857">
                <a:tc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Gabriel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Quadri / PANAL</a:t>
                      </a:r>
                    </a:p>
                  </a:txBody>
                  <a:tcPr marL="12700" marR="12700" marT="1270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 smtClean="0">
                          <a:effectLst/>
                          <a:latin typeface="Calibri"/>
                          <a:cs typeface="Calibri"/>
                        </a:rPr>
                        <a:t>27.1%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600" b="1" i="0" u="none" strike="noStrike" kern="1200" dirty="0" smtClean="0">
                          <a:solidFill>
                            <a:srgbClr val="3C733D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58.9%</a:t>
                      </a:r>
                      <a:endParaRPr lang="es-ES" sz="1600" b="1" i="0" u="none" strike="noStrike" kern="1200" dirty="0">
                        <a:solidFill>
                          <a:srgbClr val="3C733D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 smtClean="0">
                          <a:effectLst/>
                          <a:latin typeface="Calibri"/>
                          <a:cs typeface="Calibri"/>
                        </a:rPr>
                        <a:t>14.0%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 smtClean="0">
                          <a:effectLst/>
                          <a:latin typeface="Calibri"/>
                          <a:cs typeface="Calibri"/>
                        </a:rPr>
                        <a:t>100.0%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</a:tr>
              <a:tr h="276857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Calibri"/>
                          <a:cs typeface="Calibri"/>
                        </a:rPr>
                        <a:t>Total</a:t>
                      </a:r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 smtClean="0">
                          <a:effectLst/>
                          <a:latin typeface="Calibri"/>
                          <a:cs typeface="Calibri"/>
                        </a:rPr>
                        <a:t>35%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600" b="1" i="0" u="none" strike="noStrike" kern="1200" dirty="0" smtClean="0">
                          <a:solidFill>
                            <a:srgbClr val="3C733D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52%</a:t>
                      </a:r>
                      <a:endParaRPr lang="es-ES" sz="1600" b="1" i="0" u="none" strike="noStrike" kern="1200" dirty="0">
                        <a:solidFill>
                          <a:srgbClr val="3C733D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 smtClean="0">
                          <a:effectLst/>
                          <a:latin typeface="Calibri"/>
                          <a:cs typeface="Calibri"/>
                        </a:rPr>
                        <a:t>13%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sp>
        <p:nvSpPr>
          <p:cNvPr id="2" name="Marcador de número de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56ACEE-7C83-4D59-A036-069A2AE123C9}" type="slidenum">
              <a:rPr lang="es-MX" smtClean="0"/>
              <a:pPr>
                <a:defRPr/>
              </a:pPr>
              <a:t>7</a:t>
            </a:fld>
            <a:endParaRPr lang="es-MX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309688" y="246033"/>
            <a:ext cx="44235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IV. </a:t>
            </a: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Fuerza </a:t>
            </a: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de las preferencias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192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89372" y="1530350"/>
            <a:ext cx="5872881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Comparativo Identificación Partidista e Intención de Voto por Senadores y Diputados 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Federales (Ambos con urna y boleta simulada)</a:t>
            </a:r>
            <a:endParaRPr lang="es-MX" sz="14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92696" y="2123728"/>
            <a:ext cx="56403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(Agrupado por Coalición*)</a:t>
            </a:r>
          </a:p>
        </p:txBody>
      </p:sp>
      <p:graphicFrame>
        <p:nvGraphicFramePr>
          <p:cNvPr id="21" name="Gráfico 20"/>
          <p:cNvGraphicFramePr/>
          <p:nvPr>
            <p:extLst>
              <p:ext uri="{D42A27DB-BD31-4B8C-83A1-F6EECF244321}">
                <p14:modId xmlns="" xmlns:p14="http://schemas.microsoft.com/office/powerpoint/2010/main" val="2813796613"/>
              </p:ext>
            </p:extLst>
          </p:nvPr>
        </p:nvGraphicFramePr>
        <p:xfrm>
          <a:off x="-262898" y="2564488"/>
          <a:ext cx="7382208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4815833" y="2875102"/>
            <a:ext cx="175635" cy="177926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57639" b="100000" l="41834" r="59599">
                        <a14:foregroundMark x1="51862" y1="90972" x2="51862" y2="90972"/>
                        <a14:foregroundMark x1="52722" y1="86111" x2="52722" y2="86111"/>
                        <a14:foregroundMark x1="52722" y1="86111" x2="52722" y2="86111"/>
                        <a14:foregroundMark x1="53009" y1="81250" x2="53009" y2="81250"/>
                        <a14:foregroundMark x1="53009" y1="81250" x2="53009" y2="81250"/>
                        <a14:foregroundMark x1="52436" y1="77083" x2="52436" y2="77083"/>
                        <a14:foregroundMark x1="51862" y1="75694" x2="51862" y2="75694"/>
                        <a14:foregroundMark x1="51003" y1="75694" x2="51003" y2="75694"/>
                        <a14:foregroundMark x1="50716" y1="77778" x2="50716" y2="77778"/>
                        <a14:foregroundMark x1="50430" y1="79167" x2="50430" y2="79167"/>
                        <a14:foregroundMark x1="49857" y1="81250" x2="49857" y2="81250"/>
                        <a14:foregroundMark x1="48711" y1="88889" x2="48711" y2="88889"/>
                        <a14:foregroundMark x1="50143" y1="88194" x2="50143" y2="88194"/>
                        <a14:foregroundMark x1="50430" y1="91667" x2="50430" y2="91667"/>
                        <a14:foregroundMark x1="50143" y1="93750" x2="50143" y2="93750"/>
                        <a14:foregroundMark x1="51862" y1="95139" x2="51862" y2="95139"/>
                        <a14:foregroundMark x1="53295" y1="95139" x2="53295" y2="95139"/>
                        <a14:foregroundMark x1="54155" y1="93750" x2="54155" y2="93750"/>
                        <a14:foregroundMark x1="55014" y1="92361" x2="55014" y2="92361"/>
                        <a14:foregroundMark x1="55874" y1="85417" x2="55874" y2="85417"/>
                        <a14:foregroundMark x1="56447" y1="84028" x2="56447" y2="84028"/>
                        <a14:foregroundMark x1="56447" y1="90278" x2="56447" y2="90278"/>
                        <a14:foregroundMark x1="55301" y1="84722" x2="55301" y2="84722"/>
                        <a14:foregroundMark x1="55014" y1="77778" x2="55014" y2="77778"/>
                        <a14:foregroundMark x1="54441" y1="75000" x2="54441" y2="75000"/>
                        <a14:foregroundMark x1="55014" y1="72222" x2="55014" y2="72222"/>
                        <a14:foregroundMark x1="56447" y1="75000" x2="56447" y2="75000"/>
                        <a14:foregroundMark x1="57880" y1="79167" x2="57880" y2="79167"/>
                        <a14:foregroundMark x1="58166" y1="75694" x2="58166" y2="75694"/>
                        <a14:foregroundMark x1="57593" y1="71528" x2="57593" y2="71528"/>
                        <a14:foregroundMark x1="56160" y1="67361" x2="56160" y2="67361"/>
                        <a14:foregroundMark x1="54155" y1="65278" x2="54155" y2="65278"/>
                        <a14:foregroundMark x1="51862" y1="62500" x2="51862" y2="62500"/>
                        <a14:foregroundMark x1="50430" y1="61806" x2="50430" y2="61806"/>
                        <a14:foregroundMark x1="48997" y1="61806" x2="48997" y2="61806"/>
                        <a14:foregroundMark x1="46991" y1="61806" x2="46991" y2="61806"/>
                        <a14:foregroundMark x1="46418" y1="66667" x2="46418" y2="66667"/>
                        <a14:foregroundMark x1="44126" y1="70833" x2="44126" y2="70833"/>
                        <a14:foregroundMark x1="42693" y1="76389" x2="42693" y2="76389"/>
                        <a14:foregroundMark x1="42693" y1="79861" x2="42693" y2="79861"/>
                        <a14:foregroundMark x1="44413" y1="78472" x2="44413" y2="78472"/>
                        <a14:foregroundMark x1="44986" y1="81944" x2="44986" y2="81944"/>
                        <a14:foregroundMark x1="50143" y1="58333" x2="50143" y2="58333"/>
                        <a14:foregroundMark x1="48711" y1="83333" x2="48711" y2="83333"/>
                        <a14:foregroundMark x1="46991" y1="86111" x2="46991" y2="86111"/>
                        <a14:foregroundMark x1="57307" y1="84028" x2="57307" y2="84028"/>
                      </a14:backgroundRemoval>
                    </a14:imgEffect>
                  </a14:imgLayer>
                </a14:imgProps>
              </a:ext>
            </a:extLst>
          </a:blip>
          <a:srcRect l="41578" t="57096" r="40370" b="-694"/>
          <a:stretch/>
        </p:blipFill>
        <p:spPr>
          <a:xfrm>
            <a:off x="4829026" y="3716616"/>
            <a:ext cx="151918" cy="151386"/>
          </a:xfrm>
          <a:prstGeom prst="rect">
            <a:avLst/>
          </a:prstGeom>
        </p:spPr>
      </p:pic>
      <p:grpSp>
        <p:nvGrpSpPr>
          <p:cNvPr id="24" name="Agrupar 23"/>
          <p:cNvGrpSpPr/>
          <p:nvPr/>
        </p:nvGrpSpPr>
        <p:grpSpPr>
          <a:xfrm>
            <a:off x="4777106" y="3373508"/>
            <a:ext cx="259060" cy="187707"/>
            <a:chOff x="2204864" y="2915816"/>
            <a:chExt cx="504833" cy="402368"/>
          </a:xfrm>
        </p:grpSpPr>
        <p:pic>
          <p:nvPicPr>
            <p:cNvPr id="25" name="Imagen 24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="" xmlns:a14="http://schemas.microsoft.com/office/drawing/2010/main">
                    <a14:imgLayer r:embed="rId9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26" name="Imagen 25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="" xmlns:a14="http://schemas.microsoft.com/office/drawing/2010/main">
                    <a14:imgLayer r:embed="rId11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="" xmlns:a14="http://schemas.microsoft.com/office/drawing/2010/main">
                    <a14:imgLayer r:embed="rId13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36" name="Agrupar 35"/>
          <p:cNvGrpSpPr/>
          <p:nvPr/>
        </p:nvGrpSpPr>
        <p:grpSpPr>
          <a:xfrm>
            <a:off x="4772520" y="3170230"/>
            <a:ext cx="268268" cy="147549"/>
            <a:chOff x="1484784" y="2699791"/>
            <a:chExt cx="548117" cy="298793"/>
          </a:xfrm>
        </p:grpSpPr>
        <p:pic>
          <p:nvPicPr>
            <p:cNvPr id="37" name="Imagen 36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="" xmlns:a14="http://schemas.microsoft.com/office/drawing/2010/main">
                    <a14:imgLayer r:embed="rId15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38" name="chart"/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="" xmlns:a14="http://schemas.microsoft.com/office/drawing/2010/main">
                    <a14:imgLayer r:embed="rId17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  <p:graphicFrame>
        <p:nvGraphicFramePr>
          <p:cNvPr id="39" name="Gráfico 38"/>
          <p:cNvGraphicFramePr/>
          <p:nvPr>
            <p:extLst>
              <p:ext uri="{D42A27DB-BD31-4B8C-83A1-F6EECF244321}">
                <p14:modId xmlns="" xmlns:p14="http://schemas.microsoft.com/office/powerpoint/2010/main" val="1889941358"/>
              </p:ext>
            </p:extLst>
          </p:nvPr>
        </p:nvGraphicFramePr>
        <p:xfrm>
          <a:off x="-259108" y="4702152"/>
          <a:ext cx="7382208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40" name="Gráfico 39"/>
          <p:cNvGraphicFramePr/>
          <p:nvPr>
            <p:extLst>
              <p:ext uri="{D42A27DB-BD31-4B8C-83A1-F6EECF244321}">
                <p14:modId xmlns="" xmlns:p14="http://schemas.microsoft.com/office/powerpoint/2010/main" val="2339202735"/>
              </p:ext>
            </p:extLst>
          </p:nvPr>
        </p:nvGraphicFramePr>
        <p:xfrm>
          <a:off x="-268828" y="6893864"/>
          <a:ext cx="7382208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pic>
        <p:nvPicPr>
          <p:cNvPr id="41" name="Imagen 40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4751895" y="5011038"/>
            <a:ext cx="175635" cy="177926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57639" b="100000" l="41834" r="59599">
                        <a14:foregroundMark x1="51862" y1="90972" x2="51862" y2="90972"/>
                        <a14:foregroundMark x1="52722" y1="86111" x2="52722" y2="86111"/>
                        <a14:foregroundMark x1="52722" y1="86111" x2="52722" y2="86111"/>
                        <a14:foregroundMark x1="53009" y1="81250" x2="53009" y2="81250"/>
                        <a14:foregroundMark x1="53009" y1="81250" x2="53009" y2="81250"/>
                        <a14:foregroundMark x1="52436" y1="77083" x2="52436" y2="77083"/>
                        <a14:foregroundMark x1="51862" y1="75694" x2="51862" y2="75694"/>
                        <a14:foregroundMark x1="51003" y1="75694" x2="51003" y2="75694"/>
                        <a14:foregroundMark x1="50716" y1="77778" x2="50716" y2="77778"/>
                        <a14:foregroundMark x1="50430" y1="79167" x2="50430" y2="79167"/>
                        <a14:foregroundMark x1="49857" y1="81250" x2="49857" y2="81250"/>
                        <a14:foregroundMark x1="48711" y1="88889" x2="48711" y2="88889"/>
                        <a14:foregroundMark x1="50143" y1="88194" x2="50143" y2="88194"/>
                        <a14:foregroundMark x1="50430" y1="91667" x2="50430" y2="91667"/>
                        <a14:foregroundMark x1="50143" y1="93750" x2="50143" y2="93750"/>
                        <a14:foregroundMark x1="51862" y1="95139" x2="51862" y2="95139"/>
                        <a14:foregroundMark x1="53295" y1="95139" x2="53295" y2="95139"/>
                        <a14:foregroundMark x1="54155" y1="93750" x2="54155" y2="93750"/>
                        <a14:foregroundMark x1="55014" y1="92361" x2="55014" y2="92361"/>
                        <a14:foregroundMark x1="55874" y1="85417" x2="55874" y2="85417"/>
                        <a14:foregroundMark x1="56447" y1="84028" x2="56447" y2="84028"/>
                        <a14:foregroundMark x1="56447" y1="90278" x2="56447" y2="90278"/>
                        <a14:foregroundMark x1="55301" y1="84722" x2="55301" y2="84722"/>
                        <a14:foregroundMark x1="55014" y1="77778" x2="55014" y2="77778"/>
                        <a14:foregroundMark x1="54441" y1="75000" x2="54441" y2="75000"/>
                        <a14:foregroundMark x1="55014" y1="72222" x2="55014" y2="72222"/>
                        <a14:foregroundMark x1="56447" y1="75000" x2="56447" y2="75000"/>
                        <a14:foregroundMark x1="57880" y1="79167" x2="57880" y2="79167"/>
                        <a14:foregroundMark x1="58166" y1="75694" x2="58166" y2="75694"/>
                        <a14:foregroundMark x1="57593" y1="71528" x2="57593" y2="71528"/>
                        <a14:foregroundMark x1="56160" y1="67361" x2="56160" y2="67361"/>
                        <a14:foregroundMark x1="54155" y1="65278" x2="54155" y2="65278"/>
                        <a14:foregroundMark x1="51862" y1="62500" x2="51862" y2="62500"/>
                        <a14:foregroundMark x1="50430" y1="61806" x2="50430" y2="61806"/>
                        <a14:foregroundMark x1="48997" y1="61806" x2="48997" y2="61806"/>
                        <a14:foregroundMark x1="46991" y1="61806" x2="46991" y2="61806"/>
                        <a14:foregroundMark x1="46418" y1="66667" x2="46418" y2="66667"/>
                        <a14:foregroundMark x1="44126" y1="70833" x2="44126" y2="70833"/>
                        <a14:foregroundMark x1="42693" y1="76389" x2="42693" y2="76389"/>
                        <a14:foregroundMark x1="42693" y1="79861" x2="42693" y2="79861"/>
                        <a14:foregroundMark x1="44413" y1="78472" x2="44413" y2="78472"/>
                        <a14:foregroundMark x1="44986" y1="81944" x2="44986" y2="81944"/>
                        <a14:foregroundMark x1="50143" y1="58333" x2="50143" y2="58333"/>
                        <a14:foregroundMark x1="48711" y1="83333" x2="48711" y2="83333"/>
                        <a14:foregroundMark x1="46991" y1="86111" x2="46991" y2="86111"/>
                        <a14:foregroundMark x1="57307" y1="84028" x2="57307" y2="84028"/>
                      </a14:backgroundRemoval>
                    </a14:imgEffect>
                  </a14:imgLayer>
                </a14:imgProps>
              </a:ext>
            </a:extLst>
          </a:blip>
          <a:srcRect l="41578" t="57096" r="40370" b="-694"/>
          <a:stretch/>
        </p:blipFill>
        <p:spPr>
          <a:xfrm>
            <a:off x="4765088" y="5852552"/>
            <a:ext cx="151918" cy="151386"/>
          </a:xfrm>
          <a:prstGeom prst="rect">
            <a:avLst/>
          </a:prstGeom>
        </p:spPr>
      </p:pic>
      <p:grpSp>
        <p:nvGrpSpPr>
          <p:cNvPr id="43" name="Agrupar 42"/>
          <p:cNvGrpSpPr/>
          <p:nvPr/>
        </p:nvGrpSpPr>
        <p:grpSpPr>
          <a:xfrm>
            <a:off x="4713168" y="5509444"/>
            <a:ext cx="259060" cy="187707"/>
            <a:chOff x="2204864" y="2915816"/>
            <a:chExt cx="504833" cy="402368"/>
          </a:xfrm>
        </p:grpSpPr>
        <p:pic>
          <p:nvPicPr>
            <p:cNvPr id="44" name="Imagen 4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="" xmlns:a14="http://schemas.microsoft.com/office/drawing/2010/main">
                    <a14:imgLayer r:embed="rId9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45" name="Imagen 44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="" xmlns:a14="http://schemas.microsoft.com/office/drawing/2010/main">
                    <a14:imgLayer r:embed="rId11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46" name="Imagen 45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="" xmlns:a14="http://schemas.microsoft.com/office/drawing/2010/main">
                    <a14:imgLayer r:embed="rId13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47" name="Agrupar 46"/>
          <p:cNvGrpSpPr/>
          <p:nvPr/>
        </p:nvGrpSpPr>
        <p:grpSpPr>
          <a:xfrm>
            <a:off x="4708582" y="5306166"/>
            <a:ext cx="268268" cy="147549"/>
            <a:chOff x="1484784" y="2699791"/>
            <a:chExt cx="548117" cy="298793"/>
          </a:xfrm>
        </p:grpSpPr>
        <p:pic>
          <p:nvPicPr>
            <p:cNvPr id="48" name="Imagen 47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="" xmlns:a14="http://schemas.microsoft.com/office/drawing/2010/main">
                    <a14:imgLayer r:embed="rId15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49" name="chart"/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="" xmlns:a14="http://schemas.microsoft.com/office/drawing/2010/main">
                    <a14:imgLayer r:embed="rId17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  <p:pic>
        <p:nvPicPr>
          <p:cNvPr id="50" name="Imagen 4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4796688" y="7202673"/>
            <a:ext cx="175635" cy="177926"/>
          </a:xfrm>
          <a:prstGeom prst="rect">
            <a:avLst/>
          </a:prstGeom>
        </p:spPr>
      </p:pic>
      <p:pic>
        <p:nvPicPr>
          <p:cNvPr id="51" name="Imagen 50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57639" b="100000" l="41834" r="59599">
                        <a14:foregroundMark x1="51862" y1="90972" x2="51862" y2="90972"/>
                        <a14:foregroundMark x1="52722" y1="86111" x2="52722" y2="86111"/>
                        <a14:foregroundMark x1="52722" y1="86111" x2="52722" y2="86111"/>
                        <a14:foregroundMark x1="53009" y1="81250" x2="53009" y2="81250"/>
                        <a14:foregroundMark x1="53009" y1="81250" x2="53009" y2="81250"/>
                        <a14:foregroundMark x1="52436" y1="77083" x2="52436" y2="77083"/>
                        <a14:foregroundMark x1="51862" y1="75694" x2="51862" y2="75694"/>
                        <a14:foregroundMark x1="51003" y1="75694" x2="51003" y2="75694"/>
                        <a14:foregroundMark x1="50716" y1="77778" x2="50716" y2="77778"/>
                        <a14:foregroundMark x1="50430" y1="79167" x2="50430" y2="79167"/>
                        <a14:foregroundMark x1="49857" y1="81250" x2="49857" y2="81250"/>
                        <a14:foregroundMark x1="48711" y1="88889" x2="48711" y2="88889"/>
                        <a14:foregroundMark x1="50143" y1="88194" x2="50143" y2="88194"/>
                        <a14:foregroundMark x1="50430" y1="91667" x2="50430" y2="91667"/>
                        <a14:foregroundMark x1="50143" y1="93750" x2="50143" y2="93750"/>
                        <a14:foregroundMark x1="51862" y1="95139" x2="51862" y2="95139"/>
                        <a14:foregroundMark x1="53295" y1="95139" x2="53295" y2="95139"/>
                        <a14:foregroundMark x1="54155" y1="93750" x2="54155" y2="93750"/>
                        <a14:foregroundMark x1="55014" y1="92361" x2="55014" y2="92361"/>
                        <a14:foregroundMark x1="55874" y1="85417" x2="55874" y2="85417"/>
                        <a14:foregroundMark x1="56447" y1="84028" x2="56447" y2="84028"/>
                        <a14:foregroundMark x1="56447" y1="90278" x2="56447" y2="90278"/>
                        <a14:foregroundMark x1="55301" y1="84722" x2="55301" y2="84722"/>
                        <a14:foregroundMark x1="55014" y1="77778" x2="55014" y2="77778"/>
                        <a14:foregroundMark x1="54441" y1="75000" x2="54441" y2="75000"/>
                        <a14:foregroundMark x1="55014" y1="72222" x2="55014" y2="72222"/>
                        <a14:foregroundMark x1="56447" y1="75000" x2="56447" y2="75000"/>
                        <a14:foregroundMark x1="57880" y1="79167" x2="57880" y2="79167"/>
                        <a14:foregroundMark x1="58166" y1="75694" x2="58166" y2="75694"/>
                        <a14:foregroundMark x1="57593" y1="71528" x2="57593" y2="71528"/>
                        <a14:foregroundMark x1="56160" y1="67361" x2="56160" y2="67361"/>
                        <a14:foregroundMark x1="54155" y1="65278" x2="54155" y2="65278"/>
                        <a14:foregroundMark x1="51862" y1="62500" x2="51862" y2="62500"/>
                        <a14:foregroundMark x1="50430" y1="61806" x2="50430" y2="61806"/>
                        <a14:foregroundMark x1="48997" y1="61806" x2="48997" y2="61806"/>
                        <a14:foregroundMark x1="46991" y1="61806" x2="46991" y2="61806"/>
                        <a14:foregroundMark x1="46418" y1="66667" x2="46418" y2="66667"/>
                        <a14:foregroundMark x1="44126" y1="70833" x2="44126" y2="70833"/>
                        <a14:foregroundMark x1="42693" y1="76389" x2="42693" y2="76389"/>
                        <a14:foregroundMark x1="42693" y1="79861" x2="42693" y2="79861"/>
                        <a14:foregroundMark x1="44413" y1="78472" x2="44413" y2="78472"/>
                        <a14:foregroundMark x1="44986" y1="81944" x2="44986" y2="81944"/>
                        <a14:foregroundMark x1="50143" y1="58333" x2="50143" y2="58333"/>
                        <a14:foregroundMark x1="48711" y1="83333" x2="48711" y2="83333"/>
                        <a14:foregroundMark x1="46991" y1="86111" x2="46991" y2="86111"/>
                        <a14:foregroundMark x1="57307" y1="84028" x2="57307" y2="84028"/>
                      </a14:backgroundRemoval>
                    </a14:imgEffect>
                  </a14:imgLayer>
                </a14:imgProps>
              </a:ext>
            </a:extLst>
          </a:blip>
          <a:srcRect l="41578" t="57096" r="40370" b="-694"/>
          <a:stretch/>
        </p:blipFill>
        <p:spPr>
          <a:xfrm>
            <a:off x="4809881" y="8044187"/>
            <a:ext cx="151918" cy="151386"/>
          </a:xfrm>
          <a:prstGeom prst="rect">
            <a:avLst/>
          </a:prstGeom>
        </p:spPr>
      </p:pic>
      <p:grpSp>
        <p:nvGrpSpPr>
          <p:cNvPr id="52" name="Agrupar 51"/>
          <p:cNvGrpSpPr/>
          <p:nvPr/>
        </p:nvGrpSpPr>
        <p:grpSpPr>
          <a:xfrm>
            <a:off x="4757961" y="7701079"/>
            <a:ext cx="259060" cy="187707"/>
            <a:chOff x="2204864" y="2915816"/>
            <a:chExt cx="504833" cy="402368"/>
          </a:xfrm>
        </p:grpSpPr>
        <p:pic>
          <p:nvPicPr>
            <p:cNvPr id="53" name="Imagen 5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="" xmlns:a14="http://schemas.microsoft.com/office/drawing/2010/main">
                    <a14:imgLayer r:embed="rId9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54" name="Imagen 5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="" xmlns:a14="http://schemas.microsoft.com/office/drawing/2010/main">
                    <a14:imgLayer r:embed="rId11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55" name="Imagen 54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="" xmlns:a14="http://schemas.microsoft.com/office/drawing/2010/main">
                    <a14:imgLayer r:embed="rId13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56" name="Agrupar 55"/>
          <p:cNvGrpSpPr/>
          <p:nvPr/>
        </p:nvGrpSpPr>
        <p:grpSpPr>
          <a:xfrm>
            <a:off x="4753375" y="7497801"/>
            <a:ext cx="268268" cy="147549"/>
            <a:chOff x="1484784" y="2699791"/>
            <a:chExt cx="548117" cy="298793"/>
          </a:xfrm>
        </p:grpSpPr>
        <p:pic>
          <p:nvPicPr>
            <p:cNvPr id="57" name="Imagen 56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="" xmlns:a14="http://schemas.microsoft.com/office/drawing/2010/main">
                    <a14:imgLayer r:embed="rId15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58" name="chart"/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="" xmlns:a14="http://schemas.microsoft.com/office/drawing/2010/main">
                    <a14:imgLayer r:embed="rId17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  <p:sp>
        <p:nvSpPr>
          <p:cNvPr id="60" name="Text Box 4"/>
          <p:cNvSpPr txBox="1">
            <a:spLocks noChangeArrowheads="1"/>
          </p:cNvSpPr>
          <p:nvPr/>
        </p:nvSpPr>
        <p:spPr bwMode="auto">
          <a:xfrm>
            <a:off x="315664" y="8820472"/>
            <a:ext cx="620968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800" dirty="0">
                <a:latin typeface="Tahoma" pitchFamily="34" charset="0"/>
                <a:cs typeface="Tahoma" pitchFamily="34" charset="0"/>
              </a:rPr>
              <a:t>* Las Coaliciones entre partidos aquí presentadas serán únicamente en algunos distritos y Estados, sin embargo, para fines comparativos se agruparon de acuerdo a la Coalición más general. 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56ACEE-7C83-4D59-A036-069A2AE123C9}" type="slidenum">
              <a:rPr lang="es-MX" smtClean="0"/>
              <a:pPr>
                <a:defRPr/>
              </a:pPr>
              <a:t>8</a:t>
            </a:fld>
            <a:endParaRPr lang="es-MX" dirty="0"/>
          </a:p>
        </p:txBody>
      </p:sp>
      <p:sp>
        <p:nvSpPr>
          <p:cNvPr id="6" name="5 Rectángulo redondeado"/>
          <p:cNvSpPr/>
          <p:nvPr/>
        </p:nvSpPr>
        <p:spPr>
          <a:xfrm>
            <a:off x="4109729" y="2843808"/>
            <a:ext cx="442838" cy="133685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9" name="58 Rectángulo redondeado"/>
          <p:cNvSpPr/>
          <p:nvPr/>
        </p:nvSpPr>
        <p:spPr>
          <a:xfrm>
            <a:off x="4109729" y="5004048"/>
            <a:ext cx="442838" cy="133685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1" name="60 Rectángulo redondeado"/>
          <p:cNvSpPr/>
          <p:nvPr/>
        </p:nvSpPr>
        <p:spPr>
          <a:xfrm>
            <a:off x="4096361" y="7164288"/>
            <a:ext cx="442838" cy="133685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angle 3"/>
          <p:cNvSpPr>
            <a:spLocks noChangeArrowheads="1"/>
          </p:cNvSpPr>
          <p:nvPr/>
        </p:nvSpPr>
        <p:spPr bwMode="auto">
          <a:xfrm>
            <a:off x="1309688" y="246033"/>
            <a:ext cx="44235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IV. </a:t>
            </a: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Fuerza </a:t>
            </a: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de las preferencias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57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980728" y="1578844"/>
            <a:ext cx="4824536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¿Cuál de los candidatos a Presidente cree usted que 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esta haciendo la _____ campaña</a:t>
            </a:r>
            <a:r>
              <a:rPr lang="es-MX" sz="1400" dirty="0">
                <a:latin typeface="Tahoma" pitchFamily="34" charset="0"/>
                <a:cs typeface="Tahoma" pitchFamily="34" charset="0"/>
              </a:rPr>
              <a:t>? </a:t>
            </a:r>
          </a:p>
        </p:txBody>
      </p:sp>
      <p:graphicFrame>
        <p:nvGraphicFramePr>
          <p:cNvPr id="37" name="Gráfico 36"/>
          <p:cNvGraphicFramePr/>
          <p:nvPr>
            <p:extLst>
              <p:ext uri="{D42A27DB-BD31-4B8C-83A1-F6EECF244321}">
                <p14:modId xmlns="" xmlns:p14="http://schemas.microsoft.com/office/powerpoint/2010/main" val="1907930660"/>
              </p:ext>
            </p:extLst>
          </p:nvPr>
        </p:nvGraphicFramePr>
        <p:xfrm>
          <a:off x="188640" y="3246140"/>
          <a:ext cx="4041236" cy="2766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8" name="Gráfico 37"/>
          <p:cNvGraphicFramePr/>
          <p:nvPr>
            <p:extLst>
              <p:ext uri="{D42A27DB-BD31-4B8C-83A1-F6EECF244321}">
                <p14:modId xmlns="" xmlns:p14="http://schemas.microsoft.com/office/powerpoint/2010/main" val="2179287072"/>
              </p:ext>
            </p:extLst>
          </p:nvPr>
        </p:nvGraphicFramePr>
        <p:xfrm>
          <a:off x="4500332" y="3265790"/>
          <a:ext cx="4041236" cy="2746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áfico 8"/>
          <p:cNvGraphicFramePr/>
          <p:nvPr>
            <p:extLst>
              <p:ext uri="{D42A27DB-BD31-4B8C-83A1-F6EECF244321}">
                <p14:modId xmlns="" xmlns:p14="http://schemas.microsoft.com/office/powerpoint/2010/main" val="3452828904"/>
              </p:ext>
            </p:extLst>
          </p:nvPr>
        </p:nvGraphicFramePr>
        <p:xfrm>
          <a:off x="2467002" y="3241974"/>
          <a:ext cx="1944216" cy="2236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87635" y="2843809"/>
            <a:ext cx="2061245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b="1" i="1" u="sng" dirty="0" smtClean="0">
                <a:latin typeface="Tahoma" pitchFamily="34" charset="0"/>
                <a:cs typeface="Tahoma" pitchFamily="34" charset="0"/>
              </a:rPr>
              <a:t>MEJOR</a:t>
            </a:r>
            <a:endParaRPr lang="es-MX" sz="1400" b="1" i="1" u="sng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4621483" y="2843808"/>
            <a:ext cx="2061245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b="1" i="1" u="sng" dirty="0" smtClean="0">
                <a:latin typeface="Tahoma" pitchFamily="34" charset="0"/>
                <a:cs typeface="Tahoma" pitchFamily="34" charset="0"/>
              </a:rPr>
              <a:t>PEOR</a:t>
            </a:r>
            <a:endParaRPr lang="es-MX" sz="1400" b="1" i="1" u="sng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341438" y="251520"/>
            <a:ext cx="36004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V. Campañas publicitarias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56ACEE-7C83-4D59-A036-069A2AE123C9}" type="slidenum">
              <a:rPr lang="es-MX" smtClean="0"/>
              <a:pPr>
                <a:defRPr/>
              </a:pPr>
              <a:t>9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75161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n 60"/>
          <p:cNvPicPr>
            <a:picLocks noChangeAspect="1"/>
          </p:cNvPicPr>
          <p:nvPr/>
        </p:nvPicPr>
        <p:blipFill rotWithShape="1">
          <a:blip r:embed="rId3" cstate="print"/>
          <a:srcRect l="37033" r="35351" b="58164"/>
          <a:stretch/>
        </p:blipFill>
        <p:spPr>
          <a:xfrm>
            <a:off x="1141728" y="7711128"/>
            <a:ext cx="656986" cy="642928"/>
          </a:xfrm>
          <a:prstGeom prst="rect">
            <a:avLst/>
          </a:prstGeom>
          <a:ln w="28575" cmpd="sng">
            <a:solidFill>
              <a:schemeClr val="accent5">
                <a:lumMod val="75000"/>
              </a:schemeClr>
            </a:solidFill>
          </a:ln>
        </p:spPr>
      </p:pic>
      <p:pic>
        <p:nvPicPr>
          <p:cNvPr id="60" name="Imagen 59"/>
          <p:cNvPicPr>
            <a:picLocks noChangeAspect="1"/>
          </p:cNvPicPr>
          <p:nvPr/>
        </p:nvPicPr>
        <p:blipFill rotWithShape="1">
          <a:blip r:embed="rId4" cstate="print"/>
          <a:srcRect l="12633" r="3085"/>
          <a:stretch/>
        </p:blipFill>
        <p:spPr>
          <a:xfrm>
            <a:off x="1155411" y="5942385"/>
            <a:ext cx="646843" cy="560049"/>
          </a:xfrm>
          <a:prstGeom prst="rect">
            <a:avLst/>
          </a:prstGeom>
          <a:ln w="28575" cmpd="sng">
            <a:solidFill>
              <a:srgbClr val="C17400"/>
            </a:solidFill>
          </a:ln>
        </p:spPr>
      </p:pic>
      <p:pic>
        <p:nvPicPr>
          <p:cNvPr id="53" name="Imagen 52"/>
          <p:cNvPicPr>
            <a:picLocks noChangeAspect="1"/>
          </p:cNvPicPr>
          <p:nvPr/>
        </p:nvPicPr>
        <p:blipFill rotWithShape="1">
          <a:blip r:embed="rId5" cstate="print"/>
          <a:srcRect l="7558" t="3653" r="10874" b="35449"/>
          <a:stretch/>
        </p:blipFill>
        <p:spPr>
          <a:xfrm>
            <a:off x="1169368" y="4139952"/>
            <a:ext cx="624219" cy="569342"/>
          </a:xfrm>
          <a:prstGeom prst="rect">
            <a:avLst/>
          </a:prstGeom>
          <a:ln w="28575" cmpd="sng">
            <a:solidFill>
              <a:srgbClr val="30741A"/>
            </a:solidFill>
          </a:ln>
        </p:spPr>
      </p:pic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6" cstate="print"/>
          <a:srcRect l="6584" r="10665" b="15187"/>
          <a:stretch/>
        </p:blipFill>
        <p:spPr>
          <a:xfrm>
            <a:off x="1152243" y="2326323"/>
            <a:ext cx="637283" cy="559087"/>
          </a:xfrm>
          <a:prstGeom prst="rect">
            <a:avLst/>
          </a:prstGeom>
          <a:ln w="28575" cmpd="sng">
            <a:solidFill>
              <a:srgbClr val="2245AF"/>
            </a:solidFill>
          </a:ln>
        </p:spPr>
      </p:pic>
      <p:graphicFrame>
        <p:nvGraphicFramePr>
          <p:cNvPr id="26" name="Gráfico 25"/>
          <p:cNvGraphicFramePr/>
          <p:nvPr>
            <p:extLst>
              <p:ext uri="{D42A27DB-BD31-4B8C-83A1-F6EECF244321}">
                <p14:modId xmlns="" xmlns:p14="http://schemas.microsoft.com/office/powerpoint/2010/main" val="3804788153"/>
              </p:ext>
            </p:extLst>
          </p:nvPr>
        </p:nvGraphicFramePr>
        <p:xfrm>
          <a:off x="1992974" y="2195736"/>
          <a:ext cx="3933130" cy="144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764704" y="2902387"/>
            <a:ext cx="1370102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200" b="1" i="1" dirty="0" smtClean="0">
                <a:solidFill>
                  <a:srgbClr val="2245AF"/>
                </a:solidFill>
                <a:latin typeface="Tahoma" pitchFamily="34" charset="0"/>
                <a:cs typeface="Tahoma" pitchFamily="34" charset="0"/>
              </a:rPr>
              <a:t>JOSEFINA VÁZQUEZ MOTA</a:t>
            </a: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939956" y="4716016"/>
            <a:ext cx="1132315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200" b="1" i="1" dirty="0" smtClean="0">
                <a:solidFill>
                  <a:srgbClr val="30741A"/>
                </a:solidFill>
                <a:latin typeface="Tahoma" pitchFamily="34" charset="0"/>
                <a:cs typeface="Tahoma" pitchFamily="34" charset="0"/>
              </a:rPr>
              <a:t>ENRIQUE PEÑA NIETO</a:t>
            </a:r>
          </a:p>
        </p:txBody>
      </p:sp>
      <p:sp>
        <p:nvSpPr>
          <p:cNvPr id="39" name="Text Box 4"/>
          <p:cNvSpPr txBox="1">
            <a:spLocks noChangeArrowheads="1"/>
          </p:cNvSpPr>
          <p:nvPr/>
        </p:nvSpPr>
        <p:spPr bwMode="auto">
          <a:xfrm>
            <a:off x="866862" y="6513426"/>
            <a:ext cx="1291088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200" b="1" i="1" dirty="0" smtClean="0">
                <a:latin typeface="Tahoma" pitchFamily="34" charset="0"/>
                <a:cs typeface="Tahoma" pitchFamily="34" charset="0"/>
              </a:rPr>
              <a:t>ANDRES M.  LÓPEZ OBRADOR</a:t>
            </a:r>
          </a:p>
        </p:txBody>
      </p:sp>
      <p:sp>
        <p:nvSpPr>
          <p:cNvPr id="51" name="Text Box 4"/>
          <p:cNvSpPr txBox="1">
            <a:spLocks noChangeArrowheads="1"/>
          </p:cNvSpPr>
          <p:nvPr/>
        </p:nvSpPr>
        <p:spPr bwMode="auto">
          <a:xfrm>
            <a:off x="778173" y="8367216"/>
            <a:ext cx="1370102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200" b="1" i="1" dirty="0" smtClean="0">
                <a:solidFill>
                  <a:schemeClr val="accent5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GABRIEL QUADRI</a:t>
            </a:r>
          </a:p>
        </p:txBody>
      </p:sp>
      <p:sp>
        <p:nvSpPr>
          <p:cNvPr id="62" name="Rectángulo redondeado 61"/>
          <p:cNvSpPr/>
          <p:nvPr/>
        </p:nvSpPr>
        <p:spPr>
          <a:xfrm>
            <a:off x="1008567" y="2034223"/>
            <a:ext cx="4937605" cy="1673681"/>
          </a:xfrm>
          <a:prstGeom prst="roundRect">
            <a:avLst>
              <a:gd name="adj" fmla="val 5581"/>
            </a:avLst>
          </a:prstGeom>
          <a:noFill/>
          <a:ln w="28575" cmpd="sng">
            <a:solidFill>
              <a:srgbClr val="2245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Rectángulo redondeado 62"/>
          <p:cNvSpPr/>
          <p:nvPr/>
        </p:nvSpPr>
        <p:spPr>
          <a:xfrm>
            <a:off x="1007440" y="3820468"/>
            <a:ext cx="4937605" cy="1673681"/>
          </a:xfrm>
          <a:prstGeom prst="roundRect">
            <a:avLst>
              <a:gd name="adj" fmla="val 5581"/>
            </a:avLst>
          </a:prstGeom>
          <a:noFill/>
          <a:ln w="28575" cmpd="sng">
            <a:solidFill>
              <a:srgbClr val="30741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Rectángulo redondeado 63"/>
          <p:cNvSpPr/>
          <p:nvPr/>
        </p:nvSpPr>
        <p:spPr>
          <a:xfrm>
            <a:off x="1008567" y="5622901"/>
            <a:ext cx="4937605" cy="1673681"/>
          </a:xfrm>
          <a:prstGeom prst="roundRect">
            <a:avLst>
              <a:gd name="adj" fmla="val 5581"/>
            </a:avLst>
          </a:prstGeom>
          <a:noFill/>
          <a:ln w="28575" cmpd="sng">
            <a:solidFill>
              <a:srgbClr val="C17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Rectángulo redondeado 64"/>
          <p:cNvSpPr/>
          <p:nvPr/>
        </p:nvSpPr>
        <p:spPr>
          <a:xfrm>
            <a:off x="1007440" y="7410455"/>
            <a:ext cx="4937605" cy="1673681"/>
          </a:xfrm>
          <a:prstGeom prst="roundRect">
            <a:avLst>
              <a:gd name="adj" fmla="val 5581"/>
            </a:avLst>
          </a:prstGeom>
          <a:noFill/>
          <a:ln w="28575" cmpd="sng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1341438" y="251520"/>
            <a:ext cx="36004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V. Campañas publicitarias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38" name="Gráfico 37"/>
          <p:cNvGraphicFramePr/>
          <p:nvPr>
            <p:extLst>
              <p:ext uri="{D42A27DB-BD31-4B8C-83A1-F6EECF244321}">
                <p14:modId xmlns="" xmlns:p14="http://schemas.microsoft.com/office/powerpoint/2010/main" val="133762139"/>
              </p:ext>
            </p:extLst>
          </p:nvPr>
        </p:nvGraphicFramePr>
        <p:xfrm>
          <a:off x="1992974" y="3957836"/>
          <a:ext cx="3933130" cy="144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4" name="Gráfico 43"/>
          <p:cNvGraphicFramePr/>
          <p:nvPr>
            <p:extLst>
              <p:ext uri="{D42A27DB-BD31-4B8C-83A1-F6EECF244321}">
                <p14:modId xmlns="" xmlns:p14="http://schemas.microsoft.com/office/powerpoint/2010/main" val="2826392138"/>
              </p:ext>
            </p:extLst>
          </p:nvPr>
        </p:nvGraphicFramePr>
        <p:xfrm>
          <a:off x="2005674" y="5762228"/>
          <a:ext cx="3933130" cy="144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5" name="Gráfico 44"/>
          <p:cNvGraphicFramePr/>
          <p:nvPr>
            <p:extLst>
              <p:ext uri="{D42A27DB-BD31-4B8C-83A1-F6EECF244321}">
                <p14:modId xmlns="" xmlns:p14="http://schemas.microsoft.com/office/powerpoint/2010/main" val="3216266710"/>
              </p:ext>
            </p:extLst>
          </p:nvPr>
        </p:nvGraphicFramePr>
        <p:xfrm>
          <a:off x="2018374" y="7524328"/>
          <a:ext cx="3933130" cy="144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48" name="Text Box 4"/>
          <p:cNvSpPr txBox="1">
            <a:spLocks noChangeArrowheads="1"/>
          </p:cNvSpPr>
          <p:nvPr/>
        </p:nvSpPr>
        <p:spPr bwMode="auto">
          <a:xfrm>
            <a:off x="816306" y="1014016"/>
            <a:ext cx="5354205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Por lo que usted sabe o ha escuchado, haciendo una evaluación general de la campaña de cada candidato, ¿usted cree que 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____ </a:t>
            </a:r>
            <a:r>
              <a:rPr lang="es-MX" sz="1400" dirty="0">
                <a:latin typeface="Tahoma" pitchFamily="34" charset="0"/>
                <a:cs typeface="Tahoma" pitchFamily="34" charset="0"/>
              </a:rPr>
              <a:t>ha hecho una campaña basada más en propuestas o una campaña basada más en ataques a otros candidatos? 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56ACEE-7C83-4D59-A036-069A2AE123C9}" type="slidenum">
              <a:rPr lang="es-MX" smtClean="0"/>
              <a:pPr>
                <a:defRPr/>
              </a:pPr>
              <a:t>10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65688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Gráfico 34"/>
          <p:cNvGraphicFramePr/>
          <p:nvPr>
            <p:extLst>
              <p:ext uri="{D42A27DB-BD31-4B8C-83A1-F6EECF244321}">
                <p14:modId xmlns="" xmlns:p14="http://schemas.microsoft.com/office/powerpoint/2010/main" val="2285060737"/>
              </p:ext>
            </p:extLst>
          </p:nvPr>
        </p:nvGraphicFramePr>
        <p:xfrm>
          <a:off x="-459432" y="5508104"/>
          <a:ext cx="6408712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4" name="Gráfico 33"/>
          <p:cNvGraphicFramePr/>
          <p:nvPr>
            <p:extLst>
              <p:ext uri="{D42A27DB-BD31-4B8C-83A1-F6EECF244321}">
                <p14:modId xmlns="" xmlns:p14="http://schemas.microsoft.com/office/powerpoint/2010/main" val="3644649532"/>
              </p:ext>
            </p:extLst>
          </p:nvPr>
        </p:nvGraphicFramePr>
        <p:xfrm>
          <a:off x="-531440" y="1763688"/>
          <a:ext cx="6408712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" name="Text Box 4"/>
          <p:cNvSpPr txBox="1">
            <a:spLocks noChangeArrowheads="1"/>
          </p:cNvSpPr>
          <p:nvPr/>
        </p:nvSpPr>
        <p:spPr bwMode="auto">
          <a:xfrm>
            <a:off x="366092" y="1619672"/>
            <a:ext cx="62230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¿Cuál de los candidatos cree que ha hecho la campaña más propositiva, la que tiene las mejores propuestas?</a:t>
            </a:r>
          </a:p>
        </p:txBody>
      </p:sp>
      <p:pic>
        <p:nvPicPr>
          <p:cNvPr id="44" name="Imagen 4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3274093" y="2352845"/>
            <a:ext cx="257148" cy="260502"/>
          </a:xfrm>
          <a:prstGeom prst="rect">
            <a:avLst/>
          </a:prstGeom>
        </p:spPr>
      </p:pic>
      <p:pic>
        <p:nvPicPr>
          <p:cNvPr id="45" name="Imagen 44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ackgroundRemoval t="57639" b="100000" l="41834" r="59599">
                        <a14:foregroundMark x1="51862" y1="90972" x2="51862" y2="90972"/>
                        <a14:foregroundMark x1="52722" y1="86111" x2="52722" y2="86111"/>
                        <a14:foregroundMark x1="52722" y1="86111" x2="52722" y2="86111"/>
                        <a14:foregroundMark x1="53009" y1="81250" x2="53009" y2="81250"/>
                        <a14:foregroundMark x1="53009" y1="81250" x2="53009" y2="81250"/>
                        <a14:foregroundMark x1="52436" y1="77083" x2="52436" y2="77083"/>
                        <a14:foregroundMark x1="51862" y1="75694" x2="51862" y2="75694"/>
                        <a14:foregroundMark x1="51003" y1="75694" x2="51003" y2="75694"/>
                        <a14:foregroundMark x1="50716" y1="77778" x2="50716" y2="77778"/>
                        <a14:foregroundMark x1="50430" y1="79167" x2="50430" y2="79167"/>
                        <a14:foregroundMark x1="49857" y1="81250" x2="49857" y2="81250"/>
                        <a14:foregroundMark x1="48711" y1="88889" x2="48711" y2="88889"/>
                        <a14:foregroundMark x1="50143" y1="88194" x2="50143" y2="88194"/>
                        <a14:foregroundMark x1="50430" y1="91667" x2="50430" y2="91667"/>
                        <a14:foregroundMark x1="50143" y1="93750" x2="50143" y2="93750"/>
                        <a14:foregroundMark x1="51862" y1="95139" x2="51862" y2="95139"/>
                        <a14:foregroundMark x1="53295" y1="95139" x2="53295" y2="95139"/>
                        <a14:foregroundMark x1="54155" y1="93750" x2="54155" y2="93750"/>
                        <a14:foregroundMark x1="55014" y1="92361" x2="55014" y2="92361"/>
                        <a14:foregroundMark x1="55874" y1="85417" x2="55874" y2="85417"/>
                        <a14:foregroundMark x1="56447" y1="84028" x2="56447" y2="84028"/>
                        <a14:foregroundMark x1="56447" y1="90278" x2="56447" y2="90278"/>
                        <a14:foregroundMark x1="55301" y1="84722" x2="55301" y2="84722"/>
                        <a14:foregroundMark x1="55014" y1="77778" x2="55014" y2="77778"/>
                        <a14:foregroundMark x1="54441" y1="75000" x2="54441" y2="75000"/>
                        <a14:foregroundMark x1="55014" y1="72222" x2="55014" y2="72222"/>
                        <a14:foregroundMark x1="56447" y1="75000" x2="56447" y2="75000"/>
                        <a14:foregroundMark x1="57880" y1="79167" x2="57880" y2="79167"/>
                        <a14:foregroundMark x1="58166" y1="75694" x2="58166" y2="75694"/>
                        <a14:foregroundMark x1="57593" y1="71528" x2="57593" y2="71528"/>
                        <a14:foregroundMark x1="56160" y1="67361" x2="56160" y2="67361"/>
                        <a14:foregroundMark x1="54155" y1="65278" x2="54155" y2="65278"/>
                        <a14:foregroundMark x1="51862" y1="62500" x2="51862" y2="62500"/>
                        <a14:foregroundMark x1="50430" y1="61806" x2="50430" y2="61806"/>
                        <a14:foregroundMark x1="48997" y1="61806" x2="48997" y2="61806"/>
                        <a14:foregroundMark x1="46991" y1="61806" x2="46991" y2="61806"/>
                        <a14:foregroundMark x1="46418" y1="66667" x2="46418" y2="66667"/>
                        <a14:foregroundMark x1="44126" y1="70833" x2="44126" y2="70833"/>
                        <a14:foregroundMark x1="42693" y1="76389" x2="42693" y2="76389"/>
                        <a14:foregroundMark x1="42693" y1="79861" x2="42693" y2="79861"/>
                        <a14:foregroundMark x1="44413" y1="78472" x2="44413" y2="78472"/>
                        <a14:foregroundMark x1="44986" y1="81944" x2="44986" y2="81944"/>
                        <a14:foregroundMark x1="50143" y1="58333" x2="50143" y2="58333"/>
                        <a14:foregroundMark x1="48711" y1="83333" x2="48711" y2="83333"/>
                        <a14:foregroundMark x1="46991" y1="86111" x2="46991" y2="86111"/>
                        <a14:foregroundMark x1="57307" y1="84028" x2="57307" y2="84028"/>
                      </a14:backgroundRemoval>
                    </a14:imgEffect>
                  </a14:imgLayer>
                </a14:imgProps>
              </a:ext>
            </a:extLst>
          </a:blip>
          <a:srcRect l="41578" t="57096" r="40370" b="-694"/>
          <a:stretch/>
        </p:blipFill>
        <p:spPr>
          <a:xfrm>
            <a:off x="3277437" y="3406525"/>
            <a:ext cx="244665" cy="243811"/>
          </a:xfrm>
          <a:prstGeom prst="rect">
            <a:avLst/>
          </a:prstGeom>
        </p:spPr>
      </p:pic>
      <p:grpSp>
        <p:nvGrpSpPr>
          <p:cNvPr id="46" name="Agrupar 45"/>
          <p:cNvGrpSpPr/>
          <p:nvPr/>
        </p:nvGrpSpPr>
        <p:grpSpPr>
          <a:xfrm>
            <a:off x="3211775" y="3042715"/>
            <a:ext cx="379290" cy="274823"/>
            <a:chOff x="2204864" y="2915816"/>
            <a:chExt cx="504833" cy="402368"/>
          </a:xfrm>
        </p:grpSpPr>
        <p:pic>
          <p:nvPicPr>
            <p:cNvPr id="47" name="Imagen 46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rId10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48" name="Imagen 47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="" xmlns:a14="http://schemas.microsoft.com/office/drawing/2010/main">
                    <a14:imgLayer r:embed="rId12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49" name="Imagen 48"/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="" xmlns:a14="http://schemas.microsoft.com/office/drawing/2010/main">
                    <a14:imgLayer r:embed="rId14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51" name="Agrupar 50"/>
          <p:cNvGrpSpPr/>
          <p:nvPr/>
        </p:nvGrpSpPr>
        <p:grpSpPr>
          <a:xfrm>
            <a:off x="3213518" y="2702937"/>
            <a:ext cx="392773" cy="237629"/>
            <a:chOff x="1484784" y="2699791"/>
            <a:chExt cx="548117" cy="298793"/>
          </a:xfrm>
        </p:grpSpPr>
        <p:pic>
          <p:nvPicPr>
            <p:cNvPr id="52" name="Imagen 51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BEBA8EAE-BF5A-486C-A8C5-ECC9F3942E4B}">
                  <a14:imgProps xmlns="" xmlns:a14="http://schemas.microsoft.com/office/drawing/2010/main">
                    <a14:imgLayer r:embed="rId16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53" name="chart"/>
            <p:cNvPicPr>
              <a:picLocks noChangeAspect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="" xmlns:a14="http://schemas.microsoft.com/office/drawing/2010/main">
                    <a14:imgLayer r:embed="rId18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  <p:sp>
        <p:nvSpPr>
          <p:cNvPr id="2" name="Marcador de número de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56ACEE-7C83-4D59-A036-069A2AE123C9}" type="slidenum">
              <a:rPr lang="es-MX" smtClean="0"/>
              <a:pPr>
                <a:defRPr/>
              </a:pPr>
              <a:t>11</a:t>
            </a:fld>
            <a:endParaRPr lang="es-MX" dirty="0"/>
          </a:p>
        </p:txBody>
      </p:sp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1341438" y="251520"/>
            <a:ext cx="36004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V. Campañas publicitarias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347332" y="5268416"/>
            <a:ext cx="62230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¿Y cuál cree que ha sido el candidato más certero en sus ataques a sus oponentes? </a:t>
            </a:r>
          </a:p>
        </p:txBody>
      </p:sp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3255333" y="6001589"/>
            <a:ext cx="257148" cy="260502"/>
          </a:xfrm>
          <a:prstGeom prst="rect">
            <a:avLst/>
          </a:prstGeom>
        </p:spPr>
      </p:pic>
      <p:pic>
        <p:nvPicPr>
          <p:cNvPr id="57" name="Imagen 56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ackgroundRemoval t="57639" b="100000" l="41834" r="59599">
                        <a14:foregroundMark x1="51862" y1="90972" x2="51862" y2="90972"/>
                        <a14:foregroundMark x1="52722" y1="86111" x2="52722" y2="86111"/>
                        <a14:foregroundMark x1="52722" y1="86111" x2="52722" y2="86111"/>
                        <a14:foregroundMark x1="53009" y1="81250" x2="53009" y2="81250"/>
                        <a14:foregroundMark x1="53009" y1="81250" x2="53009" y2="81250"/>
                        <a14:foregroundMark x1="52436" y1="77083" x2="52436" y2="77083"/>
                        <a14:foregroundMark x1="51862" y1="75694" x2="51862" y2="75694"/>
                        <a14:foregroundMark x1="51003" y1="75694" x2="51003" y2="75694"/>
                        <a14:foregroundMark x1="50716" y1="77778" x2="50716" y2="77778"/>
                        <a14:foregroundMark x1="50430" y1="79167" x2="50430" y2="79167"/>
                        <a14:foregroundMark x1="49857" y1="81250" x2="49857" y2="81250"/>
                        <a14:foregroundMark x1="48711" y1="88889" x2="48711" y2="88889"/>
                        <a14:foregroundMark x1="50143" y1="88194" x2="50143" y2="88194"/>
                        <a14:foregroundMark x1="50430" y1="91667" x2="50430" y2="91667"/>
                        <a14:foregroundMark x1="50143" y1="93750" x2="50143" y2="93750"/>
                        <a14:foregroundMark x1="51862" y1="95139" x2="51862" y2="95139"/>
                        <a14:foregroundMark x1="53295" y1="95139" x2="53295" y2="95139"/>
                        <a14:foregroundMark x1="54155" y1="93750" x2="54155" y2="93750"/>
                        <a14:foregroundMark x1="55014" y1="92361" x2="55014" y2="92361"/>
                        <a14:foregroundMark x1="55874" y1="85417" x2="55874" y2="85417"/>
                        <a14:foregroundMark x1="56447" y1="84028" x2="56447" y2="84028"/>
                        <a14:foregroundMark x1="56447" y1="90278" x2="56447" y2="90278"/>
                        <a14:foregroundMark x1="55301" y1="84722" x2="55301" y2="84722"/>
                        <a14:foregroundMark x1="55014" y1="77778" x2="55014" y2="77778"/>
                        <a14:foregroundMark x1="54441" y1="75000" x2="54441" y2="75000"/>
                        <a14:foregroundMark x1="55014" y1="72222" x2="55014" y2="72222"/>
                        <a14:foregroundMark x1="56447" y1="75000" x2="56447" y2="75000"/>
                        <a14:foregroundMark x1="57880" y1="79167" x2="57880" y2="79167"/>
                        <a14:foregroundMark x1="58166" y1="75694" x2="58166" y2="75694"/>
                        <a14:foregroundMark x1="57593" y1="71528" x2="57593" y2="71528"/>
                        <a14:foregroundMark x1="56160" y1="67361" x2="56160" y2="67361"/>
                        <a14:foregroundMark x1="54155" y1="65278" x2="54155" y2="65278"/>
                        <a14:foregroundMark x1="51862" y1="62500" x2="51862" y2="62500"/>
                        <a14:foregroundMark x1="50430" y1="61806" x2="50430" y2="61806"/>
                        <a14:foregroundMark x1="48997" y1="61806" x2="48997" y2="61806"/>
                        <a14:foregroundMark x1="46991" y1="61806" x2="46991" y2="61806"/>
                        <a14:foregroundMark x1="46418" y1="66667" x2="46418" y2="66667"/>
                        <a14:foregroundMark x1="44126" y1="70833" x2="44126" y2="70833"/>
                        <a14:foregroundMark x1="42693" y1="76389" x2="42693" y2="76389"/>
                        <a14:foregroundMark x1="42693" y1="79861" x2="42693" y2="79861"/>
                        <a14:foregroundMark x1="44413" y1="78472" x2="44413" y2="78472"/>
                        <a14:foregroundMark x1="44986" y1="81944" x2="44986" y2="81944"/>
                        <a14:foregroundMark x1="50143" y1="58333" x2="50143" y2="58333"/>
                        <a14:foregroundMark x1="48711" y1="83333" x2="48711" y2="83333"/>
                        <a14:foregroundMark x1="46991" y1="86111" x2="46991" y2="86111"/>
                        <a14:foregroundMark x1="57307" y1="84028" x2="57307" y2="84028"/>
                      </a14:backgroundRemoval>
                    </a14:imgEffect>
                  </a14:imgLayer>
                </a14:imgProps>
              </a:ext>
            </a:extLst>
          </a:blip>
          <a:srcRect l="41578" t="57096" r="40370" b="-694"/>
          <a:stretch/>
        </p:blipFill>
        <p:spPr>
          <a:xfrm>
            <a:off x="3258677" y="7055269"/>
            <a:ext cx="244665" cy="243811"/>
          </a:xfrm>
          <a:prstGeom prst="rect">
            <a:avLst/>
          </a:prstGeom>
        </p:spPr>
      </p:pic>
      <p:grpSp>
        <p:nvGrpSpPr>
          <p:cNvPr id="58" name="Agrupar 57"/>
          <p:cNvGrpSpPr/>
          <p:nvPr/>
        </p:nvGrpSpPr>
        <p:grpSpPr>
          <a:xfrm>
            <a:off x="3193015" y="6691459"/>
            <a:ext cx="379290" cy="274823"/>
            <a:chOff x="2204864" y="2915816"/>
            <a:chExt cx="504833" cy="402368"/>
          </a:xfrm>
        </p:grpSpPr>
        <p:pic>
          <p:nvPicPr>
            <p:cNvPr id="59" name="Imagen 58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rId10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60" name="Imagen 59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="" xmlns:a14="http://schemas.microsoft.com/office/drawing/2010/main">
                    <a14:imgLayer r:embed="rId12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61" name="Imagen 60"/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="" xmlns:a14="http://schemas.microsoft.com/office/drawing/2010/main">
                    <a14:imgLayer r:embed="rId14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62" name="Agrupar 61"/>
          <p:cNvGrpSpPr/>
          <p:nvPr/>
        </p:nvGrpSpPr>
        <p:grpSpPr>
          <a:xfrm>
            <a:off x="3194758" y="6351681"/>
            <a:ext cx="392773" cy="237629"/>
            <a:chOff x="1484784" y="2699791"/>
            <a:chExt cx="548117" cy="298793"/>
          </a:xfrm>
        </p:grpSpPr>
        <p:pic>
          <p:nvPicPr>
            <p:cNvPr id="64" name="Imagen 63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BEBA8EAE-BF5A-486C-A8C5-ECC9F3942E4B}">
                  <a14:imgProps xmlns="" xmlns:a14="http://schemas.microsoft.com/office/drawing/2010/main">
                    <a14:imgLayer r:embed="rId16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65" name="chart"/>
            <p:cNvPicPr>
              <a:picLocks noChangeAspect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="" xmlns:a14="http://schemas.microsoft.com/office/drawing/2010/main">
                    <a14:imgLayer r:embed="rId18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49292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404664" y="6353036"/>
            <a:ext cx="604867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Con esto, ¿es más probable que usted vote por Peña Nieto, es menos probable o no afecta su decisión de votar o no por él? </a:t>
            </a: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144016" y="1096452"/>
            <a:ext cx="659735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¿Está usted enterado de que el movimiento de estudiantes que se 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llama </a:t>
            </a:r>
            <a:r>
              <a:rPr lang="es-MX" sz="1400" dirty="0">
                <a:latin typeface="Tahoma" pitchFamily="34" charset="0"/>
                <a:cs typeface="Tahoma" pitchFamily="34" charset="0"/>
              </a:rPr>
              <a:t>Yo Soy 132 convocó y realizó un debate con los candidatos a 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Presidente? </a:t>
            </a:r>
            <a:endParaRPr lang="es-MX" sz="14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161904" y="2898393"/>
            <a:ext cx="6529676" cy="11695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Efectivamente el movimiento Yo Soy 132 realizó un debate entre los candidatos. El único que no acudió a este debate fue Peña Nieto, con el argumento de que este movimiento se declaró públicamente como </a:t>
            </a:r>
            <a:r>
              <a:rPr lang="es-MX" sz="1400" dirty="0" err="1">
                <a:latin typeface="Tahoma" pitchFamily="34" charset="0"/>
                <a:cs typeface="Tahoma" pitchFamily="34" charset="0"/>
              </a:rPr>
              <a:t>antiPeña</a:t>
            </a:r>
            <a:r>
              <a:rPr lang="es-MX" sz="1400" dirty="0">
                <a:latin typeface="Tahoma" pitchFamily="34" charset="0"/>
                <a:cs typeface="Tahoma" pitchFamily="34" charset="0"/>
              </a:rPr>
              <a:t>, y eso no garantizaba la neutralidad del evento, ¿usted cree que tuvo razón Peña Nieto en no aceptar 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ir al </a:t>
            </a:r>
            <a:r>
              <a:rPr lang="es-MX" sz="1400" dirty="0">
                <a:latin typeface="Tahoma" pitchFamily="34" charset="0"/>
                <a:cs typeface="Tahoma" pitchFamily="34" charset="0"/>
              </a:rPr>
              <a:t>debate o cree que es un error? </a:t>
            </a:r>
          </a:p>
        </p:txBody>
      </p:sp>
      <p:graphicFrame>
        <p:nvGraphicFramePr>
          <p:cNvPr id="13" name="Gráfico 12"/>
          <p:cNvGraphicFramePr/>
          <p:nvPr>
            <p:extLst>
              <p:ext uri="{D42A27DB-BD31-4B8C-83A1-F6EECF244321}">
                <p14:modId xmlns="" xmlns:p14="http://schemas.microsoft.com/office/powerpoint/2010/main" val="3633433667"/>
              </p:ext>
            </p:extLst>
          </p:nvPr>
        </p:nvGraphicFramePr>
        <p:xfrm>
          <a:off x="373008" y="1645072"/>
          <a:ext cx="5976664" cy="982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Marcador de número de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56ACEE-7C83-4D59-A036-069A2AE123C9}" type="slidenum">
              <a:rPr lang="es-MX" smtClean="0"/>
              <a:pPr>
                <a:defRPr/>
              </a:pPr>
              <a:t>12</a:t>
            </a:fld>
            <a:endParaRPr lang="es-MX" dirty="0"/>
          </a:p>
        </p:txBody>
      </p:sp>
      <p:graphicFrame>
        <p:nvGraphicFramePr>
          <p:cNvPr id="11" name="Gráfico 10"/>
          <p:cNvGraphicFramePr/>
          <p:nvPr>
            <p:extLst>
              <p:ext uri="{D42A27DB-BD31-4B8C-83A1-F6EECF244321}">
                <p14:modId xmlns="" xmlns:p14="http://schemas.microsoft.com/office/powerpoint/2010/main" val="3170644207"/>
              </p:ext>
            </p:extLst>
          </p:nvPr>
        </p:nvGraphicFramePr>
        <p:xfrm>
          <a:off x="588742" y="4091272"/>
          <a:ext cx="5629716" cy="2142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Gráfico 14"/>
          <p:cNvGraphicFramePr/>
          <p:nvPr>
            <p:extLst>
              <p:ext uri="{D42A27DB-BD31-4B8C-83A1-F6EECF244321}">
                <p14:modId xmlns="" xmlns:p14="http://schemas.microsoft.com/office/powerpoint/2010/main" val="1796352146"/>
              </p:ext>
            </p:extLst>
          </p:nvPr>
        </p:nvGraphicFramePr>
        <p:xfrm>
          <a:off x="592532" y="6894110"/>
          <a:ext cx="5629716" cy="2142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1341438" y="246032"/>
            <a:ext cx="36004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VI. Debate “Yo soy 132”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606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312326" y="1591582"/>
            <a:ext cx="6317403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¿En general por lo que ha visto y escuchado, usted está a favor o en contra 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del </a:t>
            </a:r>
            <a:r>
              <a:rPr lang="es-MX" sz="1400" dirty="0">
                <a:latin typeface="Tahoma" pitchFamily="34" charset="0"/>
                <a:cs typeface="Tahoma" pitchFamily="34" charset="0"/>
              </a:rPr>
              <a:t>movimiento Yo Soy 132? </a:t>
            </a:r>
            <a:endParaRPr lang="es-MX" sz="14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56ACEE-7C83-4D59-A036-069A2AE123C9}" type="slidenum">
              <a:rPr lang="es-MX" smtClean="0"/>
              <a:pPr>
                <a:defRPr/>
              </a:pPr>
              <a:t>13</a:t>
            </a:fld>
            <a:endParaRPr lang="es-MX" dirty="0"/>
          </a:p>
        </p:txBody>
      </p:sp>
      <p:graphicFrame>
        <p:nvGraphicFramePr>
          <p:cNvPr id="8" name="Gráfico 7"/>
          <p:cNvGraphicFramePr/>
          <p:nvPr>
            <p:extLst>
              <p:ext uri="{D42A27DB-BD31-4B8C-83A1-F6EECF244321}">
                <p14:modId xmlns="" xmlns:p14="http://schemas.microsoft.com/office/powerpoint/2010/main" val="3765482505"/>
              </p:ext>
            </p:extLst>
          </p:nvPr>
        </p:nvGraphicFramePr>
        <p:xfrm>
          <a:off x="307256" y="2483768"/>
          <a:ext cx="6192688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341438" y="246032"/>
            <a:ext cx="36004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VI. Debate “Yo soy 132”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42436965"/>
              </p:ext>
            </p:extLst>
          </p:nvPr>
        </p:nvGraphicFramePr>
        <p:xfrm>
          <a:off x="404664" y="5652120"/>
          <a:ext cx="5992584" cy="26800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8032"/>
                <a:gridCol w="2448272"/>
                <a:gridCol w="792088"/>
                <a:gridCol w="792088"/>
                <a:gridCol w="1024034"/>
                <a:gridCol w="648070"/>
              </a:tblGrid>
              <a:tr h="407767">
                <a:tc rowSpan="2" gridSpan="2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latin typeface="Calibri"/>
                          <a:cs typeface="Calibri"/>
                        </a:rPr>
                        <a:t>Postura</a:t>
                      </a:r>
                      <a:r>
                        <a:rPr lang="es-ES" sz="1200" b="0" baseline="0" dirty="0" smtClean="0">
                          <a:latin typeface="Calibri"/>
                          <a:cs typeface="Calibri"/>
                        </a:rPr>
                        <a:t> con relación al Movimiento  “Yo Soy 132”</a:t>
                      </a:r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570873">
                <a:tc gridSpan="2"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 favor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7F0C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En contra</a:t>
                      </a:r>
                      <a:endParaRPr lang="es-ES" sz="12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Ni a favor</a:t>
                      </a:r>
                      <a:r>
                        <a:rPr lang="es-ES" sz="1200" baseline="0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ni en contra</a:t>
                      </a:r>
                      <a:endParaRPr lang="es-ES" sz="1200" dirty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err="1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Ns</a:t>
                      </a:r>
                      <a:r>
                        <a:rPr lang="es-ES" sz="1200" dirty="0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/ </a:t>
                      </a:r>
                      <a:r>
                        <a:rPr lang="es-ES" sz="1200" dirty="0" err="1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Nc</a:t>
                      </a:r>
                      <a:endParaRPr lang="es-ES" sz="12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330744">
                <a:tc rowSpan="5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Intención de voto (Boleta)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vert="vert270" anchor="ctr" anchorCtr="1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Josefina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Vázquez Mota / PAN</a:t>
                      </a:r>
                    </a:p>
                  </a:txBody>
                  <a:tcPr marL="12700" marR="12700" marT="12700" marB="0" anchor="ctr">
                    <a:solidFill>
                      <a:srgbClr val="2245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effectLst/>
                          <a:latin typeface="Calibri"/>
                          <a:cs typeface="Calibri"/>
                        </a:rPr>
                        <a:t>33.4%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11.5%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49.1%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6.0%</a:t>
                      </a:r>
                    </a:p>
                  </a:txBody>
                  <a:tcPr marL="12700" marR="12700" marT="12700" marB="0" anchor="ctr"/>
                </a:tc>
              </a:tr>
              <a:tr h="330744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Enrique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Peña Nieto / PRI - PVEM</a:t>
                      </a:r>
                    </a:p>
                  </a:txBody>
                  <a:tcPr marL="12700" marR="12700" marT="12700" marB="0" anchor="ctr">
                    <a:solidFill>
                      <a:srgbClr val="3074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6.4%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31.3%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49.9%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12.4%</a:t>
                      </a:r>
                    </a:p>
                  </a:txBody>
                  <a:tcPr marL="12700" marR="12700" marT="12700" marB="0" anchor="ctr"/>
                </a:tc>
              </a:tr>
              <a:tr h="337540">
                <a:tc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Andrés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Manuel López Obrador /    </a:t>
                      </a:r>
                      <a:endParaRPr lang="es-E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PRD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PT - MC</a:t>
                      </a:r>
                    </a:p>
                  </a:txBody>
                  <a:tcPr marL="12700" marR="12700" marT="12700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46.4%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9.2%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34.7%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9.7%</a:t>
                      </a:r>
                    </a:p>
                  </a:txBody>
                  <a:tcPr marL="12700" marR="12700" marT="12700" marB="0" anchor="ctr"/>
                </a:tc>
              </a:tr>
              <a:tr h="330744">
                <a:tc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Gabriel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Quadri / PANAL</a:t>
                      </a:r>
                    </a:p>
                  </a:txBody>
                  <a:tcPr marL="12700" marR="12700" marT="1270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14.8%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9.5%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61.7%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14.0%</a:t>
                      </a:r>
                    </a:p>
                  </a:txBody>
                  <a:tcPr marL="12700" marR="12700" marT="12700" marB="0" anchor="ctr"/>
                </a:tc>
              </a:tr>
              <a:tr h="330744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 respuesta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14.2%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3.9%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67.3%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effectLst/>
                          <a:latin typeface="Calibri"/>
                          <a:cs typeface="Calibri"/>
                        </a:rPr>
                        <a:t>14.7%</a:t>
                      </a: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43659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261527" y="3400708"/>
            <a:ext cx="6317403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¿Usted cree que los resultados finales que dará el Instituto Federal Electoral serán confiables o no? </a:t>
            </a:r>
            <a:endParaRPr lang="es-MX" sz="14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56ACEE-7C83-4D59-A036-069A2AE123C9}" type="slidenum">
              <a:rPr lang="es-MX" smtClean="0"/>
              <a:pPr>
                <a:defRPr/>
              </a:pPr>
              <a:t>14</a:t>
            </a:fld>
            <a:endParaRPr lang="es-MX" dirty="0"/>
          </a:p>
        </p:txBody>
      </p:sp>
      <p:graphicFrame>
        <p:nvGraphicFramePr>
          <p:cNvPr id="7" name="Gráfico 6"/>
          <p:cNvGraphicFramePr/>
          <p:nvPr>
            <p:extLst>
              <p:ext uri="{D42A27DB-BD31-4B8C-83A1-F6EECF244321}">
                <p14:modId xmlns="" xmlns:p14="http://schemas.microsoft.com/office/powerpoint/2010/main" val="538828523"/>
              </p:ext>
            </p:extLst>
          </p:nvPr>
        </p:nvGraphicFramePr>
        <p:xfrm>
          <a:off x="307256" y="3716456"/>
          <a:ext cx="6192688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60648" y="1312476"/>
            <a:ext cx="631740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Conocimiento y Opinión del Instituto Federal Electoral</a:t>
            </a:r>
          </a:p>
        </p:txBody>
      </p:sp>
      <p:graphicFrame>
        <p:nvGraphicFramePr>
          <p:cNvPr id="13" name="Gráfico 12"/>
          <p:cNvGraphicFramePr/>
          <p:nvPr>
            <p:extLst>
              <p:ext uri="{D42A27DB-BD31-4B8C-83A1-F6EECF244321}">
                <p14:modId xmlns="" xmlns:p14="http://schemas.microsoft.com/office/powerpoint/2010/main" val="1932968672"/>
              </p:ext>
            </p:extLst>
          </p:nvPr>
        </p:nvGraphicFramePr>
        <p:xfrm>
          <a:off x="227521" y="1584325"/>
          <a:ext cx="6352157" cy="1763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341438" y="246032"/>
            <a:ext cx="45358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VII. Resultado Electoral / IFE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89734969"/>
              </p:ext>
            </p:extLst>
          </p:nvPr>
        </p:nvGraphicFramePr>
        <p:xfrm>
          <a:off x="476672" y="6372200"/>
          <a:ext cx="5904654" cy="243792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8032"/>
                <a:gridCol w="2448272"/>
                <a:gridCol w="1008112"/>
                <a:gridCol w="864096"/>
                <a:gridCol w="648072"/>
                <a:gridCol w="648070"/>
              </a:tblGrid>
              <a:tr h="361002">
                <a:tc rowSpan="2" gridSpan="2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latin typeface="Calibri"/>
                          <a:cs typeface="Calibri"/>
                        </a:rPr>
                        <a:t>Confiabilidad de los resultados finales del IFE</a:t>
                      </a:r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505402">
                <a:tc gridSpan="2"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Serán confiables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7F0C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No serán confiables</a:t>
                      </a:r>
                      <a:endParaRPr lang="es-ES" sz="12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Ns / Nc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alibri"/>
                          <a:cs typeface="Calibri"/>
                        </a:rPr>
                        <a:t>Total</a:t>
                      </a:r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292812">
                <a:tc rowSpan="5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Intención de voto (Boleta)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vert="vert270" anchor="ctr" anchorCtr="1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Josefina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Vázquez Mota / PAN</a:t>
                      </a:r>
                    </a:p>
                  </a:txBody>
                  <a:tcPr marL="12700" marR="12700" marT="12700" marB="0" anchor="ctr">
                    <a:solidFill>
                      <a:srgbClr val="2245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65.1%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21.9%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13.0%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</a:tr>
              <a:tr h="292812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Enrique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Peña Nieto / PRI - PVEM</a:t>
                      </a:r>
                    </a:p>
                  </a:txBody>
                  <a:tcPr marL="12700" marR="12700" marT="12700" marB="0" anchor="ctr">
                    <a:solidFill>
                      <a:srgbClr val="3074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74.1%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14.0%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11.9%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</a:tr>
              <a:tr h="400271">
                <a:tc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Andrés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Manuel López Obrador /    </a:t>
                      </a:r>
                      <a:endParaRPr lang="es-E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PRD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PT - MC</a:t>
                      </a:r>
                    </a:p>
                  </a:txBody>
                  <a:tcPr marL="12700" marR="12700" marT="12700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50.9%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43.0%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6.1%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</a:tr>
              <a:tr h="292812">
                <a:tc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Gabriel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Quadri / PANAL</a:t>
                      </a:r>
                    </a:p>
                  </a:txBody>
                  <a:tcPr marL="12700" marR="12700" marT="1270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55.6%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34.3%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10.1%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</a:tr>
              <a:tr h="292812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 respuesta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34.2%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43.3%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22.5%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31078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161904" y="1619672"/>
            <a:ext cx="6529676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</a:t>
            </a:r>
            <a:r>
              <a:rPr lang="es-MX" sz="1400" dirty="0">
                <a:latin typeface="Tahoma" pitchFamily="34" charset="0"/>
                <a:cs typeface="Tahoma" pitchFamily="34" charset="0"/>
              </a:rPr>
              <a:t>Usted cree que las próximas elecciones presidenciales serán limpias o cree usted que habrá fraude?</a:t>
            </a:r>
          </a:p>
        </p:txBody>
      </p:sp>
      <p:graphicFrame>
        <p:nvGraphicFramePr>
          <p:cNvPr id="22" name="Gráfico 21"/>
          <p:cNvGraphicFramePr/>
          <p:nvPr>
            <p:extLst>
              <p:ext uri="{D42A27DB-BD31-4B8C-83A1-F6EECF244321}">
                <p14:modId xmlns="" xmlns:p14="http://schemas.microsoft.com/office/powerpoint/2010/main" val="1530611347"/>
              </p:ext>
            </p:extLst>
          </p:nvPr>
        </p:nvGraphicFramePr>
        <p:xfrm>
          <a:off x="1340768" y="2555776"/>
          <a:ext cx="3874321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11659442"/>
              </p:ext>
            </p:extLst>
          </p:nvPr>
        </p:nvGraphicFramePr>
        <p:xfrm>
          <a:off x="476672" y="5508104"/>
          <a:ext cx="5904654" cy="269780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8032"/>
                <a:gridCol w="2448272"/>
                <a:gridCol w="1008112"/>
                <a:gridCol w="864096"/>
                <a:gridCol w="648072"/>
                <a:gridCol w="648070"/>
              </a:tblGrid>
              <a:tr h="341331">
                <a:tc rowSpan="2" gridSpan="2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latin typeface="Calibri"/>
                          <a:cs typeface="Calibri"/>
                        </a:rPr>
                        <a:t>¿Usted</a:t>
                      </a:r>
                      <a:r>
                        <a:rPr lang="es-ES" sz="1200" b="0" baseline="0" dirty="0" smtClean="0">
                          <a:latin typeface="Calibri"/>
                          <a:cs typeface="Calibri"/>
                        </a:rPr>
                        <a:t> cree que las próximas elecciones presidenciales serán ___?</a:t>
                      </a:r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477863">
                <a:tc gridSpan="2"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Limpias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7F0C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Fraude</a:t>
                      </a:r>
                      <a:endParaRPr lang="es-ES" sz="12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Ns / Nc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alibri"/>
                          <a:cs typeface="Calibri"/>
                        </a:rPr>
                        <a:t>Total</a:t>
                      </a:r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276857">
                <a:tc rowSpan="6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Intención de voto (Boleta)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vert="vert270" anchor="ctr" anchorCtr="1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Josefina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Vázquez Mota / PAN</a:t>
                      </a:r>
                    </a:p>
                  </a:txBody>
                  <a:tcPr marL="12700" marR="12700" marT="12700" marB="0" anchor="ctr">
                    <a:solidFill>
                      <a:srgbClr val="2245A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6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67.0%</a:t>
                      </a:r>
                      <a:endParaRPr lang="es-ES" sz="1600" b="1" i="0" u="none" strike="noStrike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 smtClean="0">
                          <a:effectLst/>
                          <a:latin typeface="Calibri"/>
                          <a:cs typeface="Calibri"/>
                        </a:rPr>
                        <a:t>22.4%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 smtClean="0">
                          <a:effectLst/>
                          <a:latin typeface="Calibri"/>
                          <a:cs typeface="Calibri"/>
                        </a:rPr>
                        <a:t>10.6</a:t>
                      </a:r>
                      <a:r>
                        <a:rPr lang="es-ES" sz="1200" b="0" i="0" u="none" strike="noStrike" dirty="0">
                          <a:effectLst/>
                          <a:latin typeface="Calibri"/>
                          <a:cs typeface="Calibri"/>
                        </a:rPr>
                        <a:t>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smtClean="0">
                          <a:effectLst/>
                          <a:latin typeface="Calibri"/>
                          <a:cs typeface="Calibri"/>
                        </a:rPr>
                        <a:t>100.0%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</a:tr>
              <a:tr h="276857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Enrique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Peña Nieto / PRI - PVEM</a:t>
                      </a:r>
                    </a:p>
                  </a:txBody>
                  <a:tcPr marL="12700" marR="12700" marT="12700" marB="0" anchor="ctr">
                    <a:solidFill>
                      <a:srgbClr val="30741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6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74.0%</a:t>
                      </a:r>
                      <a:endParaRPr lang="es-ES" sz="1600" b="1" i="0" u="none" strike="noStrike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14.4%</a:t>
                      </a:r>
                      <a:endParaRPr lang="es-E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11.5%</a:t>
                      </a:r>
                      <a:endParaRPr lang="es-E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smtClean="0">
                          <a:effectLst/>
                          <a:latin typeface="Calibri"/>
                          <a:cs typeface="Calibri"/>
                        </a:rPr>
                        <a:t>100.0%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</a:tr>
              <a:tr h="316799">
                <a:tc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Andrés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Manuel López Obrador /    </a:t>
                      </a:r>
                      <a:endParaRPr lang="es-E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PRD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PT - MC</a:t>
                      </a:r>
                    </a:p>
                  </a:txBody>
                  <a:tcPr marL="12700" marR="12700" marT="12700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6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45.4%</a:t>
                      </a:r>
                      <a:endParaRPr lang="es-ES" sz="1600" b="1" i="0" u="none" strike="noStrike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40.6%</a:t>
                      </a:r>
                      <a:endParaRPr lang="es-E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14.0%</a:t>
                      </a:r>
                      <a:endParaRPr lang="es-E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smtClean="0">
                          <a:effectLst/>
                          <a:latin typeface="Calibri"/>
                          <a:cs typeface="Calibri"/>
                        </a:rPr>
                        <a:t>100.0%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</a:tr>
              <a:tr h="276857">
                <a:tc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Gabriel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Quadri / PANAL</a:t>
                      </a:r>
                    </a:p>
                  </a:txBody>
                  <a:tcPr marL="12700" marR="12700" marT="1270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 smtClean="0">
                          <a:effectLst/>
                          <a:latin typeface="Calibri"/>
                          <a:cs typeface="Calibri"/>
                        </a:rPr>
                        <a:t>44.0%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6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49.7%</a:t>
                      </a:r>
                      <a:endParaRPr lang="es-ES" sz="1600" b="1" i="0" u="none" strike="noStrike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6.3%</a:t>
                      </a:r>
                      <a:endParaRPr lang="es-E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smtClean="0">
                          <a:effectLst/>
                          <a:latin typeface="Calibri"/>
                          <a:cs typeface="Calibri"/>
                        </a:rPr>
                        <a:t>100.0%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</a:tr>
              <a:tr h="276857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 respuesta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 smtClean="0">
                          <a:effectLst/>
                          <a:latin typeface="Calibri"/>
                          <a:cs typeface="Calibri"/>
                        </a:rPr>
                        <a:t>30.3%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 smtClean="0">
                          <a:effectLst/>
                          <a:latin typeface="Calibri"/>
                          <a:cs typeface="Calibri"/>
                        </a:rPr>
                        <a:t>47.1%</a:t>
                      </a:r>
                      <a:endParaRPr lang="es-ES" sz="1600" b="1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22.6%</a:t>
                      </a:r>
                      <a:endParaRPr lang="es-E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 smtClean="0">
                          <a:effectLst/>
                          <a:latin typeface="Calibri"/>
                          <a:cs typeface="Calibri"/>
                        </a:rPr>
                        <a:t>100.0%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</a:tr>
              <a:tr h="276857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Calibri"/>
                          <a:cs typeface="Calibri"/>
                        </a:rPr>
                        <a:t>Total</a:t>
                      </a:r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6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57.4%</a:t>
                      </a:r>
                      <a:endParaRPr lang="es-ES" sz="1600" b="1" i="0" u="none" strike="noStrike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 smtClean="0">
                          <a:effectLst/>
                          <a:latin typeface="Calibri"/>
                          <a:cs typeface="Calibri"/>
                        </a:rPr>
                        <a:t>28.9%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 smtClean="0">
                          <a:effectLst/>
                          <a:latin typeface="Calibri"/>
                          <a:cs typeface="Calibri"/>
                        </a:rPr>
                        <a:t>13.7%</a:t>
                      </a:r>
                      <a:endParaRPr lang="es-ES" sz="12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sp>
        <p:nvSpPr>
          <p:cNvPr id="2" name="Marcador de número de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56ACEE-7C83-4D59-A036-069A2AE123C9}" type="slidenum">
              <a:rPr lang="es-MX" smtClean="0"/>
              <a:pPr>
                <a:defRPr/>
              </a:pPr>
              <a:t>15</a:t>
            </a:fld>
            <a:endParaRPr lang="es-MX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341438" y="246032"/>
            <a:ext cx="45358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VII. Resultado Electoral / IFE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461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DCE5A4-FDD3-4CA1-9209-A0A6C3702EA7}" type="slidenum">
              <a:rPr lang="es-MX"/>
              <a:pPr>
                <a:defRPr/>
              </a:pPr>
              <a:t>16</a:t>
            </a:fld>
            <a:endParaRPr lang="es-MX" dirty="0"/>
          </a:p>
        </p:txBody>
      </p:sp>
      <p:sp>
        <p:nvSpPr>
          <p:cNvPr id="8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08DBEDEF-1553-4FC5-8240-0F39F42F2337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16</a:t>
            </a:fld>
            <a:endParaRPr lang="es-MX" sz="2400" dirty="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472396" y="1582744"/>
            <a:ext cx="5889625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Pensando en cada uno de los candidatos, ¿usted cree que en caso de no ganar la elección___________  aceptará el resultado o lo desconocerá?</a:t>
            </a:r>
          </a:p>
        </p:txBody>
      </p:sp>
      <p:graphicFrame>
        <p:nvGraphicFramePr>
          <p:cNvPr id="13" name="Gráfico 12"/>
          <p:cNvGraphicFramePr/>
          <p:nvPr>
            <p:extLst>
              <p:ext uri="{D42A27DB-BD31-4B8C-83A1-F6EECF244321}">
                <p14:modId xmlns="" xmlns:p14="http://schemas.microsoft.com/office/powerpoint/2010/main" val="1064727642"/>
              </p:ext>
            </p:extLst>
          </p:nvPr>
        </p:nvGraphicFramePr>
        <p:xfrm>
          <a:off x="620688" y="2713304"/>
          <a:ext cx="5481625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55612" y="5652120"/>
            <a:ext cx="5889625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¿Qué tanta confianza tiene usted en que el IFE y sus consejeros sean capaces de manejar de la manera adecuada todo el proceso electoral que se avecina: mucha, poca o nada de 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confianza?</a:t>
            </a:r>
            <a:endParaRPr lang="es-MX" sz="1400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8" name="Gráfico 17"/>
          <p:cNvGraphicFramePr/>
          <p:nvPr>
            <p:extLst>
              <p:ext uri="{D42A27DB-BD31-4B8C-83A1-F6EECF244321}">
                <p14:modId xmlns="" xmlns:p14="http://schemas.microsoft.com/office/powerpoint/2010/main" val="2750709404"/>
              </p:ext>
            </p:extLst>
          </p:nvPr>
        </p:nvGraphicFramePr>
        <p:xfrm>
          <a:off x="1628800" y="6444208"/>
          <a:ext cx="3096344" cy="2519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341438" y="246032"/>
            <a:ext cx="45358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VII. Resultado Electoral / IFE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485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Gráfico 51"/>
          <p:cNvGraphicFramePr/>
          <p:nvPr>
            <p:extLst>
              <p:ext uri="{D42A27DB-BD31-4B8C-83A1-F6EECF244321}">
                <p14:modId xmlns="" xmlns:p14="http://schemas.microsoft.com/office/powerpoint/2010/main" val="4035871406"/>
              </p:ext>
            </p:extLst>
          </p:nvPr>
        </p:nvGraphicFramePr>
        <p:xfrm>
          <a:off x="2230264" y="2589560"/>
          <a:ext cx="2494880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05150D-32B7-44E5-AE24-9F9D6B6512EB}" type="slidenum">
              <a:rPr lang="es-MX"/>
              <a:pPr>
                <a:defRPr/>
              </a:pPr>
              <a:t>17</a:t>
            </a:fld>
            <a:endParaRPr lang="es-MX"/>
          </a:p>
        </p:txBody>
      </p:sp>
      <p:sp>
        <p:nvSpPr>
          <p:cNvPr id="8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0492A7FD-45E7-4D52-9439-49E319FFE5FC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17</a:t>
            </a:fld>
            <a:endParaRPr lang="es-MX" sz="240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82550" y="1562366"/>
            <a:ext cx="677545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En general, ¿usted cómo evalúa el trabajo realizado por ____ diría que lo aprueba totalmente, aprueba, desaprueba o desaprueba totalmente?</a:t>
            </a:r>
          </a:p>
        </p:txBody>
      </p:sp>
      <p:sp>
        <p:nvSpPr>
          <p:cNvPr id="800771" name="Rectangle 3"/>
          <p:cNvSpPr>
            <a:spLocks noChangeArrowheads="1"/>
          </p:cNvSpPr>
          <p:nvPr/>
        </p:nvSpPr>
        <p:spPr bwMode="auto">
          <a:xfrm>
            <a:off x="1341438" y="246032"/>
            <a:ext cx="45358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VIII. </a:t>
            </a: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Evaluación </a:t>
            </a: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de Autoridades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2294" name="Text Box 4"/>
          <p:cNvSpPr txBox="1">
            <a:spLocks noChangeArrowheads="1"/>
          </p:cNvSpPr>
          <p:nvPr/>
        </p:nvSpPr>
        <p:spPr bwMode="auto">
          <a:xfrm>
            <a:off x="188640" y="5206603"/>
            <a:ext cx="6669087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Y en una escala del 0 al 10, donde 0 significa muy mal y 10 excelente, ¿qué calificación le daría a ___ por el trabajo que ha realizado hasta estos momentos? </a:t>
            </a:r>
          </a:p>
        </p:txBody>
      </p:sp>
      <p:sp>
        <p:nvSpPr>
          <p:cNvPr id="17" name="16 CuadroTexto"/>
          <p:cNvSpPr txBox="1"/>
          <p:nvPr/>
        </p:nvSpPr>
        <p:spPr>
          <a:xfrm flipH="1">
            <a:off x="777404" y="2123728"/>
            <a:ext cx="15395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i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 </a:t>
            </a:r>
            <a:r>
              <a:rPr lang="es-ES_tradnl" sz="1100" b="1" i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Presidente Felipe Calderón  </a:t>
            </a:r>
            <a:endParaRPr lang="es-MX" sz="1100" b="1" i="1" u="sng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4265712" y="2119536"/>
            <a:ext cx="26196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i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 Gobernador </a:t>
            </a:r>
          </a:p>
          <a:p>
            <a:pPr algn="ctr"/>
            <a:r>
              <a:rPr lang="es-MX" sz="1100" b="1" i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 su Estado   </a:t>
            </a:r>
            <a:endParaRPr lang="es-MX" sz="1100" b="1" i="1" u="sng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8" name="27 CuadroTexto"/>
          <p:cNvSpPr txBox="1"/>
          <p:nvPr/>
        </p:nvSpPr>
        <p:spPr>
          <a:xfrm flipH="1">
            <a:off x="2119164" y="5825897"/>
            <a:ext cx="26196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i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CALIFICACIÓN PROMEDIO</a:t>
            </a:r>
            <a:endParaRPr lang="es-MX" sz="1100" b="1" i="1" u="sng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2" name="Gráfico 41"/>
          <p:cNvGraphicFramePr/>
          <p:nvPr>
            <p:extLst>
              <p:ext uri="{D42A27DB-BD31-4B8C-83A1-F6EECF244321}">
                <p14:modId xmlns="" xmlns:p14="http://schemas.microsoft.com/office/powerpoint/2010/main" val="3729654067"/>
              </p:ext>
            </p:extLst>
          </p:nvPr>
        </p:nvGraphicFramePr>
        <p:xfrm>
          <a:off x="53176" y="2471068"/>
          <a:ext cx="2583736" cy="2460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3" name="Gráfico 52"/>
          <p:cNvGraphicFramePr/>
          <p:nvPr>
            <p:extLst>
              <p:ext uri="{D42A27DB-BD31-4B8C-83A1-F6EECF244321}">
                <p14:modId xmlns="" xmlns:p14="http://schemas.microsoft.com/office/powerpoint/2010/main" val="36159346"/>
              </p:ext>
            </p:extLst>
          </p:nvPr>
        </p:nvGraphicFramePr>
        <p:xfrm>
          <a:off x="4327048" y="2483768"/>
          <a:ext cx="2583736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7" name="16 CuadroTexto"/>
          <p:cNvSpPr txBox="1"/>
          <p:nvPr/>
        </p:nvSpPr>
        <p:spPr>
          <a:xfrm flipH="1">
            <a:off x="565572" y="6228184"/>
            <a:ext cx="26196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i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 </a:t>
            </a:r>
            <a:r>
              <a:rPr lang="es-ES_tradnl" sz="1100" b="1" i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Presidente Felipe Calderón  </a:t>
            </a:r>
            <a:endParaRPr lang="es-MX" sz="1100" b="1" i="1" u="sng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8" name="17 CuadroTexto"/>
          <p:cNvSpPr txBox="1"/>
          <p:nvPr/>
        </p:nvSpPr>
        <p:spPr>
          <a:xfrm>
            <a:off x="3814315" y="6269323"/>
            <a:ext cx="26196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i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 Gobernador de su estado </a:t>
            </a:r>
            <a:endParaRPr lang="es-MX" sz="1100" b="1" i="1" u="sng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4448" y="2052043"/>
            <a:ext cx="482104" cy="541230"/>
          </a:xfrm>
          <a:prstGeom prst="rect">
            <a:avLst/>
          </a:prstGeom>
        </p:spPr>
      </p:pic>
      <p:graphicFrame>
        <p:nvGraphicFramePr>
          <p:cNvPr id="19" name="Gráfico 18"/>
          <p:cNvGraphicFramePr/>
          <p:nvPr>
            <p:extLst>
              <p:ext uri="{D42A27DB-BD31-4B8C-83A1-F6EECF244321}">
                <p14:modId xmlns="" xmlns:p14="http://schemas.microsoft.com/office/powerpoint/2010/main" val="707564599"/>
              </p:ext>
            </p:extLst>
          </p:nvPr>
        </p:nvGraphicFramePr>
        <p:xfrm>
          <a:off x="374840" y="6418808"/>
          <a:ext cx="3126321" cy="2460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0" name="Gráfico 19"/>
          <p:cNvGraphicFramePr/>
          <p:nvPr>
            <p:extLst>
              <p:ext uri="{D42A27DB-BD31-4B8C-83A1-F6EECF244321}">
                <p14:modId xmlns="" xmlns:p14="http://schemas.microsoft.com/office/powerpoint/2010/main" val="3956902836"/>
              </p:ext>
            </p:extLst>
          </p:nvPr>
        </p:nvGraphicFramePr>
        <p:xfrm>
          <a:off x="3611008" y="6431384"/>
          <a:ext cx="3126321" cy="2460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="" xmlns:p14="http://schemas.microsoft.com/office/powerpoint/2010/main" val="223461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312326" y="1591582"/>
            <a:ext cx="6317403" cy="9665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Normalmente en tiempos como estos de campaña con mucha publicidad y notas al respecto, ¿usted cómo se siente: le gusta para informarse y decidir por quién votar; se 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siente </a:t>
            </a:r>
            <a:r>
              <a:rPr lang="es-MX" sz="1400" dirty="0">
                <a:latin typeface="Tahoma" pitchFamily="34" charset="0"/>
                <a:cs typeface="Tahoma" pitchFamily="34" charset="0"/>
              </a:rPr>
              <a:t>saturado de tanta publicidad e información; diría que está en medio, no es que le guste mucho pero entiende que es necesario; o más bien le es indiferente? </a:t>
            </a:r>
            <a:endParaRPr lang="es-MX" sz="14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56ACEE-7C83-4D59-A036-069A2AE123C9}" type="slidenum">
              <a:rPr lang="es-MX" smtClean="0"/>
              <a:pPr>
                <a:defRPr/>
              </a:pPr>
              <a:t>18</a:t>
            </a:fld>
            <a:endParaRPr lang="es-MX" dirty="0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="" xmlns:p14="http://schemas.microsoft.com/office/powerpoint/2010/main" val="1877497698"/>
              </p:ext>
            </p:extLst>
          </p:nvPr>
        </p:nvGraphicFramePr>
        <p:xfrm>
          <a:off x="764704" y="3347864"/>
          <a:ext cx="5400600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341438" y="246032"/>
            <a:ext cx="36004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IX. Coyuntura Electoral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421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161904" y="1619672"/>
            <a:ext cx="6529676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¿Usted que cree que es mejor para el país: que el Presidente tenga mayoría absoluta de su partido en el Congreso y así le aprueben las reformas que quiere; o que su partido no tenga mayoría para que la oposición sea un contrapeso? </a:t>
            </a: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85575172"/>
              </p:ext>
            </p:extLst>
          </p:nvPr>
        </p:nvGraphicFramePr>
        <p:xfrm>
          <a:off x="476672" y="5508104"/>
          <a:ext cx="5904654" cy="269780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8032"/>
                <a:gridCol w="2448272"/>
                <a:gridCol w="1008112"/>
                <a:gridCol w="864096"/>
                <a:gridCol w="648072"/>
                <a:gridCol w="648070"/>
              </a:tblGrid>
              <a:tr h="341331">
                <a:tc rowSpan="2" gridSpan="2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latin typeface="Calibri"/>
                          <a:cs typeface="Calibri"/>
                        </a:rPr>
                        <a:t>Presidente debe o no tener mayoría absoluta</a:t>
                      </a:r>
                      <a:r>
                        <a:rPr lang="es-ES" sz="1200" b="0" baseline="0" dirty="0" smtClean="0">
                          <a:latin typeface="Calibri"/>
                          <a:cs typeface="Calibri"/>
                        </a:rPr>
                        <a:t> en el Congreso</a:t>
                      </a:r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477863">
                <a:tc gridSpan="2"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7F0C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lang="es-ES" sz="12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Ns / Nc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alibri"/>
                          <a:cs typeface="Calibri"/>
                        </a:rPr>
                        <a:t>Total</a:t>
                      </a:r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276857">
                <a:tc rowSpan="6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Intención de voto (Boleta)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vert="vert270" anchor="ctr" anchorCtr="1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Josefina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Vázquez Mota / PAN</a:t>
                      </a:r>
                    </a:p>
                  </a:txBody>
                  <a:tcPr marL="12700" marR="12700" marT="12700" marB="0" anchor="ctr">
                    <a:solidFill>
                      <a:srgbClr val="2245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19.0%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24.6%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16.3%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20.2%</a:t>
                      </a:r>
                    </a:p>
                  </a:txBody>
                  <a:tcPr marL="12700" marR="12700" marT="12700" marB="0" anchor="ctr"/>
                </a:tc>
              </a:tr>
              <a:tr h="276857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Enrique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Peña Nieto / PRI - PVEM</a:t>
                      </a:r>
                    </a:p>
                  </a:txBody>
                  <a:tcPr marL="12700" marR="12700" marT="12700" marB="0" anchor="ctr">
                    <a:solidFill>
                      <a:srgbClr val="3074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3C733D"/>
                          </a:solidFill>
                          <a:effectLst/>
                          <a:latin typeface="Calibri"/>
                          <a:cs typeface="Calibri"/>
                        </a:rPr>
                        <a:t>43.9%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23.3%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3C733D"/>
                          </a:solidFill>
                          <a:effectLst/>
                          <a:latin typeface="Calibri"/>
                          <a:cs typeface="Calibri"/>
                        </a:rPr>
                        <a:t>36.6%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3C733D"/>
                          </a:solidFill>
                          <a:effectLst/>
                          <a:latin typeface="Calibri"/>
                          <a:cs typeface="Calibri"/>
                        </a:rPr>
                        <a:t>36.4%</a:t>
                      </a:r>
                    </a:p>
                  </a:txBody>
                  <a:tcPr marL="12700" marR="12700" marT="12700" marB="0" anchor="ctr"/>
                </a:tc>
              </a:tr>
              <a:tr h="316799">
                <a:tc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Andrés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Manuel López Obrador /    </a:t>
                      </a:r>
                      <a:endParaRPr lang="es-E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PRD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PT - MC</a:t>
                      </a:r>
                    </a:p>
                  </a:txBody>
                  <a:tcPr marL="12700" marR="12700" marT="12700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22.1%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24.3%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16.6%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21.8%</a:t>
                      </a:r>
                    </a:p>
                  </a:txBody>
                  <a:tcPr marL="12700" marR="12700" marT="12700" marB="0" anchor="ctr"/>
                </a:tc>
              </a:tr>
              <a:tr h="276857">
                <a:tc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Gabriel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Quadri / PANAL</a:t>
                      </a:r>
                    </a:p>
                  </a:txBody>
                  <a:tcPr marL="12700" marR="12700" marT="1270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3.3%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4.4%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2.2%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3.5%</a:t>
                      </a:r>
                    </a:p>
                  </a:txBody>
                  <a:tcPr marL="12700" marR="12700" marT="12700" marB="0" anchor="ctr"/>
                </a:tc>
              </a:tr>
              <a:tr h="276857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 respuesta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11.7%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23.4%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28.3%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18.2%</a:t>
                      </a:r>
                    </a:p>
                  </a:txBody>
                  <a:tcPr marL="12700" marR="12700" marT="12700" marB="0" anchor="ctr"/>
                </a:tc>
              </a:tr>
              <a:tr h="276857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Calibri"/>
                          <a:cs typeface="Calibri"/>
                        </a:rPr>
                        <a:t>Total</a:t>
                      </a:r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sp>
        <p:nvSpPr>
          <p:cNvPr id="2" name="Marcador de número de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56ACEE-7C83-4D59-A036-069A2AE123C9}" type="slidenum">
              <a:rPr lang="es-MX" smtClean="0"/>
              <a:pPr>
                <a:defRPr/>
              </a:pPr>
              <a:t>19</a:t>
            </a:fld>
            <a:endParaRPr lang="es-MX" dirty="0"/>
          </a:p>
        </p:txBody>
      </p:sp>
      <p:graphicFrame>
        <p:nvGraphicFramePr>
          <p:cNvPr id="9" name="Gráfico 8"/>
          <p:cNvGraphicFramePr/>
          <p:nvPr>
            <p:extLst>
              <p:ext uri="{D42A27DB-BD31-4B8C-83A1-F6EECF244321}">
                <p14:modId xmlns="" xmlns:p14="http://schemas.microsoft.com/office/powerpoint/2010/main" val="3676158527"/>
              </p:ext>
            </p:extLst>
          </p:nvPr>
        </p:nvGraphicFramePr>
        <p:xfrm>
          <a:off x="304081" y="2429720"/>
          <a:ext cx="6192688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341438" y="246032"/>
            <a:ext cx="36004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IX. Coyuntura Electoral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520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312325" y="1592531"/>
            <a:ext cx="6317405" cy="4756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En esta elección donde usted podrá votar por diferentes puestos, ¿piensa usted votar en todos por el mismo partido, o dividirá su voto en diferentes?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56ACEE-7C83-4D59-A036-069A2AE123C9}" type="slidenum">
              <a:rPr lang="es-MX" smtClean="0"/>
              <a:pPr>
                <a:defRPr/>
              </a:pPr>
              <a:t>20</a:t>
            </a:fld>
            <a:endParaRPr lang="es-MX" dirty="0"/>
          </a:p>
        </p:txBody>
      </p:sp>
      <p:graphicFrame>
        <p:nvGraphicFramePr>
          <p:cNvPr id="11" name="Gráfico 10"/>
          <p:cNvGraphicFramePr/>
          <p:nvPr>
            <p:extLst>
              <p:ext uri="{D42A27DB-BD31-4B8C-83A1-F6EECF244321}">
                <p14:modId xmlns="" xmlns:p14="http://schemas.microsoft.com/office/powerpoint/2010/main" val="46049342"/>
              </p:ext>
            </p:extLst>
          </p:nvPr>
        </p:nvGraphicFramePr>
        <p:xfrm>
          <a:off x="304081" y="2558800"/>
          <a:ext cx="6192688" cy="3450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1341438" y="246032"/>
            <a:ext cx="36004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IX. Coyuntura Electoral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254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50" y="1763688"/>
            <a:ext cx="6858000" cy="4002138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660466" y="2101259"/>
            <a:ext cx="193199" cy="195719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57639" b="100000" l="41834" r="59599">
                        <a14:foregroundMark x1="51862" y1="90972" x2="51862" y2="90972"/>
                        <a14:foregroundMark x1="52722" y1="86111" x2="52722" y2="86111"/>
                        <a14:foregroundMark x1="52722" y1="86111" x2="52722" y2="86111"/>
                        <a14:foregroundMark x1="53009" y1="81250" x2="53009" y2="81250"/>
                        <a14:foregroundMark x1="53009" y1="81250" x2="53009" y2="81250"/>
                        <a14:foregroundMark x1="52436" y1="77083" x2="52436" y2="77083"/>
                        <a14:foregroundMark x1="51862" y1="75694" x2="51862" y2="75694"/>
                        <a14:foregroundMark x1="51003" y1="75694" x2="51003" y2="75694"/>
                        <a14:foregroundMark x1="50716" y1="77778" x2="50716" y2="77778"/>
                        <a14:foregroundMark x1="50430" y1="79167" x2="50430" y2="79167"/>
                        <a14:foregroundMark x1="49857" y1="81250" x2="49857" y2="81250"/>
                        <a14:foregroundMark x1="48711" y1="88889" x2="48711" y2="88889"/>
                        <a14:foregroundMark x1="50143" y1="88194" x2="50143" y2="88194"/>
                        <a14:foregroundMark x1="50430" y1="91667" x2="50430" y2="91667"/>
                        <a14:foregroundMark x1="50143" y1="93750" x2="50143" y2="93750"/>
                        <a14:foregroundMark x1="51862" y1="95139" x2="51862" y2="95139"/>
                        <a14:foregroundMark x1="53295" y1="95139" x2="53295" y2="95139"/>
                        <a14:foregroundMark x1="54155" y1="93750" x2="54155" y2="93750"/>
                        <a14:foregroundMark x1="55014" y1="92361" x2="55014" y2="92361"/>
                        <a14:foregroundMark x1="55874" y1="85417" x2="55874" y2="85417"/>
                        <a14:foregroundMark x1="56447" y1="84028" x2="56447" y2="84028"/>
                        <a14:foregroundMark x1="56447" y1="90278" x2="56447" y2="90278"/>
                        <a14:foregroundMark x1="55301" y1="84722" x2="55301" y2="84722"/>
                        <a14:foregroundMark x1="55014" y1="77778" x2="55014" y2="77778"/>
                        <a14:foregroundMark x1="54441" y1="75000" x2="54441" y2="75000"/>
                        <a14:foregroundMark x1="55014" y1="72222" x2="55014" y2="72222"/>
                        <a14:foregroundMark x1="56447" y1="75000" x2="56447" y2="75000"/>
                        <a14:foregroundMark x1="57880" y1="79167" x2="57880" y2="79167"/>
                        <a14:foregroundMark x1="58166" y1="75694" x2="58166" y2="75694"/>
                        <a14:foregroundMark x1="57593" y1="71528" x2="57593" y2="71528"/>
                        <a14:foregroundMark x1="56160" y1="67361" x2="56160" y2="67361"/>
                        <a14:foregroundMark x1="54155" y1="65278" x2="54155" y2="65278"/>
                        <a14:foregroundMark x1="51862" y1="62500" x2="51862" y2="62500"/>
                        <a14:foregroundMark x1="50430" y1="61806" x2="50430" y2="61806"/>
                        <a14:foregroundMark x1="48997" y1="61806" x2="48997" y2="61806"/>
                        <a14:foregroundMark x1="46991" y1="61806" x2="46991" y2="61806"/>
                        <a14:foregroundMark x1="46418" y1="66667" x2="46418" y2="66667"/>
                        <a14:foregroundMark x1="44126" y1="70833" x2="44126" y2="70833"/>
                        <a14:foregroundMark x1="42693" y1="76389" x2="42693" y2="76389"/>
                        <a14:foregroundMark x1="42693" y1="79861" x2="42693" y2="79861"/>
                        <a14:foregroundMark x1="44413" y1="78472" x2="44413" y2="78472"/>
                        <a14:foregroundMark x1="44986" y1="81944" x2="44986" y2="81944"/>
                        <a14:foregroundMark x1="50143" y1="58333" x2="50143" y2="58333"/>
                        <a14:foregroundMark x1="48711" y1="83333" x2="48711" y2="83333"/>
                        <a14:foregroundMark x1="46991" y1="86111" x2="46991" y2="86111"/>
                        <a14:foregroundMark x1="57307" y1="84028" x2="57307" y2="84028"/>
                      </a14:backgroundRemoval>
                    </a14:imgEffect>
                  </a14:imgLayer>
                </a14:imgProps>
              </a:ext>
            </a:extLst>
          </a:blip>
          <a:srcRect l="41578" t="57096" r="40370" b="-694"/>
          <a:stretch/>
        </p:blipFill>
        <p:spPr>
          <a:xfrm>
            <a:off x="3866920" y="2309245"/>
            <a:ext cx="183821" cy="183178"/>
          </a:xfrm>
          <a:prstGeom prst="rect">
            <a:avLst/>
          </a:prstGeom>
        </p:spPr>
      </p:pic>
      <p:grpSp>
        <p:nvGrpSpPr>
          <p:cNvPr id="27" name="Agrupar 26"/>
          <p:cNvGrpSpPr/>
          <p:nvPr/>
        </p:nvGrpSpPr>
        <p:grpSpPr>
          <a:xfrm>
            <a:off x="580098" y="2301037"/>
            <a:ext cx="284966" cy="227126"/>
            <a:chOff x="2204864" y="2915816"/>
            <a:chExt cx="504833" cy="402368"/>
          </a:xfrm>
        </p:grpSpPr>
        <p:pic>
          <p:nvPicPr>
            <p:cNvPr id="28" name="Imagen 27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="" xmlns:a14="http://schemas.microsoft.com/office/drawing/2010/main">
                    <a14:imgLayer r:embed="rId9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29" name="Imagen 28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="" xmlns:a14="http://schemas.microsoft.com/office/drawing/2010/main">
                    <a14:imgLayer r:embed="rId11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30" name="Imagen 29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="" xmlns:a14="http://schemas.microsoft.com/office/drawing/2010/main">
                    <a14:imgLayer r:embed="rId13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31" name="Agrupar 30"/>
          <p:cNvGrpSpPr/>
          <p:nvPr/>
        </p:nvGrpSpPr>
        <p:grpSpPr>
          <a:xfrm>
            <a:off x="3721985" y="2096385"/>
            <a:ext cx="324605" cy="178534"/>
            <a:chOff x="1484784" y="2699791"/>
            <a:chExt cx="548117" cy="298793"/>
          </a:xfrm>
        </p:grpSpPr>
        <p:pic>
          <p:nvPicPr>
            <p:cNvPr id="32" name="Imagen 31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="" xmlns:a14="http://schemas.microsoft.com/office/drawing/2010/main">
                    <a14:imgLayer r:embed="rId15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33" name="chart"/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="" xmlns:a14="http://schemas.microsoft.com/office/drawing/2010/main">
                    <a14:imgLayer r:embed="rId17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  <p:graphicFrame>
        <p:nvGraphicFramePr>
          <p:cNvPr id="21" name="Tabla 2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90609688"/>
              </p:ext>
            </p:extLst>
          </p:nvPr>
        </p:nvGraphicFramePr>
        <p:xfrm>
          <a:off x="42082" y="6304901"/>
          <a:ext cx="6767572" cy="58405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35673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</a:tblGrid>
              <a:tr h="241726">
                <a:tc gridSpan="20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alibri"/>
                        </a:rPr>
                        <a:t>Diferencia JVM - AMLO</a:t>
                      </a: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</a:tr>
              <a:tr h="30973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-5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-2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-6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-5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-4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-7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-5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-1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-2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-3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-5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2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-6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-4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-5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-1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effectLst/>
                          <a:latin typeface="Verdana"/>
                        </a:rPr>
                        <a:t>-2</a:t>
                      </a: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graphicFrame>
        <p:nvGraphicFramePr>
          <p:cNvPr id="34" name="Tabla 3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73048393"/>
              </p:ext>
            </p:extLst>
          </p:nvPr>
        </p:nvGraphicFramePr>
        <p:xfrm>
          <a:off x="47449" y="6986881"/>
          <a:ext cx="6767572" cy="58405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35673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</a:tblGrid>
              <a:tr h="241726">
                <a:tc gridSpan="1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alibri"/>
                        </a:rPr>
                        <a:t>Diferencia EPN  - AMLO</a:t>
                      </a: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</a:tr>
              <a:tr h="30973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23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18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20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13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16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15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14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13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14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17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20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16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14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15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12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16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21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15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18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effectLst/>
                          <a:latin typeface="Verdana"/>
                        </a:rPr>
                        <a:t>18</a:t>
                      </a: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22074986"/>
              </p:ext>
            </p:extLst>
          </p:nvPr>
        </p:nvGraphicFramePr>
        <p:xfrm>
          <a:off x="27052" y="5624697"/>
          <a:ext cx="6767572" cy="58405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35673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  <a:gridCol w="338521"/>
              </a:tblGrid>
              <a:tr h="241726">
                <a:tc gridSpan="1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alibri"/>
                        </a:rPr>
                        <a:t>Diferencia EPN – JVM </a:t>
                      </a: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</a:tr>
              <a:tr h="30973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28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19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20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19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21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19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14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20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19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18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22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19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19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13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18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20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20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20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effectLst/>
                          <a:latin typeface="Verdana"/>
                        </a:rPr>
                        <a:t>19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effectLst/>
                          <a:latin typeface="Verdana"/>
                        </a:rPr>
                        <a:t>20</a:t>
                      </a: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sp>
        <p:nvSpPr>
          <p:cNvPr id="37" name="Triángulo isósceles 36"/>
          <p:cNvSpPr/>
          <p:nvPr/>
        </p:nvSpPr>
        <p:spPr>
          <a:xfrm rot="10800000">
            <a:off x="0" y="5959788"/>
            <a:ext cx="406522" cy="234134"/>
          </a:xfrm>
          <a:prstGeom prst="triangle">
            <a:avLst/>
          </a:prstGeom>
          <a:noFill/>
          <a:ln w="19050" cmpd="sng">
            <a:solidFill>
              <a:srgbClr val="7F0C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Triángulo isósceles 37"/>
          <p:cNvSpPr/>
          <p:nvPr/>
        </p:nvSpPr>
        <p:spPr>
          <a:xfrm rot="10800000">
            <a:off x="2381606" y="6627503"/>
            <a:ext cx="406522" cy="234134"/>
          </a:xfrm>
          <a:prstGeom prst="triangle">
            <a:avLst/>
          </a:prstGeom>
          <a:noFill/>
          <a:ln w="19050" cmpd="sng">
            <a:solidFill>
              <a:srgbClr val="7F0C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Triángulo isósceles 38"/>
          <p:cNvSpPr/>
          <p:nvPr/>
        </p:nvSpPr>
        <p:spPr>
          <a:xfrm rot="10800000">
            <a:off x="188640" y="7686814"/>
            <a:ext cx="305425" cy="175908"/>
          </a:xfrm>
          <a:prstGeom prst="triangle">
            <a:avLst/>
          </a:prstGeom>
          <a:noFill/>
          <a:ln w="19050" cmpd="sng">
            <a:solidFill>
              <a:srgbClr val="7F0C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421679" y="7634683"/>
            <a:ext cx="4582760" cy="2543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= Diferencia Máxima</a:t>
            </a:r>
            <a:endParaRPr lang="es-MX" sz="14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0" name="Triángulo isósceles 39"/>
          <p:cNvSpPr/>
          <p:nvPr/>
        </p:nvSpPr>
        <p:spPr>
          <a:xfrm>
            <a:off x="188640" y="7990721"/>
            <a:ext cx="305425" cy="175908"/>
          </a:xfrm>
          <a:prstGeom prst="triangle">
            <a:avLst/>
          </a:prstGeom>
          <a:noFill/>
          <a:ln w="19050" cmpd="sng">
            <a:solidFill>
              <a:srgbClr val="7F0C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Text Box 4"/>
          <p:cNvSpPr txBox="1">
            <a:spLocks noChangeArrowheads="1"/>
          </p:cNvSpPr>
          <p:nvPr/>
        </p:nvSpPr>
        <p:spPr bwMode="auto">
          <a:xfrm>
            <a:off x="428451" y="7990047"/>
            <a:ext cx="4582760" cy="2543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= Diferencia Mínima</a:t>
            </a:r>
            <a:endParaRPr lang="es-MX" sz="14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1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36AE25-E680-4967-9765-7C2B0C125624}" type="slidenum">
              <a:rPr lang="es-MX"/>
              <a:pPr>
                <a:defRPr/>
              </a:pPr>
              <a:t>21</a:t>
            </a:fld>
            <a:endParaRPr lang="es-MX"/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1401987" y="246032"/>
            <a:ext cx="44032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X. </a:t>
            </a: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Preferencias </a:t>
            </a: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(Comparativo</a:t>
            </a: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)</a:t>
            </a:r>
          </a:p>
        </p:txBody>
      </p:sp>
      <p:sp>
        <p:nvSpPr>
          <p:cNvPr id="44" name="Triángulo isósceles 43"/>
          <p:cNvSpPr/>
          <p:nvPr/>
        </p:nvSpPr>
        <p:spPr>
          <a:xfrm>
            <a:off x="705790" y="6588224"/>
            <a:ext cx="369565" cy="234134"/>
          </a:xfrm>
          <a:prstGeom prst="triangle">
            <a:avLst/>
          </a:prstGeom>
          <a:noFill/>
          <a:ln w="19050" cmpd="sng">
            <a:solidFill>
              <a:srgbClr val="7F0C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Triángulo isósceles 46"/>
          <p:cNvSpPr/>
          <p:nvPr/>
        </p:nvSpPr>
        <p:spPr>
          <a:xfrm>
            <a:off x="4378198" y="5881237"/>
            <a:ext cx="406522" cy="288032"/>
          </a:xfrm>
          <a:prstGeom prst="triangle">
            <a:avLst/>
          </a:prstGeom>
          <a:noFill/>
          <a:ln w="19050" cmpd="sng">
            <a:solidFill>
              <a:srgbClr val="7F0C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Triángulo isósceles 51"/>
          <p:cNvSpPr/>
          <p:nvPr/>
        </p:nvSpPr>
        <p:spPr>
          <a:xfrm>
            <a:off x="4770964" y="7282118"/>
            <a:ext cx="369565" cy="234134"/>
          </a:xfrm>
          <a:prstGeom prst="triangle">
            <a:avLst/>
          </a:prstGeom>
          <a:noFill/>
          <a:ln w="19050" cmpd="sng">
            <a:solidFill>
              <a:srgbClr val="7F0C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Triángulo isósceles 52"/>
          <p:cNvSpPr/>
          <p:nvPr/>
        </p:nvSpPr>
        <p:spPr>
          <a:xfrm rot="10800000">
            <a:off x="0" y="7341033"/>
            <a:ext cx="406522" cy="234134"/>
          </a:xfrm>
          <a:prstGeom prst="triangle">
            <a:avLst/>
          </a:prstGeom>
          <a:noFill/>
          <a:ln w="19050" cmpd="sng">
            <a:solidFill>
              <a:srgbClr val="7F0C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-3657" y="4139952"/>
            <a:ext cx="6858000" cy="1089374"/>
          </a:xfrm>
          <a:prstGeom prst="rect">
            <a:avLst/>
          </a:prstGeom>
        </p:spPr>
      </p:pic>
      <p:sp>
        <p:nvSpPr>
          <p:cNvPr id="36" name="44 Rectángulo"/>
          <p:cNvSpPr/>
          <p:nvPr/>
        </p:nvSpPr>
        <p:spPr>
          <a:xfrm>
            <a:off x="1404339" y="2653185"/>
            <a:ext cx="358317" cy="494556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5" name="44 Rectángulo"/>
          <p:cNvSpPr/>
          <p:nvPr/>
        </p:nvSpPr>
        <p:spPr>
          <a:xfrm>
            <a:off x="3430723" y="2661652"/>
            <a:ext cx="358317" cy="494556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Rectángulo"/>
          <p:cNvSpPr/>
          <p:nvPr/>
        </p:nvSpPr>
        <p:spPr>
          <a:xfrm>
            <a:off x="6456964" y="2646994"/>
            <a:ext cx="358317" cy="494934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5" name="Triángulo isósceles 44"/>
          <p:cNvSpPr/>
          <p:nvPr/>
        </p:nvSpPr>
        <p:spPr>
          <a:xfrm>
            <a:off x="2060848" y="6588224"/>
            <a:ext cx="369565" cy="234134"/>
          </a:xfrm>
          <a:prstGeom prst="triangle">
            <a:avLst/>
          </a:prstGeom>
          <a:noFill/>
          <a:ln w="19050" cmpd="sng">
            <a:solidFill>
              <a:srgbClr val="7F0C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45978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36AE25-E680-4967-9765-7C2B0C125624}" type="slidenum">
              <a:rPr lang="es-MX"/>
              <a:pPr>
                <a:defRPr/>
              </a:pPr>
              <a:t>22</a:t>
            </a:fld>
            <a:endParaRPr lang="es-MX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10119" y="823308"/>
            <a:ext cx="609965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 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Encuestas publicadas ordenadas según la fecha de levantamiento</a:t>
            </a:r>
            <a:endParaRPr lang="es-MX" sz="14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24 CuadroTexto"/>
          <p:cNvSpPr txBox="1"/>
          <p:nvPr/>
        </p:nvSpPr>
        <p:spPr>
          <a:xfrm>
            <a:off x="1196752" y="6592416"/>
            <a:ext cx="4586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Promedio de Encuestas según semana de levantamiento</a:t>
            </a:r>
            <a:endParaRPr lang="es-MX" sz="1200" b="1" i="1" u="sng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401987" y="246032"/>
            <a:ext cx="44032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X. </a:t>
            </a: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Preferencias </a:t>
            </a: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(Comparativo</a:t>
            </a: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)</a:t>
            </a:r>
          </a:p>
        </p:txBody>
      </p:sp>
      <p:graphicFrame>
        <p:nvGraphicFramePr>
          <p:cNvPr id="12" name="Gráfico 11"/>
          <p:cNvGraphicFramePr/>
          <p:nvPr>
            <p:extLst>
              <p:ext uri="{D42A27DB-BD31-4B8C-83A1-F6EECF244321}">
                <p14:modId xmlns="" xmlns:p14="http://schemas.microsoft.com/office/powerpoint/2010/main" val="281132586"/>
              </p:ext>
            </p:extLst>
          </p:nvPr>
        </p:nvGraphicFramePr>
        <p:xfrm>
          <a:off x="-175986" y="6554316"/>
          <a:ext cx="6811957" cy="2618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4664" y="1259632"/>
            <a:ext cx="6092698" cy="51125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9958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720005" y="5144576"/>
            <a:ext cx="5473554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defRPr/>
            </a:pPr>
            <a:r>
              <a:rPr lang="es-MX" sz="4800" b="1" dirty="0">
                <a:solidFill>
                  <a:srgbClr val="F2DCD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4" charset="0"/>
                <a:cs typeface="Arial" pitchFamily="34" charset="0"/>
              </a:rPr>
              <a:t>Encuesta Nacional</a:t>
            </a:r>
          </a:p>
          <a:p>
            <a:pPr algn="ctr">
              <a:defRPr/>
            </a:pPr>
            <a:endParaRPr lang="es-MX" sz="1200" b="1" i="1" dirty="0">
              <a:solidFill>
                <a:srgbClr val="F2DCDB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ekton Pro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s-MX" sz="4800" b="1" i="1" dirty="0">
                <a:solidFill>
                  <a:srgbClr val="F2DCD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4" charset="0"/>
                <a:cs typeface="Arial" pitchFamily="34" charset="0"/>
              </a:rPr>
              <a:t>Elecciones </a:t>
            </a:r>
            <a:r>
              <a:rPr lang="es-MX" sz="4800" b="1" i="1" dirty="0" smtClean="0">
                <a:solidFill>
                  <a:srgbClr val="F2DCD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4" charset="0"/>
                <a:cs typeface="Arial" pitchFamily="34" charset="0"/>
              </a:rPr>
              <a:t>2012</a:t>
            </a:r>
          </a:p>
          <a:p>
            <a:pPr algn="ctr">
              <a:defRPr/>
            </a:pPr>
            <a:endParaRPr lang="es-MX" sz="2800" b="1" i="1" dirty="0">
              <a:solidFill>
                <a:srgbClr val="F2DCDB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ekton Pro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s-MX" sz="2800" b="1" i="1" dirty="0">
                <a:solidFill>
                  <a:srgbClr val="F2DCD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4" charset="0"/>
                <a:cs typeface="Arial" pitchFamily="34" charset="0"/>
              </a:rPr>
              <a:t>DOCUMENTO COMPLETO</a:t>
            </a:r>
          </a:p>
        </p:txBody>
      </p:sp>
      <p:sp>
        <p:nvSpPr>
          <p:cNvPr id="4099" name="Text Box 6"/>
          <p:cNvSpPr txBox="1">
            <a:spLocks noChangeArrowheads="1"/>
          </p:cNvSpPr>
          <p:nvPr/>
        </p:nvSpPr>
        <p:spPr bwMode="auto">
          <a:xfrm>
            <a:off x="1808581" y="8204200"/>
            <a:ext cx="37201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000" b="1" dirty="0">
                <a:solidFill>
                  <a:schemeClr val="bg1"/>
                </a:solidFill>
                <a:latin typeface="Tekton Pro" pitchFamily="34" charset="0"/>
              </a:rPr>
              <a:t>Del </a:t>
            </a:r>
            <a:r>
              <a:rPr lang="es-MX" sz="2000" b="1" dirty="0" smtClean="0">
                <a:solidFill>
                  <a:schemeClr val="bg1"/>
                </a:solidFill>
                <a:latin typeface="Tekton Pro" pitchFamily="34" charset="0"/>
              </a:rPr>
              <a:t>22 al 24 de Junio de 2012</a:t>
            </a:r>
            <a:endParaRPr lang="es-ES" sz="2000" b="1" dirty="0">
              <a:solidFill>
                <a:schemeClr val="bg1"/>
              </a:solidFill>
              <a:latin typeface="Tekton Pro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873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419725" y="8748464"/>
            <a:ext cx="1530350" cy="476250"/>
          </a:xfrm>
        </p:spPr>
        <p:txBody>
          <a:bodyPr/>
          <a:lstStyle/>
          <a:p>
            <a:pPr>
              <a:defRPr/>
            </a:pPr>
            <a:fld id="{B8E8914D-4752-4578-A436-5776A88D4E9A}" type="slidenum">
              <a:rPr lang="es-MX"/>
              <a:pPr>
                <a:defRPr/>
              </a:pPr>
              <a:t>24</a:t>
            </a:fld>
            <a:endParaRPr lang="es-MX"/>
          </a:p>
        </p:txBody>
      </p:sp>
      <p:sp>
        <p:nvSpPr>
          <p:cNvPr id="800771" name="Rectangle 3"/>
          <p:cNvSpPr>
            <a:spLocks noChangeArrowheads="1"/>
          </p:cNvSpPr>
          <p:nvPr/>
        </p:nvSpPr>
        <p:spPr bwMode="auto">
          <a:xfrm>
            <a:off x="1341438" y="247650"/>
            <a:ext cx="3959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XI. </a:t>
            </a: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Elección 2012</a:t>
            </a:r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476051" y="1605781"/>
            <a:ext cx="6049293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>
                <a:latin typeface="Tahoma" pitchFamily="34" charset="0"/>
                <a:cs typeface="Tahoma" pitchFamily="34" charset="0"/>
              </a:rPr>
              <a:t>  ¿Sabe usted cuándo se llevarán a cabo las próximas elecciones para Presidente de México? ¿Cuándo?</a:t>
            </a:r>
          </a:p>
        </p:txBody>
      </p:sp>
      <p:sp>
        <p:nvSpPr>
          <p:cNvPr id="17417" name="Text Box 4"/>
          <p:cNvSpPr txBox="1">
            <a:spLocks noChangeArrowheads="1"/>
          </p:cNvSpPr>
          <p:nvPr/>
        </p:nvSpPr>
        <p:spPr bwMode="auto">
          <a:xfrm>
            <a:off x="548953" y="5024207"/>
            <a:ext cx="576036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 ¿Usted irá a votar en las próximas elecciones del 2012? </a:t>
            </a:r>
          </a:p>
        </p:txBody>
      </p:sp>
      <p:graphicFrame>
        <p:nvGraphicFramePr>
          <p:cNvPr id="11" name="Gráfico 10"/>
          <p:cNvGraphicFramePr/>
          <p:nvPr>
            <p:extLst>
              <p:ext uri="{D42A27DB-BD31-4B8C-83A1-F6EECF244321}">
                <p14:modId xmlns="" xmlns:p14="http://schemas.microsoft.com/office/powerpoint/2010/main" val="1307906523"/>
              </p:ext>
            </p:extLst>
          </p:nvPr>
        </p:nvGraphicFramePr>
        <p:xfrm>
          <a:off x="343085" y="2460474"/>
          <a:ext cx="6087792" cy="23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áfico 15"/>
          <p:cNvGraphicFramePr/>
          <p:nvPr>
            <p:extLst>
              <p:ext uri="{D42A27DB-BD31-4B8C-83A1-F6EECF244321}">
                <p14:modId xmlns="" xmlns:p14="http://schemas.microsoft.com/office/powerpoint/2010/main" val="706383456"/>
              </p:ext>
            </p:extLst>
          </p:nvPr>
        </p:nvGraphicFramePr>
        <p:xfrm>
          <a:off x="324603" y="5508104"/>
          <a:ext cx="6087792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298872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078A09-CF36-4B9D-87EB-C3DFB81E31CF}" type="slidenum">
              <a:rPr lang="es-MX"/>
              <a:pPr>
                <a:defRPr/>
              </a:pPr>
              <a:t>25</a:t>
            </a:fld>
            <a:endParaRPr lang="es-MX" dirty="0"/>
          </a:p>
        </p:txBody>
      </p:sp>
      <p:sp>
        <p:nvSpPr>
          <p:cNvPr id="8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32894115-E172-4677-92B3-82EDC71F14B9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25</a:t>
            </a:fld>
            <a:endParaRPr lang="es-MX" sz="2400" dirty="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20485" name="Text Box 4"/>
          <p:cNvSpPr txBox="1">
            <a:spLocks noChangeArrowheads="1"/>
          </p:cNvSpPr>
          <p:nvPr/>
        </p:nvSpPr>
        <p:spPr bwMode="auto">
          <a:xfrm>
            <a:off x="460375" y="1547813"/>
            <a:ext cx="60483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Normalmente, ¿usted cuándo toma la decisión de por quién votar?</a:t>
            </a:r>
          </a:p>
        </p:txBody>
      </p:sp>
      <p:graphicFrame>
        <p:nvGraphicFramePr>
          <p:cNvPr id="14" name="Gráfico 13"/>
          <p:cNvGraphicFramePr/>
          <p:nvPr>
            <p:extLst>
              <p:ext uri="{D42A27DB-BD31-4B8C-83A1-F6EECF244321}">
                <p14:modId xmlns="" xmlns:p14="http://schemas.microsoft.com/office/powerpoint/2010/main" val="2408136186"/>
              </p:ext>
            </p:extLst>
          </p:nvPr>
        </p:nvGraphicFramePr>
        <p:xfrm>
          <a:off x="116632" y="2051720"/>
          <a:ext cx="6088752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ángulo 1"/>
          <p:cNvSpPr/>
          <p:nvPr/>
        </p:nvSpPr>
        <p:spPr>
          <a:xfrm>
            <a:off x="3901128" y="2280483"/>
            <a:ext cx="2016224" cy="648072"/>
          </a:xfrm>
          <a:prstGeom prst="rect">
            <a:avLst/>
          </a:prstGeom>
          <a:noFill/>
          <a:ln w="19050" cmpd="sng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/>
          <p:cNvSpPr/>
          <p:nvPr/>
        </p:nvSpPr>
        <p:spPr>
          <a:xfrm>
            <a:off x="3901122" y="3013225"/>
            <a:ext cx="2016224" cy="1037785"/>
          </a:xfrm>
          <a:prstGeom prst="rect">
            <a:avLst/>
          </a:prstGeom>
          <a:noFill/>
          <a:ln w="19050" cmpd="sng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 rot="16200000">
            <a:off x="5851896" y="2368885"/>
            <a:ext cx="670296" cy="46166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solidFill>
                  <a:schemeClr val="bg1"/>
                </a:solidFill>
                <a:latin typeface="Calibri"/>
                <a:cs typeface="Calibri"/>
              </a:rPr>
              <a:t>ANTES   </a:t>
            </a:r>
            <a:r>
              <a:rPr lang="es-ES" sz="12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s-ES" sz="1200" dirty="0" smtClean="0">
                <a:solidFill>
                  <a:schemeClr val="bg1"/>
                </a:solidFill>
                <a:latin typeface="Calibri"/>
                <a:cs typeface="Calibri"/>
              </a:rPr>
              <a:t>39 %</a:t>
            </a:r>
            <a:endParaRPr lang="es-ES"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9" name="CuadroTexto 18"/>
          <p:cNvSpPr txBox="1"/>
          <p:nvPr/>
        </p:nvSpPr>
        <p:spPr>
          <a:xfrm rot="16200000">
            <a:off x="5649652" y="3309243"/>
            <a:ext cx="1068436" cy="46166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solidFill>
                  <a:schemeClr val="bg1"/>
                </a:solidFill>
                <a:latin typeface="Calibri"/>
                <a:cs typeface="Calibri"/>
              </a:rPr>
              <a:t>DURANTE        61 %</a:t>
            </a:r>
            <a:endParaRPr lang="es-ES"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35818007"/>
              </p:ext>
            </p:extLst>
          </p:nvPr>
        </p:nvGraphicFramePr>
        <p:xfrm>
          <a:off x="476672" y="4898924"/>
          <a:ext cx="5904654" cy="31294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8032"/>
                <a:gridCol w="2664296"/>
                <a:gridCol w="792088"/>
                <a:gridCol w="864096"/>
                <a:gridCol w="648072"/>
                <a:gridCol w="648070"/>
              </a:tblGrid>
              <a:tr h="407767">
                <a:tc rowSpan="2" gridSpan="2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latin typeface="Calibri"/>
                          <a:cs typeface="Calibri"/>
                        </a:rPr>
                        <a:t>Normalmente</a:t>
                      </a:r>
                      <a:r>
                        <a:rPr lang="es-ES" sz="1200" b="0" baseline="0" dirty="0" smtClean="0">
                          <a:latin typeface="Calibri"/>
                          <a:cs typeface="Calibri"/>
                        </a:rPr>
                        <a:t>, ¿usted cuando toma la decisión de por quién votar?</a:t>
                      </a:r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570873">
                <a:tc gridSpan="2"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Antes</a:t>
                      </a:r>
                      <a:r>
                        <a:rPr lang="es-ES" sz="1200" baseline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de la campaña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Durante</a:t>
                      </a:r>
                      <a:r>
                        <a:rPr lang="es-ES" sz="1200" baseline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la campaña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Ns / Nc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alibri"/>
                          <a:cs typeface="Calibri"/>
                        </a:rPr>
                        <a:t>Total</a:t>
                      </a:r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330744">
                <a:tc rowSpan="6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Intención de voto (Boleta)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vert="vert270" anchor="ctr" anchorCtr="1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Josefina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Vázquez Mota / PAN</a:t>
                      </a:r>
                    </a:p>
                  </a:txBody>
                  <a:tcPr marL="12700" marR="12700" marT="12700" marB="0" anchor="ctr">
                    <a:solidFill>
                      <a:srgbClr val="2245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24.7%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18.2%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20.2%</a:t>
                      </a:r>
                    </a:p>
                  </a:txBody>
                  <a:tcPr marL="12700" marR="12700" marT="12700" marB="0" anchor="ctr"/>
                </a:tc>
              </a:tr>
              <a:tr h="330744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Enrique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Peña Nieto / PRI - PVEM</a:t>
                      </a:r>
                    </a:p>
                  </a:txBody>
                  <a:tcPr marL="12700" marR="12700" marT="12700" marB="0" anchor="ctr">
                    <a:solidFill>
                      <a:srgbClr val="3074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3C733D"/>
                          </a:solidFill>
                          <a:effectLst/>
                          <a:latin typeface="Calibri"/>
                          <a:cs typeface="Calibri"/>
                        </a:rPr>
                        <a:t>43.0%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3C733D"/>
                          </a:solidFill>
                          <a:effectLst/>
                          <a:latin typeface="Calibri"/>
                          <a:cs typeface="Calibri"/>
                        </a:rPr>
                        <a:t>32.8%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21.0%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3C733D"/>
                          </a:solidFill>
                          <a:effectLst/>
                          <a:latin typeface="Calibri"/>
                          <a:cs typeface="Calibri"/>
                        </a:rPr>
                        <a:t>36.3%</a:t>
                      </a:r>
                    </a:p>
                  </a:txBody>
                  <a:tcPr marL="12700" marR="12700" marT="12700" marB="0" anchor="ctr"/>
                </a:tc>
              </a:tr>
              <a:tr h="337540">
                <a:tc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Andrés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Manuel López Obrador /    </a:t>
                      </a:r>
                      <a:endParaRPr lang="es-E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PRD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PT - MC</a:t>
                      </a:r>
                    </a:p>
                  </a:txBody>
                  <a:tcPr marL="12700" marR="12700" marT="12700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24.8%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20.4%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12.7%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21.8%</a:t>
                      </a:r>
                    </a:p>
                  </a:txBody>
                  <a:tcPr marL="12700" marR="12700" marT="12700" marB="0" anchor="ctr"/>
                </a:tc>
              </a:tr>
              <a:tr h="330744">
                <a:tc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Gabriel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Quadri / PANAL</a:t>
                      </a:r>
                    </a:p>
                  </a:txBody>
                  <a:tcPr marL="12700" marR="12700" marT="1270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0.6%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5.6%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 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3.5%</a:t>
                      </a:r>
                    </a:p>
                  </a:txBody>
                  <a:tcPr marL="12700" marR="12700" marT="12700" marB="0" anchor="ctr"/>
                </a:tc>
              </a:tr>
              <a:tr h="330744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 respuesta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6.9%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23.1%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63.9%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18.2%</a:t>
                      </a:r>
                    </a:p>
                  </a:txBody>
                  <a:tcPr marL="12700" marR="12700" marT="12700" marB="0" anchor="ctr"/>
                </a:tc>
              </a:tr>
              <a:tr h="330744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Calibri"/>
                          <a:cs typeface="Calibri"/>
                        </a:rPr>
                        <a:t>Total</a:t>
                      </a:r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1341438" y="247650"/>
            <a:ext cx="3959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XI. </a:t>
            </a: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Elección 2012</a:t>
            </a:r>
          </a:p>
        </p:txBody>
      </p:sp>
    </p:spTree>
    <p:extLst>
      <p:ext uri="{BB962C8B-B14F-4D97-AF65-F5344CB8AC3E}">
        <p14:creationId xmlns="" xmlns:p14="http://schemas.microsoft.com/office/powerpoint/2010/main" val="427176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81E55D-CF22-4933-905B-9DB7721737D9}" type="slidenum">
              <a:rPr lang="es-MX"/>
              <a:pPr>
                <a:defRPr/>
              </a:pPr>
              <a:t>26</a:t>
            </a:fld>
            <a:endParaRPr lang="es-MX" dirty="0"/>
          </a:p>
        </p:txBody>
      </p:sp>
      <p:sp>
        <p:nvSpPr>
          <p:cNvPr id="8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40991F0A-8F2E-48D1-BAD8-2D2A6E76BDAB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26</a:t>
            </a:fld>
            <a:endParaRPr lang="es-MX" sz="2400" dirty="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30225" y="1547813"/>
            <a:ext cx="5889625" cy="730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  ¿Qué tan seguro diría que está usted de votar por el candidato y partido que acaba de mencionar: diría que está muy seguro o que todavía duda y podría cambiar?</a:t>
            </a:r>
          </a:p>
        </p:txBody>
      </p:sp>
      <p:graphicFrame>
        <p:nvGraphicFramePr>
          <p:cNvPr id="9" name="Gráfico 8"/>
          <p:cNvGraphicFramePr/>
          <p:nvPr>
            <p:extLst>
              <p:ext uri="{D42A27DB-BD31-4B8C-83A1-F6EECF244321}">
                <p14:modId xmlns="" xmlns:p14="http://schemas.microsoft.com/office/powerpoint/2010/main" val="1459567920"/>
              </p:ext>
            </p:extLst>
          </p:nvPr>
        </p:nvGraphicFramePr>
        <p:xfrm>
          <a:off x="660768" y="2297336"/>
          <a:ext cx="5544616" cy="2706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96177064"/>
              </p:ext>
            </p:extLst>
          </p:nvPr>
        </p:nvGraphicFramePr>
        <p:xfrm>
          <a:off x="582589" y="5119692"/>
          <a:ext cx="5760637" cy="306014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62014"/>
                <a:gridCol w="2318306"/>
                <a:gridCol w="772769"/>
                <a:gridCol w="843020"/>
                <a:gridCol w="632265"/>
                <a:gridCol w="632263"/>
              </a:tblGrid>
              <a:tr h="593108">
                <a:tc rowSpan="2" gridSpan="2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latin typeface="Calibri"/>
                          <a:cs typeface="Calibri"/>
                        </a:rPr>
                        <a:t>¿Qué tan seguro diría que esta usted</a:t>
                      </a:r>
                      <a:r>
                        <a:rPr lang="es-ES" sz="1200" b="0" baseline="0" dirty="0" smtClean="0">
                          <a:latin typeface="Calibri"/>
                          <a:cs typeface="Calibri"/>
                        </a:rPr>
                        <a:t> de votar por el candidato y partido que acaba de mencionar: ____?</a:t>
                      </a:r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423649">
                <a:tc gridSpan="2"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Muy seguro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0A2D1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Podría cambiar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Ns / Nc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alibri"/>
                          <a:cs typeface="Calibri"/>
                        </a:rPr>
                        <a:t>Total</a:t>
                      </a:r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316881">
                <a:tc rowSpan="6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Intención de voto (Boleta)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vert="vert270" anchor="ctr" anchorCtr="1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Josefina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Vázquez Mota / PAN</a:t>
                      </a:r>
                    </a:p>
                  </a:txBody>
                  <a:tcPr marL="12700" marR="12700" marT="12700" marB="0" anchor="ctr">
                    <a:solidFill>
                      <a:srgbClr val="2245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22.9%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17.4%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8.4%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20.2%</a:t>
                      </a:r>
                    </a:p>
                  </a:txBody>
                  <a:tcPr marL="12700" marR="12700" marT="12700" marB="0" anchor="ctr"/>
                </a:tc>
              </a:tr>
              <a:tr h="316881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Enrique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Peña Nieto / PRI - PVEM</a:t>
                      </a:r>
                    </a:p>
                  </a:txBody>
                  <a:tcPr marL="12700" marR="12700" marT="12700" marB="0" anchor="ctr">
                    <a:solidFill>
                      <a:srgbClr val="3074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43.0%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24.3%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14.2%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36.3%</a:t>
                      </a:r>
                    </a:p>
                  </a:txBody>
                  <a:tcPr marL="12700" marR="12700" marT="12700" marB="0" anchor="ctr"/>
                </a:tc>
              </a:tr>
              <a:tr h="350687">
                <a:tc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Andrés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Manuel López Obrador /    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</a:t>
                      </a:r>
                    </a:p>
                    <a:p>
                      <a:pPr algn="l" fontAlgn="b"/>
                      <a:r>
                        <a:rPr lang="es-E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PRD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PT - MC</a:t>
                      </a:r>
                    </a:p>
                  </a:txBody>
                  <a:tcPr marL="12700" marR="12700" marT="12700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24.4%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22.8%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6.0%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21.8%</a:t>
                      </a:r>
                    </a:p>
                  </a:txBody>
                  <a:tcPr marL="12700" marR="12700" marT="12700" marB="0" anchor="ctr"/>
                </a:tc>
              </a:tr>
              <a:tr h="316881">
                <a:tc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Gabriel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Quadri / PANAL</a:t>
                      </a:r>
                    </a:p>
                  </a:txBody>
                  <a:tcPr marL="12700" marR="12700" marT="1270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3.2%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effectLst/>
                          <a:latin typeface="Calibri"/>
                          <a:cs typeface="Calibri"/>
                        </a:rPr>
                        <a:t>6.9%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 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3.5%</a:t>
                      </a:r>
                    </a:p>
                  </a:txBody>
                  <a:tcPr marL="12700" marR="12700" marT="12700" marB="0" anchor="ctr"/>
                </a:tc>
              </a:tr>
              <a:tr h="316881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 respuesta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6.5%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28.6%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71.4%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18.2%</a:t>
                      </a:r>
                    </a:p>
                  </a:txBody>
                  <a:tcPr marL="12700" marR="12700" marT="12700" marB="0" anchor="ctr"/>
                </a:tc>
              </a:tr>
              <a:tr h="316881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Calibri"/>
                          <a:cs typeface="Calibri"/>
                        </a:rPr>
                        <a:t>Total</a:t>
                      </a:r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341438" y="247650"/>
            <a:ext cx="3959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XI. </a:t>
            </a: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Elección 2012</a:t>
            </a:r>
          </a:p>
        </p:txBody>
      </p:sp>
    </p:spTree>
    <p:extLst>
      <p:ext uri="{BB962C8B-B14F-4D97-AF65-F5344CB8AC3E}">
        <p14:creationId xmlns="" xmlns:p14="http://schemas.microsoft.com/office/powerpoint/2010/main" val="7656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DCE5A4-FDD3-4CA1-9209-A0A6C3702EA7}" type="slidenum">
              <a:rPr lang="es-MX"/>
              <a:pPr>
                <a:defRPr/>
              </a:pPr>
              <a:t>27</a:t>
            </a:fld>
            <a:endParaRPr lang="es-MX" dirty="0"/>
          </a:p>
        </p:txBody>
      </p:sp>
      <p:sp>
        <p:nvSpPr>
          <p:cNvPr id="8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08DBEDEF-1553-4FC5-8240-0F39F42F2337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27</a:t>
            </a:fld>
            <a:endParaRPr lang="es-MX" sz="2400" dirty="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530225" y="1555061"/>
            <a:ext cx="5889625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¿Quién sería su segunda opción si usted decide cambiar: Josefina Vázquez Mota del PAN, Enrique Peña Nieto del PRI y partido Verde, Andrés Manuel López Obrador del PRD, PT y Morena, o Gabriel Quadri de Nueva Alianza? </a:t>
            </a:r>
          </a:p>
        </p:txBody>
      </p:sp>
      <p:graphicFrame>
        <p:nvGraphicFramePr>
          <p:cNvPr id="21" name="Gráfico 20"/>
          <p:cNvGraphicFramePr/>
          <p:nvPr>
            <p:extLst>
              <p:ext uri="{D42A27DB-BD31-4B8C-83A1-F6EECF244321}">
                <p14:modId xmlns="" xmlns:p14="http://schemas.microsoft.com/office/powerpoint/2010/main" val="2500403356"/>
              </p:ext>
            </p:extLst>
          </p:nvPr>
        </p:nvGraphicFramePr>
        <p:xfrm>
          <a:off x="258842" y="2675341"/>
          <a:ext cx="6508452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3942302" y="2819357"/>
            <a:ext cx="175635" cy="177926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57639" b="100000" l="41834" r="59599">
                        <a14:foregroundMark x1="51862" y1="90972" x2="51862" y2="90972"/>
                        <a14:foregroundMark x1="52722" y1="86111" x2="52722" y2="86111"/>
                        <a14:foregroundMark x1="52722" y1="86111" x2="52722" y2="86111"/>
                        <a14:foregroundMark x1="53009" y1="81250" x2="53009" y2="81250"/>
                        <a14:foregroundMark x1="53009" y1="81250" x2="53009" y2="81250"/>
                        <a14:foregroundMark x1="52436" y1="77083" x2="52436" y2="77083"/>
                        <a14:foregroundMark x1="51862" y1="75694" x2="51862" y2="75694"/>
                        <a14:foregroundMark x1="51003" y1="75694" x2="51003" y2="75694"/>
                        <a14:foregroundMark x1="50716" y1="77778" x2="50716" y2="77778"/>
                        <a14:foregroundMark x1="50430" y1="79167" x2="50430" y2="79167"/>
                        <a14:foregroundMark x1="49857" y1="81250" x2="49857" y2="81250"/>
                        <a14:foregroundMark x1="48711" y1="88889" x2="48711" y2="88889"/>
                        <a14:foregroundMark x1="50143" y1="88194" x2="50143" y2="88194"/>
                        <a14:foregroundMark x1="50430" y1="91667" x2="50430" y2="91667"/>
                        <a14:foregroundMark x1="50143" y1="93750" x2="50143" y2="93750"/>
                        <a14:foregroundMark x1="51862" y1="95139" x2="51862" y2="95139"/>
                        <a14:foregroundMark x1="53295" y1="95139" x2="53295" y2="95139"/>
                        <a14:foregroundMark x1="54155" y1="93750" x2="54155" y2="93750"/>
                        <a14:foregroundMark x1="55014" y1="92361" x2="55014" y2="92361"/>
                        <a14:foregroundMark x1="55874" y1="85417" x2="55874" y2="85417"/>
                        <a14:foregroundMark x1="56447" y1="84028" x2="56447" y2="84028"/>
                        <a14:foregroundMark x1="56447" y1="90278" x2="56447" y2="90278"/>
                        <a14:foregroundMark x1="55301" y1="84722" x2="55301" y2="84722"/>
                        <a14:foregroundMark x1="55014" y1="77778" x2="55014" y2="77778"/>
                        <a14:foregroundMark x1="54441" y1="75000" x2="54441" y2="75000"/>
                        <a14:foregroundMark x1="55014" y1="72222" x2="55014" y2="72222"/>
                        <a14:foregroundMark x1="56447" y1="75000" x2="56447" y2="75000"/>
                        <a14:foregroundMark x1="57880" y1="79167" x2="57880" y2="79167"/>
                        <a14:foregroundMark x1="58166" y1="75694" x2="58166" y2="75694"/>
                        <a14:foregroundMark x1="57593" y1="71528" x2="57593" y2="71528"/>
                        <a14:foregroundMark x1="56160" y1="67361" x2="56160" y2="67361"/>
                        <a14:foregroundMark x1="54155" y1="65278" x2="54155" y2="65278"/>
                        <a14:foregroundMark x1="51862" y1="62500" x2="51862" y2="62500"/>
                        <a14:foregroundMark x1="50430" y1="61806" x2="50430" y2="61806"/>
                        <a14:foregroundMark x1="48997" y1="61806" x2="48997" y2="61806"/>
                        <a14:foregroundMark x1="46991" y1="61806" x2="46991" y2="61806"/>
                        <a14:foregroundMark x1="46418" y1="66667" x2="46418" y2="66667"/>
                        <a14:foregroundMark x1="44126" y1="70833" x2="44126" y2="70833"/>
                        <a14:foregroundMark x1="42693" y1="76389" x2="42693" y2="76389"/>
                        <a14:foregroundMark x1="42693" y1="79861" x2="42693" y2="79861"/>
                        <a14:foregroundMark x1="44413" y1="78472" x2="44413" y2="78472"/>
                        <a14:foregroundMark x1="44986" y1="81944" x2="44986" y2="81944"/>
                        <a14:foregroundMark x1="50143" y1="58333" x2="50143" y2="58333"/>
                        <a14:foregroundMark x1="48711" y1="83333" x2="48711" y2="83333"/>
                        <a14:foregroundMark x1="46991" y1="86111" x2="46991" y2="86111"/>
                        <a14:foregroundMark x1="57307" y1="84028" x2="57307" y2="84028"/>
                      </a14:backgroundRemoval>
                    </a14:imgEffect>
                  </a14:imgLayer>
                </a14:imgProps>
              </a:ext>
            </a:extLst>
          </a:blip>
          <a:srcRect l="41578" t="57096" r="40370" b="-694"/>
          <a:stretch/>
        </p:blipFill>
        <p:spPr>
          <a:xfrm>
            <a:off x="3935311" y="3821572"/>
            <a:ext cx="183821" cy="183178"/>
          </a:xfrm>
          <a:prstGeom prst="rect">
            <a:avLst/>
          </a:prstGeom>
        </p:spPr>
      </p:pic>
      <p:grpSp>
        <p:nvGrpSpPr>
          <p:cNvPr id="25" name="Agrupar 24"/>
          <p:cNvGrpSpPr/>
          <p:nvPr/>
        </p:nvGrpSpPr>
        <p:grpSpPr>
          <a:xfrm>
            <a:off x="3899342" y="3470742"/>
            <a:ext cx="259060" cy="206478"/>
            <a:chOff x="2204864" y="2915816"/>
            <a:chExt cx="504833" cy="402368"/>
          </a:xfrm>
        </p:grpSpPr>
        <p:pic>
          <p:nvPicPr>
            <p:cNvPr id="26" name="Imagen 2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="" xmlns:a14="http://schemas.microsoft.com/office/drawing/2010/main">
                    <a14:imgLayer r:embed="rId9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27" name="Imagen 26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="" xmlns:a14="http://schemas.microsoft.com/office/drawing/2010/main">
                    <a14:imgLayer r:embed="rId11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="" xmlns:a14="http://schemas.microsoft.com/office/drawing/2010/main">
                    <a14:imgLayer r:embed="rId13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29" name="Agrupar 28"/>
          <p:cNvGrpSpPr/>
          <p:nvPr/>
        </p:nvGrpSpPr>
        <p:grpSpPr>
          <a:xfrm>
            <a:off x="3903222" y="3163553"/>
            <a:ext cx="268268" cy="162304"/>
            <a:chOff x="1484784" y="2699791"/>
            <a:chExt cx="548117" cy="298793"/>
          </a:xfrm>
        </p:grpSpPr>
        <p:pic>
          <p:nvPicPr>
            <p:cNvPr id="30" name="Imagen 29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="" xmlns:a14="http://schemas.microsoft.com/office/drawing/2010/main">
                    <a14:imgLayer r:embed="rId15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31" name="chart"/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="" xmlns:a14="http://schemas.microsoft.com/office/drawing/2010/main">
                    <a14:imgLayer r:embed="rId17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  <p:graphicFrame>
        <p:nvGraphicFramePr>
          <p:cNvPr id="18" name="Tabla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3264037"/>
              </p:ext>
            </p:extLst>
          </p:nvPr>
        </p:nvGraphicFramePr>
        <p:xfrm>
          <a:off x="548680" y="5652120"/>
          <a:ext cx="5845472" cy="310387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0040"/>
                <a:gridCol w="2248091"/>
                <a:gridCol w="561220"/>
                <a:gridCol w="541542"/>
                <a:gridCol w="585800"/>
                <a:gridCol w="541542"/>
                <a:gridCol w="1007237"/>
              </a:tblGrid>
              <a:tr h="241726">
                <a:tc rowSpan="2" gridSpan="2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latin typeface="Calibri"/>
                          <a:cs typeface="Calibri"/>
                        </a:rPr>
                        <a:t>Intención de Voto Presidente (Boleta) /</a:t>
                      </a:r>
                    </a:p>
                    <a:p>
                      <a:pPr algn="ctr"/>
                      <a:r>
                        <a:rPr lang="es-ES" sz="1200" b="0" dirty="0" smtClean="0">
                          <a:latin typeface="Calibri"/>
                          <a:cs typeface="Calibri"/>
                        </a:rPr>
                        <a:t> (Primera opción)</a:t>
                      </a:r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589776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JVM</a:t>
                      </a:r>
                    </a:p>
                  </a:txBody>
                  <a:tcPr anchor="ctr">
                    <a:solidFill>
                      <a:srgbClr val="2245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EPN</a:t>
                      </a:r>
                    </a:p>
                  </a:txBody>
                  <a:tcPr anchor="ctr">
                    <a:solidFill>
                      <a:srgbClr val="3074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alibri"/>
                          <a:cs typeface="Calibri"/>
                        </a:rPr>
                        <a:t>AMLO</a:t>
                      </a:r>
                    </a:p>
                  </a:txBody>
                  <a:tcPr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GQ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alibri"/>
                          <a:cs typeface="Calibri"/>
                        </a:rPr>
                        <a:t>No</a:t>
                      </a:r>
                      <a:r>
                        <a:rPr lang="es-ES" sz="1200" baseline="0" dirty="0" smtClean="0">
                          <a:latin typeface="Calibri"/>
                          <a:cs typeface="Calibri"/>
                        </a:rPr>
                        <a:t> Respuesta</a:t>
                      </a:r>
                    </a:p>
                  </a:txBody>
                  <a:tcPr anchor="ctr"/>
                </a:tc>
              </a:tr>
              <a:tr h="309735">
                <a:tc rowSpan="7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Segunda opción</a:t>
                      </a:r>
                    </a:p>
                  </a:txBody>
                  <a:tcPr marL="12700" marR="12700" marT="12700" marB="0" vert="vert270" anchor="ctr" anchorCtr="1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Josefina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Vázquez Mota / PAN</a:t>
                      </a:r>
                    </a:p>
                  </a:txBody>
                  <a:tcPr marL="12700" marR="12700" marT="12700" marB="0" anchor="ctr">
                    <a:solidFill>
                      <a:srgbClr val="2245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2.8%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4.4%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2.3%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0.4%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0.2%</a:t>
                      </a:r>
                    </a:p>
                  </a:txBody>
                  <a:tcPr marL="12700" marR="12700" marT="12700" marB="0" anchor="ctr"/>
                </a:tc>
              </a:tr>
              <a:tr h="304015">
                <a:tc vMerge="1">
                  <a:txBody>
                    <a:bodyPr/>
                    <a:lstStyle/>
                    <a:p>
                      <a:pPr algn="l" fontAlgn="b"/>
                      <a:endParaRPr lang="es-ES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solidFill>
                      <a:srgbClr val="30741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Enrique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Peña Nieto / PRI - PVEM</a:t>
                      </a:r>
                    </a:p>
                  </a:txBody>
                  <a:tcPr marL="12700" marR="12700" marT="12700" marB="0" anchor="ctr">
                    <a:solidFill>
                      <a:srgbClr val="3074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2.5%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effectLst/>
                          <a:latin typeface="Calibri"/>
                          <a:cs typeface="Calibri"/>
                        </a:rPr>
                        <a:t>4.2%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1.8%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1.1%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0.9%</a:t>
                      </a:r>
                    </a:p>
                  </a:txBody>
                  <a:tcPr marL="12700" marR="12700" marT="12700" marB="0" anchor="ctr"/>
                </a:tc>
              </a:tr>
              <a:tr h="67466">
                <a:tc vMerge="1">
                  <a:txBody>
                    <a:bodyPr/>
                    <a:lstStyle/>
                    <a:p>
                      <a:pPr algn="l" fontAlgn="b"/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Andrés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Manuel López Obrador /    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PRD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PT - MC</a:t>
                      </a:r>
                    </a:p>
                  </a:txBody>
                  <a:tcPr marL="12700" marR="12700" marT="12700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2.1%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1.7%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0.6%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0.6%</a:t>
                      </a:r>
                    </a:p>
                  </a:txBody>
                  <a:tcPr marL="12700" marR="12700" marT="12700" marB="0" anchor="ctr"/>
                </a:tc>
              </a:tr>
              <a:tr h="241726">
                <a:tc vMerge="1">
                  <a:txBody>
                    <a:bodyPr/>
                    <a:lstStyle/>
                    <a:p>
                      <a:pPr algn="l" fontAlgn="b"/>
                      <a:endParaRPr lang="es-ES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Gabriel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Quadri / PANAL</a:t>
                      </a:r>
                    </a:p>
                  </a:txBody>
                  <a:tcPr marL="12700" marR="12700" marT="1270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0.7%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1.3%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0.5%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0.4%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 </a:t>
                      </a:r>
                    </a:p>
                  </a:txBody>
                  <a:tcPr marL="12700" marR="12700" marT="12700" marB="0" anchor="ctr"/>
                </a:tc>
              </a:tr>
              <a:tr h="241726">
                <a:tc vMerge="1">
                  <a:txBody>
                    <a:bodyPr/>
                    <a:lstStyle/>
                    <a:p>
                      <a:endParaRPr lang="es-ES" sz="1200" dirty="0" smtClean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Ninguno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8.6%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17.4%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10.8%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0.7%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6.2%</a:t>
                      </a:r>
                    </a:p>
                  </a:txBody>
                  <a:tcPr marL="12700" marR="12700" marT="12700" marB="0" anchor="ctr"/>
                </a:tc>
              </a:tr>
              <a:tr h="241726">
                <a:tc vMerge="1">
                  <a:txBody>
                    <a:bodyPr/>
                    <a:lstStyle/>
                    <a:p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 err="1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Ns</a:t>
                      </a:r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/ </a:t>
                      </a:r>
                      <a:r>
                        <a:rPr lang="es-ES" sz="1200" dirty="0" err="1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Nc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3.2%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6.4%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4.5%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0.3%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10.1%</a:t>
                      </a:r>
                    </a:p>
                  </a:txBody>
                  <a:tcPr marL="12700" marR="12700" marT="12700" marB="0" anchor="ctr"/>
                </a:tc>
              </a:tr>
              <a:tr h="241726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Calibri"/>
                          <a:cs typeface="Calibri"/>
                        </a:rPr>
                        <a:t>Total</a:t>
                      </a:r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20.2%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36.3%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21.8%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3.5%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effectLst/>
                          <a:latin typeface="Calibri"/>
                          <a:cs typeface="Calibri"/>
                        </a:rPr>
                        <a:t>18.2%</a:t>
                      </a: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1341438" y="247650"/>
            <a:ext cx="3959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XI. </a:t>
            </a: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Elección 2012</a:t>
            </a:r>
          </a:p>
        </p:txBody>
      </p:sp>
    </p:spTree>
    <p:extLst>
      <p:ext uri="{BB962C8B-B14F-4D97-AF65-F5344CB8AC3E}">
        <p14:creationId xmlns="" xmlns:p14="http://schemas.microsoft.com/office/powerpoint/2010/main" val="390058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161904" y="1619672"/>
            <a:ext cx="6529676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En estos momentos, ¿usted ya está completamente decidido de por quién votar; prefiere a uno pero no está completamente decidido; tiene dudas de votar por uno u otro; o no sabe por quién hacerlo?</a:t>
            </a: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20701363"/>
              </p:ext>
            </p:extLst>
          </p:nvPr>
        </p:nvGraphicFramePr>
        <p:xfrm>
          <a:off x="260648" y="5220072"/>
          <a:ext cx="5798915" cy="349093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8280"/>
                <a:gridCol w="1444687"/>
                <a:gridCol w="536774"/>
                <a:gridCol w="536774"/>
                <a:gridCol w="631448"/>
                <a:gridCol w="727642"/>
                <a:gridCol w="639762"/>
                <a:gridCol w="536774"/>
                <a:gridCol w="536774"/>
              </a:tblGrid>
              <a:tr h="341331">
                <a:tc rowSpan="2" gridSpan="2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latin typeface="Calibri"/>
                          <a:cs typeface="Calibri"/>
                        </a:rPr>
                        <a:t>En estos momentos, ¿usted ____?</a:t>
                      </a:r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1386861">
                <a:tc gridSpan="2"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Completamente decidido</a:t>
                      </a:r>
                      <a:endParaRPr lang="es-ES" sz="12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vert="vert270" anchor="ctr">
                    <a:solidFill>
                      <a:srgbClr val="5F0A2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Tiene</a:t>
                      </a:r>
                      <a:r>
                        <a:rPr lang="es-ES" sz="1200" baseline="0" dirty="0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preferencia pero duda</a:t>
                      </a:r>
                      <a:endParaRPr lang="es-ES" sz="12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vert="vert270" anchor="ctr">
                    <a:solidFill>
                      <a:srgbClr val="5F0A2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Duda</a:t>
                      </a:r>
                      <a:r>
                        <a:rPr lang="es-ES" sz="1200" baseline="0" dirty="0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entre uno y otro</a:t>
                      </a:r>
                      <a:endParaRPr lang="es-ES" sz="1200" dirty="0" smtClean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vert="vert270" anchor="ctr">
                    <a:solidFill>
                      <a:srgbClr val="5F0A2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No sabe por quién</a:t>
                      </a:r>
                      <a:endParaRPr lang="es-ES" sz="12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vert="vert270" anchor="ctr">
                    <a:solidFill>
                      <a:srgbClr val="5F0A2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No va a votar</a:t>
                      </a:r>
                      <a:endParaRPr lang="es-ES" sz="12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vert="vert270" anchor="ctr">
                    <a:solidFill>
                      <a:srgbClr val="5F0A2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err="1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Ns</a:t>
                      </a:r>
                      <a:r>
                        <a:rPr lang="es-ES" sz="1200" dirty="0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/ </a:t>
                      </a:r>
                      <a:r>
                        <a:rPr lang="es-ES" sz="1200" dirty="0" err="1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Nc</a:t>
                      </a:r>
                      <a:endParaRPr lang="es-ES" sz="1200" dirty="0" smtClean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vert="vert270" anchor="ctr">
                    <a:solidFill>
                      <a:srgbClr val="5F0A2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alibri"/>
                          <a:cs typeface="Calibri"/>
                        </a:rPr>
                        <a:t>Total</a:t>
                      </a:r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 vert="vert270" anchor="ctr"/>
                </a:tc>
              </a:tr>
              <a:tr h="276857">
                <a:tc rowSpan="6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Intención de voto (Boleta)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vert="vert270" anchor="ctr" anchorCtr="1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 JVM /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PAN</a:t>
                      </a:r>
                    </a:p>
                  </a:txBody>
                  <a:tcPr marL="12700" marR="12700" marT="12700" marB="0" anchor="ctr">
                    <a:solidFill>
                      <a:srgbClr val="2245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22.4%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22.4%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13.6%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10.7%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11.6%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 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20.2%</a:t>
                      </a:r>
                    </a:p>
                  </a:txBody>
                  <a:tcPr marL="12700" marR="12700" marT="12700" marB="0" anchor="ctr"/>
                </a:tc>
              </a:tr>
              <a:tr h="276857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EPN</a:t>
                      </a:r>
                      <a:r>
                        <a:rPr lang="es-ES" sz="12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/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PRI - PVEM</a:t>
                      </a:r>
                    </a:p>
                  </a:txBody>
                  <a:tcPr marL="12700" marR="12700" marT="12700" marB="0" anchor="ctr">
                    <a:solidFill>
                      <a:srgbClr val="3074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44.0%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28.3%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20.6%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7.1%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11.7%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19.4%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36.3%</a:t>
                      </a:r>
                    </a:p>
                  </a:txBody>
                  <a:tcPr marL="12700" marR="12700" marT="12700" marB="0" anchor="ctr"/>
                </a:tc>
              </a:tr>
              <a:tr h="316799">
                <a:tc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AMLO / </a:t>
                      </a:r>
                      <a:r>
                        <a:rPr lang="es-E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  <a:p>
                      <a:pPr algn="l" fontAlgn="b"/>
                      <a:r>
                        <a:rPr lang="es-E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PRD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PT - MC</a:t>
                      </a:r>
                    </a:p>
                  </a:txBody>
                  <a:tcPr marL="12700" marR="12700" marT="12700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24.7%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28.3%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12.2%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4.0%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3.2%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3.9%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21.8%</a:t>
                      </a:r>
                    </a:p>
                  </a:txBody>
                  <a:tcPr marL="12700" marR="12700" marT="12700" marB="0" anchor="ctr"/>
                </a:tc>
              </a:tr>
              <a:tr h="276857">
                <a:tc vMerge="1">
                  <a:txBody>
                    <a:bodyPr/>
                    <a:lstStyle/>
                    <a:p>
                      <a:endParaRPr lang="es-ES" sz="120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GQ / </a:t>
                      </a:r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PANAL</a:t>
                      </a:r>
                    </a:p>
                  </a:txBody>
                  <a:tcPr marL="12700" marR="12700" marT="1270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2.6%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6.7%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5.5%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2.7%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 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8.8%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3.5%</a:t>
                      </a:r>
                    </a:p>
                  </a:txBody>
                  <a:tcPr marL="12700" marR="12700" marT="12700" marB="0" anchor="ctr"/>
                </a:tc>
              </a:tr>
              <a:tr h="276857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 respuesta</a:t>
                      </a:r>
                      <a:endParaRPr lang="es-E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6.3%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14.3%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48.0%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75.4%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73.4%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effectLst/>
                          <a:latin typeface="Calibri"/>
                          <a:cs typeface="Calibri"/>
                        </a:rPr>
                        <a:t>67.9%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18.2%</a:t>
                      </a:r>
                    </a:p>
                  </a:txBody>
                  <a:tcPr marL="12700" marR="12700" marT="12700" marB="0" anchor="ctr"/>
                </a:tc>
              </a:tr>
              <a:tr h="276857">
                <a:tc vMerge="1">
                  <a:txBody>
                    <a:bodyPr/>
                    <a:lstStyle/>
                    <a:p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Calibri"/>
                          <a:cs typeface="Calibri"/>
                        </a:rPr>
                        <a:t>Total</a:t>
                      </a:r>
                      <a:endParaRPr lang="es-ES" sz="12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effectLst/>
                          <a:latin typeface="Calibri"/>
                          <a:cs typeface="Calibri"/>
                        </a:rPr>
                        <a:t>100.0%</a:t>
                      </a: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sp>
        <p:nvSpPr>
          <p:cNvPr id="2" name="Marcador de número de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56ACEE-7C83-4D59-A036-069A2AE123C9}" type="slidenum">
              <a:rPr lang="es-MX" smtClean="0"/>
              <a:pPr>
                <a:defRPr/>
              </a:pPr>
              <a:t>28</a:t>
            </a:fld>
            <a:endParaRPr lang="es-MX" dirty="0"/>
          </a:p>
        </p:txBody>
      </p:sp>
      <p:graphicFrame>
        <p:nvGraphicFramePr>
          <p:cNvPr id="8" name="Gráfico 7"/>
          <p:cNvGraphicFramePr/>
          <p:nvPr>
            <p:extLst>
              <p:ext uri="{D42A27DB-BD31-4B8C-83A1-F6EECF244321}">
                <p14:modId xmlns="" xmlns:p14="http://schemas.microsoft.com/office/powerpoint/2010/main" val="483383741"/>
              </p:ext>
            </p:extLst>
          </p:nvPr>
        </p:nvGraphicFramePr>
        <p:xfrm>
          <a:off x="-2378" y="2296547"/>
          <a:ext cx="6811957" cy="2851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341438" y="247650"/>
            <a:ext cx="3959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XI. </a:t>
            </a: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Elección 2012</a:t>
            </a:r>
          </a:p>
        </p:txBody>
      </p:sp>
    </p:spTree>
    <p:extLst>
      <p:ext uri="{BB962C8B-B14F-4D97-AF65-F5344CB8AC3E}">
        <p14:creationId xmlns="" xmlns:p14="http://schemas.microsoft.com/office/powerpoint/2010/main" val="176822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90464-2EB5-41FF-92DC-1C80161F72B2}" type="slidenum">
              <a:rPr lang="es-MX"/>
              <a:pPr>
                <a:defRPr/>
              </a:pPr>
              <a:t>29</a:t>
            </a:fld>
            <a:endParaRPr lang="es-MX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509713" y="250825"/>
            <a:ext cx="1763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457200" indent="-457200">
              <a:defRPr/>
            </a:pP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Metodología</a:t>
            </a:r>
          </a:p>
        </p:txBody>
      </p:sp>
      <p:graphicFrame>
        <p:nvGraphicFramePr>
          <p:cNvPr id="5" name="Group 1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5266897"/>
              </p:ext>
            </p:extLst>
          </p:nvPr>
        </p:nvGraphicFramePr>
        <p:xfrm>
          <a:off x="379413" y="1331640"/>
          <a:ext cx="6145212" cy="7564832"/>
        </p:xfrm>
        <a:graphic>
          <a:graphicData uri="http://schemas.openxmlformats.org/drawingml/2006/table">
            <a:tbl>
              <a:tblPr/>
              <a:tblGrid>
                <a:gridCol w="1681435"/>
                <a:gridCol w="4463777"/>
              </a:tblGrid>
              <a:tr h="2793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Fecha de levantamiento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Del 22 al 24 de Junio de 2012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Fecha de publicación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 de Junio de 2012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Representatividad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Nacional. Estados Unidos Mexicanos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Población objetivo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Individuos con 18 años o más residente y con credencial de elector correspondiente a los Estados Unidos Mexicanos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Tipo de entrevista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Vivienda (cara a cara)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Marco </a:t>
                      </a:r>
                      <a:r>
                        <a:rPr kumimoji="0" lang="es-MX" sz="1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muestral</a:t>
                      </a:r>
                      <a:endParaRPr kumimoji="0" lang="es-MX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Catálogo General de Secciones Electorales IFE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425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Tipo de muestreo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Se seleccionaron  secciones electorales e  individuos en tres etapas.  1era Etapa: Se estratificó al país en 10 zonas geográficas y estas a su vez en estrato Urbano y No urbano según el IFE.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2da Etapa: Muestreo Sistemático Probabilístico con semilla aleatoria de secciones en cada conglomerado poblacional.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3er Etapa: Muestreo Aleatorio de individuos en la sección.  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Selección de Vivienda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Salto sistemático en dirección de las manecillas del reloj, a partir de la dirección de la sección electoral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19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Selección de respondente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 que abre la puerta siempre y cuando resida en el domicilio y cubra los requisitos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Utilización de cuotas de levantamiento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Sí (Edad y Género)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Tamaño de muestra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1,150  entrevistas efectivas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Puntos de levantamiento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115 puntos de levantamiento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Cuestionarios por punto de levantamiento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 cuestionarios efectivos por punto de levantamiento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Personal de campo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Se conformaron un total de 22 equipos de trabajo; participaron 5 coordinadores, 22 supervisores y 93 encuestadores.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Personal de oficina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En total participaron 1 supervisor de codificación, 1 supervisor de captura, 10 codificadores y 4 capturistas.  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34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Estimación y cálculo de estadísticos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Se consideró el diseño de muestreo complejo asociado al diseño de muestra utilizado para la estimación de proporciones, sus errores estándares y efectos de diseño; se utilizaron los estimadores de Horwitz-Thompson (factores de expansión).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Se post-estratificó y se ajustaron los factores de expansión por la distribución poblacional por sexo y grupos de edad correspondiente, de acuerdo con datos del Listado Nominal del Estado. 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3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Preferencia bruta / efectiva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Bruta y efectiva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Término de error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Error teórico menor al ±3%. Nivel de confianza del 95%.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Tasa de Rechazo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65.11</a:t>
                      </a: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%.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0771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90464-2EB5-41FF-92DC-1C80161F72B2}" type="slidenum">
              <a:rPr lang="es-MX"/>
              <a:pPr>
                <a:defRPr/>
              </a:pPr>
              <a:t>30</a:t>
            </a:fld>
            <a:endParaRPr lang="es-MX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509713" y="250825"/>
            <a:ext cx="1763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457200" indent="-457200">
              <a:defRPr/>
            </a:pP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Metodología</a:t>
            </a:r>
          </a:p>
        </p:txBody>
      </p:sp>
      <p:graphicFrame>
        <p:nvGraphicFramePr>
          <p:cNvPr id="5" name="Group 1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33467964"/>
              </p:ext>
            </p:extLst>
          </p:nvPr>
        </p:nvGraphicFramePr>
        <p:xfrm>
          <a:off x="379413" y="1436632"/>
          <a:ext cx="6145212" cy="6065600"/>
        </p:xfrm>
        <a:graphic>
          <a:graphicData uri="http://schemas.openxmlformats.org/drawingml/2006/table">
            <a:tbl>
              <a:tblPr/>
              <a:tblGrid>
                <a:gridCol w="1681435"/>
                <a:gridCol w="4463777"/>
              </a:tblGrid>
              <a:tr h="2793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Nota aclaratoria del IFE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/>
                        <a:buNone/>
                      </a:pPr>
                      <a:r>
                        <a:rPr lang="es-MX" sz="1000" dirty="0" smtClean="0">
                          <a:latin typeface="Calibri"/>
                          <a:cs typeface="Calibri"/>
                        </a:rPr>
                        <a:t>El estudio sólo tiene valídez para expresar las preferencias electorales de la población objetivo del estudio para las fechas en que se levantó el estudio: 22 al 24 de junio de 2012.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000" dirty="0" smtClean="0">
                          <a:latin typeface="Calibri"/>
                          <a:cs typeface="Calibri"/>
                        </a:rPr>
                        <a:t>“Los resultados oficiales de las elecciones federales son exclusivamente aquellos que dé a conocer el Instituto Federal Electoral y, en su caso, el Tribunal Electoral del Poder Judicial de la Federación”. 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El fraseo exacto de la pregunta electoral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“Vamos a suponer que el día de hoy son las elecciones para Presidente de la República, ¿por cuál partido y candidato votaría usted?”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Ubicación de la pregunta electoral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Es la pregunta número 4 del cuestionario.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Uso de votantes probables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 se utilizó estimación de votantes probables. 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Paquete estadístico utilizado para el procesamiento de la base de datos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Para procesar la encuesta se utilizó el paquete estadístico SPSS.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Responsable de estudio / Medio de publicación y/o difusión del estudio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Luis Osvaldo Valle Rivas, Director General de Con Estadística. La realizó Con Estadística S.C. y la publicó Grupo Fórmula en sus diferentes espacios informativos, a partir del 25 de junio.</a:t>
                      </a:r>
                    </a:p>
                    <a:p>
                      <a:pPr algn="just"/>
                      <a:endParaRPr lang="es-MX" sz="1000" dirty="0" smtClean="0"/>
                    </a:p>
                    <a:p>
                      <a:pPr algn="just"/>
                      <a:endParaRPr lang="es-MX" sz="1000" dirty="0" smtClean="0"/>
                    </a:p>
                    <a:p>
                      <a:pPr algn="just"/>
                      <a:endParaRPr lang="es-MX" sz="1000" dirty="0" smtClean="0"/>
                    </a:p>
                    <a:p>
                      <a:pPr algn="just"/>
                      <a:endParaRPr lang="es-MX" sz="1000" dirty="0" smtClean="0"/>
                    </a:p>
                    <a:p>
                      <a:pPr algn="just"/>
                      <a:endParaRPr lang="es-MX" sz="1000" dirty="0" smtClean="0"/>
                    </a:p>
                    <a:p>
                      <a:pPr algn="just"/>
                      <a:endParaRPr lang="es-MX" sz="1000" dirty="0" smtClean="0"/>
                    </a:p>
                    <a:p>
                      <a:pPr algn="just"/>
                      <a:endParaRPr lang="es-MX" sz="1000" dirty="0" smtClean="0"/>
                    </a:p>
                    <a:p>
                      <a:pPr algn="just"/>
                      <a:r>
                        <a:rPr lang="es-MX" sz="1000" dirty="0" smtClean="0"/>
                        <a:t>Con Estadística S.C.</a:t>
                      </a:r>
                    </a:p>
                    <a:p>
                      <a:pPr algn="just"/>
                      <a:r>
                        <a:rPr lang="es-MX" sz="1000" dirty="0" smtClean="0"/>
                        <a:t>Av. San Jerónimo 1423-10, Col. San Jerónimo Lídice, Magdalena Contreras, D.F. CP 10200.</a:t>
                      </a:r>
                    </a:p>
                    <a:p>
                      <a:pPr algn="just"/>
                      <a:r>
                        <a:rPr lang="es-MX" sz="1000" dirty="0" smtClean="0"/>
                        <a:t>EST030613AA2</a:t>
                      </a:r>
                    </a:p>
                    <a:p>
                      <a:pPr algn="just"/>
                      <a:r>
                        <a:rPr lang="es-MX" sz="1000" dirty="0" smtClean="0"/>
                        <a:t>Tel: (55) 5683-9011</a:t>
                      </a:r>
                    </a:p>
                    <a:p>
                      <a:pPr algn="just"/>
                      <a:r>
                        <a:rPr lang="es-MX" sz="1000" dirty="0" smtClean="0">
                          <a:hlinkClick r:id="rId3"/>
                        </a:rPr>
                        <a:t>www.conestadistica.com</a:t>
                      </a:r>
                      <a:endParaRPr lang="es-MX" sz="1000" dirty="0" smtClean="0"/>
                    </a:p>
                    <a:p>
                      <a:pPr algn="just"/>
                      <a:r>
                        <a:rPr lang="es-MX" sz="1000" dirty="0" smtClean="0"/>
                        <a:t>luisvalle@conestadistica.com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Responsable de campo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José Martín García Hernández.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Patrocinador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La encuesta fue patrocinada en conjunto por Grupo Fórmula y Con Estadística S.C. 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34" descr="logotint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2856" y="4892495"/>
            <a:ext cx="827087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1116" y="4820487"/>
            <a:ext cx="291941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9981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7_Tema de 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7_Tema de Office">
    <a:majorFont>
      <a:latin typeface=""/>
      <a:ea typeface=""/>
      <a:cs typeface=""/>
    </a:majorFont>
    <a:minorFont>
      <a:latin typeface="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7_Tema de Office">
    <a:majorFont>
      <a:latin typeface=""/>
      <a:ea typeface=""/>
      <a:cs typeface=""/>
    </a:majorFont>
    <a:minorFont>
      <a:latin typeface="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7_Tema de Office">
    <a:majorFont>
      <a:latin typeface=""/>
      <a:ea typeface=""/>
      <a:cs typeface=""/>
    </a:majorFont>
    <a:minorFont>
      <a:latin typeface="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7_Tema de Office">
    <a:majorFont>
      <a:latin typeface=""/>
      <a:ea typeface=""/>
      <a:cs typeface=""/>
    </a:majorFont>
    <a:minorFont>
      <a:latin typeface="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7_Tema de Office">
    <a:majorFont>
      <a:latin typeface=""/>
      <a:ea typeface=""/>
      <a:cs typeface=""/>
    </a:majorFont>
    <a:minorFont>
      <a:latin typeface="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7_Tema de Office">
    <a:majorFont>
      <a:latin typeface=""/>
      <a:ea typeface=""/>
      <a:cs typeface=""/>
    </a:majorFont>
    <a:minorFont>
      <a:latin typeface="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7_Tema de Office">
    <a:majorFont>
      <a:latin typeface=""/>
      <a:ea typeface=""/>
      <a:cs typeface=""/>
    </a:majorFont>
    <a:minorFont>
      <a:latin typeface="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7_Tema de Office">
    <a:majorFont>
      <a:latin typeface=""/>
      <a:ea typeface=""/>
      <a:cs typeface=""/>
    </a:majorFont>
    <a:minorFont>
      <a:latin typeface="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7_Tema de Office">
    <a:majorFont>
      <a:latin typeface=""/>
      <a:ea typeface=""/>
      <a:cs typeface=""/>
    </a:majorFont>
    <a:minorFont>
      <a:latin typeface="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7_Tema de Office">
    <a:majorFont>
      <a:latin typeface=""/>
      <a:ea typeface=""/>
      <a:cs typeface=""/>
    </a:majorFont>
    <a:minorFont>
      <a:latin typeface="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7_Tema de Office">
    <a:majorFont>
      <a:latin typeface=""/>
      <a:ea typeface=""/>
      <a:cs typeface=""/>
    </a:majorFont>
    <a:minorFont>
      <a:latin typeface="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7_Tema de Office">
    <a:majorFont>
      <a:latin typeface=""/>
      <a:ea typeface=""/>
      <a:cs typeface=""/>
    </a:majorFont>
    <a:minorFont>
      <a:latin typeface="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7_Tema de Office">
    <a:majorFont>
      <a:latin typeface=""/>
      <a:ea typeface=""/>
      <a:cs typeface=""/>
    </a:majorFont>
    <a:minorFont>
      <a:latin typeface="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7_Tema de Office">
    <a:majorFont>
      <a:latin typeface=""/>
      <a:ea typeface=""/>
      <a:cs typeface=""/>
    </a:majorFont>
    <a:minorFont>
      <a:latin typeface="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7_Tema de Office">
    <a:majorFont>
      <a:latin typeface=""/>
      <a:ea typeface=""/>
      <a:cs typeface=""/>
    </a:majorFont>
    <a:minorFont>
      <a:latin typeface="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7_Tema de Office">
    <a:majorFont>
      <a:latin typeface=""/>
      <a:ea typeface=""/>
      <a:cs typeface=""/>
    </a:majorFont>
    <a:minorFont>
      <a:latin typeface="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7_Tema de Office">
    <a:majorFont>
      <a:latin typeface=""/>
      <a:ea typeface=""/>
      <a:cs typeface=""/>
    </a:majorFont>
    <a:minorFont>
      <a:latin typeface="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7_Tema de Office">
    <a:majorFont>
      <a:latin typeface=""/>
      <a:ea typeface=""/>
      <a:cs typeface=""/>
    </a:majorFont>
    <a:minorFont>
      <a:latin typeface="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25306</TotalTime>
  <Words>3494</Words>
  <Application>Microsoft Office PowerPoint</Application>
  <PresentationFormat>Presentación en pantalla (4:3)</PresentationFormat>
  <Paragraphs>1002</Paragraphs>
  <Slides>30</Slides>
  <Notes>30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7_Tema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CONE</dc:creator>
  <cp:lastModifiedBy>VIKY</cp:lastModifiedBy>
  <cp:revision>3893</cp:revision>
  <dcterms:created xsi:type="dcterms:W3CDTF">2012-03-14T19:58:44Z</dcterms:created>
  <dcterms:modified xsi:type="dcterms:W3CDTF">2012-06-29T19:00:54Z</dcterms:modified>
</cp:coreProperties>
</file>