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xlsx" ContentType="application/vnd.openxmlformats-officedocument.spreadsheetml.sheet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88" r:id="rId2"/>
    <p:sldId id="290" r:id="rId3"/>
    <p:sldId id="291" r:id="rId4"/>
    <p:sldId id="305" r:id="rId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CE4E26"/>
    <a:srgbClr val="80AB48"/>
    <a:srgbClr val="B2BB59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4412" autoAdjust="0"/>
    <p:restoredTop sz="98201" autoAdjust="0"/>
  </p:normalViewPr>
  <p:slideViewPr>
    <p:cSldViewPr>
      <p:cViewPr varScale="1">
        <p:scale>
          <a:sx n="64" d="100"/>
          <a:sy n="64" d="100"/>
        </p:scale>
        <p:origin x="-17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376092"/>
            </a:solidFill>
          </c:spPr>
          <c:dPt>
            <c:idx val="0"/>
            <c:spPr>
              <a:solidFill>
                <a:srgbClr val="4F81BD"/>
              </a:solidFill>
            </c:spPr>
          </c:dPt>
          <c:dPt>
            <c:idx val="1"/>
            <c:spPr>
              <a:solidFill>
                <a:srgbClr val="C0504D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rgbClr val="4BACC6">
                  <a:lumMod val="60000"/>
                  <a:lumOff val="40000"/>
                </a:srgbClr>
              </a:solidFill>
            </c:spPr>
          </c:dPt>
          <c:dPt>
            <c:idx val="4"/>
            <c:spPr>
              <a:solidFill>
                <a:sysClr val="window" lastClr="FFFFFF">
                  <a:lumMod val="75000"/>
                </a:sysClr>
              </a:solidFill>
            </c:spPr>
          </c:dPt>
          <c:dPt>
            <c:idx val="5"/>
            <c:spPr>
              <a:solidFill>
                <a:srgbClr val="F79646"/>
              </a:solidFill>
            </c:spPr>
          </c:dPt>
          <c:dPt>
            <c:idx val="6"/>
            <c:spPr>
              <a:solidFill>
                <a:srgbClr val="4BACC6"/>
              </a:solidFill>
            </c:spPr>
          </c:dPt>
          <c:dPt>
            <c:idx val="7"/>
            <c:spPr>
              <a:solidFill>
                <a:sysClr val="window" lastClr="FFFFFF">
                  <a:lumMod val="65000"/>
                </a:sysClr>
              </a:solidFill>
            </c:spPr>
          </c:dPt>
          <c:dLbls>
            <c:txPr>
              <a:bodyPr/>
              <a:lstStyle/>
              <a:p>
                <a:pPr>
                  <a:defRPr lang="es-MX" sz="1200"/>
                </a:pPr>
                <a:endParaRPr lang="es-MX"/>
              </a:p>
            </c:txPr>
            <c:showVal val="1"/>
          </c:dLbls>
          <c:cat>
            <c:strRef>
              <c:f>Hoja1!$A$2:$A$6</c:f>
              <c:strCache>
                <c:ptCount val="5"/>
                <c:pt idx="0">
                  <c:v> Josefina Vázquez Mota </c:v>
                </c:pt>
                <c:pt idx="1">
                  <c:v> Enrique Peña Nieto </c:v>
                </c:pt>
                <c:pt idx="2">
                  <c:v> Andrés Manuel López Obrador </c:v>
                </c:pt>
                <c:pt idx="3">
                  <c:v> Gabriel Quadri de la Torre </c:v>
                </c:pt>
                <c:pt idx="4">
                  <c:v>No respuesta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16.2</c:v>
                </c:pt>
                <c:pt idx="1">
                  <c:v>45.2</c:v>
                </c:pt>
                <c:pt idx="2">
                  <c:v>25.7</c:v>
                </c:pt>
                <c:pt idx="3">
                  <c:v>1.2</c:v>
                </c:pt>
                <c:pt idx="4">
                  <c:v>11.7</c:v>
                </c:pt>
              </c:numCache>
            </c:numRef>
          </c:val>
        </c:ser>
        <c:dLbls/>
        <c:gapWidth val="43"/>
        <c:axId val="134562944"/>
        <c:axId val="134564480"/>
      </c:barChart>
      <c:catAx>
        <c:axId val="134562944"/>
        <c:scaling>
          <c:orientation val="maxMin"/>
        </c:scaling>
        <c:axPos val="l"/>
        <c:majorTickMark val="none"/>
        <c:tickLblPos val="nextTo"/>
        <c:spPr>
          <a:ln>
            <a:noFill/>
          </a:ln>
        </c:spPr>
        <c:txPr>
          <a:bodyPr/>
          <a:lstStyle/>
          <a:p>
            <a:pPr>
              <a:defRPr lang="es-MX" sz="1200"/>
            </a:pPr>
            <a:endParaRPr lang="es-MX"/>
          </a:p>
        </c:txPr>
        <c:crossAx val="134564480"/>
        <c:crosses val="autoZero"/>
        <c:auto val="1"/>
        <c:lblAlgn val="ctr"/>
        <c:lblOffset val="1000"/>
      </c:catAx>
      <c:valAx>
        <c:axId val="134564480"/>
        <c:scaling>
          <c:orientation val="minMax"/>
          <c:max val="70"/>
        </c:scaling>
        <c:delete val="1"/>
        <c:axPos val="t"/>
        <c:numFmt formatCode="General" sourceLinked="1"/>
        <c:tickLblPos val="none"/>
        <c:crossAx val="134562944"/>
        <c:crosses val="autoZero"/>
        <c:crossBetween val="between"/>
        <c:majorUnit val="10"/>
        <c:minorUnit val="2"/>
      </c:valAx>
    </c:plotArea>
    <c:plotVisOnly val="1"/>
    <c:dispBlanksAs val="gap"/>
  </c:chart>
  <c:txPr>
    <a:bodyPr/>
    <a:lstStyle/>
    <a:p>
      <a:pPr>
        <a:defRPr sz="1800"/>
      </a:pPr>
      <a:endParaRPr lang="es-MX"/>
    </a:p>
  </c:txPr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FB200-726B-441D-8455-8C77B26B8AF8}" type="datetimeFigureOut">
              <a:rPr lang="es-MX" smtClean="0"/>
              <a:pPr/>
              <a:t>12/07/2012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49CAF2-F728-41D7-AB34-D4E56A5B2762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1805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EEC0D-D519-41D1-A1BA-368347F9A203}" type="slidenum">
              <a:rPr lang="es-MX" smtClean="0">
                <a:solidFill>
                  <a:prstClr val="black"/>
                </a:solidFill>
              </a:rPr>
              <a:pPr/>
              <a:t>1</a:t>
            </a:fld>
            <a:endParaRPr lang="es-MX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E29B1-4CA0-4291-9C0B-2DD667D92538}" type="slidenum">
              <a:rPr lang="es-MX" smtClean="0">
                <a:solidFill>
                  <a:prstClr val="black"/>
                </a:solidFill>
              </a:rPr>
              <a:pPr/>
              <a:t>2</a:t>
            </a:fld>
            <a:endParaRPr lang="es-MX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E29B1-4CA0-4291-9C0B-2DD667D92538}" type="slidenum">
              <a:rPr lang="es-MX" smtClean="0">
                <a:solidFill>
                  <a:prstClr val="black"/>
                </a:solidFill>
              </a:rPr>
              <a:pPr/>
              <a:t>3</a:t>
            </a:fld>
            <a:endParaRPr lang="es-MX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6E2C7-489B-4044-BFBB-D1367CC5DF11}" type="slidenum">
              <a:rPr lang="es-MX" smtClean="0">
                <a:solidFill>
                  <a:prstClr val="black"/>
                </a:solidFill>
              </a:rPr>
              <a:pPr/>
              <a:t>4</a:t>
            </a:fld>
            <a:endParaRPr lang="es-MX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7"/>
          <p:cNvSpPr/>
          <p:nvPr userDrawn="1"/>
        </p:nvSpPr>
        <p:spPr>
          <a:xfrm>
            <a:off x="160573" y="555821"/>
            <a:ext cx="5491843" cy="114915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s-ES_tradnl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CuadroTexto 1"/>
          <p:cNvSpPr txBox="1"/>
          <p:nvPr userDrawn="1"/>
        </p:nvSpPr>
        <p:spPr>
          <a:xfrm>
            <a:off x="858344" y="115394"/>
            <a:ext cx="8110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s-MX" sz="1050" kern="1200" dirty="0" smtClean="0">
                <a:solidFill>
                  <a:prstClr val="white">
                    <a:lumMod val="65000"/>
                  </a:prstClr>
                </a:solidFill>
                <a:latin typeface="Clarendon"/>
                <a:ea typeface="+mn-ea"/>
                <a:cs typeface="Clarendon"/>
              </a:rPr>
              <a:t>Encuesta de </a:t>
            </a:r>
            <a:r>
              <a:rPr lang="es-MX" sz="1050" kern="1200" dirty="0">
                <a:solidFill>
                  <a:prstClr val="white">
                    <a:lumMod val="65000"/>
                  </a:prstClr>
                </a:solidFill>
                <a:latin typeface="Clarendon"/>
                <a:ea typeface="+mn-ea"/>
                <a:cs typeface="Clarendon"/>
              </a:rPr>
              <a:t>Referencia y Clima </a:t>
            </a:r>
            <a:r>
              <a:rPr lang="es-MX" sz="1050" kern="1200" dirty="0" smtClean="0">
                <a:solidFill>
                  <a:prstClr val="white">
                    <a:lumMod val="65000"/>
                  </a:prstClr>
                </a:solidFill>
                <a:latin typeface="Clarendon"/>
                <a:ea typeface="+mn-ea"/>
                <a:cs typeface="Clarendon"/>
              </a:rPr>
              <a:t>Electoral en el Estado de Chiapas</a:t>
            </a:r>
            <a:endParaRPr lang="es-MX" sz="1050" kern="1200" dirty="0">
              <a:solidFill>
                <a:prstClr val="white">
                  <a:lumMod val="65000"/>
                </a:prstClr>
              </a:solidFill>
              <a:latin typeface="Clarendon"/>
              <a:ea typeface="+mn-ea"/>
              <a:cs typeface="Clarendon"/>
            </a:endParaRPr>
          </a:p>
          <a:p>
            <a:pPr algn="r" defTabSz="457200"/>
            <a:r>
              <a:rPr lang="es-ES_tradnl" sz="1050" dirty="0" smtClean="0">
                <a:solidFill>
                  <a:prstClr val="white">
                    <a:lumMod val="65000"/>
                  </a:prstClr>
                </a:solidFill>
                <a:latin typeface="Clarendon"/>
                <a:cs typeface="Clarendon"/>
              </a:rPr>
              <a:t>Junio 2012</a:t>
            </a:r>
            <a:endParaRPr lang="es-ES_tradnl" sz="1050" dirty="0">
              <a:solidFill>
                <a:prstClr val="white">
                  <a:lumMod val="65000"/>
                </a:prstClr>
              </a:solidFill>
              <a:latin typeface="Clarendon"/>
              <a:cs typeface="Clarendon"/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6038800" y="6456779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1169579B-B851-9742-A5B5-55B95CBA8955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CuadroTexto"/>
          <p:cNvSpPr txBox="1"/>
          <p:nvPr userDrawn="1"/>
        </p:nvSpPr>
        <p:spPr>
          <a:xfrm>
            <a:off x="160573" y="6456779"/>
            <a:ext cx="57075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457200" rtl="0" eaLnBrk="1" latinLnBrk="0" hangingPunct="1"/>
            <a:r>
              <a:rPr lang="es-MX" sz="11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Base</a:t>
            </a:r>
            <a:r>
              <a:rPr lang="es-MX" sz="110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: </a:t>
            </a:r>
            <a:r>
              <a:rPr lang="es-MX" sz="1100" kern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 1,000 entrevistas </a:t>
            </a:r>
            <a:r>
              <a:rPr lang="es-MX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efectivas. </a:t>
            </a:r>
            <a:r>
              <a:rPr lang="es-MX" sz="11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Periodo de referencia</a:t>
            </a:r>
            <a:r>
              <a:rPr lang="es-MX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: </a:t>
            </a:r>
            <a:r>
              <a:rPr lang="es-MX" sz="1100" kern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del 11 al 14 de junio  de </a:t>
            </a:r>
            <a:r>
              <a:rPr lang="es-MX" sz="110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princip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69579B-B851-9742-A5B5-55B95CBA8955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5 Imagen" descr="Imagen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ángulo 3"/>
          <p:cNvSpPr/>
          <p:nvPr userDrawn="1"/>
        </p:nvSpPr>
        <p:spPr>
          <a:xfrm>
            <a:off x="173273" y="2321136"/>
            <a:ext cx="6092060" cy="149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s-ES_tradnl" kern="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1169579B-B851-9742-A5B5-55B95CBA8955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 defTabSz="457200"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4"/>
          <p:cNvSpPr txBox="1"/>
          <p:nvPr/>
        </p:nvSpPr>
        <p:spPr>
          <a:xfrm>
            <a:off x="882055" y="2363646"/>
            <a:ext cx="5183414" cy="14157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spcAft>
                <a:spcPts val="1200"/>
              </a:spcAft>
            </a:pPr>
            <a:r>
              <a:rPr lang="es-ES_tradnl" sz="1200" dirty="0">
                <a:solidFill>
                  <a:prstClr val="white"/>
                </a:solidFill>
                <a:latin typeface="Clarendon"/>
                <a:cs typeface="Clarendon"/>
              </a:rPr>
              <a:t>PROYECTO:</a:t>
            </a:r>
            <a:endParaRPr lang="es-ES_tradnl" sz="1200" kern="0" dirty="0">
              <a:solidFill>
                <a:prstClr val="white"/>
              </a:solidFill>
              <a:latin typeface="Helvetica"/>
              <a:cs typeface="Helvetica"/>
            </a:endParaRPr>
          </a:p>
          <a:p>
            <a:pPr algn="r">
              <a:spcAft>
                <a:spcPts val="1200"/>
              </a:spcAft>
            </a:pPr>
            <a:r>
              <a:rPr lang="es-ES_tradnl" sz="2000" dirty="0">
                <a:solidFill>
                  <a:prstClr val="white"/>
                </a:solidFill>
                <a:latin typeface="DIN-Light"/>
                <a:cs typeface="DIN-Light"/>
              </a:rPr>
              <a:t>Encuesta </a:t>
            </a:r>
            <a:r>
              <a:rPr lang="es-ES_tradnl" sz="2000" dirty="0" smtClean="0">
                <a:solidFill>
                  <a:prstClr val="white"/>
                </a:solidFill>
                <a:latin typeface="DIN-Light"/>
                <a:cs typeface="DIN-Light"/>
              </a:rPr>
              <a:t>de </a:t>
            </a:r>
            <a:r>
              <a:rPr lang="es-ES_tradnl" sz="2000" dirty="0">
                <a:solidFill>
                  <a:prstClr val="white"/>
                </a:solidFill>
                <a:latin typeface="DIN-Light"/>
                <a:cs typeface="DIN-Light"/>
              </a:rPr>
              <a:t>Referencia y Clima </a:t>
            </a:r>
            <a:r>
              <a:rPr lang="es-ES_tradnl" sz="2000" dirty="0" smtClean="0">
                <a:solidFill>
                  <a:prstClr val="white"/>
                </a:solidFill>
                <a:latin typeface="DIN-Light"/>
                <a:cs typeface="DIN-Light"/>
              </a:rPr>
              <a:t>Electoral en el Estado de Chiapas</a:t>
            </a:r>
            <a:endParaRPr lang="es-ES_tradnl" sz="2000" dirty="0">
              <a:solidFill>
                <a:prstClr val="white"/>
              </a:solidFill>
              <a:latin typeface="DIN-Light"/>
              <a:cs typeface="DIN-Light"/>
            </a:endParaRPr>
          </a:p>
          <a:p>
            <a:pPr algn="r">
              <a:spcAft>
                <a:spcPts val="1200"/>
              </a:spcAft>
            </a:pPr>
            <a:r>
              <a:rPr lang="es-ES_tradnl" sz="1400" b="1" dirty="0" smtClean="0">
                <a:solidFill>
                  <a:prstClr val="white"/>
                </a:solidFill>
                <a:latin typeface="DIN-Light"/>
                <a:cs typeface="DIN-Light"/>
              </a:rPr>
              <a:t>Junio, </a:t>
            </a:r>
            <a:r>
              <a:rPr lang="es-ES_tradnl" sz="1400" b="1" dirty="0">
                <a:solidFill>
                  <a:prstClr val="white"/>
                </a:solidFill>
                <a:latin typeface="DIN-Light"/>
                <a:cs typeface="DIN-Light"/>
              </a:rPr>
              <a:t>2012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9579B-B851-9742-A5B5-55B95CBA8955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s-ES_tradnl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8"/>
          <p:cNvSpPr txBox="1"/>
          <p:nvPr/>
        </p:nvSpPr>
        <p:spPr>
          <a:xfrm>
            <a:off x="276225" y="937884"/>
            <a:ext cx="523875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es-ES_tradnl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larendon"/>
                <a:cs typeface="Clarendon"/>
              </a:rPr>
              <a:t>Metodología</a:t>
            </a:r>
            <a:endParaRPr lang="es-ES_tradnl" sz="1600" kern="0" dirty="0">
              <a:solidFill>
                <a:prstClr val="black">
                  <a:lumMod val="75000"/>
                  <a:lumOff val="25000"/>
                </a:prstClr>
              </a:solidFill>
              <a:latin typeface="Helvetica"/>
              <a:cs typeface="Helvetica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91047014"/>
              </p:ext>
            </p:extLst>
          </p:nvPr>
        </p:nvGraphicFramePr>
        <p:xfrm>
          <a:off x="357158" y="1823561"/>
          <a:ext cx="8429684" cy="464391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14512"/>
                <a:gridCol w="6715172"/>
              </a:tblGrid>
              <a:tr h="412459">
                <a:tc>
                  <a:txBody>
                    <a:bodyPr/>
                    <a:lstStyle/>
                    <a:p>
                      <a:r>
                        <a:rPr lang="es-MX" sz="1200" b="1" dirty="0" smtClean="0">
                          <a:solidFill>
                            <a:schemeClr val="tx1"/>
                          </a:solidFill>
                        </a:rPr>
                        <a:t>Población sujeta a estudio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solidFill>
                            <a:schemeClr val="tx1"/>
                          </a:solidFill>
                        </a:rPr>
                        <a:t>Adultos,</a:t>
                      </a: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 hombres y mujeres de 18 años y más con credencial de elector, que residen permanentemente en viviendas particulares dentro </a:t>
                      </a:r>
                      <a:r>
                        <a:rPr lang="es-MX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del Estado de Chiapas</a:t>
                      </a:r>
                      <a:endParaRPr lang="es-MX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459">
                <a:tc>
                  <a:txBody>
                    <a:bodyPr/>
                    <a:lstStyle/>
                    <a:p>
                      <a:r>
                        <a:rPr lang="es-MX" sz="1200" b="1" dirty="0" smtClean="0">
                          <a:solidFill>
                            <a:schemeClr val="tx1"/>
                          </a:solidFill>
                        </a:rPr>
                        <a:t>Técnica de recolección de datos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solidFill>
                            <a:schemeClr val="tx1"/>
                          </a:solidFill>
                        </a:rPr>
                        <a:t>Entrevistas personales (cara a cara) en hogares utilizando un cuestionario estructurado aplicado en papel por encuestadores.</a:t>
                      </a:r>
                      <a:endParaRPr lang="es-MX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684">
                <a:tc>
                  <a:txBody>
                    <a:bodyPr/>
                    <a:lstStyle/>
                    <a:p>
                      <a:r>
                        <a:rPr lang="es-MX" sz="1200" b="1" dirty="0" smtClean="0">
                          <a:solidFill>
                            <a:schemeClr val="tx1"/>
                          </a:solidFill>
                        </a:rPr>
                        <a:t>Cobertura geográfica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solidFill>
                            <a:schemeClr val="tx1"/>
                          </a:solidFill>
                        </a:rPr>
                        <a:t>Cobertura representativa a nivel estatal.</a:t>
                      </a:r>
                      <a:endParaRPr lang="es-MX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2393">
                <a:tc>
                  <a:txBody>
                    <a:bodyPr/>
                    <a:lstStyle/>
                    <a:p>
                      <a:r>
                        <a:rPr lang="es-MX" sz="1200" b="1" dirty="0" smtClean="0">
                          <a:solidFill>
                            <a:schemeClr val="tx1"/>
                          </a:solidFill>
                        </a:rPr>
                        <a:t>Marco muestral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solidFill>
                            <a:schemeClr val="tx1"/>
                          </a:solidFill>
                        </a:rPr>
                        <a:t>El marco muestral comprende la información contenida en las siguientes fuentes: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es-MX" sz="1200" dirty="0" smtClean="0">
                          <a:solidFill>
                            <a:schemeClr val="tx1"/>
                          </a:solidFill>
                        </a:rPr>
                        <a:t>Listado de secciones electorales del Catálogo de Información </a:t>
                      </a:r>
                      <a:r>
                        <a:rPr lang="es-MX" sz="1200" dirty="0" err="1" smtClean="0">
                          <a:solidFill>
                            <a:schemeClr val="tx1"/>
                          </a:solidFill>
                        </a:rPr>
                        <a:t>Geoelectoral</a:t>
                      </a:r>
                      <a:r>
                        <a:rPr lang="es-MX" sz="1200" dirty="0" smtClean="0">
                          <a:solidFill>
                            <a:schemeClr val="tx1"/>
                          </a:solidFill>
                        </a:rPr>
                        <a:t> (EDMSLM, IFE).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es-MX" sz="1200" dirty="0" smtClean="0">
                          <a:solidFill>
                            <a:schemeClr val="tx1"/>
                          </a:solidFill>
                        </a:rPr>
                        <a:t>Lista Nominal (</a:t>
                      </a:r>
                      <a:r>
                        <a:rPr lang="es-MX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Fecha de corte: Mayo, 2012</a:t>
                      </a:r>
                      <a:r>
                        <a:rPr lang="es-MX" sz="1200" dirty="0" smtClean="0">
                          <a:solidFill>
                            <a:schemeClr val="tx1"/>
                          </a:solidFill>
                        </a:rPr>
                        <a:t>, IFE)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es-MX" sz="1200" dirty="0" smtClean="0">
                          <a:solidFill>
                            <a:schemeClr val="tx1"/>
                          </a:solidFill>
                        </a:rPr>
                        <a:t>Catálogo de manzanas (AC-01R, IFE).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es-MX" sz="1200" dirty="0" smtClean="0">
                          <a:solidFill>
                            <a:schemeClr val="tx1"/>
                          </a:solidFill>
                        </a:rPr>
                        <a:t>Cómputos Distritales de la elección de Diputados Federales del 2009 (IFE).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es-MX" sz="1200" dirty="0" smtClean="0">
                          <a:solidFill>
                            <a:schemeClr val="tx1"/>
                          </a:solidFill>
                        </a:rPr>
                        <a:t>Planos por Sección Individual, IFE (Urbano, Mixto y Rural).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6474">
                <a:tc>
                  <a:txBody>
                    <a:bodyPr/>
                    <a:lstStyle/>
                    <a:p>
                      <a:r>
                        <a:rPr lang="es-MX" sz="1200" b="1" dirty="0" smtClean="0">
                          <a:solidFill>
                            <a:schemeClr val="tx1"/>
                          </a:solidFill>
                        </a:rPr>
                        <a:t>Diseño de la muestra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solidFill>
                            <a:schemeClr val="tx1"/>
                          </a:solidFill>
                        </a:rPr>
                        <a:t>El diseño</a:t>
                      </a: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 de la muestra es </a:t>
                      </a:r>
                      <a:r>
                        <a:rPr lang="es-MX" sz="1200" b="1" baseline="0" dirty="0" smtClean="0">
                          <a:solidFill>
                            <a:schemeClr val="tx1"/>
                          </a:solidFill>
                        </a:rPr>
                        <a:t>probabilístico</a:t>
                      </a: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 (las unidades de selección tienen una probabilidad conocida y distinta de cero de ser seleccionadas) y </a:t>
                      </a:r>
                      <a:r>
                        <a:rPr lang="es-MX" sz="1200" b="1" baseline="0" dirty="0" err="1" smtClean="0">
                          <a:solidFill>
                            <a:schemeClr val="tx1"/>
                          </a:solidFill>
                        </a:rPr>
                        <a:t>polietápico</a:t>
                      </a: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 (la unidad última de muestreo es seleccionada en varias etapas).</a:t>
                      </a:r>
                    </a:p>
                    <a:p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En la </a:t>
                      </a:r>
                      <a:r>
                        <a:rPr lang="es-MX" sz="1200" b="1" baseline="0" dirty="0" smtClean="0">
                          <a:solidFill>
                            <a:schemeClr val="tx1"/>
                          </a:solidFill>
                        </a:rPr>
                        <a:t>primera etapa </a:t>
                      </a: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se </a:t>
                      </a:r>
                      <a:r>
                        <a:rPr lang="es-MX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seleccionaron 100 secciones </a:t>
                      </a: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electorales con probabilidad proporcional al tamaño. </a:t>
                      </a:r>
                      <a:r>
                        <a:rPr lang="es-MX" sz="1200" b="0" baseline="0" dirty="0" smtClean="0">
                          <a:solidFill>
                            <a:schemeClr val="tx1"/>
                          </a:solidFill>
                        </a:rPr>
                        <a:t>El número de entrevistas en cada estrato se asignó proporcionalmente al listado nominal.</a:t>
                      </a:r>
                      <a:endParaRPr lang="es-MX" sz="12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En la </a:t>
                      </a:r>
                      <a:r>
                        <a:rPr lang="es-MX" sz="1200" b="1" baseline="0" dirty="0" smtClean="0">
                          <a:solidFill>
                            <a:schemeClr val="tx1"/>
                          </a:solidFill>
                        </a:rPr>
                        <a:t>segunda etapa</a:t>
                      </a: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, se seleccionaron en trabajo de gabinete 2 puntos de arranque (manzanas en zonas urbanas o conglomerados de vivienda en zonas rurales) dentro de las secciones a través de un muestreo aleatorio simple y con la cartografía oficial del IFE (Planos por sección individual).</a:t>
                      </a:r>
                    </a:p>
                    <a:p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En la </a:t>
                      </a:r>
                      <a:r>
                        <a:rPr lang="es-MX" sz="1200" b="1" baseline="0" dirty="0" smtClean="0">
                          <a:solidFill>
                            <a:schemeClr val="tx1"/>
                          </a:solidFill>
                        </a:rPr>
                        <a:t>tercera etapa</a:t>
                      </a:r>
                      <a:r>
                        <a:rPr lang="es-MX" sz="1200" b="0" baseline="0" dirty="0" smtClean="0">
                          <a:solidFill>
                            <a:schemeClr val="tx1"/>
                          </a:solidFill>
                        </a:rPr>
                        <a:t>, en el operativo de campo</a:t>
                      </a:r>
                      <a:r>
                        <a:rPr lang="es-MX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se seleccionaron 5 viviendas en cada punto de arranque mediante un salto sistemático y el método de espiral.</a:t>
                      </a:r>
                    </a:p>
                    <a:p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En la </a:t>
                      </a:r>
                      <a:r>
                        <a:rPr lang="es-MX" sz="1200" b="1" baseline="0" dirty="0" smtClean="0">
                          <a:solidFill>
                            <a:schemeClr val="tx1"/>
                          </a:solidFill>
                        </a:rPr>
                        <a:t>cuarta etapa</a:t>
                      </a: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 se seleccionó al entrevistado dentro del hogar con una Tabla de </a:t>
                      </a:r>
                      <a:r>
                        <a:rPr lang="es-MX" sz="1200" baseline="0" dirty="0" err="1" smtClean="0">
                          <a:solidFill>
                            <a:schemeClr val="tx1"/>
                          </a:solidFill>
                        </a:rPr>
                        <a:t>Kish</a:t>
                      </a: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69579B-B851-9742-A5B5-55B95CBA8955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8"/>
          <p:cNvSpPr txBox="1"/>
          <p:nvPr/>
        </p:nvSpPr>
        <p:spPr>
          <a:xfrm>
            <a:off x="276225" y="937884"/>
            <a:ext cx="523875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600"/>
              </a:spcAft>
            </a:pPr>
            <a:r>
              <a:rPr lang="es-ES_tradnl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larendon"/>
                <a:cs typeface="Clarendon"/>
              </a:rPr>
              <a:t>Metodología (cont.)</a:t>
            </a:r>
            <a:endParaRPr lang="es-ES_tradnl" sz="1600" kern="0" dirty="0">
              <a:solidFill>
                <a:prstClr val="black">
                  <a:lumMod val="75000"/>
                  <a:lumOff val="25000"/>
                </a:prstClr>
              </a:solidFill>
              <a:latin typeface="Helvetica"/>
              <a:cs typeface="Helvetica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7886874"/>
              </p:ext>
            </p:extLst>
          </p:nvPr>
        </p:nvGraphicFramePr>
        <p:xfrm>
          <a:off x="323528" y="1772816"/>
          <a:ext cx="8429684" cy="391024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50546"/>
                <a:gridCol w="6879138"/>
              </a:tblGrid>
              <a:tr h="289371">
                <a:tc>
                  <a:txBody>
                    <a:bodyPr/>
                    <a:lstStyle/>
                    <a:p>
                      <a:r>
                        <a:rPr lang="es-MX" sz="1200" b="1" dirty="0" smtClean="0">
                          <a:solidFill>
                            <a:schemeClr val="tx1"/>
                          </a:solidFill>
                        </a:rPr>
                        <a:t>Tamaño de la muestra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1,000  e</a:t>
                      </a:r>
                      <a:r>
                        <a:rPr lang="es-MX" sz="1200" dirty="0" smtClean="0">
                          <a:solidFill>
                            <a:schemeClr val="tx1"/>
                          </a:solidFill>
                        </a:rPr>
                        <a:t>ntrevistas efectivas</a:t>
                      </a: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 en el Estado de Chiapas.</a:t>
                      </a:r>
                      <a:endParaRPr lang="es-MX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61027">
                <a:tc>
                  <a:txBody>
                    <a:bodyPr/>
                    <a:lstStyle/>
                    <a:p>
                      <a:r>
                        <a:rPr lang="es-MX" sz="1200" b="1" dirty="0" smtClean="0">
                          <a:solidFill>
                            <a:schemeClr val="tx1"/>
                          </a:solidFill>
                        </a:rPr>
                        <a:t>Método de estimación de resultados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Los resultados que se presentan son frecuencias ponderadas, cuyo ponderador es el producto de un factor </a:t>
                      </a:r>
                      <a:r>
                        <a:rPr lang="es-MX" sz="1200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muestral</a:t>
                      </a: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(definido como el inverso de la probabilidad de selección) y un factor de ajuste por desviaciones de sexo y edad por región  de la muestra con respecto a la población (post-estratificación).</a:t>
                      </a:r>
                    </a:p>
                    <a:p>
                      <a:r>
                        <a:rPr lang="es-MX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Para estimar la precisión de los principales resultados se emplearon los métodos de Conglomerados Últimos y Series de Taylor.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7997">
                <a:tc>
                  <a:txBody>
                    <a:bodyPr/>
                    <a:lstStyle/>
                    <a:p>
                      <a:r>
                        <a:rPr lang="es-MX" sz="1200" b="1" dirty="0" smtClean="0">
                          <a:solidFill>
                            <a:schemeClr val="tx1"/>
                          </a:solidFill>
                        </a:rPr>
                        <a:t>Margen de error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Considerando un efecto de diseño de 1.3, el margen de error máximo de la encuesta es de +/- 3.5 puntos porcentuales al 95% de confianza estadística. Los resultados sólo son válidos para expresar las preferencias electorales de la población objetivo en las fechas específicas del levantamiento de los datos.</a:t>
                      </a:r>
                      <a:endParaRPr lang="es-MX" sz="120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7997">
                <a:tc>
                  <a:txBody>
                    <a:bodyPr/>
                    <a:lstStyle/>
                    <a:p>
                      <a:r>
                        <a:rPr lang="es-MX" sz="1200" b="1" dirty="0" smtClean="0">
                          <a:solidFill>
                            <a:schemeClr val="tx1"/>
                          </a:solidFill>
                        </a:rPr>
                        <a:t>Tasa de Respuesta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52% (RR1, de acuerdo con </a:t>
                      </a:r>
                      <a:r>
                        <a:rPr lang="es-MX" sz="1200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Standard </a:t>
                      </a:r>
                      <a:r>
                        <a:rPr lang="es-MX" sz="1200" i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Definitions</a:t>
                      </a:r>
                      <a:r>
                        <a:rPr lang="es-MX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AAPOR)</a:t>
                      </a:r>
                      <a:endParaRPr lang="es-MX" sz="120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9371">
                <a:tc>
                  <a:txBody>
                    <a:bodyPr/>
                    <a:lstStyle/>
                    <a:p>
                      <a:r>
                        <a:rPr lang="es-MX" sz="1200" b="1" dirty="0" smtClean="0">
                          <a:solidFill>
                            <a:schemeClr val="tx1"/>
                          </a:solidFill>
                        </a:rPr>
                        <a:t>Periodo de referencia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Del 11 al 14 de junio de 2012</a:t>
                      </a:r>
                      <a:endParaRPr lang="es-MX" sz="12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2285">
                <a:tc>
                  <a:txBody>
                    <a:bodyPr/>
                    <a:lstStyle/>
                    <a:p>
                      <a:r>
                        <a:rPr lang="es-MX" sz="1200" b="1" dirty="0" smtClean="0">
                          <a:solidFill>
                            <a:schemeClr val="tx1"/>
                          </a:solidFill>
                        </a:rPr>
                        <a:t>Diseño,</a:t>
                      </a:r>
                      <a:r>
                        <a:rPr lang="es-MX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MX" sz="1200" b="1" dirty="0" smtClean="0">
                          <a:solidFill>
                            <a:schemeClr val="tx1"/>
                          </a:solidFill>
                        </a:rPr>
                        <a:t>Recolección de datos y Análisis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Buendía &amp; Laredo, S.C.  Arquímedes 130-202, Col. Polanco Chapultepec, México D.F., CP 11560. contacto@buendíaylaredo.com</a:t>
                      </a: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228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dirty="0" smtClean="0">
                          <a:solidFill>
                            <a:schemeClr val="tx1"/>
                          </a:solidFill>
                        </a:rPr>
                        <a:t>Patrocinio</a:t>
                      </a:r>
                    </a:p>
                    <a:p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Partido Verde Ecologista de México</a:t>
                      </a: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69579B-B851-9742-A5B5-55B95CBA8955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69579B-B851-9742-A5B5-55B95CBA8955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CuadroTexto 8"/>
          <p:cNvSpPr txBox="1"/>
          <p:nvPr/>
        </p:nvSpPr>
        <p:spPr>
          <a:xfrm>
            <a:off x="276225" y="622413"/>
            <a:ext cx="5238750" cy="9694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600"/>
              </a:spcAft>
            </a:pPr>
            <a:r>
              <a:rPr lang="es-ES_tradnl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larendon"/>
                <a:cs typeface="Clarendon"/>
              </a:rPr>
              <a:t>Preferencia electoral - Presidente</a:t>
            </a:r>
            <a:endParaRPr lang="es-ES_tradnl" sz="1600" kern="0" dirty="0">
              <a:solidFill>
                <a:prstClr val="black">
                  <a:lumMod val="75000"/>
                  <a:lumOff val="25000"/>
                </a:prstClr>
              </a:solidFill>
              <a:latin typeface="Helvetica"/>
              <a:cs typeface="Helvetica"/>
            </a:endParaRPr>
          </a:p>
          <a:p>
            <a:pPr>
              <a:spcAft>
                <a:spcPts val="1200"/>
              </a:spcAft>
            </a:pPr>
            <a:r>
              <a:rPr lang="es-ES_tradnl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DIN-Light"/>
                <a:cs typeface="DIN-Light"/>
              </a:rPr>
              <a:t>Si hoy fueran las elecciones para elegir Presidente de la República y los candidatos fueran los que aparecen en esta hoja, ¿por quién votaría usted</a:t>
            </a:r>
            <a:r>
              <a:rPr lang="es-ES_tradnl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DIN-Light"/>
                <a:cs typeface="DIN-Light"/>
              </a:rPr>
              <a:t>? </a:t>
            </a:r>
            <a:endParaRPr lang="es-ES_tradnl" sz="1200" dirty="0">
              <a:solidFill>
                <a:prstClr val="black">
                  <a:lumMod val="75000"/>
                  <a:lumOff val="25000"/>
                </a:prstClr>
              </a:solidFill>
              <a:latin typeface="DIN-Light"/>
              <a:cs typeface="DIN-Light"/>
            </a:endParaRPr>
          </a:p>
        </p:txBody>
      </p:sp>
      <p:graphicFrame>
        <p:nvGraphicFramePr>
          <p:cNvPr id="9" name="8 Gráfico"/>
          <p:cNvGraphicFramePr/>
          <p:nvPr>
            <p:extLst>
              <p:ext uri="{D42A27DB-BD31-4B8C-83A1-F6EECF244321}">
                <p14:modId xmlns:p14="http://schemas.microsoft.com/office/powerpoint/2010/main" xmlns="" val="1844361090"/>
              </p:ext>
            </p:extLst>
          </p:nvPr>
        </p:nvGraphicFramePr>
        <p:xfrm>
          <a:off x="2195736" y="1988840"/>
          <a:ext cx="5472608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2522</TotalTime>
  <Words>575</Words>
  <Application>Microsoft Office PowerPoint</Application>
  <PresentationFormat>Presentación en pantalla (4:3)</PresentationFormat>
  <Paragraphs>49</Paragraphs>
  <Slides>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1_Tema de Office</vt:lpstr>
      <vt:lpstr>Diapositiva 1</vt:lpstr>
      <vt:lpstr>Diapositiva 2</vt:lpstr>
      <vt:lpstr>Diapositiva 3</vt:lpstr>
      <vt:lpstr>Diapositiva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usuario2</dc:creator>
  <cp:lastModifiedBy>Oscar.Gomez</cp:lastModifiedBy>
  <cp:revision>254</cp:revision>
  <dcterms:created xsi:type="dcterms:W3CDTF">2012-03-28T00:55:15Z</dcterms:created>
  <dcterms:modified xsi:type="dcterms:W3CDTF">2012-07-12T18:16:02Z</dcterms:modified>
</cp:coreProperties>
</file>