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notesSlides/notesSlide3.xml" ContentType="application/vnd.openxmlformats-officedocument.presentationml.notesSlide+xml"/>
  <Override PartName="/ppt/charts/chart17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8.xml" ContentType="application/vnd.openxmlformats-officedocument.drawingml.chart+xml"/>
  <Override PartName="/ppt/theme/themeOverride17.xml" ContentType="application/vnd.openxmlformats-officedocument.themeOverride+xml"/>
  <Override PartName="/ppt/charts/chart19.xml" ContentType="application/vnd.openxmlformats-officedocument.drawingml.chart+xml"/>
  <Override PartName="/ppt/notesSlides/notesSlide4.xml" ContentType="application/vnd.openxmlformats-officedocument.presentationml.notesSlide+xml"/>
  <Override PartName="/ppt/charts/chart20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1.xml" ContentType="application/vnd.openxmlformats-officedocument.drawingml.chart+xml"/>
  <Override PartName="/ppt/theme/themeOverride18.xml" ContentType="application/vnd.openxmlformats-officedocument.themeOverride+xml"/>
  <Override PartName="/ppt/charts/chart22.xml" ContentType="application/vnd.openxmlformats-officedocument.drawingml.chart+xml"/>
  <Override PartName="/ppt/theme/themeOverride19.xml" ContentType="application/vnd.openxmlformats-officedocument.themeOverride+xml"/>
  <Override PartName="/ppt/charts/chart23.xml" ContentType="application/vnd.openxmlformats-officedocument.drawingml.chart+xml"/>
  <Override PartName="/ppt/theme/themeOverride2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448" r:id="rId2"/>
    <p:sldId id="505" r:id="rId3"/>
    <p:sldId id="555" r:id="rId4"/>
    <p:sldId id="451" r:id="rId5"/>
    <p:sldId id="452" r:id="rId6"/>
    <p:sldId id="453" r:id="rId7"/>
    <p:sldId id="454" r:id="rId8"/>
    <p:sldId id="455" r:id="rId9"/>
    <p:sldId id="456" r:id="rId10"/>
    <p:sldId id="457" r:id="rId11"/>
    <p:sldId id="458" r:id="rId12"/>
    <p:sldId id="459" r:id="rId13"/>
    <p:sldId id="460" r:id="rId14"/>
    <p:sldId id="461" r:id="rId15"/>
    <p:sldId id="462" r:id="rId16"/>
    <p:sldId id="491" r:id="rId17"/>
    <p:sldId id="465" r:id="rId18"/>
    <p:sldId id="466" r:id="rId19"/>
    <p:sldId id="556" r:id="rId20"/>
    <p:sldId id="557" r:id="rId21"/>
    <p:sldId id="558" r:id="rId22"/>
    <p:sldId id="559" r:id="rId23"/>
    <p:sldId id="560" r:id="rId24"/>
    <p:sldId id="561" r:id="rId25"/>
    <p:sldId id="562" r:id="rId26"/>
    <p:sldId id="563" r:id="rId27"/>
    <p:sldId id="566" r:id="rId28"/>
  </p:sldIdLst>
  <p:sldSz cx="9144000" cy="6858000" type="screen4x3"/>
  <p:notesSz cx="6815138" cy="994251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2060"/>
    <a:srgbClr val="BFBFBF"/>
    <a:srgbClr val="7F7F7F"/>
    <a:srgbClr val="B3A2C7"/>
    <a:srgbClr val="FFFF99"/>
    <a:srgbClr val="FFFFCC"/>
    <a:srgbClr val="DBEEF4"/>
    <a:srgbClr val="F2DCDB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8925" autoAdjust="0"/>
  </p:normalViewPr>
  <p:slideViewPr>
    <p:cSldViewPr showGuides="1">
      <p:cViewPr>
        <p:scale>
          <a:sx n="80" d="100"/>
          <a:sy n="80" d="100"/>
        </p:scale>
        <p:origin x="-22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2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3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4.xlsx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5.xlsx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6.xlsx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8.xlsx"/><Relationship Id="rId1" Type="http://schemas.openxmlformats.org/officeDocument/2006/relationships/themeOverride" Target="../theme/themeOverride17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.xlsx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1.xlsx"/><Relationship Id="rId1" Type="http://schemas.openxmlformats.org/officeDocument/2006/relationships/themeOverride" Target="../theme/themeOverride18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2.xlsx"/><Relationship Id="rId1" Type="http://schemas.openxmlformats.org/officeDocument/2006/relationships/themeOverride" Target="../theme/themeOverride19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3.xlsx"/><Relationship Id="rId1" Type="http://schemas.openxmlformats.org/officeDocument/2006/relationships/themeOverride" Target="../theme/themeOverride20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171375581736278"/>
          <c:y val="0.21107476148271728"/>
          <c:w val="0.40998545483499088"/>
          <c:h val="0.66441139669464677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flat" dir="t"/>
            </a:scene3d>
            <a:sp3d prstMaterial="softEdge">
              <a:bevelT w="114300" h="114300"/>
            </a:sp3d>
          </c:spPr>
          <c:explosion val="10"/>
          <c:dPt>
            <c:idx val="0"/>
            <c:bubble3D val="0"/>
            <c:spPr>
              <a:solidFill>
                <a:srgbClr val="4BACC6">
                  <a:lumMod val="75000"/>
                </a:srgb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1"/>
            <c:bubble3D val="0"/>
            <c:spPr>
              <a:solidFill>
                <a:srgbClr val="FFFF99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2"/>
            <c:bubble3D val="0"/>
            <c:spPr>
              <a:solidFill>
                <a:srgbClr val="00CC99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3"/>
            <c:bubble3D val="0"/>
            <c:spPr>
              <a:solidFill>
                <a:srgbClr val="33CCCC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4"/>
            <c:bubble3D val="0"/>
            <c:spPr>
              <a:solidFill>
                <a:srgbClr val="FF5050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5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Lbls>
            <c:dLbl>
              <c:idx val="0"/>
              <c:layout>
                <c:manualLayout>
                  <c:x val="3.1298444507802795E-2"/>
                  <c:y val="5.358590532297586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1.7973352228241265E-3"/>
                  <c:y val="7.073731817944840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-4.4532252505994803E-3"/>
                  <c:y val="2.04460142849695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3.981221174575357E-2"/>
                  <c:y val="-6.071731140190814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5.2938851193350964E-3"/>
                  <c:y val="-3.3398936447526196E-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5"/>
              <c:layout>
                <c:manualLayout>
                  <c:x val="-9.0600654592745446E-3"/>
                  <c:y val="-5.309909545904804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6"/>
              <c:layout>
                <c:manualLayout>
                  <c:x val="7.6131894928977515E-3"/>
                  <c:y val="1.418754235962671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7"/>
              <c:layout>
                <c:manualLayout>
                  <c:x val="5.987766297762911E-4"/>
                  <c:y val="-2.9599603774568602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lang="es-MX" sz="800">
                    <a:solidFill>
                      <a:schemeClr val="tx1"/>
                    </a:solidFill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Hoja1!$A$2:$A$6</c:f>
              <c:strCache>
                <c:ptCount val="5"/>
                <c:pt idx="0">
                  <c:v>TRABAJA POR SU CUENTA </c:v>
                </c:pt>
                <c:pt idx="1">
                  <c:v>TRABAJA EN EMPRESA PRIVADA</c:v>
                </c:pt>
                <c:pt idx="2">
                  <c:v>TRABAJA EN EL GOBIERNO</c:v>
                </c:pt>
                <c:pt idx="3">
                  <c:v>AMA DE CASA</c:v>
                </c:pt>
                <c:pt idx="4">
                  <c:v>OTRO</c:v>
                </c:pt>
              </c:strCache>
            </c:strRef>
          </c:cat>
          <c:val>
            <c:numRef>
              <c:f>Hoja1!$B$2:$B$6</c:f>
              <c:numCache>
                <c:formatCode>#,##0.0%</c:formatCode>
                <c:ptCount val="5"/>
                <c:pt idx="0">
                  <c:v>0.25600000000000001</c:v>
                </c:pt>
                <c:pt idx="1">
                  <c:v>0.23300000000000001</c:v>
                </c:pt>
                <c:pt idx="2">
                  <c:v>4.9000000000000002E-2</c:v>
                </c:pt>
                <c:pt idx="3">
                  <c:v>0.30099999999999999</c:v>
                </c:pt>
                <c:pt idx="4">
                  <c:v>0.161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71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0066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rgbClr val="FF99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6"/>
            <c:invertIfNegative val="0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8"/>
            <c:invertIfNegative val="0"/>
            <c:bubble3D val="0"/>
            <c:spPr>
              <a:solidFill>
                <a:sysClr val="windowText" lastClr="000000">
                  <a:lumMod val="50000"/>
                  <a:lumOff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9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Hoja1!$B$1:$K$1</c:f>
              <c:strCache>
                <c:ptCount val="10"/>
                <c:pt idx="0">
                  <c:v>JOSEFINA VÁZQUEZ MOTA</c:v>
                </c:pt>
                <c:pt idx="1">
                  <c:v>ENRIQUE PEÑA NIETO</c:v>
                </c:pt>
                <c:pt idx="2">
                  <c:v>ANDRÉS MANUEL LÓPEZ OBRADOR </c:v>
                </c:pt>
                <c:pt idx="3">
                  <c:v>ANDRÉS MANUEL LÓPEZ OBRADOR</c:v>
                </c:pt>
                <c:pt idx="4">
                  <c:v>GABRIEL QUADRI </c:v>
                </c:pt>
                <c:pt idx="5">
                  <c:v>ANDRÉS MANUEL LÓPEZ OBRADOR   </c:v>
                </c:pt>
                <c:pt idx="6">
                  <c:v>ENRIQUE PEÑA NIETO  </c:v>
                </c:pt>
                <c:pt idx="7">
                  <c:v>VOTO NULO</c:v>
                </c:pt>
                <c:pt idx="8">
                  <c:v>NO SABE</c:v>
                </c:pt>
                <c:pt idx="9">
                  <c:v>NR</c:v>
                </c:pt>
              </c:strCache>
            </c:strRef>
          </c:cat>
          <c:val>
            <c:numRef>
              <c:f>Hoja1!$B$2:$K$2</c:f>
              <c:numCache>
                <c:formatCode>#,##0.0%</c:formatCode>
                <c:ptCount val="10"/>
                <c:pt idx="0">
                  <c:v>0.38600000000000001</c:v>
                </c:pt>
                <c:pt idx="1">
                  <c:v>0.3</c:v>
                </c:pt>
                <c:pt idx="2">
                  <c:v>0.12</c:v>
                </c:pt>
                <c:pt idx="3">
                  <c:v>1.4999999999999999E-2</c:v>
                </c:pt>
                <c:pt idx="4">
                  <c:v>1.2E-2</c:v>
                </c:pt>
                <c:pt idx="5">
                  <c:v>1.0999999999999999E-2</c:v>
                </c:pt>
                <c:pt idx="6">
                  <c:v>4.0000000000000001E-3</c:v>
                </c:pt>
                <c:pt idx="7">
                  <c:v>4.2000000000000003E-2</c:v>
                </c:pt>
                <c:pt idx="8">
                  <c:v>7.8E-2</c:v>
                </c:pt>
                <c:pt idx="9">
                  <c:v>3.3000000000000002E-2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56529792"/>
        <c:axId val="156540928"/>
        <c:axId val="0"/>
      </c:bar3DChart>
      <c:catAx>
        <c:axId val="1565297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900">
                <a:solidFill>
                  <a:schemeClr val="tx1"/>
                </a:solidFill>
              </a:defRPr>
            </a:pPr>
            <a:endParaRPr lang="es-ES"/>
          </a:p>
        </c:txPr>
        <c:crossAx val="156540928"/>
        <c:crosses val="autoZero"/>
        <c:auto val="1"/>
        <c:lblAlgn val="ctr"/>
        <c:lblOffset val="100"/>
        <c:noMultiLvlLbl val="0"/>
      </c:catAx>
      <c:valAx>
        <c:axId val="156540928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56529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11000">
                    <a:srgbClr val="006600"/>
                  </a:gs>
                  <a:gs pos="80000">
                    <a:srgbClr val="92D050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47000">
                    <a:srgbClr val="FFC000"/>
                  </a:gs>
                  <a:gs pos="92000">
                    <a:srgbClr val="C00000"/>
                  </a:gs>
                  <a:gs pos="66000">
                    <a:srgbClr val="F79646">
                      <a:lumMod val="75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rgbClr val="7F7F7F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6"/>
            <c:invertIfNegative val="0"/>
            <c:bubble3D val="0"/>
            <c:spPr>
              <a:solidFill>
                <a:sysClr val="windowText" lastClr="000000">
                  <a:lumMod val="75000"/>
                  <a:lumOff val="2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Hoja1!$B$1:$H$1</c:f>
              <c:strCache>
                <c:ptCount val="7"/>
                <c:pt idx="0">
                  <c:v>JOSEFINA VÁZQUEZ MOTA</c:v>
                </c:pt>
                <c:pt idx="1">
                  <c:v>ENRIQUE PEÑA NIETO  </c:v>
                </c:pt>
                <c:pt idx="2">
                  <c:v>ANDRÉS MANUEL LÓPEZ OBRADOR </c:v>
                </c:pt>
                <c:pt idx="3">
                  <c:v>GABRIEL QUADRI </c:v>
                </c:pt>
                <c:pt idx="4">
                  <c:v>VOTO NULO</c:v>
                </c:pt>
                <c:pt idx="5">
                  <c:v>NO SABE</c:v>
                </c:pt>
                <c:pt idx="6">
                  <c:v>NR</c:v>
                </c:pt>
              </c:strCache>
            </c:strRef>
          </c:cat>
          <c:val>
            <c:numRef>
              <c:f>Hoja1!$B$2:$H$2</c:f>
              <c:numCache>
                <c:formatCode>#,##0.0%</c:formatCode>
                <c:ptCount val="7"/>
                <c:pt idx="0">
                  <c:v>0.38600000000000001</c:v>
                </c:pt>
                <c:pt idx="1">
                  <c:v>0.30399999999999999</c:v>
                </c:pt>
                <c:pt idx="2">
                  <c:v>0.14699999999999999</c:v>
                </c:pt>
                <c:pt idx="3">
                  <c:v>1.2E-2</c:v>
                </c:pt>
                <c:pt idx="4">
                  <c:v>4.2000000000000003E-2</c:v>
                </c:pt>
                <c:pt idx="5">
                  <c:v>7.8E-2</c:v>
                </c:pt>
                <c:pt idx="6">
                  <c:v>3.3000000000000002E-2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56911488"/>
        <c:axId val="156917120"/>
        <c:axId val="0"/>
      </c:bar3DChart>
      <c:catAx>
        <c:axId val="156911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900">
                <a:solidFill>
                  <a:schemeClr val="tx1"/>
                </a:solidFill>
              </a:defRPr>
            </a:pPr>
            <a:endParaRPr lang="es-ES"/>
          </a:p>
        </c:txPr>
        <c:crossAx val="156917120"/>
        <c:crosses val="autoZero"/>
        <c:auto val="1"/>
        <c:lblAlgn val="ctr"/>
        <c:lblOffset val="100"/>
        <c:noMultiLvlLbl val="0"/>
      </c:catAx>
      <c:valAx>
        <c:axId val="156917120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56911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1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55000">
                    <a:srgbClr val="006600"/>
                  </a:gs>
                  <a:gs pos="87092">
                    <a:srgbClr val="92D050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47000">
                    <a:srgbClr val="FFC000"/>
                  </a:gs>
                  <a:gs pos="92000">
                    <a:srgbClr val="C00000"/>
                  </a:gs>
                  <a:gs pos="66000">
                    <a:srgbClr val="F79646">
                      <a:lumMod val="75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6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Hoja1!$B$1:$H$1</c:f>
              <c:strCache>
                <c:ptCount val="7"/>
                <c:pt idx="0">
                  <c:v>ENRIQUE PEÑA NIETO </c:v>
                </c:pt>
                <c:pt idx="1">
                  <c:v>ANDRÉS MANUEL LÓPEZ OBRADOR</c:v>
                </c:pt>
                <c:pt idx="2">
                  <c:v>JOSEFINA VÁZQUEZ MOTA</c:v>
                </c:pt>
                <c:pt idx="3">
                  <c:v>GABRIEL QUADRI </c:v>
                </c:pt>
                <c:pt idx="4">
                  <c:v>VOTO NULO</c:v>
                </c:pt>
                <c:pt idx="5">
                  <c:v>NO SABE</c:v>
                </c:pt>
                <c:pt idx="6">
                  <c:v>NR</c:v>
                </c:pt>
              </c:strCache>
            </c:strRef>
          </c:cat>
          <c:val>
            <c:numRef>
              <c:f>Hoja1!$B$2:$H$2</c:f>
              <c:numCache>
                <c:formatCode>#,##0.0%</c:formatCode>
                <c:ptCount val="7"/>
                <c:pt idx="0">
                  <c:v>0.83399999999999996</c:v>
                </c:pt>
                <c:pt idx="1">
                  <c:v>5.2999999999999999E-2</c:v>
                </c:pt>
                <c:pt idx="2">
                  <c:v>3.6999999999999998E-2</c:v>
                </c:pt>
                <c:pt idx="3">
                  <c:v>5.0000000000000001E-3</c:v>
                </c:pt>
                <c:pt idx="4">
                  <c:v>2.3E-2</c:v>
                </c:pt>
                <c:pt idx="5">
                  <c:v>3.6999999999999998E-2</c:v>
                </c:pt>
                <c:pt idx="6">
                  <c:v>1.0999999999999999E-2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60200576"/>
        <c:axId val="160206208"/>
        <c:axId val="0"/>
      </c:bar3DChart>
      <c:catAx>
        <c:axId val="160200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850">
                <a:solidFill>
                  <a:schemeClr val="tx1"/>
                </a:solidFill>
              </a:defRPr>
            </a:pPr>
            <a:endParaRPr lang="es-ES"/>
          </a:p>
        </c:txPr>
        <c:crossAx val="160206208"/>
        <c:crosses val="autoZero"/>
        <c:auto val="1"/>
        <c:lblAlgn val="ctr"/>
        <c:lblOffset val="100"/>
        <c:noMultiLvlLbl val="0"/>
      </c:catAx>
      <c:valAx>
        <c:axId val="160206208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602005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1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1"/>
            <c:invertIfNegative val="0"/>
            <c:bubble3D val="0"/>
            <c:spPr>
              <a:gradFill>
                <a:gsLst>
                  <a:gs pos="11000">
                    <a:srgbClr val="006600"/>
                  </a:gs>
                  <a:gs pos="77000">
                    <a:srgbClr val="92D050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11000">
                    <a:srgbClr val="FFC000"/>
                  </a:gs>
                  <a:gs pos="77000">
                    <a:srgbClr val="FF0000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BFBFBF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ysClr val="windowText" lastClr="000000">
                  <a:lumMod val="50000"/>
                  <a:lumOff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6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Hoja1!$B$1:$H$1</c:f>
              <c:strCache>
                <c:ptCount val="7"/>
                <c:pt idx="0">
                  <c:v>JOSEFINA VÁZQUEZ MOTA</c:v>
                </c:pt>
                <c:pt idx="1">
                  <c:v>ENRIQUE PEÑA NIETO </c:v>
                </c:pt>
                <c:pt idx="2">
                  <c:v>ANDRÉS MANUEL LÓPEZ OBRADOR</c:v>
                </c:pt>
                <c:pt idx="3">
                  <c:v>GABRIEL QUADRI</c:v>
                </c:pt>
                <c:pt idx="4">
                  <c:v>VOTO NULO</c:v>
                </c:pt>
                <c:pt idx="5">
                  <c:v>NO SABE</c:v>
                </c:pt>
                <c:pt idx="6">
                  <c:v>NR</c:v>
                </c:pt>
              </c:strCache>
            </c:strRef>
          </c:cat>
          <c:val>
            <c:numRef>
              <c:f>Hoja1!$B$2:$H$2</c:f>
              <c:numCache>
                <c:formatCode>#,##0.0%</c:formatCode>
                <c:ptCount val="7"/>
                <c:pt idx="0">
                  <c:v>0.82399999999999995</c:v>
                </c:pt>
                <c:pt idx="1">
                  <c:v>4.5999999999999999E-2</c:v>
                </c:pt>
                <c:pt idx="2">
                  <c:v>4.5999999999999999E-2</c:v>
                </c:pt>
                <c:pt idx="3">
                  <c:v>1E-3</c:v>
                </c:pt>
                <c:pt idx="4">
                  <c:v>2.3E-2</c:v>
                </c:pt>
                <c:pt idx="5">
                  <c:v>4.1000000000000002E-2</c:v>
                </c:pt>
                <c:pt idx="6">
                  <c:v>1.9E-2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94"/>
        <c:shape val="cylinder"/>
        <c:axId val="160286976"/>
        <c:axId val="160292224"/>
        <c:axId val="0"/>
      </c:bar3DChart>
      <c:catAx>
        <c:axId val="160286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850">
                <a:solidFill>
                  <a:schemeClr val="tx1"/>
                </a:solidFill>
              </a:defRPr>
            </a:pPr>
            <a:endParaRPr lang="es-ES"/>
          </a:p>
        </c:txPr>
        <c:crossAx val="160292224"/>
        <c:crosses val="autoZero"/>
        <c:auto val="1"/>
        <c:lblAlgn val="ctr"/>
        <c:lblOffset val="100"/>
        <c:noMultiLvlLbl val="0"/>
      </c:catAx>
      <c:valAx>
        <c:axId val="160292224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60286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FFC000"/>
                  </a:gs>
                  <a:gs pos="100000">
                    <a:srgbClr val="FF0000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11000">
                    <a:srgbClr val="006600"/>
                  </a:gs>
                  <a:gs pos="86000">
                    <a:srgbClr val="92D050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6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Hoja1!$B$1:$H$1</c:f>
              <c:strCache>
                <c:ptCount val="7"/>
                <c:pt idx="0">
                  <c:v>ANDRÉS MANUEL LÓPEZ OBRADOR </c:v>
                </c:pt>
                <c:pt idx="1">
                  <c:v>GABRIEL QUADRI</c:v>
                </c:pt>
                <c:pt idx="2">
                  <c:v>ENRIQUE PEÑA NIETO</c:v>
                </c:pt>
                <c:pt idx="3">
                  <c:v>JOSEFINA VÁZQUEZ MOTA</c:v>
                </c:pt>
                <c:pt idx="4">
                  <c:v>VOTO NULO</c:v>
                </c:pt>
                <c:pt idx="5">
                  <c:v>NO SABE</c:v>
                </c:pt>
                <c:pt idx="6">
                  <c:v>NR</c:v>
                </c:pt>
              </c:strCache>
            </c:strRef>
          </c:cat>
          <c:val>
            <c:numRef>
              <c:f>Hoja1!$B$2:$H$2</c:f>
              <c:numCache>
                <c:formatCode>#,##0.0%</c:formatCode>
                <c:ptCount val="7"/>
                <c:pt idx="0">
                  <c:v>0.85899999999999999</c:v>
                </c:pt>
                <c:pt idx="1">
                  <c:v>2.8000000000000001E-2</c:v>
                </c:pt>
                <c:pt idx="2">
                  <c:v>1.4999999999999999E-2</c:v>
                </c:pt>
                <c:pt idx="3">
                  <c:v>1.4E-2</c:v>
                </c:pt>
                <c:pt idx="4">
                  <c:v>2.1999999999999999E-2</c:v>
                </c:pt>
                <c:pt idx="5">
                  <c:v>5.0999999999999997E-2</c:v>
                </c:pt>
                <c:pt idx="6">
                  <c:v>1.2E-2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6"/>
        <c:gapDepth val="69"/>
        <c:shape val="cylinder"/>
        <c:axId val="160635136"/>
        <c:axId val="160653312"/>
        <c:axId val="0"/>
      </c:bar3DChart>
      <c:catAx>
        <c:axId val="1606351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850">
                <a:solidFill>
                  <a:schemeClr val="tx1"/>
                </a:solidFill>
              </a:defRPr>
            </a:pPr>
            <a:endParaRPr lang="es-ES"/>
          </a:p>
        </c:txPr>
        <c:crossAx val="160653312"/>
        <c:crosses val="autoZero"/>
        <c:auto val="1"/>
        <c:lblAlgn val="ctr"/>
        <c:lblOffset val="100"/>
        <c:noMultiLvlLbl val="0"/>
      </c:catAx>
      <c:valAx>
        <c:axId val="160653312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60635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6235930060765212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11000">
                    <a:srgbClr val="006600"/>
                  </a:gs>
                  <a:gs pos="86000">
                    <a:srgbClr val="92D050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11000">
                    <a:srgbClr val="FFC000"/>
                  </a:gs>
                  <a:gs pos="86000">
                    <a:srgbClr val="FF0000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808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6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Hoja1!$B$1:$H$1</c:f>
              <c:strCache>
                <c:ptCount val="7"/>
                <c:pt idx="0">
                  <c:v>JOSEFINA VÁZQUEZ MOTA</c:v>
                </c:pt>
                <c:pt idx="1">
                  <c:v>ENRIQUE PEÑA NIETO </c:v>
                </c:pt>
                <c:pt idx="2">
                  <c:v>ANDRÉS MANUEL LÓPEZ OBRADOR </c:v>
                </c:pt>
                <c:pt idx="3">
                  <c:v>GABRIEL QUADRI  </c:v>
                </c:pt>
                <c:pt idx="4">
                  <c:v>VOTO NULO</c:v>
                </c:pt>
                <c:pt idx="5">
                  <c:v>NO SABE</c:v>
                </c:pt>
                <c:pt idx="6">
                  <c:v>NR</c:v>
                </c:pt>
              </c:strCache>
            </c:strRef>
          </c:cat>
          <c:val>
            <c:numRef>
              <c:f>Hoja1!$B$2:$H$2</c:f>
              <c:numCache>
                <c:formatCode>#,##0.0%</c:formatCode>
                <c:ptCount val="7"/>
                <c:pt idx="0">
                  <c:v>0.21199999999999999</c:v>
                </c:pt>
                <c:pt idx="1">
                  <c:v>0.20499999999999999</c:v>
                </c:pt>
                <c:pt idx="2">
                  <c:v>0.193</c:v>
                </c:pt>
                <c:pt idx="3">
                  <c:v>1.6E-2</c:v>
                </c:pt>
                <c:pt idx="4">
                  <c:v>0.1</c:v>
                </c:pt>
                <c:pt idx="5">
                  <c:v>0.191</c:v>
                </c:pt>
                <c:pt idx="6">
                  <c:v>8.4000000000000005E-2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60615424"/>
        <c:axId val="160621312"/>
        <c:axId val="0"/>
      </c:bar3DChart>
      <c:catAx>
        <c:axId val="160615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850">
                <a:solidFill>
                  <a:schemeClr val="tx1"/>
                </a:solidFill>
              </a:defRPr>
            </a:pPr>
            <a:endParaRPr lang="es-ES"/>
          </a:p>
        </c:txPr>
        <c:crossAx val="160621312"/>
        <c:crosses val="autoZero"/>
        <c:auto val="1"/>
        <c:lblAlgn val="ctr"/>
        <c:lblOffset val="100"/>
        <c:noMultiLvlLbl val="0"/>
      </c:catAx>
      <c:valAx>
        <c:axId val="160621312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60615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11000">
                    <a:srgbClr val="006600"/>
                  </a:gs>
                  <a:gs pos="74000">
                    <a:srgbClr val="92D050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47000">
                    <a:srgbClr val="FFC000"/>
                  </a:gs>
                  <a:gs pos="92000">
                    <a:srgbClr val="C00000"/>
                  </a:gs>
                  <a:gs pos="66000">
                    <a:srgbClr val="F79646">
                      <a:lumMod val="75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808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Hoja1!$B$1:$E$1</c:f>
              <c:strCache>
                <c:ptCount val="4"/>
                <c:pt idx="0">
                  <c:v>JOSEFINA VÁZQUEZ MOTA</c:v>
                </c:pt>
                <c:pt idx="1">
                  <c:v>ENRIQUE PEÑA NIETO </c:v>
                </c:pt>
                <c:pt idx="2">
                  <c:v>ANDRÉS MANUEL LÓPEZ OBRADOR</c:v>
                </c:pt>
                <c:pt idx="3">
                  <c:v>GABRIEL QUADRI </c:v>
                </c:pt>
              </c:strCache>
            </c:strRef>
          </c:cat>
          <c:val>
            <c:numRef>
              <c:f>Hoja1!$B$2:$E$2</c:f>
              <c:numCache>
                <c:formatCode>#,##0.0%</c:formatCode>
                <c:ptCount val="4"/>
                <c:pt idx="0">
                  <c:v>0.45500000000000002</c:v>
                </c:pt>
                <c:pt idx="1">
                  <c:v>0.35799999999999998</c:v>
                </c:pt>
                <c:pt idx="2">
                  <c:v>0.17299999999999999</c:v>
                </c:pt>
                <c:pt idx="3">
                  <c:v>1.4E-2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46186624"/>
        <c:axId val="149057536"/>
        <c:axId val="0"/>
      </c:bar3DChart>
      <c:catAx>
        <c:axId val="146186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900">
                <a:solidFill>
                  <a:schemeClr val="tx1"/>
                </a:solidFill>
              </a:defRPr>
            </a:pPr>
            <a:endParaRPr lang="es-ES"/>
          </a:p>
        </c:txPr>
        <c:crossAx val="149057536"/>
        <c:crosses val="autoZero"/>
        <c:auto val="1"/>
        <c:lblAlgn val="ctr"/>
        <c:lblOffset val="100"/>
        <c:noMultiLvlLbl val="0"/>
      </c:catAx>
      <c:valAx>
        <c:axId val="149057536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46186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1"/>
    </c:view3D>
    <c:floor>
      <c:thickness val="0"/>
      <c:spPr>
        <a:ln>
          <a:solidFill>
            <a:schemeClr val="bg1">
              <a:lumMod val="50000"/>
            </a:schemeClr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443370695565045E-2"/>
          <c:y val="2.6329716656815806E-2"/>
          <c:w val="0.95655662930443497"/>
          <c:h val="0.94734056668636868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MUY BUENA</c:v>
                </c:pt>
              </c:strCache>
            </c:strRef>
          </c:tx>
          <c:spPr>
            <a:solidFill>
              <a:srgbClr val="660033"/>
            </a:solidFill>
            <a:scene3d>
              <a:camera prst="orthographicFront"/>
              <a:lightRig rig="threePt" dir="t"/>
            </a:scene3d>
            <a:sp3d prstMaterial="metal">
              <a:bevelT w="127000" h="127000"/>
            </a:sp3d>
          </c:spPr>
          <c:invertIfNegative val="0"/>
          <c:dLbls>
            <c:dLbl>
              <c:idx val="1"/>
              <c:layout>
                <c:manualLayout>
                  <c:x val="8.1733312567494644E-3"/>
                  <c:y val="-2.39361060516502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616868964438476E-2"/>
                  <c:y val="2.154343781286563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1.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s-MX" sz="900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JVM</c:v>
                </c:pt>
                <c:pt idx="1">
                  <c:v>EPN</c:v>
                </c:pt>
                <c:pt idx="2">
                  <c:v>AMLO</c:v>
                </c:pt>
                <c:pt idx="3">
                  <c:v>QUADRI</c:v>
                </c:pt>
              </c:strCache>
            </c:strRef>
          </c:cat>
          <c:val>
            <c:numRef>
              <c:f>Hoja1!$B$2:$B$5</c:f>
              <c:numCache>
                <c:formatCode>#,##0.0%</c:formatCode>
                <c:ptCount val="4"/>
                <c:pt idx="0">
                  <c:v>0.22700000000000001</c:v>
                </c:pt>
                <c:pt idx="1">
                  <c:v>0.161</c:v>
                </c:pt>
                <c:pt idx="2">
                  <c:v>9.1999999999999998E-2</c:v>
                </c:pt>
                <c:pt idx="3">
                  <c:v>1.4999999999999999E-2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BUENA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 prstMaterial="metal">
              <a:bevelT w="127000" h="127000"/>
            </a:sp3d>
          </c:spPr>
          <c:invertIfNegative val="0"/>
          <c:dLbls>
            <c:txPr>
              <a:bodyPr/>
              <a:lstStyle/>
              <a:p>
                <a:pPr>
                  <a:defRPr lang="es-MX" sz="9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JVM</c:v>
                </c:pt>
                <c:pt idx="1">
                  <c:v>EPN</c:v>
                </c:pt>
                <c:pt idx="2">
                  <c:v>AMLO</c:v>
                </c:pt>
                <c:pt idx="3">
                  <c:v>QUADRI</c:v>
                </c:pt>
              </c:strCache>
            </c:strRef>
          </c:cat>
          <c:val>
            <c:numRef>
              <c:f>Hoja1!$C$2:$C$5</c:f>
              <c:numCache>
                <c:formatCode>#,##0.0%</c:formatCode>
                <c:ptCount val="4"/>
                <c:pt idx="0">
                  <c:v>0.3</c:v>
                </c:pt>
                <c:pt idx="1">
                  <c:v>0.27300000000000002</c:v>
                </c:pt>
                <c:pt idx="2">
                  <c:v>0.215</c:v>
                </c:pt>
                <c:pt idx="3">
                  <c:v>0.10299999999999999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REGULAR (ESPONTÁNEA)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27000" h="127000"/>
              <a:contourClr>
                <a:srgbClr val="000000"/>
              </a:contourClr>
            </a:sp3d>
          </c:spPr>
          <c:invertIfNegative val="0"/>
          <c:dLbls>
            <c:txPr>
              <a:bodyPr/>
              <a:lstStyle/>
              <a:p>
                <a:pPr>
                  <a:defRPr lang="es-MX" sz="9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JVM</c:v>
                </c:pt>
                <c:pt idx="1">
                  <c:v>EPN</c:v>
                </c:pt>
                <c:pt idx="2">
                  <c:v>AMLO</c:v>
                </c:pt>
                <c:pt idx="3">
                  <c:v>QUADRI</c:v>
                </c:pt>
              </c:strCache>
            </c:strRef>
          </c:cat>
          <c:val>
            <c:numRef>
              <c:f>Hoja1!$D$2:$D$5</c:f>
              <c:numCache>
                <c:formatCode>#,##0.0%</c:formatCode>
                <c:ptCount val="4"/>
                <c:pt idx="0">
                  <c:v>0.28699999999999998</c:v>
                </c:pt>
                <c:pt idx="1">
                  <c:v>0.29899999999999999</c:v>
                </c:pt>
                <c:pt idx="2">
                  <c:v>0.31900000000000001</c:v>
                </c:pt>
                <c:pt idx="3">
                  <c:v>0.28899999999999998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MALA</c:v>
                </c:pt>
              </c:strCache>
            </c:strRef>
          </c:tx>
          <c:spPr>
            <a:solidFill>
              <a:srgbClr val="008080"/>
            </a:solidFill>
            <a:scene3d>
              <a:camera prst="orthographicFront"/>
              <a:lightRig rig="threePt" dir="t"/>
            </a:scene3d>
            <a:sp3d prstMaterial="metal">
              <a:bevelT w="127000" h="127000"/>
            </a:sp3d>
          </c:spPr>
          <c:invertIfNegative val="0"/>
          <c:dLbls>
            <c:txPr>
              <a:bodyPr/>
              <a:lstStyle/>
              <a:p>
                <a:pPr>
                  <a:defRPr lang="es-MX" sz="9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JVM</c:v>
                </c:pt>
                <c:pt idx="1">
                  <c:v>EPN</c:v>
                </c:pt>
                <c:pt idx="2">
                  <c:v>AMLO</c:v>
                </c:pt>
                <c:pt idx="3">
                  <c:v>QUADRI</c:v>
                </c:pt>
              </c:strCache>
            </c:strRef>
          </c:cat>
          <c:val>
            <c:numRef>
              <c:f>Hoja1!$E$2:$E$5</c:f>
              <c:numCache>
                <c:formatCode>#,##0.0%</c:formatCode>
                <c:ptCount val="4"/>
                <c:pt idx="0">
                  <c:v>0.1</c:v>
                </c:pt>
                <c:pt idx="1">
                  <c:v>0.14299999999999999</c:v>
                </c:pt>
                <c:pt idx="2">
                  <c:v>0.191</c:v>
                </c:pt>
                <c:pt idx="3">
                  <c:v>0.13700000000000001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MUY MALA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scene3d>
              <a:camera prst="orthographicFront"/>
              <a:lightRig rig="threePt" dir="t"/>
            </a:scene3d>
            <a:sp3d prstMaterial="metal">
              <a:bevelT w="127000" h="127000"/>
            </a:sp3d>
          </c:spPr>
          <c:invertIfNegative val="0"/>
          <c:dLbls>
            <c:dLbl>
              <c:idx val="0"/>
              <c:layout>
                <c:manualLayout>
                  <c:x val="5.92409600394069E-3"/>
                  <c:y val="-2.3932336586130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0433328141873691E-3"/>
                  <c:y val="-2.39323365861308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s-MX" sz="900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JVM</c:v>
                </c:pt>
                <c:pt idx="1">
                  <c:v>EPN</c:v>
                </c:pt>
                <c:pt idx="2">
                  <c:v>AMLO</c:v>
                </c:pt>
                <c:pt idx="3">
                  <c:v>QUADRI</c:v>
                </c:pt>
              </c:strCache>
            </c:strRef>
          </c:cat>
          <c:val>
            <c:numRef>
              <c:f>Hoja1!$F$2:$F$5</c:f>
              <c:numCache>
                <c:formatCode>#,##0.0%</c:formatCode>
                <c:ptCount val="4"/>
                <c:pt idx="0">
                  <c:v>3.7999999999999999E-2</c:v>
                </c:pt>
                <c:pt idx="1">
                  <c:v>0.08</c:v>
                </c:pt>
                <c:pt idx="2">
                  <c:v>0.124</c:v>
                </c:pt>
                <c:pt idx="3">
                  <c:v>7.4999999999999997E-2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scene3d>
              <a:camera prst="orthographicFront"/>
              <a:lightRig rig="threePt" dir="t"/>
            </a:scene3d>
            <a:sp3d prstMaterial="metal">
              <a:bevelB/>
            </a:sp3d>
          </c:spPr>
          <c:invertIfNegative val="0"/>
          <c:dLbls>
            <c:dLbl>
              <c:idx val="0"/>
              <c:layout>
                <c:manualLayout>
                  <c:x val="3.99977547520657E-3"/>
                  <c:y val="-3.26605339975634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1186278585743468E-3"/>
                  <c:y val="-1.21075232500629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1733312567494644E-3"/>
                  <c:y val="2.39379907844108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s-MX" sz="9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JVM</c:v>
                </c:pt>
                <c:pt idx="1">
                  <c:v>EPN</c:v>
                </c:pt>
                <c:pt idx="2">
                  <c:v>AMLO</c:v>
                </c:pt>
                <c:pt idx="3">
                  <c:v>QUADRI</c:v>
                </c:pt>
              </c:strCache>
            </c:strRef>
          </c:cat>
          <c:val>
            <c:numRef>
              <c:f>Hoja1!$G$2:$G$5</c:f>
              <c:numCache>
                <c:formatCode>#,##0.0%</c:formatCode>
                <c:ptCount val="4"/>
                <c:pt idx="0">
                  <c:v>4.8000000000000001E-2</c:v>
                </c:pt>
                <c:pt idx="1">
                  <c:v>4.2999999999999997E-2</c:v>
                </c:pt>
                <c:pt idx="2">
                  <c:v>5.8000000000000003E-2</c:v>
                </c:pt>
                <c:pt idx="3">
                  <c:v>0.38100000000000001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4"/>
        <c:shape val="cylinder"/>
        <c:axId val="156323840"/>
        <c:axId val="156325376"/>
        <c:axId val="0"/>
      </c:bar3DChart>
      <c:catAx>
        <c:axId val="156323840"/>
        <c:scaling>
          <c:orientation val="maxMin"/>
        </c:scaling>
        <c:delete val="1"/>
        <c:axPos val="l"/>
        <c:majorTickMark val="out"/>
        <c:minorTickMark val="none"/>
        <c:tickLblPos val="none"/>
        <c:crossAx val="156325376"/>
        <c:crosses val="autoZero"/>
        <c:auto val="1"/>
        <c:lblAlgn val="ctr"/>
        <c:lblOffset val="100"/>
        <c:noMultiLvlLbl val="0"/>
      </c:catAx>
      <c:valAx>
        <c:axId val="156325376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56323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11000">
                    <a:srgbClr val="006600"/>
                  </a:gs>
                  <a:gs pos="74000">
                    <a:srgbClr val="92D050"/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47000">
                    <a:srgbClr val="FFC000"/>
                  </a:gs>
                  <a:gs pos="92000">
                    <a:srgbClr val="C00000"/>
                  </a:gs>
                  <a:gs pos="66000">
                    <a:srgbClr val="F79646">
                      <a:lumMod val="75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rgbClr val="7F7F7F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Hoja1!$B$1:$F$1</c:f>
              <c:strCache>
                <c:ptCount val="5"/>
                <c:pt idx="0">
                  <c:v>JOSEFINA VÁZQUEZ MOTA</c:v>
                </c:pt>
                <c:pt idx="1">
                  <c:v>ENRIQUE PEÑA NIETO</c:v>
                </c:pt>
                <c:pt idx="2">
                  <c:v>ANDRÉS MANUEL LÓPEZ OBRADOR</c:v>
                </c:pt>
                <c:pt idx="3">
                  <c:v>GABRIEL QUADRI</c:v>
                </c:pt>
                <c:pt idx="4">
                  <c:v>NO SABE</c:v>
                </c:pt>
              </c:strCache>
            </c:strRef>
          </c:cat>
          <c:val>
            <c:numRef>
              <c:f>Hoja1!$B$2:$F$2</c:f>
              <c:numCache>
                <c:formatCode>#,##0.0%</c:formatCode>
                <c:ptCount val="5"/>
                <c:pt idx="0">
                  <c:v>0.35599999999999998</c:v>
                </c:pt>
                <c:pt idx="1">
                  <c:v>0.35199999999999998</c:v>
                </c:pt>
                <c:pt idx="2">
                  <c:v>0.14199999999999999</c:v>
                </c:pt>
                <c:pt idx="3">
                  <c:v>4.0000000000000001E-3</c:v>
                </c:pt>
                <c:pt idx="4">
                  <c:v>0.14599999999999999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16332032"/>
        <c:axId val="116333568"/>
        <c:axId val="0"/>
      </c:bar3DChart>
      <c:catAx>
        <c:axId val="116332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900">
                <a:solidFill>
                  <a:schemeClr val="tx1"/>
                </a:solidFill>
              </a:defRPr>
            </a:pPr>
            <a:endParaRPr lang="es-ES"/>
          </a:p>
        </c:txPr>
        <c:crossAx val="116333568"/>
        <c:crosses val="autoZero"/>
        <c:auto val="1"/>
        <c:lblAlgn val="ctr"/>
        <c:lblOffset val="100"/>
        <c:noMultiLvlLbl val="0"/>
      </c:catAx>
      <c:valAx>
        <c:axId val="116333568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163320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  <c:spPr>
        <a:solidFill>
          <a:srgbClr val="EAEAEA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30766907189299E-2"/>
          <c:y val="2.3291463422141952E-3"/>
          <c:w val="0.92277389326805959"/>
          <c:h val="0.99642381242333722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Hoja1!$A$1</c:f>
              <c:strCache>
                <c:ptCount val="1"/>
                <c:pt idx="0">
                  <c:v> </c:v>
                </c:pt>
              </c:strCache>
            </c:strRef>
          </c:tx>
          <c:spPr>
            <a:solidFill>
              <a:srgbClr val="006666"/>
            </a:solidFill>
            <a:ln>
              <a:noFill/>
            </a:ln>
            <a:scene3d>
              <a:camera prst="orthographicFront"/>
              <a:lightRig rig="contrasting" dir="t">
                <a:rot lat="0" lon="0" rev="7800000"/>
              </a:lightRig>
            </a:scene3d>
            <a:sp3d>
              <a:bevelT w="139700" h="139700"/>
            </a:sp3d>
          </c:spPr>
          <c:invertIfNegative val="0"/>
          <c:dLbls>
            <c:delete val="1"/>
          </c:dLbls>
          <c:val>
            <c:numRef>
              <c:f>Hoja1!$A$2:$A$11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 formatCode="0.0%">
                  <c:v>0</c:v>
                </c:pt>
                <c:pt idx="3">
                  <c:v>0</c:v>
                </c:pt>
                <c:pt idx="4">
                  <c:v>0</c:v>
                </c:pt>
                <c:pt idx="5" formatCode="0.0%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1"/>
          <c:order val="1"/>
          <c:tx>
            <c:strRef>
              <c:f>Hoja1!$B$1</c:f>
              <c:strCache>
                <c:ptCount val="1"/>
                <c:pt idx="0">
                  <c:v>SI</c:v>
                </c:pt>
              </c:strCache>
            </c:strRef>
          </c:tx>
          <c:spPr>
            <a:solidFill>
              <a:srgbClr val="660033"/>
            </a:solidFill>
            <a:scene3d>
              <a:camera prst="orthographicFront"/>
              <a:lightRig rig="contrasting" dir="t">
                <a:rot lat="0" lon="0" rev="7800000"/>
              </a:lightRig>
            </a:scene3d>
            <a:sp3d prstMaterial="metal">
              <a:bevelT w="127000" h="127000" prst="coolSlant"/>
            </a:sp3d>
          </c:spPr>
          <c:invertIfNegative val="0"/>
          <c:dLbls>
            <c:dLbl>
              <c:idx val="7"/>
              <c:layout>
                <c:manualLayout>
                  <c:x val="7.7109896782027905E-3"/>
                  <c:y val="1.7817737014376977E-7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lang="es-ES" sz="900">
                    <a:solidFill>
                      <a:schemeClr val="bg1"/>
                    </a:solidFill>
                    <a:latin typeface="+mj-lt"/>
                    <a:cs typeface="Arial" pitchFamily="34" charset="0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val>
            <c:numRef>
              <c:f>Hoja1!$B$2:$B$11</c:f>
              <c:numCache>
                <c:formatCode>#,##0.0%</c:formatCode>
                <c:ptCount val="10"/>
                <c:pt idx="0">
                  <c:v>0.83799999999999997</c:v>
                </c:pt>
                <c:pt idx="1">
                  <c:v>0.81299999999999994</c:v>
                </c:pt>
                <c:pt idx="2">
                  <c:v>0.79900000000000004</c:v>
                </c:pt>
                <c:pt idx="3">
                  <c:v>0.78800000000000003</c:v>
                </c:pt>
                <c:pt idx="4">
                  <c:v>0.69299999999999995</c:v>
                </c:pt>
                <c:pt idx="5">
                  <c:v>0.193</c:v>
                </c:pt>
                <c:pt idx="6">
                  <c:v>8.2000000000000003E-2</c:v>
                </c:pt>
                <c:pt idx="7">
                  <c:v>7.2999999999999995E-2</c:v>
                </c:pt>
                <c:pt idx="8">
                  <c:v>6.6000000000000003E-2</c:v>
                </c:pt>
                <c:pt idx="9">
                  <c:v>0.06</c:v>
                </c:pt>
              </c:numCache>
            </c:numRef>
          </c:val>
        </c:ser>
        <c:ser>
          <c:idx val="2"/>
          <c:order val="2"/>
          <c:tx>
            <c:strRef>
              <c:f>Hoja1!$C$1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contrasting" dir="t">
                <a:rot lat="0" lon="0" rev="7800000"/>
              </a:lightRig>
            </a:scene3d>
            <a:sp3d prstMaterial="metal">
              <a:bevelB w="165100" prst="coolSlant"/>
            </a:sp3d>
          </c:spPr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val>
            <c:numRef>
              <c:f>Hoja1!$C$2:$C$11</c:f>
              <c:numCache>
                <c:formatCode>#,##0.0%</c:formatCode>
                <c:ptCount val="10"/>
                <c:pt idx="0">
                  <c:v>0.16200000000000001</c:v>
                </c:pt>
                <c:pt idx="1">
                  <c:v>0.187</c:v>
                </c:pt>
                <c:pt idx="2">
                  <c:v>0.20100000000000001</c:v>
                </c:pt>
                <c:pt idx="3">
                  <c:v>0.21199999999999999</c:v>
                </c:pt>
                <c:pt idx="4">
                  <c:v>0.307</c:v>
                </c:pt>
                <c:pt idx="5">
                  <c:v>0.80700000000000005</c:v>
                </c:pt>
                <c:pt idx="6">
                  <c:v>0.91800000000000004</c:v>
                </c:pt>
                <c:pt idx="7">
                  <c:v>0.92700000000000005</c:v>
                </c:pt>
                <c:pt idx="8">
                  <c:v>0.93400000000000005</c:v>
                </c:pt>
                <c:pt idx="9">
                  <c:v>0.94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4"/>
        <c:gapDepth val="0"/>
        <c:shape val="cylinder"/>
        <c:axId val="178427008"/>
        <c:axId val="178428544"/>
        <c:axId val="0"/>
      </c:bar3DChart>
      <c:catAx>
        <c:axId val="178427008"/>
        <c:scaling>
          <c:orientation val="maxMin"/>
        </c:scaling>
        <c:delete val="1"/>
        <c:axPos val="l"/>
        <c:numFmt formatCode="0.0%" sourceLinked="1"/>
        <c:majorTickMark val="out"/>
        <c:minorTickMark val="none"/>
        <c:tickLblPos val="none"/>
        <c:crossAx val="178428544"/>
        <c:crosses val="autoZero"/>
        <c:auto val="1"/>
        <c:lblAlgn val="ctr"/>
        <c:lblOffset val="100"/>
        <c:noMultiLvlLbl val="0"/>
      </c:catAx>
      <c:valAx>
        <c:axId val="178428544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78427008"/>
        <c:crosses val="autoZero"/>
        <c:crossBetween val="between"/>
      </c:valAx>
    </c:plotArea>
    <c:plotVisOnly val="1"/>
    <c:dispBlanksAs val="gap"/>
    <c:showDLblsOverMax val="0"/>
  </c:chart>
  <c:spPr>
    <a:noFill/>
    <a:scene3d>
      <a:camera prst="orthographicFront"/>
      <a:lightRig rig="threePt" dir="t"/>
    </a:scene3d>
  </c:spPr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9597969124414286"/>
          <c:y val="9.7809755778903884E-2"/>
          <c:w val="0.46845565681104739"/>
          <c:h val="0.85282952906626586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flat" dir="t"/>
            </a:scene3d>
            <a:sp3d prstMaterial="softEdge">
              <a:bevelT w="127000" h="127000"/>
            </a:sp3d>
          </c:spPr>
          <c:explosion val="10"/>
          <c:dPt>
            <c:idx val="0"/>
            <c:bubble3D val="0"/>
            <c:spPr>
              <a:solidFill>
                <a:srgbClr val="008080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27000" h="127000"/>
              </a:sp3d>
            </c:spPr>
          </c:dPt>
          <c:dPt>
            <c:idx val="1"/>
            <c:bubble3D val="0"/>
            <c:spPr>
              <a:solidFill>
                <a:srgbClr val="4BACC6">
                  <a:lumMod val="50000"/>
                </a:srgb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27000" h="127000"/>
              </a:sp3d>
            </c:spPr>
          </c:dPt>
          <c:dPt>
            <c:idx val="2"/>
            <c:bubble3D val="0"/>
            <c:spPr>
              <a:solidFill>
                <a:srgbClr val="FF7C80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27000" h="127000"/>
              </a:sp3d>
            </c:spPr>
          </c:dPt>
          <c:dPt>
            <c:idx val="3"/>
            <c:bubble3D val="0"/>
            <c:spPr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27000" h="127000"/>
              </a:sp3d>
            </c:spPr>
          </c:dPt>
          <c:dLbls>
            <c:dLbl>
              <c:idx val="0"/>
              <c:layout>
                <c:manualLayout>
                  <c:x val="1.3820206035833603E-2"/>
                  <c:y val="-1.871331931553456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1.9279408429640817E-2"/>
                  <c:y val="0.1035357051922764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1.2908041192796055E-3"/>
                  <c:y val="6.33108683238422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4.5124180411108265E-2"/>
                  <c:y val="-6.722404829963307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-4.9572900821538406E-3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5"/>
              <c:layout>
                <c:manualLayout>
                  <c:x val="1.1488647882041214E-2"/>
                  <c:y val="5.7518748988549034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6"/>
              <c:layout>
                <c:manualLayout>
                  <c:x val="1.6920266524818861E-3"/>
                  <c:y val="2.185691976464021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7"/>
              <c:layout>
                <c:manualLayout>
                  <c:x val="1.4232093966336159E-3"/>
                  <c:y val="-1.734405204854437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800">
                    <a:solidFill>
                      <a:schemeClr val="tx1"/>
                    </a:solidFill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Hoja1!$A$2:$A$5</c:f>
              <c:strCache>
                <c:ptCount val="4"/>
                <c:pt idx="0">
                  <c:v>HOMBRE (18-39)</c:v>
                </c:pt>
                <c:pt idx="1">
                  <c:v>HOMBRE (40+)</c:v>
                </c:pt>
                <c:pt idx="2">
                  <c:v>MUJER (18-39)</c:v>
                </c:pt>
                <c:pt idx="3">
                  <c:v>MUJER (40+)</c:v>
                </c:pt>
              </c:strCache>
            </c:strRef>
          </c:cat>
          <c:val>
            <c:numRef>
              <c:f>Hoja1!$B$2:$B$5</c:f>
              <c:numCache>
                <c:formatCode>#,##0.0%</c:formatCode>
                <c:ptCount val="4"/>
                <c:pt idx="0">
                  <c:v>0.249</c:v>
                </c:pt>
                <c:pt idx="1">
                  <c:v>0.252</c:v>
                </c:pt>
                <c:pt idx="2">
                  <c:v>0.26</c:v>
                </c:pt>
                <c:pt idx="3">
                  <c:v>0.23899999999999999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79"/>
      </c:pieChart>
    </c:plotArea>
    <c:plotVisOnly val="1"/>
    <c:dispBlanksAs val="zero"/>
    <c:showDLblsOverMax val="0"/>
  </c:chart>
  <c:txPr>
    <a:bodyPr/>
    <a:lstStyle/>
    <a:p>
      <a:pPr>
        <a:defRPr sz="1800">
          <a:solidFill>
            <a:srgbClr val="3A1D00"/>
          </a:solidFill>
        </a:defRPr>
      </a:pPr>
      <a:endParaRPr lang="es-ES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1"/>
    </c:view3D>
    <c:floor>
      <c:thickness val="0"/>
      <c:spPr>
        <a:ln>
          <a:solidFill>
            <a:schemeClr val="bg1">
              <a:lumMod val="50000"/>
            </a:schemeClr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369520123548967E-2"/>
          <c:y val="2.6329716656815806E-2"/>
          <c:w val="0.95326095975290015"/>
          <c:h val="0.97367028334318773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MUY BUENA</c:v>
                </c:pt>
              </c:strCache>
            </c:strRef>
          </c:tx>
          <c:spPr>
            <a:solidFill>
              <a:srgbClr val="660033"/>
            </a:solidFill>
            <a:scene3d>
              <a:camera prst="orthographicFront"/>
              <a:lightRig rig="threePt" dir="t"/>
            </a:scene3d>
            <a:sp3d prstMaterial="metal">
              <a:bevelT w="127000" h="127000"/>
            </a:sp3d>
          </c:spPr>
          <c:invertIfNegative val="0"/>
          <c:dLbls>
            <c:dLbl>
              <c:idx val="1"/>
              <c:layout>
                <c:manualLayout>
                  <c:x val="8.1733312567494644E-3"/>
                  <c:y val="-2.39361060516502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614793758295671E-3"/>
                  <c:y val="3.7694655199449962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0775251334858503E-2"/>
                  <c:y val="8.776470832398675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1550502669717047E-3"/>
                  <c:y val="1.884732759972498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29303016018302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620201067886797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s-MX" sz="900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Hoja1!$A$2:$A$11</c:f>
              <c:strCache>
                <c:ptCount val="10"/>
                <c:pt idx="0">
                  <c:v>FRANCISCO</c:v>
                </c:pt>
                <c:pt idx="1">
                  <c:v>ERNESTO</c:v>
                </c:pt>
                <c:pt idx="2">
                  <c:v>CLAUDIA</c:v>
                </c:pt>
                <c:pt idx="3">
                  <c:v>FLORENCIO</c:v>
                </c:pt>
                <c:pt idx="4">
                  <c:v>ANA GABRIELA</c:v>
                </c:pt>
                <c:pt idx="5">
                  <c:v>CELINA</c:v>
                </c:pt>
                <c:pt idx="6">
                  <c:v>RODOLFO</c:v>
                </c:pt>
                <c:pt idx="7">
                  <c:v>RAFAEL</c:v>
                </c:pt>
                <c:pt idx="8">
                  <c:v>ALIDA</c:v>
                </c:pt>
                <c:pt idx="9">
                  <c:v>CONCEPCION</c:v>
                </c:pt>
              </c:strCache>
            </c:strRef>
          </c:cat>
          <c:val>
            <c:numRef>
              <c:f>Hoja1!$B$2:$B$11</c:f>
              <c:numCache>
                <c:formatCode>#,##0.0%</c:formatCode>
                <c:ptCount val="10"/>
                <c:pt idx="0">
                  <c:v>0.14599999999999999</c:v>
                </c:pt>
                <c:pt idx="1">
                  <c:v>0.16</c:v>
                </c:pt>
                <c:pt idx="2">
                  <c:v>0.14699999999999999</c:v>
                </c:pt>
                <c:pt idx="3">
                  <c:v>0.115</c:v>
                </c:pt>
                <c:pt idx="4">
                  <c:v>0.08</c:v>
                </c:pt>
                <c:pt idx="5">
                  <c:v>4.8000000000000001E-2</c:v>
                </c:pt>
                <c:pt idx="6">
                  <c:v>2.7E-2</c:v>
                </c:pt>
                <c:pt idx="7">
                  <c:v>3.4000000000000002E-2</c:v>
                </c:pt>
                <c:pt idx="8">
                  <c:v>2.3E-2</c:v>
                </c:pt>
                <c:pt idx="9">
                  <c:v>2.5999999999999999E-2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BUENA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 prstMaterial="metal">
              <a:bevelT w="127000" h="127000"/>
            </a:sp3d>
          </c:spPr>
          <c:invertIfNegative val="0"/>
          <c:dLbls>
            <c:txPr>
              <a:bodyPr/>
              <a:lstStyle/>
              <a:p>
                <a:pPr>
                  <a:defRPr lang="es-MX" sz="9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Hoja1!$A$2:$A$11</c:f>
              <c:strCache>
                <c:ptCount val="10"/>
                <c:pt idx="0">
                  <c:v>FRANCISCO</c:v>
                </c:pt>
                <c:pt idx="1">
                  <c:v>ERNESTO</c:v>
                </c:pt>
                <c:pt idx="2">
                  <c:v>CLAUDIA</c:v>
                </c:pt>
                <c:pt idx="3">
                  <c:v>FLORENCIO</c:v>
                </c:pt>
                <c:pt idx="4">
                  <c:v>ANA GABRIELA</c:v>
                </c:pt>
                <c:pt idx="5">
                  <c:v>CELINA</c:v>
                </c:pt>
                <c:pt idx="6">
                  <c:v>RODOLFO</c:v>
                </c:pt>
                <c:pt idx="7">
                  <c:v>RAFAEL</c:v>
                </c:pt>
                <c:pt idx="8">
                  <c:v>ALIDA</c:v>
                </c:pt>
                <c:pt idx="9">
                  <c:v>CONCEPCION</c:v>
                </c:pt>
              </c:strCache>
            </c:strRef>
          </c:cat>
          <c:val>
            <c:numRef>
              <c:f>Hoja1!$C$2:$C$11</c:f>
              <c:numCache>
                <c:formatCode>#,##0.0%</c:formatCode>
                <c:ptCount val="10"/>
                <c:pt idx="0">
                  <c:v>0.38</c:v>
                </c:pt>
                <c:pt idx="1">
                  <c:v>0.374</c:v>
                </c:pt>
                <c:pt idx="2">
                  <c:v>0.37</c:v>
                </c:pt>
                <c:pt idx="3">
                  <c:v>0.35799999999999998</c:v>
                </c:pt>
                <c:pt idx="4">
                  <c:v>0.316</c:v>
                </c:pt>
                <c:pt idx="5">
                  <c:v>0.28499999999999998</c:v>
                </c:pt>
                <c:pt idx="6">
                  <c:v>0.222</c:v>
                </c:pt>
                <c:pt idx="7">
                  <c:v>0.216</c:v>
                </c:pt>
                <c:pt idx="8">
                  <c:v>0.22</c:v>
                </c:pt>
                <c:pt idx="9">
                  <c:v>0.21099999999999999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REGULAR (ESPONTÁNEA)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27000" h="127000"/>
              <a:contourClr>
                <a:srgbClr val="000000"/>
              </a:contourClr>
            </a:sp3d>
          </c:spPr>
          <c:invertIfNegative val="0"/>
          <c:dLbls>
            <c:txPr>
              <a:bodyPr/>
              <a:lstStyle/>
              <a:p>
                <a:pPr>
                  <a:defRPr lang="es-MX" sz="9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Hoja1!$A$2:$A$11</c:f>
              <c:strCache>
                <c:ptCount val="10"/>
                <c:pt idx="0">
                  <c:v>FRANCISCO</c:v>
                </c:pt>
                <c:pt idx="1">
                  <c:v>ERNESTO</c:v>
                </c:pt>
                <c:pt idx="2">
                  <c:v>CLAUDIA</c:v>
                </c:pt>
                <c:pt idx="3">
                  <c:v>FLORENCIO</c:v>
                </c:pt>
                <c:pt idx="4">
                  <c:v>ANA GABRIELA</c:v>
                </c:pt>
                <c:pt idx="5">
                  <c:v>CELINA</c:v>
                </c:pt>
                <c:pt idx="6">
                  <c:v>RODOLFO</c:v>
                </c:pt>
                <c:pt idx="7">
                  <c:v>RAFAEL</c:v>
                </c:pt>
                <c:pt idx="8">
                  <c:v>ALIDA</c:v>
                </c:pt>
                <c:pt idx="9">
                  <c:v>CONCEPCION</c:v>
                </c:pt>
              </c:strCache>
            </c:strRef>
          </c:cat>
          <c:val>
            <c:numRef>
              <c:f>Hoja1!$D$2:$D$11</c:f>
              <c:numCache>
                <c:formatCode>#,##0.0%</c:formatCode>
                <c:ptCount val="10"/>
                <c:pt idx="0">
                  <c:v>0.318</c:v>
                </c:pt>
                <c:pt idx="1">
                  <c:v>0.312</c:v>
                </c:pt>
                <c:pt idx="2">
                  <c:v>0.33200000000000002</c:v>
                </c:pt>
                <c:pt idx="3">
                  <c:v>0.33300000000000002</c:v>
                </c:pt>
                <c:pt idx="4">
                  <c:v>0.307</c:v>
                </c:pt>
                <c:pt idx="5">
                  <c:v>0.38500000000000001</c:v>
                </c:pt>
                <c:pt idx="6">
                  <c:v>0.48399999999999999</c:v>
                </c:pt>
                <c:pt idx="7">
                  <c:v>0.47499999999999998</c:v>
                </c:pt>
                <c:pt idx="8">
                  <c:v>0.51800000000000002</c:v>
                </c:pt>
                <c:pt idx="9">
                  <c:v>0.49099999999999999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MALA</c:v>
                </c:pt>
              </c:strCache>
            </c:strRef>
          </c:tx>
          <c:spPr>
            <a:solidFill>
              <a:srgbClr val="008080"/>
            </a:solidFill>
            <a:scene3d>
              <a:camera prst="orthographicFront"/>
              <a:lightRig rig="threePt" dir="t"/>
            </a:scene3d>
            <a:sp3d prstMaterial="metal">
              <a:bevelT w="127000" h="127000"/>
            </a:sp3d>
          </c:spPr>
          <c:invertIfNegative val="0"/>
          <c:dLbls>
            <c:dLbl>
              <c:idx val="3"/>
              <c:layout>
                <c:manualLayout>
                  <c:x val="-6.4651508009150992E-3"/>
                  <c:y val="-2.3932336586130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s-MX" sz="9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Hoja1!$A$2:$A$11</c:f>
              <c:strCache>
                <c:ptCount val="10"/>
                <c:pt idx="0">
                  <c:v>FRANCISCO</c:v>
                </c:pt>
                <c:pt idx="1">
                  <c:v>ERNESTO</c:v>
                </c:pt>
                <c:pt idx="2">
                  <c:v>CLAUDIA</c:v>
                </c:pt>
                <c:pt idx="3">
                  <c:v>FLORENCIO</c:v>
                </c:pt>
                <c:pt idx="4">
                  <c:v>ANA GABRIELA</c:v>
                </c:pt>
                <c:pt idx="5">
                  <c:v>CELINA</c:v>
                </c:pt>
                <c:pt idx="6">
                  <c:v>RODOLFO</c:v>
                </c:pt>
                <c:pt idx="7">
                  <c:v>RAFAEL</c:v>
                </c:pt>
                <c:pt idx="8">
                  <c:v>ALIDA</c:v>
                </c:pt>
                <c:pt idx="9">
                  <c:v>CONCEPCION</c:v>
                </c:pt>
              </c:strCache>
            </c:strRef>
          </c:cat>
          <c:val>
            <c:numRef>
              <c:f>Hoja1!$E$2:$E$11</c:f>
              <c:numCache>
                <c:formatCode>#,##0.0%</c:formatCode>
                <c:ptCount val="10"/>
                <c:pt idx="0">
                  <c:v>7.5999999999999998E-2</c:v>
                </c:pt>
                <c:pt idx="1">
                  <c:v>7.2999999999999995E-2</c:v>
                </c:pt>
                <c:pt idx="2">
                  <c:v>6.0999999999999999E-2</c:v>
                </c:pt>
                <c:pt idx="3">
                  <c:v>7.5999999999999998E-2</c:v>
                </c:pt>
                <c:pt idx="4">
                  <c:v>8.1000000000000003E-2</c:v>
                </c:pt>
                <c:pt idx="5">
                  <c:v>8.1000000000000003E-2</c:v>
                </c:pt>
                <c:pt idx="6">
                  <c:v>8.7999999999999995E-2</c:v>
                </c:pt>
                <c:pt idx="7">
                  <c:v>9.2999999999999999E-2</c:v>
                </c:pt>
                <c:pt idx="8">
                  <c:v>8.4000000000000005E-2</c:v>
                </c:pt>
                <c:pt idx="9">
                  <c:v>7.5999999999999998E-2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MUY MALA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scene3d>
              <a:camera prst="orthographicFront"/>
              <a:lightRig rig="threePt" dir="t"/>
            </a:scene3d>
            <a:sp3d prstMaterial="metal">
              <a:bevelT w="127000" h="127000"/>
            </a:sp3d>
          </c:spPr>
          <c:invertIfNegative val="0"/>
          <c:dLbls>
            <c:dLbl>
              <c:idx val="0"/>
              <c:layout>
                <c:manualLayout>
                  <c:x val="2.1245018294135452E-3"/>
                  <c:y val="-1.67550857628795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5791398678325727E-3"/>
                  <c:y val="-1.67547088163275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1245018294135452E-3"/>
                  <c:y val="-1.43616636309904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3735054882406439E-3"/>
                  <c:y val="-1.43616636309904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9.423663799862490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3101005339433989E-3"/>
                  <c:y val="-2.3932336586130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1.884732759972498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5085351868801897E-2"/>
                  <c:y val="-2.39342213188907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s-MX" sz="900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Hoja1!$A$2:$A$11</c:f>
              <c:strCache>
                <c:ptCount val="10"/>
                <c:pt idx="0">
                  <c:v>FRANCISCO</c:v>
                </c:pt>
                <c:pt idx="1">
                  <c:v>ERNESTO</c:v>
                </c:pt>
                <c:pt idx="2">
                  <c:v>CLAUDIA</c:v>
                </c:pt>
                <c:pt idx="3">
                  <c:v>FLORENCIO</c:v>
                </c:pt>
                <c:pt idx="4">
                  <c:v>ANA GABRIELA</c:v>
                </c:pt>
                <c:pt idx="5">
                  <c:v>CELINA</c:v>
                </c:pt>
                <c:pt idx="6">
                  <c:v>RODOLFO</c:v>
                </c:pt>
                <c:pt idx="7">
                  <c:v>RAFAEL</c:v>
                </c:pt>
                <c:pt idx="8">
                  <c:v>ALIDA</c:v>
                </c:pt>
                <c:pt idx="9">
                  <c:v>CONCEPCION</c:v>
                </c:pt>
              </c:strCache>
            </c:strRef>
          </c:cat>
          <c:val>
            <c:numRef>
              <c:f>Hoja1!$F$2:$F$11</c:f>
              <c:numCache>
                <c:formatCode>#,##0.0%</c:formatCode>
                <c:ptCount val="10"/>
                <c:pt idx="0">
                  <c:v>0.02</c:v>
                </c:pt>
                <c:pt idx="1">
                  <c:v>1.4999999999999999E-2</c:v>
                </c:pt>
                <c:pt idx="2">
                  <c:v>1.2E-2</c:v>
                </c:pt>
                <c:pt idx="3">
                  <c:v>2.9000000000000001E-2</c:v>
                </c:pt>
                <c:pt idx="4">
                  <c:v>2.7E-2</c:v>
                </c:pt>
                <c:pt idx="5">
                  <c:v>3.3000000000000002E-2</c:v>
                </c:pt>
                <c:pt idx="6">
                  <c:v>0.01</c:v>
                </c:pt>
                <c:pt idx="7">
                  <c:v>1.6E-2</c:v>
                </c:pt>
                <c:pt idx="8">
                  <c:v>1.4E-2</c:v>
                </c:pt>
                <c:pt idx="9">
                  <c:v>2.9000000000000001E-2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NO SABE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scene3d>
              <a:camera prst="orthographicFront"/>
              <a:lightRig rig="threePt" dir="t"/>
            </a:scene3d>
            <a:sp3d prstMaterial="metal">
              <a:bevelB/>
            </a:sp3d>
          </c:spPr>
          <c:invertIfNegative val="0"/>
          <c:dLbls>
            <c:dLbl>
              <c:idx val="0"/>
              <c:layout>
                <c:manualLayout>
                  <c:x val="1.4423355390601581E-2"/>
                  <c:y val="1.52060239074581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1186278585743468E-3"/>
                  <c:y val="-1.21075232500629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1733312567494644E-3"/>
                  <c:y val="2.39379907844108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775251334858503E-2"/>
                  <c:y val="-4.388235416199316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3101005339433989E-3"/>
                  <c:y val="2.39436449826906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3101005339433989E-3"/>
                  <c:y val="7.18102028877121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s-MX" sz="9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Hoja1!$A$2:$A$11</c:f>
              <c:strCache>
                <c:ptCount val="10"/>
                <c:pt idx="0">
                  <c:v>FRANCISCO</c:v>
                </c:pt>
                <c:pt idx="1">
                  <c:v>ERNESTO</c:v>
                </c:pt>
                <c:pt idx="2">
                  <c:v>CLAUDIA</c:v>
                </c:pt>
                <c:pt idx="3">
                  <c:v>FLORENCIO</c:v>
                </c:pt>
                <c:pt idx="4">
                  <c:v>ANA GABRIELA</c:v>
                </c:pt>
                <c:pt idx="5">
                  <c:v>CELINA</c:v>
                </c:pt>
                <c:pt idx="6">
                  <c:v>RODOLFO</c:v>
                </c:pt>
                <c:pt idx="7">
                  <c:v>RAFAEL</c:v>
                </c:pt>
                <c:pt idx="8">
                  <c:v>ALIDA</c:v>
                </c:pt>
                <c:pt idx="9">
                  <c:v>CONCEPCION</c:v>
                </c:pt>
              </c:strCache>
            </c:strRef>
          </c:cat>
          <c:val>
            <c:numRef>
              <c:f>Hoja1!$G$2:$G$11</c:f>
              <c:numCache>
                <c:formatCode>#,##0.0%</c:formatCode>
                <c:ptCount val="10"/>
                <c:pt idx="0">
                  <c:v>6.0999999999999999E-2</c:v>
                </c:pt>
                <c:pt idx="1">
                  <c:v>6.6000000000000003E-2</c:v>
                </c:pt>
                <c:pt idx="2">
                  <c:v>7.8E-2</c:v>
                </c:pt>
                <c:pt idx="3">
                  <c:v>8.8999999999999996E-2</c:v>
                </c:pt>
                <c:pt idx="4">
                  <c:v>0.189</c:v>
                </c:pt>
                <c:pt idx="5">
                  <c:v>0.16800000000000001</c:v>
                </c:pt>
                <c:pt idx="6">
                  <c:v>0.17</c:v>
                </c:pt>
                <c:pt idx="7">
                  <c:v>0.16500000000000001</c:v>
                </c:pt>
                <c:pt idx="8">
                  <c:v>0.14000000000000001</c:v>
                </c:pt>
                <c:pt idx="9">
                  <c:v>0.16600000000000001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shape val="cylinder"/>
        <c:axId val="126692352"/>
        <c:axId val="126718720"/>
        <c:axId val="0"/>
      </c:bar3DChart>
      <c:catAx>
        <c:axId val="126692352"/>
        <c:scaling>
          <c:orientation val="maxMin"/>
        </c:scaling>
        <c:delete val="1"/>
        <c:axPos val="l"/>
        <c:majorTickMark val="out"/>
        <c:minorTickMark val="none"/>
        <c:tickLblPos val="none"/>
        <c:crossAx val="126718720"/>
        <c:crosses val="autoZero"/>
        <c:auto val="1"/>
        <c:lblAlgn val="ctr"/>
        <c:lblOffset val="100"/>
        <c:noMultiLvlLbl val="0"/>
      </c:catAx>
      <c:valAx>
        <c:axId val="12671872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126692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0066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47000">
                    <a:srgbClr val="FFC000"/>
                  </a:gs>
                  <a:gs pos="92000">
                    <a:srgbClr val="C00000"/>
                  </a:gs>
                  <a:gs pos="66000">
                    <a:srgbClr val="F79646">
                      <a:lumMod val="75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7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Hoja1!$B$1:$I$1</c:f>
              <c:strCache>
                <c:ptCount val="8"/>
                <c:pt idx="0">
                  <c:v>FRANCISCO DE PAULA BÚRQUEZ VALENZUELA /FLORENCIO DÍAZ ARMENTA</c:v>
                </c:pt>
                <c:pt idx="1">
                  <c:v>CLAUDIA ARTEMIZA PAVLOVICH ARELLANO/ERNESTO GÁNDARA CAMOU </c:v>
                </c:pt>
                <c:pt idx="2">
                  <c:v>ANA GABRIELA GUEVARA ESPINOZA /ALBA CELINA SOTO SOTO</c:v>
                </c:pt>
                <c:pt idx="3">
                  <c:v>RAFAEL CORONADO ACUÑA/CONCEPCIÓN ROSARIO PUEBLA ROMO</c:v>
                </c:pt>
                <c:pt idx="4">
                  <c:v>RODOLFO ARTURO MONTES DE OCA MENA/ALIDA MARÍA PARADA CRUZ</c:v>
                </c:pt>
                <c:pt idx="5">
                  <c:v>VOTO NULO</c:v>
                </c:pt>
                <c:pt idx="6">
                  <c:v>NO SABE</c:v>
                </c:pt>
                <c:pt idx="7">
                  <c:v>NR</c:v>
                </c:pt>
              </c:strCache>
            </c:strRef>
          </c:cat>
          <c:val>
            <c:numRef>
              <c:f>Hoja1!$B$2:$I$2</c:f>
              <c:numCache>
                <c:formatCode>#,##0.0%</c:formatCode>
                <c:ptCount val="8"/>
                <c:pt idx="0">
                  <c:v>0.38500000000000001</c:v>
                </c:pt>
                <c:pt idx="1">
                  <c:v>0.32800000000000001</c:v>
                </c:pt>
                <c:pt idx="2">
                  <c:v>0.1</c:v>
                </c:pt>
                <c:pt idx="3">
                  <c:v>7.0000000000000001E-3</c:v>
                </c:pt>
                <c:pt idx="4">
                  <c:v>2E-3</c:v>
                </c:pt>
                <c:pt idx="5">
                  <c:v>5.2999999999999999E-2</c:v>
                </c:pt>
                <c:pt idx="6">
                  <c:v>3.2000000000000001E-2</c:v>
                </c:pt>
                <c:pt idx="7">
                  <c:v>9.5000000000000001E-2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45298176"/>
        <c:axId val="145304192"/>
        <c:axId val="0"/>
      </c:bar3DChart>
      <c:catAx>
        <c:axId val="145298176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850"/>
            </a:pPr>
            <a:endParaRPr lang="es-ES"/>
          </a:p>
        </c:txPr>
        <c:crossAx val="145304192"/>
        <c:crosses val="autoZero"/>
        <c:auto val="1"/>
        <c:lblAlgn val="ctr"/>
        <c:lblOffset val="100"/>
        <c:noMultiLvlLbl val="0"/>
      </c:catAx>
      <c:valAx>
        <c:axId val="145304192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45298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0066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47000">
                    <a:srgbClr val="FFC000"/>
                  </a:gs>
                  <a:gs pos="92000">
                    <a:srgbClr val="C00000"/>
                  </a:gs>
                  <a:gs pos="66000">
                    <a:srgbClr val="F79646">
                      <a:lumMod val="75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Hoja1!$B$1:$F$1</c:f>
              <c:strCache>
                <c:ptCount val="5"/>
                <c:pt idx="0">
                  <c:v>FRANCISCO DE PAULA BÚRQUEZ VALENZUELA /FLORENCIO DÍAZ ARMENTA</c:v>
                </c:pt>
                <c:pt idx="1">
                  <c:v>CLAUDIA ARTEMIZA PAVLOVICH ARELLANO/ERNESTO GÁNDARA CAMOU</c:v>
                </c:pt>
                <c:pt idx="2">
                  <c:v>ANA GABRIELA GUEVARA ESPINOZA /ALBA CELINA SOTO SOTO</c:v>
                </c:pt>
                <c:pt idx="3">
                  <c:v>RAFAEL CORONADO ACUÑA/CONCEPCIÓN ROSARIO PUEBLA ROMO</c:v>
                </c:pt>
                <c:pt idx="4">
                  <c:v>RODOLFO ARTURO MONTES DE OCA MENA/ALIDA MARÍA PARADA CRUZ</c:v>
                </c:pt>
              </c:strCache>
            </c:strRef>
          </c:cat>
          <c:val>
            <c:numRef>
              <c:f>Hoja1!$B$2:$F$2</c:f>
              <c:numCache>
                <c:formatCode>#,##0.0%</c:formatCode>
                <c:ptCount val="5"/>
                <c:pt idx="0">
                  <c:v>0.46800000000000003</c:v>
                </c:pt>
                <c:pt idx="1">
                  <c:v>0.4</c:v>
                </c:pt>
                <c:pt idx="2">
                  <c:v>0.121</c:v>
                </c:pt>
                <c:pt idx="3">
                  <c:v>8.0000000000000002E-3</c:v>
                </c:pt>
                <c:pt idx="4">
                  <c:v>2E-3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78093440"/>
        <c:axId val="178094464"/>
        <c:axId val="0"/>
      </c:bar3DChart>
      <c:catAx>
        <c:axId val="178093440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850"/>
            </a:pPr>
            <a:endParaRPr lang="es-ES"/>
          </a:p>
        </c:txPr>
        <c:crossAx val="178094464"/>
        <c:crosses val="autoZero"/>
        <c:auto val="1"/>
        <c:lblAlgn val="ctr"/>
        <c:lblOffset val="100"/>
        <c:noMultiLvlLbl val="0"/>
      </c:catAx>
      <c:valAx>
        <c:axId val="178094464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78093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6792648189804464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0066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47000">
                    <a:srgbClr val="FFC000"/>
                  </a:gs>
                  <a:gs pos="92000">
                    <a:srgbClr val="C00000"/>
                  </a:gs>
                  <a:gs pos="66000">
                    <a:srgbClr val="F79646">
                      <a:lumMod val="75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Hoja1!$B$1:$G$1</c:f>
              <c:strCache>
                <c:ptCount val="6"/>
                <c:pt idx="0">
                  <c:v>FRANCISCO DE PAULA “PANCHO” BÚRQUEZ VALENZUELA / FLORENCIO “CHITO” DÍAZ ARMENTA</c:v>
                </c:pt>
                <c:pt idx="1">
                  <c:v>CLAUDIA ARTEMIZA PAVLOVICH ARELLANO / ERNESTO “BORREGO” GÁNDARA CAMOU</c:v>
                </c:pt>
                <c:pt idx="2">
                  <c:v>ANA GABRIELA GUEVARA ESPINOZA / ALBA CELINA SOTO SOTO</c:v>
                </c:pt>
                <c:pt idx="3">
                  <c:v>RAFAEL CORONADO ACUÑA / CONCEPCIÓN ROSARIO PUEBLA ROMO</c:v>
                </c:pt>
                <c:pt idx="4">
                  <c:v>RODOLFO ARTURO MONTES DE OCA MENA / ALIDA MARÍA PARADA CRUZ</c:v>
                </c:pt>
                <c:pt idx="5">
                  <c:v>NO SABE</c:v>
                </c:pt>
              </c:strCache>
            </c:strRef>
          </c:cat>
          <c:val>
            <c:numRef>
              <c:f>Hoja1!$B$2:$G$2</c:f>
              <c:numCache>
                <c:formatCode>#,##0.0%</c:formatCode>
                <c:ptCount val="6"/>
                <c:pt idx="0">
                  <c:v>0.38500000000000001</c:v>
                </c:pt>
                <c:pt idx="1">
                  <c:v>0.34599999999999997</c:v>
                </c:pt>
                <c:pt idx="2">
                  <c:v>7.0999999999999994E-2</c:v>
                </c:pt>
                <c:pt idx="3">
                  <c:v>2E-3</c:v>
                </c:pt>
                <c:pt idx="4">
                  <c:v>1E-3</c:v>
                </c:pt>
                <c:pt idx="5">
                  <c:v>0.19500000000000001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25779328"/>
        <c:axId val="126063360"/>
        <c:axId val="0"/>
      </c:bar3DChart>
      <c:catAx>
        <c:axId val="125779328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850"/>
            </a:pPr>
            <a:endParaRPr lang="es-ES"/>
          </a:p>
        </c:txPr>
        <c:crossAx val="126063360"/>
        <c:crosses val="autoZero"/>
        <c:auto val="1"/>
        <c:lblAlgn val="ctr"/>
        <c:lblOffset val="100"/>
        <c:noMultiLvlLbl val="0"/>
      </c:catAx>
      <c:valAx>
        <c:axId val="126063360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25779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614293428657593"/>
          <c:y val="5.6921153831892286E-2"/>
          <c:w val="0.61626087578661837"/>
          <c:h val="0.83195218231193457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flat" dir="t"/>
            </a:scene3d>
            <a:sp3d prstMaterial="softEdge">
              <a:bevelT w="114300" h="114300"/>
            </a:sp3d>
          </c:spPr>
          <c:explosion val="10"/>
          <c:dPt>
            <c:idx val="0"/>
            <c:bubble3D val="0"/>
            <c:spPr>
              <a:solidFill>
                <a:sysClr val="window" lastClr="FFFFFF">
                  <a:lumMod val="75000"/>
                </a:sys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1"/>
            <c:bubble3D val="0"/>
            <c:spPr>
              <a:solidFill>
                <a:srgbClr val="EEECE1">
                  <a:lumMod val="50000"/>
                </a:srgb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2"/>
            <c:bubble3D val="0"/>
            <c:spPr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3"/>
            <c:bubble3D val="0"/>
            <c:spPr>
              <a:solidFill>
                <a:srgbClr val="C0504D">
                  <a:lumMod val="40000"/>
                  <a:lumOff val="60000"/>
                </a:srgb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Lbls>
            <c:dLbl>
              <c:idx val="0"/>
              <c:layout>
                <c:manualLayout>
                  <c:x val="1.1278511867609355E-3"/>
                  <c:y val="2.186280221260704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7.3709821397263103E-3"/>
                  <c:y val="4.365803635656494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1.257843362183865E-3"/>
                  <c:y val="3.641218499477995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0.17129412094732488"/>
                  <c:y val="-5.27368775806676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1.444265666937506E-2"/>
                  <c:y val="6.328573629830808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5"/>
              <c:layout>
                <c:manualLayout>
                  <c:x val="3.9264650043030168E-2"/>
                  <c:y val="-7.248652964631402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 algn="ctr">
                  <a:defRPr lang="es-MX" sz="800" b="0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Hoja1!$A$2:$A$6</c:f>
              <c:strCache>
                <c:ptCount val="5"/>
                <c:pt idx="0">
                  <c:v>SIN ESCOLARIDAD</c:v>
                </c:pt>
                <c:pt idx="1">
                  <c:v>PRIMARIA</c:v>
                </c:pt>
                <c:pt idx="2">
                  <c:v>SECUNDARIA</c:v>
                </c:pt>
                <c:pt idx="3">
                  <c:v>PREPARATORIA</c:v>
                </c:pt>
                <c:pt idx="4">
                  <c:v>LICENCIATURA O MÁS</c:v>
                </c:pt>
              </c:strCache>
            </c:strRef>
          </c:cat>
          <c:val>
            <c:numRef>
              <c:f>Hoja1!$B$2:$B$6</c:f>
              <c:numCache>
                <c:formatCode>#,##0.0%</c:formatCode>
                <c:ptCount val="5"/>
                <c:pt idx="0">
                  <c:v>1.7999999999999999E-2</c:v>
                </c:pt>
                <c:pt idx="1">
                  <c:v>0.21199999999999999</c:v>
                </c:pt>
                <c:pt idx="2">
                  <c:v>0.32300000000000001</c:v>
                </c:pt>
                <c:pt idx="3">
                  <c:v>0.30299999999999999</c:v>
                </c:pt>
                <c:pt idx="4">
                  <c:v>0.14399999999999999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280"/>
      </c:pieChart>
    </c:plotArea>
    <c:plotVisOnly val="1"/>
    <c:dispBlanksAs val="zero"/>
    <c:showDLblsOverMax val="0"/>
  </c:chart>
  <c:txPr>
    <a:bodyPr/>
    <a:lstStyle/>
    <a:p>
      <a:pPr>
        <a:defRPr sz="1800">
          <a:solidFill>
            <a:schemeClr val="accent2">
              <a:lumMod val="75000"/>
            </a:schemeClr>
          </a:solidFill>
        </a:defRPr>
      </a:pPr>
      <a:endParaRPr lang="es-E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30224736134008"/>
          <c:y val="0.11534483506839803"/>
          <c:w val="0.6257264099251697"/>
          <c:h val="0.85465087297972908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flat" dir="t"/>
            </a:scene3d>
            <a:sp3d prstMaterial="softEdge">
              <a:bevelT w="114300" h="114300"/>
            </a:sp3d>
          </c:spPr>
          <c:explosion val="1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1"/>
            <c:bubble3D val="0"/>
            <c:spPr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2"/>
            <c:bubble3D val="0"/>
            <c:spPr>
              <a:solidFill>
                <a:srgbClr val="F79646">
                  <a:lumMod val="50000"/>
                </a:srgb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3"/>
            <c:bubble3D val="0"/>
            <c:spPr>
              <a:solidFill>
                <a:srgbClr val="F79646">
                  <a:lumMod val="60000"/>
                  <a:lumOff val="40000"/>
                </a:srgb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Pt>
            <c:idx val="4"/>
            <c:bubble3D val="0"/>
            <c:spPr>
              <a:solidFill>
                <a:sysClr val="window" lastClr="FFFFFF">
                  <a:lumMod val="50000"/>
                </a:sysClr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softEdge">
                <a:bevelT w="114300" h="114300"/>
              </a:sp3d>
            </c:spPr>
          </c:dPt>
          <c:dLbls>
            <c:dLbl>
              <c:idx val="0"/>
              <c:layout>
                <c:manualLayout>
                  <c:x val="-1.8682612320694296E-4"/>
                  <c:y val="1.020626294869383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3.7602088189036061E-3"/>
                  <c:y val="-6.235263201037663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-1.4378801659939742E-2"/>
                  <c:y val="3.061878884608151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1.1280626456710819E-2"/>
                  <c:y val="7.283414260158446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6.2265505087829003E-4"/>
                  <c:y val="4.377522433687418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lang="es-MX" sz="8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Hoja1!$A$2:$A$6</c:f>
              <c:strCache>
                <c:ptCount val="5"/>
                <c:pt idx="0">
                  <c:v>HASTA 1 SM</c:v>
                </c:pt>
                <c:pt idx="1">
                  <c:v>DE 1 A 3 SM</c:v>
                </c:pt>
                <c:pt idx="2">
                  <c:v>DE 3 A 5 SM</c:v>
                </c:pt>
                <c:pt idx="3">
                  <c:v>MÁS DE 5 SM</c:v>
                </c:pt>
                <c:pt idx="4">
                  <c:v>NS/NC</c:v>
                </c:pt>
              </c:strCache>
            </c:strRef>
          </c:cat>
          <c:val>
            <c:numRef>
              <c:f>Hoja1!$B$2:$B$6</c:f>
              <c:numCache>
                <c:formatCode>#,##0.0%</c:formatCode>
                <c:ptCount val="5"/>
                <c:pt idx="0">
                  <c:v>2.5000000000000001E-2</c:v>
                </c:pt>
                <c:pt idx="1">
                  <c:v>0.48499999999999999</c:v>
                </c:pt>
                <c:pt idx="2">
                  <c:v>0.19700000000000001</c:v>
                </c:pt>
                <c:pt idx="3">
                  <c:v>0.09</c:v>
                </c:pt>
                <c:pt idx="4">
                  <c:v>0.20300000000000001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6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4.4444133374394575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CC99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Hoja1!$B$1:$D$1</c:f>
              <c:strCache>
                <c:ptCount val="3"/>
                <c:pt idx="0">
                  <c:v>1 DE JULIO 2012</c:v>
                </c:pt>
                <c:pt idx="1">
                  <c:v>JULIO 2012</c:v>
                </c:pt>
                <c:pt idx="2">
                  <c:v>NO SABE</c:v>
                </c:pt>
              </c:strCache>
            </c:strRef>
          </c:cat>
          <c:val>
            <c:numRef>
              <c:f>Hoja1!$B$2:$D$2</c:f>
              <c:numCache>
                <c:formatCode>#,##0.0%</c:formatCode>
                <c:ptCount val="3"/>
                <c:pt idx="0">
                  <c:v>0.82399999999999995</c:v>
                </c:pt>
                <c:pt idx="1">
                  <c:v>0.15</c:v>
                </c:pt>
                <c:pt idx="2">
                  <c:v>2.5999999999999999E-2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49598976"/>
        <c:axId val="149607552"/>
        <c:axId val="0"/>
      </c:bar3DChart>
      <c:catAx>
        <c:axId val="149598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900">
                <a:solidFill>
                  <a:schemeClr val="tx1"/>
                </a:solidFill>
              </a:defRPr>
            </a:pPr>
            <a:endParaRPr lang="es-ES"/>
          </a:p>
        </c:txPr>
        <c:crossAx val="149607552"/>
        <c:crosses val="autoZero"/>
        <c:auto val="1"/>
        <c:lblAlgn val="ctr"/>
        <c:lblOffset val="100"/>
        <c:noMultiLvlLbl val="0"/>
      </c:catAx>
      <c:valAx>
        <c:axId val="149607552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49598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4.4444133374394575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990033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215968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solidFill>
                <a:srgbClr val="948A54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CC99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rgbClr val="660066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Hoja1!$B$1:$G$1</c:f>
              <c:strCache>
                <c:ptCount val="6"/>
                <c:pt idx="0">
                  <c:v>PRESIDENTE MUNICIPAL</c:v>
                </c:pt>
                <c:pt idx="1">
                  <c:v>PRESIDENTE DE LA REPÚBLICA</c:v>
                </c:pt>
                <c:pt idx="2">
                  <c:v>SENADORES</c:v>
                </c:pt>
                <c:pt idx="3">
                  <c:v>DIPUTADOS LOCALES</c:v>
                </c:pt>
                <c:pt idx="4">
                  <c:v>DIPUTADOS FEDERALES</c:v>
                </c:pt>
                <c:pt idx="5">
                  <c:v>NO SABE</c:v>
                </c:pt>
              </c:strCache>
            </c:strRef>
          </c:cat>
          <c:val>
            <c:numRef>
              <c:f>Hoja1!$B$2:$G$2</c:f>
              <c:numCache>
                <c:formatCode>#,##0.0%</c:formatCode>
                <c:ptCount val="6"/>
                <c:pt idx="0">
                  <c:v>0.9</c:v>
                </c:pt>
                <c:pt idx="1">
                  <c:v>0.88900000000000001</c:v>
                </c:pt>
                <c:pt idx="2">
                  <c:v>0.63800000000000001</c:v>
                </c:pt>
                <c:pt idx="3">
                  <c:v>0.58599999999999997</c:v>
                </c:pt>
                <c:pt idx="4">
                  <c:v>0.53</c:v>
                </c:pt>
                <c:pt idx="5">
                  <c:v>2.5000000000000001E-2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49829120"/>
        <c:axId val="149834368"/>
        <c:axId val="0"/>
      </c:bar3DChart>
      <c:catAx>
        <c:axId val="149829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900">
                <a:solidFill>
                  <a:schemeClr val="tx1"/>
                </a:solidFill>
              </a:defRPr>
            </a:pPr>
            <a:endParaRPr lang="es-ES"/>
          </a:p>
        </c:txPr>
        <c:crossAx val="149834368"/>
        <c:crosses val="autoZero"/>
        <c:auto val="1"/>
        <c:lblAlgn val="ctr"/>
        <c:lblOffset val="100"/>
        <c:noMultiLvlLbl val="0"/>
      </c:catAx>
      <c:valAx>
        <c:axId val="149834368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49829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163699759855745E-5"/>
          <c:y val="5.502578318131713E-2"/>
          <c:w val="1"/>
          <c:h val="0.6150255319790142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FAC09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8064A2">
                  <a:lumMod val="75000"/>
                </a:srgb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solidFill>
                <a:srgbClr val="C4BD97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CCCC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rgbClr val="33CCCC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7"/>
            <c:invertIfNegative val="0"/>
            <c:bubble3D val="0"/>
            <c:spPr>
              <a:solidFill>
                <a:srgbClr val="00808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8"/>
            <c:invertIfNegative val="0"/>
            <c:bubble3D val="0"/>
            <c:spPr>
              <a:solidFill>
                <a:srgbClr val="C0504D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9"/>
            <c:invertIfNegative val="0"/>
            <c:bubble3D val="0"/>
            <c:spPr>
              <a:solidFill>
                <a:srgbClr val="B3A2C7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Hoja1!$B$1:$K$1</c:f>
              <c:strCache>
                <c:ptCount val="10"/>
                <c:pt idx="0">
                  <c:v> ES UN DERECHO</c:v>
                </c:pt>
                <c:pt idx="1">
                  <c:v>ES UNA OBLIGACIÓN</c:v>
                </c:pt>
                <c:pt idx="2">
                  <c:v>PARA IMPEDIR QUE OTROS DECIDAN POR MI</c:v>
                </c:pt>
                <c:pt idx="3">
                  <c:v>PARA FORTALECER LA DEMOCRACIA</c:v>
                </c:pt>
                <c:pt idx="4">
                  <c:v>SIMPATIZO POR ESE PARTIDO</c:v>
                </c:pt>
                <c:pt idx="5">
                  <c:v>ASÍ ME CONVIENE</c:v>
                </c:pt>
                <c:pt idx="6">
                  <c:v> SIMPATIZO CON UN CANDIDATO</c:v>
                </c:pt>
                <c:pt idx="7">
                  <c:v>PARA PREMIAR O CASTIGAR AL GOBIERNO</c:v>
                </c:pt>
                <c:pt idx="8">
                  <c:v>ES UNA COSTUMBRE</c:v>
                </c:pt>
                <c:pt idx="9">
                  <c:v>OTRA</c:v>
                </c:pt>
              </c:strCache>
            </c:strRef>
          </c:cat>
          <c:val>
            <c:numRef>
              <c:f>Hoja1!$B$2:$K$2</c:f>
              <c:numCache>
                <c:formatCode>#,##0.0%</c:formatCode>
                <c:ptCount val="10"/>
                <c:pt idx="0">
                  <c:v>0.32200000000000001</c:v>
                </c:pt>
                <c:pt idx="1">
                  <c:v>0.217</c:v>
                </c:pt>
                <c:pt idx="2">
                  <c:v>0.13300000000000001</c:v>
                </c:pt>
                <c:pt idx="3">
                  <c:v>0.113</c:v>
                </c:pt>
                <c:pt idx="4">
                  <c:v>8.4000000000000005E-2</c:v>
                </c:pt>
                <c:pt idx="5">
                  <c:v>5.2999999999999999E-2</c:v>
                </c:pt>
                <c:pt idx="6">
                  <c:v>3.5999999999999997E-2</c:v>
                </c:pt>
                <c:pt idx="7">
                  <c:v>1.9E-2</c:v>
                </c:pt>
                <c:pt idx="8">
                  <c:v>1.2999999999999999E-2</c:v>
                </c:pt>
                <c:pt idx="9">
                  <c:v>8.9999999999999993E-3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50052224"/>
        <c:axId val="150198144"/>
        <c:axId val="0"/>
      </c:bar3DChart>
      <c:catAx>
        <c:axId val="1500522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900">
                <a:solidFill>
                  <a:schemeClr val="tx1"/>
                </a:solidFill>
              </a:defRPr>
            </a:pPr>
            <a:endParaRPr lang="es-ES"/>
          </a:p>
        </c:txPr>
        <c:crossAx val="150198144"/>
        <c:crosses val="autoZero"/>
        <c:auto val="1"/>
        <c:lblAlgn val="ctr"/>
        <c:lblOffset val="100"/>
        <c:noMultiLvlLbl val="0"/>
      </c:catAx>
      <c:valAx>
        <c:axId val="150198144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50052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0066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B3A2C7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Hoja1!$B$1:$F$1</c:f>
              <c:strCache>
                <c:ptCount val="5"/>
                <c:pt idx="0">
                  <c:v>PAN</c:v>
                </c:pt>
                <c:pt idx="1">
                  <c:v>PRI</c:v>
                </c:pt>
                <c:pt idx="2">
                  <c:v>PRD</c:v>
                </c:pt>
                <c:pt idx="3">
                  <c:v>OTRO</c:v>
                </c:pt>
                <c:pt idx="4">
                  <c:v>NINGUNO</c:v>
                </c:pt>
              </c:strCache>
            </c:strRef>
          </c:cat>
          <c:val>
            <c:numRef>
              <c:f>Hoja1!$B$2:$F$2</c:f>
              <c:numCache>
                <c:formatCode>#,##0.0%</c:formatCode>
                <c:ptCount val="5"/>
                <c:pt idx="0">
                  <c:v>0.38900000000000001</c:v>
                </c:pt>
                <c:pt idx="1">
                  <c:v>0.27700000000000002</c:v>
                </c:pt>
                <c:pt idx="2">
                  <c:v>7.0999999999999994E-2</c:v>
                </c:pt>
                <c:pt idx="3">
                  <c:v>0.02</c:v>
                </c:pt>
                <c:pt idx="4">
                  <c:v>0.24299999999999999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50469248"/>
        <c:axId val="154669440"/>
        <c:axId val="0"/>
      </c:bar3DChart>
      <c:catAx>
        <c:axId val="150469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900">
                <a:solidFill>
                  <a:schemeClr val="tx1"/>
                </a:solidFill>
              </a:defRPr>
            </a:pPr>
            <a:endParaRPr lang="es-ES"/>
          </a:p>
        </c:txPr>
        <c:crossAx val="154669440"/>
        <c:crosses val="autoZero"/>
        <c:auto val="1"/>
        <c:lblAlgn val="ctr"/>
        <c:lblOffset val="100"/>
        <c:noMultiLvlLbl val="0"/>
      </c:catAx>
      <c:valAx>
        <c:axId val="154669440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50469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4073555623990969E-2"/>
          <c:w val="1"/>
          <c:h val="0.758250638188500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127000" h="127000"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66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2"/>
            <c:invertIfNegative val="0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4"/>
            <c:invertIfNegative val="0"/>
            <c:bubble3D val="0"/>
            <c:spPr>
              <a:solidFill>
                <a:srgbClr val="009999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5"/>
            <c:invertIfNegative val="0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6"/>
            <c:invertIfNegative val="0"/>
            <c:bubble3D val="0"/>
            <c:spPr>
              <a:solidFill>
                <a:srgbClr val="FF9900"/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scene3d>
                <a:camera prst="orthographicFront"/>
                <a:lightRig rig="threePt" dir="t"/>
              </a:scene3d>
              <a:sp3d prstMaterial="plastic">
                <a:bevelT w="127000" h="127000" prst="angle"/>
              </a:sp3d>
            </c:spPr>
          </c:dPt>
          <c:dLbls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Hoja1!$B$1:$I$1</c:f>
              <c:strCache>
                <c:ptCount val="8"/>
                <c:pt idx="0">
                  <c:v>PRI</c:v>
                </c:pt>
                <c:pt idx="1">
                  <c:v>PRD</c:v>
                </c:pt>
                <c:pt idx="2">
                  <c:v>PAN</c:v>
                </c:pt>
                <c:pt idx="3">
                  <c:v>PT</c:v>
                </c:pt>
                <c:pt idx="4">
                  <c:v>NUEVA ALIANZA</c:v>
                </c:pt>
                <c:pt idx="5">
                  <c:v>PVEM</c:v>
                </c:pt>
                <c:pt idx="6">
                  <c:v>MOVIMIENTO CIUDADANO</c:v>
                </c:pt>
                <c:pt idx="7">
                  <c:v>NINGUNO</c:v>
                </c:pt>
              </c:strCache>
            </c:strRef>
          </c:cat>
          <c:val>
            <c:numRef>
              <c:f>Hoja1!$B$2:$I$2</c:f>
              <c:numCache>
                <c:formatCode>#,##0.0%</c:formatCode>
                <c:ptCount val="8"/>
                <c:pt idx="0">
                  <c:v>0.188</c:v>
                </c:pt>
                <c:pt idx="1">
                  <c:v>0.17899999999999999</c:v>
                </c:pt>
                <c:pt idx="2">
                  <c:v>0.115</c:v>
                </c:pt>
                <c:pt idx="3">
                  <c:v>9.4E-2</c:v>
                </c:pt>
                <c:pt idx="4">
                  <c:v>4.7E-2</c:v>
                </c:pt>
                <c:pt idx="5">
                  <c:v>2.5999999999999999E-2</c:v>
                </c:pt>
                <c:pt idx="6">
                  <c:v>2.1000000000000001E-2</c:v>
                </c:pt>
                <c:pt idx="7">
                  <c:v>0.33100000000000002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5"/>
        <c:gapDepth val="69"/>
        <c:shape val="cylinder"/>
        <c:axId val="155029504"/>
        <c:axId val="155035520"/>
        <c:axId val="0"/>
      </c:bar3DChart>
      <c:catAx>
        <c:axId val="1550295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 sz="800">
                <a:solidFill>
                  <a:schemeClr val="tx1"/>
                </a:solidFill>
              </a:defRPr>
            </a:pPr>
            <a:endParaRPr lang="es-ES"/>
          </a:p>
        </c:txPr>
        <c:crossAx val="155035520"/>
        <c:crosses val="autoZero"/>
        <c:auto val="1"/>
        <c:lblAlgn val="ctr"/>
        <c:lblOffset val="100"/>
        <c:noMultiLvlLbl val="0"/>
      </c:catAx>
      <c:valAx>
        <c:axId val="155035520"/>
        <c:scaling>
          <c:orientation val="minMax"/>
        </c:scaling>
        <c:delete val="1"/>
        <c:axPos val="l"/>
        <c:numFmt formatCode="#,##0.0%" sourceLinked="1"/>
        <c:majorTickMark val="out"/>
        <c:minorTickMark val="none"/>
        <c:tickLblPos val="none"/>
        <c:crossAx val="155029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B189E3-15DA-4629-8B97-3505B348CAE3}" type="doc">
      <dgm:prSet loTypeId="urn:microsoft.com/office/officeart/2005/8/layout/lProcess2" loCatId="list" qsTypeId="urn:microsoft.com/office/officeart/2005/8/quickstyle/3d2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s-MX"/>
        </a:p>
      </dgm:t>
    </dgm:pt>
    <dgm:pt modelId="{5AA8721A-9B63-43F1-95AF-AA4ECAC4C7AD}">
      <dgm:prSet phldrT="[Texto]" custT="1"/>
      <dgm:spPr>
        <a:solidFill>
          <a:schemeClr val="bg2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 anchor="t"/>
        <a:lstStyle/>
        <a:p>
          <a:endParaRPr kumimoji="0" lang="es-MX" sz="400" b="1" i="0" u="none" strike="noStrike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</a:endParaRPr>
        </a:p>
        <a:p>
          <a:r>
            <a:rPr kumimoji="0" lang="es-MX" sz="800" b="1" i="0" u="none" strike="noStrike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rPr>
            <a:t>AL AGREGAR LAS OPINIONES MUY BUENA Y BUENA Y CONTRASTARLAS CON MALA Y MUY MALA SE  OBTIENE UN  </a:t>
          </a:r>
          <a:r>
            <a:rPr lang="es-ES" sz="1200" b="1" dirty="0" smtClean="0">
              <a:solidFill>
                <a:schemeClr val="tx1"/>
              </a:solidFill>
            </a:rPr>
            <a:t>BALANCE:</a:t>
          </a:r>
          <a:endParaRPr lang="es-MX" sz="1200" b="1" dirty="0">
            <a:solidFill>
              <a:schemeClr val="tx1"/>
            </a:solidFill>
          </a:endParaRPr>
        </a:p>
      </dgm:t>
    </dgm:pt>
    <dgm:pt modelId="{7EEF6672-86CA-4DA3-856C-17CE3CD257E5}" type="parTrans" cxnId="{79144FD2-77C0-4367-A2F8-C48718D517E6}">
      <dgm:prSet/>
      <dgm:spPr/>
      <dgm:t>
        <a:bodyPr/>
        <a:lstStyle/>
        <a:p>
          <a:endParaRPr lang="es-MX" sz="1200" b="1">
            <a:solidFill>
              <a:schemeClr val="tx2">
                <a:lumMod val="50000"/>
              </a:schemeClr>
            </a:solidFill>
          </a:endParaRPr>
        </a:p>
      </dgm:t>
    </dgm:pt>
    <dgm:pt modelId="{8440088A-F5C1-4114-9963-632D69D465F3}" type="sibTrans" cxnId="{79144FD2-77C0-4367-A2F8-C48718D517E6}">
      <dgm:prSet/>
      <dgm:spPr/>
      <dgm:t>
        <a:bodyPr/>
        <a:lstStyle/>
        <a:p>
          <a:endParaRPr lang="es-MX" sz="1200" b="1">
            <a:solidFill>
              <a:schemeClr val="tx2">
                <a:lumMod val="50000"/>
              </a:schemeClr>
            </a:solidFill>
          </a:endParaRPr>
        </a:p>
      </dgm:t>
    </dgm:pt>
    <dgm:pt modelId="{7AD5F013-3C16-4DC2-9AA3-A6A813506A66}" type="pres">
      <dgm:prSet presAssocID="{61B189E3-15DA-4629-8B97-3505B348CAE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2B49983-6F9D-40F7-A4BD-FFDC2AB5FA76}" type="pres">
      <dgm:prSet presAssocID="{5AA8721A-9B63-43F1-95AF-AA4ECAC4C7AD}" presName="compNod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  <dgm:pt modelId="{BAA1B9E1-56F7-48C6-A605-E467862523D3}" type="pres">
      <dgm:prSet presAssocID="{5AA8721A-9B63-43F1-95AF-AA4ECAC4C7AD}" presName="aNode" presStyleLbl="bgShp" presStyleIdx="0" presStyleCnt="1" custLinFactNeighborX="49" custLinFactNeighborY="-4657"/>
      <dgm:spPr>
        <a:prstGeom prst="roundRect">
          <a:avLst/>
        </a:prstGeom>
      </dgm:spPr>
      <dgm:t>
        <a:bodyPr/>
        <a:lstStyle/>
        <a:p>
          <a:endParaRPr lang="es-MX"/>
        </a:p>
      </dgm:t>
    </dgm:pt>
    <dgm:pt modelId="{292D1685-AEA4-420C-A8BC-ABBB97846F07}" type="pres">
      <dgm:prSet presAssocID="{5AA8721A-9B63-43F1-95AF-AA4ECAC4C7AD}" presName="textNode" presStyleLbl="bgShp" presStyleIdx="0" presStyleCnt="1"/>
      <dgm:spPr>
        <a:prstGeom prst="roundRect">
          <a:avLst/>
        </a:prstGeom>
      </dgm:spPr>
      <dgm:t>
        <a:bodyPr/>
        <a:lstStyle/>
        <a:p>
          <a:endParaRPr lang="es-MX"/>
        </a:p>
      </dgm:t>
    </dgm:pt>
    <dgm:pt modelId="{1A64EFCE-8FDC-46D2-8682-5CE3D1F3DCF2}" type="pres">
      <dgm:prSet presAssocID="{5AA8721A-9B63-43F1-95AF-AA4ECAC4C7AD}" presName="compChildNod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  <dgm:pt modelId="{FBEA8634-C826-4413-BA3A-25386A9EA44E}" type="pres">
      <dgm:prSet presAssocID="{5AA8721A-9B63-43F1-95AF-AA4ECAC4C7AD}" presName="theInnerList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</dgm:ptLst>
  <dgm:cxnLst>
    <dgm:cxn modelId="{79144FD2-77C0-4367-A2F8-C48718D517E6}" srcId="{61B189E3-15DA-4629-8B97-3505B348CAE3}" destId="{5AA8721A-9B63-43F1-95AF-AA4ECAC4C7AD}" srcOrd="0" destOrd="0" parTransId="{7EEF6672-86CA-4DA3-856C-17CE3CD257E5}" sibTransId="{8440088A-F5C1-4114-9963-632D69D465F3}"/>
    <dgm:cxn modelId="{53A97144-313C-4C5C-B51E-C8C7124006BC}" type="presOf" srcId="{5AA8721A-9B63-43F1-95AF-AA4ECAC4C7AD}" destId="{292D1685-AEA4-420C-A8BC-ABBB97846F07}" srcOrd="1" destOrd="0" presId="urn:microsoft.com/office/officeart/2005/8/layout/lProcess2"/>
    <dgm:cxn modelId="{D0AE632F-8E18-41CB-A61E-15FB1DD79EC0}" type="presOf" srcId="{5AA8721A-9B63-43F1-95AF-AA4ECAC4C7AD}" destId="{BAA1B9E1-56F7-48C6-A605-E467862523D3}" srcOrd="0" destOrd="0" presId="urn:microsoft.com/office/officeart/2005/8/layout/lProcess2"/>
    <dgm:cxn modelId="{592F6531-DC90-4059-8135-5EFC8C0E2F90}" type="presOf" srcId="{61B189E3-15DA-4629-8B97-3505B348CAE3}" destId="{7AD5F013-3C16-4DC2-9AA3-A6A813506A66}" srcOrd="0" destOrd="0" presId="urn:microsoft.com/office/officeart/2005/8/layout/lProcess2"/>
    <dgm:cxn modelId="{6934B4FC-2C1B-4C96-9DE1-15A133408341}" type="presParOf" srcId="{7AD5F013-3C16-4DC2-9AA3-A6A813506A66}" destId="{E2B49983-6F9D-40F7-A4BD-FFDC2AB5FA76}" srcOrd="0" destOrd="0" presId="urn:microsoft.com/office/officeart/2005/8/layout/lProcess2"/>
    <dgm:cxn modelId="{2B1D85B3-3ACC-4DAE-9FD6-B64C33901D69}" type="presParOf" srcId="{E2B49983-6F9D-40F7-A4BD-FFDC2AB5FA76}" destId="{BAA1B9E1-56F7-48C6-A605-E467862523D3}" srcOrd="0" destOrd="0" presId="urn:microsoft.com/office/officeart/2005/8/layout/lProcess2"/>
    <dgm:cxn modelId="{ED1B3108-1A79-403A-8422-D41084D96097}" type="presParOf" srcId="{E2B49983-6F9D-40F7-A4BD-FFDC2AB5FA76}" destId="{292D1685-AEA4-420C-A8BC-ABBB97846F07}" srcOrd="1" destOrd="0" presId="urn:microsoft.com/office/officeart/2005/8/layout/lProcess2"/>
    <dgm:cxn modelId="{20DB9807-AEC7-47B2-B0E7-C92237D94980}" type="presParOf" srcId="{E2B49983-6F9D-40F7-A4BD-FFDC2AB5FA76}" destId="{1A64EFCE-8FDC-46D2-8682-5CE3D1F3DCF2}" srcOrd="2" destOrd="0" presId="urn:microsoft.com/office/officeart/2005/8/layout/lProcess2"/>
    <dgm:cxn modelId="{FDD238FC-ECDE-4118-A2CA-B26E0F2999E5}" type="presParOf" srcId="{1A64EFCE-8FDC-46D2-8682-5CE3D1F3DCF2}" destId="{FBEA8634-C826-4413-BA3A-25386A9EA44E}" srcOrd="0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B189E3-15DA-4629-8B97-3505B348CAE3}" type="doc">
      <dgm:prSet loTypeId="urn:microsoft.com/office/officeart/2005/8/layout/lProcess2" loCatId="list" qsTypeId="urn:microsoft.com/office/officeart/2005/8/quickstyle/3d2" qsCatId="3D" csTypeId="urn:microsoft.com/office/officeart/2005/8/colors/accent1_2" csCatId="accent1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s-MX"/>
        </a:p>
      </dgm:t>
    </dgm:pt>
    <dgm:pt modelId="{5AA8721A-9B63-43F1-95AF-AA4ECAC4C7AD}">
      <dgm:prSet phldrT="[Texto]" custT="1"/>
      <dgm:spPr>
        <a:solidFill>
          <a:schemeClr val="bg2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 anchor="t"/>
        <a:lstStyle/>
        <a:p>
          <a:endParaRPr kumimoji="0" lang="es-MX" sz="400" b="1" i="0" u="none" strike="noStrike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</a:endParaRPr>
        </a:p>
        <a:p>
          <a:r>
            <a:rPr kumimoji="0" lang="es-MX" sz="800" b="1" i="0" u="none" strike="noStrike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rPr>
            <a:t>AL AGREGAR LAS OPINIONES MUY BUENA Y BUENA Y CONTRASTARLAS CON MALA Y MUY MALA SE  OBTIENE UN  </a:t>
          </a:r>
          <a:r>
            <a:rPr lang="es-ES" sz="1200" b="1" dirty="0" smtClean="0">
              <a:solidFill>
                <a:schemeClr val="tx1"/>
              </a:solidFill>
            </a:rPr>
            <a:t>BALANCE:</a:t>
          </a:r>
          <a:endParaRPr lang="es-MX" sz="1200" b="1" dirty="0">
            <a:solidFill>
              <a:schemeClr val="tx1"/>
            </a:solidFill>
          </a:endParaRPr>
        </a:p>
      </dgm:t>
    </dgm:pt>
    <dgm:pt modelId="{7EEF6672-86CA-4DA3-856C-17CE3CD257E5}" type="parTrans" cxnId="{79144FD2-77C0-4367-A2F8-C48718D517E6}">
      <dgm:prSet/>
      <dgm:spPr/>
      <dgm:t>
        <a:bodyPr/>
        <a:lstStyle/>
        <a:p>
          <a:endParaRPr lang="es-MX" sz="1200" b="1">
            <a:solidFill>
              <a:schemeClr val="tx2">
                <a:lumMod val="50000"/>
              </a:schemeClr>
            </a:solidFill>
          </a:endParaRPr>
        </a:p>
      </dgm:t>
    </dgm:pt>
    <dgm:pt modelId="{8440088A-F5C1-4114-9963-632D69D465F3}" type="sibTrans" cxnId="{79144FD2-77C0-4367-A2F8-C48718D517E6}">
      <dgm:prSet/>
      <dgm:spPr/>
      <dgm:t>
        <a:bodyPr/>
        <a:lstStyle/>
        <a:p>
          <a:endParaRPr lang="es-MX" sz="1200" b="1">
            <a:solidFill>
              <a:schemeClr val="tx2">
                <a:lumMod val="50000"/>
              </a:schemeClr>
            </a:solidFill>
          </a:endParaRPr>
        </a:p>
      </dgm:t>
    </dgm:pt>
    <dgm:pt modelId="{7AD5F013-3C16-4DC2-9AA3-A6A813506A66}" type="pres">
      <dgm:prSet presAssocID="{61B189E3-15DA-4629-8B97-3505B348CAE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2B49983-6F9D-40F7-A4BD-FFDC2AB5FA76}" type="pres">
      <dgm:prSet presAssocID="{5AA8721A-9B63-43F1-95AF-AA4ECAC4C7AD}" presName="compNod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  <dgm:pt modelId="{BAA1B9E1-56F7-48C6-A605-E467862523D3}" type="pres">
      <dgm:prSet presAssocID="{5AA8721A-9B63-43F1-95AF-AA4ECAC4C7AD}" presName="aNode" presStyleLbl="bgShp" presStyleIdx="0" presStyleCnt="1" custLinFactNeighborX="1071" custLinFactNeighborY="-16228"/>
      <dgm:spPr>
        <a:prstGeom prst="roundRect">
          <a:avLst/>
        </a:prstGeom>
      </dgm:spPr>
      <dgm:t>
        <a:bodyPr/>
        <a:lstStyle/>
        <a:p>
          <a:endParaRPr lang="es-MX"/>
        </a:p>
      </dgm:t>
    </dgm:pt>
    <dgm:pt modelId="{292D1685-AEA4-420C-A8BC-ABBB97846F07}" type="pres">
      <dgm:prSet presAssocID="{5AA8721A-9B63-43F1-95AF-AA4ECAC4C7AD}" presName="textNode" presStyleLbl="bgShp" presStyleIdx="0" presStyleCnt="1"/>
      <dgm:spPr>
        <a:prstGeom prst="roundRect">
          <a:avLst/>
        </a:prstGeom>
      </dgm:spPr>
      <dgm:t>
        <a:bodyPr/>
        <a:lstStyle/>
        <a:p>
          <a:endParaRPr lang="es-MX"/>
        </a:p>
      </dgm:t>
    </dgm:pt>
    <dgm:pt modelId="{1A64EFCE-8FDC-46D2-8682-5CE3D1F3DCF2}" type="pres">
      <dgm:prSet presAssocID="{5AA8721A-9B63-43F1-95AF-AA4ECAC4C7AD}" presName="compChildNod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  <dgm:pt modelId="{FBEA8634-C826-4413-BA3A-25386A9EA44E}" type="pres">
      <dgm:prSet presAssocID="{5AA8721A-9B63-43F1-95AF-AA4ECAC4C7AD}" presName="theInnerList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MX"/>
        </a:p>
      </dgm:t>
    </dgm:pt>
  </dgm:ptLst>
  <dgm:cxnLst>
    <dgm:cxn modelId="{27A5F5A3-D13C-469F-B0EE-F771C1903BEB}" type="presOf" srcId="{5AA8721A-9B63-43F1-95AF-AA4ECAC4C7AD}" destId="{292D1685-AEA4-420C-A8BC-ABBB97846F07}" srcOrd="1" destOrd="0" presId="urn:microsoft.com/office/officeart/2005/8/layout/lProcess2"/>
    <dgm:cxn modelId="{79144FD2-77C0-4367-A2F8-C48718D517E6}" srcId="{61B189E3-15DA-4629-8B97-3505B348CAE3}" destId="{5AA8721A-9B63-43F1-95AF-AA4ECAC4C7AD}" srcOrd="0" destOrd="0" parTransId="{7EEF6672-86CA-4DA3-856C-17CE3CD257E5}" sibTransId="{8440088A-F5C1-4114-9963-632D69D465F3}"/>
    <dgm:cxn modelId="{78F2BBE8-46E4-4B0C-99CF-6CA4C8135E67}" type="presOf" srcId="{5AA8721A-9B63-43F1-95AF-AA4ECAC4C7AD}" destId="{BAA1B9E1-56F7-48C6-A605-E467862523D3}" srcOrd="0" destOrd="0" presId="urn:microsoft.com/office/officeart/2005/8/layout/lProcess2"/>
    <dgm:cxn modelId="{F09E7F18-9DAB-4772-AD65-C60C65648E2C}" type="presOf" srcId="{61B189E3-15DA-4629-8B97-3505B348CAE3}" destId="{7AD5F013-3C16-4DC2-9AA3-A6A813506A66}" srcOrd="0" destOrd="0" presId="urn:microsoft.com/office/officeart/2005/8/layout/lProcess2"/>
    <dgm:cxn modelId="{9F7DA77B-2080-4B6F-BDB8-3944E84F7299}" type="presParOf" srcId="{7AD5F013-3C16-4DC2-9AA3-A6A813506A66}" destId="{E2B49983-6F9D-40F7-A4BD-FFDC2AB5FA76}" srcOrd="0" destOrd="0" presId="urn:microsoft.com/office/officeart/2005/8/layout/lProcess2"/>
    <dgm:cxn modelId="{607CF393-00AE-4AAB-903B-BCE2E9F09B0A}" type="presParOf" srcId="{E2B49983-6F9D-40F7-A4BD-FFDC2AB5FA76}" destId="{BAA1B9E1-56F7-48C6-A605-E467862523D3}" srcOrd="0" destOrd="0" presId="urn:microsoft.com/office/officeart/2005/8/layout/lProcess2"/>
    <dgm:cxn modelId="{E299E3DB-6353-4AEB-A38B-B059938AAB07}" type="presParOf" srcId="{E2B49983-6F9D-40F7-A4BD-FFDC2AB5FA76}" destId="{292D1685-AEA4-420C-A8BC-ABBB97846F07}" srcOrd="1" destOrd="0" presId="urn:microsoft.com/office/officeart/2005/8/layout/lProcess2"/>
    <dgm:cxn modelId="{6153674E-2805-4E5A-BBAF-892673C9FCD5}" type="presParOf" srcId="{E2B49983-6F9D-40F7-A4BD-FFDC2AB5FA76}" destId="{1A64EFCE-8FDC-46D2-8682-5CE3D1F3DCF2}" srcOrd="2" destOrd="0" presId="urn:microsoft.com/office/officeart/2005/8/layout/lProcess2"/>
    <dgm:cxn modelId="{947C5E17-7E79-4C47-9E26-C0AE6D923639}" type="presParOf" srcId="{1A64EFCE-8FDC-46D2-8682-5CE3D1F3DCF2}" destId="{FBEA8634-C826-4413-BA3A-25386A9EA44E}" srcOrd="0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60335" y="1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78C05-DE18-4B47-9FF0-10B7D7EB3155}" type="datetimeFigureOut">
              <a:rPr lang="es-MX" smtClean="0"/>
              <a:pPr/>
              <a:t>21/06/2012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1514" y="4722695"/>
            <a:ext cx="545211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43663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60335" y="9443663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57158-5C9C-4085-AEBD-BDDA34BE5D2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246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57158-5C9C-4085-AEBD-BDDA34BE5D2A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6614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57158-5C9C-4085-AEBD-BDDA34BE5D2A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3403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57158-5C9C-4085-AEBD-BDDA34BE5D2A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7552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57158-5C9C-4085-AEBD-BDDA34BE5D2A}" type="slidenum">
              <a:rPr lang="es-MX" smtClean="0"/>
              <a:pPr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7552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EA07-FFAB-4A57-BFF2-4B26180EA585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04837" y="6304235"/>
            <a:ext cx="2133600" cy="365125"/>
          </a:xfrm>
        </p:spPr>
        <p:txBody>
          <a:bodyPr/>
          <a:lstStyle>
            <a:lvl1pPr>
              <a:defRPr sz="1000">
                <a:solidFill>
                  <a:srgbClr val="008080"/>
                </a:solidFill>
              </a:defRPr>
            </a:lvl1pPr>
          </a:lstStyle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530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BAD0-81A4-4BB2-B62C-DB64F907007E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516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B73-9CFB-42BC-ACFD-97851B5C24CE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352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6208-81C6-4037-9F91-228D25F3FF03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127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13950-9141-47A7-A5CC-D078730B4480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212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A295-D028-44FC-9039-7081B3D4F4C1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62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8A719-BB96-40F7-B4AF-106B8220F571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141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BCB6D-C933-4F81-B5EE-E47AB68804D1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0441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8D328-CCB6-4E64-8A9E-1A54804DF2C0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616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1ADC4-7E0E-40D1-BA9C-6723E3A927C4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1045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047A-56BC-476B-A012-16CF33F37120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256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 userDrawn="1"/>
        </p:nvGrpSpPr>
        <p:grpSpPr>
          <a:xfrm>
            <a:off x="179512" y="0"/>
            <a:ext cx="9001000" cy="188639"/>
            <a:chOff x="179512" y="0"/>
            <a:chExt cx="8929718" cy="208572"/>
          </a:xfrm>
        </p:grpSpPr>
        <p:sp>
          <p:nvSpPr>
            <p:cNvPr id="12" name="11 Rectángulo"/>
            <p:cNvSpPr/>
            <p:nvPr userDrawn="1"/>
          </p:nvSpPr>
          <p:spPr>
            <a:xfrm>
              <a:off x="179512" y="0"/>
              <a:ext cx="8929718" cy="188640"/>
            </a:xfrm>
            <a:prstGeom prst="rect">
              <a:avLst/>
            </a:prstGeom>
            <a:gradFill flip="none" rotWithShape="1">
              <a:gsLst>
                <a:gs pos="0">
                  <a:srgbClr val="6600CC">
                    <a:shade val="30000"/>
                    <a:satMod val="115000"/>
                  </a:srgbClr>
                </a:gs>
                <a:gs pos="50000">
                  <a:srgbClr val="6600CC">
                    <a:shade val="67500"/>
                    <a:satMod val="115000"/>
                  </a:srgbClr>
                </a:gs>
                <a:gs pos="100000">
                  <a:srgbClr val="6600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12 Rectángulo"/>
            <p:cNvSpPr/>
            <p:nvPr userDrawn="1"/>
          </p:nvSpPr>
          <p:spPr>
            <a:xfrm>
              <a:off x="179512" y="94320"/>
              <a:ext cx="8929718" cy="114252"/>
            </a:xfrm>
            <a:prstGeom prst="rect">
              <a:avLst/>
            </a:prstGeom>
            <a:gradFill>
              <a:gsLst>
                <a:gs pos="57000">
                  <a:srgbClr val="660066">
                    <a:lumMod val="90000"/>
                    <a:alpha val="98000"/>
                  </a:srgbClr>
                </a:gs>
                <a:gs pos="87092">
                  <a:srgbClr val="1F001F"/>
                </a:gs>
                <a:gs pos="98000">
                  <a:schemeClr val="tx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729E5-013A-47E3-B2A1-ED4E03BA2B05}" type="datetime1">
              <a:rPr lang="es-MX" smtClean="0"/>
              <a:pPr/>
              <a:t>21/06/2012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948264" y="633319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008080"/>
                </a:solidFill>
              </a:defRPr>
            </a:lvl1pPr>
          </a:lstStyle>
          <a:p>
            <a:fld id="{8D6079E2-2A00-4FC8-A0C0-72F8A323D72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06332" y="0"/>
            <a:ext cx="107950" cy="682625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32941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 algn="ctr">
            <a:solidFill>
              <a:srgbClr val="CCFFCC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s-MX"/>
          </a:p>
        </p:txBody>
      </p:sp>
      <p:pic>
        <p:nvPicPr>
          <p:cNvPr id="8" name="Picture 3" descr="berumen_fondo"/>
          <p:cNvPicPr>
            <a:picLocks noChangeAspect="1" noChangeArrowheads="1"/>
          </p:cNvPicPr>
          <p:nvPr userDrawn="1"/>
        </p:nvPicPr>
        <p:blipFill>
          <a:blip r:embed="rId13" cstate="print"/>
          <a:srcRect t="85432" r="75020" b="1649"/>
          <a:stretch>
            <a:fillRect/>
          </a:stretch>
        </p:blipFill>
        <p:spPr bwMode="auto">
          <a:xfrm>
            <a:off x="285721" y="6165304"/>
            <a:ext cx="901904" cy="384037"/>
          </a:xfrm>
          <a:prstGeom prst="rect">
            <a:avLst/>
          </a:prstGeom>
          <a:noFill/>
        </p:spPr>
      </p:pic>
      <p:sp>
        <p:nvSpPr>
          <p:cNvPr id="9" name="Rectangle 6"/>
          <p:cNvSpPr>
            <a:spLocks noChangeArrowheads="1"/>
          </p:cNvSpPr>
          <p:nvPr userDrawn="1"/>
        </p:nvSpPr>
        <p:spPr bwMode="auto">
          <a:xfrm rot="16200000" flipH="1">
            <a:off x="-3316288" y="3316288"/>
            <a:ext cx="6740525" cy="107950"/>
          </a:xfrm>
          <a:prstGeom prst="rect">
            <a:avLst/>
          </a:prstGeom>
          <a:gradFill rotWithShape="1">
            <a:gsLst>
              <a:gs pos="0">
                <a:srgbClr val="006666"/>
              </a:gs>
              <a:gs pos="100000">
                <a:srgbClr val="006666">
                  <a:gamma/>
                  <a:tint val="43137"/>
                  <a:invGamma/>
                </a:srgbClr>
              </a:gs>
            </a:gsLst>
            <a:lin ang="189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s-MX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 rot="5400000">
            <a:off x="4483894" y="2258219"/>
            <a:ext cx="176212" cy="91440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33CCCC">
                  <a:gamma/>
                  <a:tint val="32941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 algn="ctr">
            <a:solidFill>
              <a:srgbClr val="CCFFCC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s-MX"/>
          </a:p>
        </p:txBody>
      </p:sp>
      <p:sp>
        <p:nvSpPr>
          <p:cNvPr id="11" name="Rectangle 2"/>
          <p:cNvSpPr>
            <a:spLocks noChangeArrowheads="1"/>
          </p:cNvSpPr>
          <p:nvPr userDrawn="1"/>
        </p:nvSpPr>
        <p:spPr bwMode="auto">
          <a:xfrm rot="5400000">
            <a:off x="4499768" y="2097882"/>
            <a:ext cx="144463" cy="9144000"/>
          </a:xfrm>
          <a:prstGeom prst="rect">
            <a:avLst/>
          </a:prstGeom>
          <a:gradFill rotWithShape="1">
            <a:gsLst>
              <a:gs pos="0">
                <a:srgbClr val="006666"/>
              </a:gs>
              <a:gs pos="100000">
                <a:srgbClr val="006666">
                  <a:gamma/>
                  <a:tint val="43137"/>
                  <a:invGamma/>
                </a:srgbClr>
              </a:gs>
            </a:gsLst>
            <a:lin ang="189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074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3.jpeg"/><Relationship Id="rId7" Type="http://schemas.openxmlformats.org/officeDocument/2006/relationships/image" Target="../media/image12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jpeg"/><Relationship Id="rId4" Type="http://schemas.openxmlformats.org/officeDocument/2006/relationships/image" Target="../media/image17.pn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0.jpeg"/><Relationship Id="rId2" Type="http://schemas.openxmlformats.org/officeDocument/2006/relationships/chart" Target="../charts/chart10.xml"/><Relationship Id="rId16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29.jpeg"/><Relationship Id="rId5" Type="http://schemas.openxmlformats.org/officeDocument/2006/relationships/image" Target="../media/image24.png"/><Relationship Id="rId15" Type="http://schemas.openxmlformats.org/officeDocument/2006/relationships/image" Target="../media/image33.png"/><Relationship Id="rId10" Type="http://schemas.microsoft.com/office/2007/relationships/hdphoto" Target="../media/hdphoto2.wdp"/><Relationship Id="rId4" Type="http://schemas.openxmlformats.org/officeDocument/2006/relationships/image" Target="../media/image23.jpeg"/><Relationship Id="rId9" Type="http://schemas.openxmlformats.org/officeDocument/2006/relationships/image" Target="../media/image28.png"/><Relationship Id="rId1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2.jpeg"/><Relationship Id="rId3" Type="http://schemas.openxmlformats.org/officeDocument/2006/relationships/image" Target="../media/image22.jpeg"/><Relationship Id="rId7" Type="http://schemas.openxmlformats.org/officeDocument/2006/relationships/image" Target="../media/image29.jpeg"/><Relationship Id="rId12" Type="http://schemas.openxmlformats.org/officeDocument/2006/relationships/image" Target="../media/image25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24.png"/><Relationship Id="rId5" Type="http://schemas.openxmlformats.org/officeDocument/2006/relationships/image" Target="../media/image28.png"/><Relationship Id="rId10" Type="http://schemas.openxmlformats.org/officeDocument/2006/relationships/image" Target="../media/image31.jpeg"/><Relationship Id="rId4" Type="http://schemas.openxmlformats.org/officeDocument/2006/relationships/image" Target="../media/image23.jpeg"/><Relationship Id="rId9" Type="http://schemas.openxmlformats.org/officeDocument/2006/relationships/image" Target="../media/image27.png"/><Relationship Id="rId1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png"/><Relationship Id="rId3" Type="http://schemas.openxmlformats.org/officeDocument/2006/relationships/image" Target="../media/image22.jpeg"/><Relationship Id="rId7" Type="http://schemas.openxmlformats.org/officeDocument/2006/relationships/image" Target="../media/image31.jpeg"/><Relationship Id="rId12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4.jpeg"/><Relationship Id="rId5" Type="http://schemas.openxmlformats.org/officeDocument/2006/relationships/image" Target="../media/image26.jpeg"/><Relationship Id="rId15" Type="http://schemas.openxmlformats.org/officeDocument/2006/relationships/image" Target="../media/image29.jpeg"/><Relationship Id="rId10" Type="http://schemas.openxmlformats.org/officeDocument/2006/relationships/image" Target="../media/image32.jpeg"/><Relationship Id="rId4" Type="http://schemas.openxmlformats.org/officeDocument/2006/relationships/image" Target="../media/image23.jpeg"/><Relationship Id="rId9" Type="http://schemas.openxmlformats.org/officeDocument/2006/relationships/image" Target="../media/image25.jpeg"/><Relationship Id="rId1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6.jpeg"/><Relationship Id="rId3" Type="http://schemas.openxmlformats.org/officeDocument/2006/relationships/image" Target="../media/image24.png"/><Relationship Id="rId7" Type="http://schemas.openxmlformats.org/officeDocument/2006/relationships/chart" Target="../charts/chart15.xml"/><Relationship Id="rId12" Type="http://schemas.openxmlformats.org/officeDocument/2006/relationships/image" Target="../media/image29.jpe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11" Type="http://schemas.microsoft.com/office/2007/relationships/hdphoto" Target="../media/hdphoto2.wdp"/><Relationship Id="rId5" Type="http://schemas.openxmlformats.org/officeDocument/2006/relationships/image" Target="../media/image32.jpeg"/><Relationship Id="rId15" Type="http://schemas.openxmlformats.org/officeDocument/2006/relationships/image" Target="../media/image31.jpeg"/><Relationship Id="rId10" Type="http://schemas.openxmlformats.org/officeDocument/2006/relationships/image" Target="../media/image28.png"/><Relationship Id="rId4" Type="http://schemas.openxmlformats.org/officeDocument/2006/relationships/image" Target="../media/image25.jpeg"/><Relationship Id="rId9" Type="http://schemas.openxmlformats.org/officeDocument/2006/relationships/image" Target="../media/image23.jpeg"/><Relationship Id="rId1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2.jpeg"/><Relationship Id="rId3" Type="http://schemas.openxmlformats.org/officeDocument/2006/relationships/image" Target="../media/image22.jpeg"/><Relationship Id="rId7" Type="http://schemas.openxmlformats.org/officeDocument/2006/relationships/image" Target="../media/image29.jpeg"/><Relationship Id="rId12" Type="http://schemas.openxmlformats.org/officeDocument/2006/relationships/image" Target="../media/image36.jpe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24.png"/><Relationship Id="rId5" Type="http://schemas.openxmlformats.org/officeDocument/2006/relationships/image" Target="../media/image28.png"/><Relationship Id="rId10" Type="http://schemas.openxmlformats.org/officeDocument/2006/relationships/image" Target="../media/image35.jpeg"/><Relationship Id="rId4" Type="http://schemas.openxmlformats.org/officeDocument/2006/relationships/image" Target="../media/image23.jpeg"/><Relationship Id="rId9" Type="http://schemas.openxmlformats.org/officeDocument/2006/relationships/image" Target="../media/image27.png"/><Relationship Id="rId1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29.jpeg"/><Relationship Id="rId18" Type="http://schemas.openxmlformats.org/officeDocument/2006/relationships/image" Target="../media/image39.jpeg"/><Relationship Id="rId3" Type="http://schemas.openxmlformats.org/officeDocument/2006/relationships/chart" Target="../charts/chart17.xml"/><Relationship Id="rId7" Type="http://schemas.openxmlformats.org/officeDocument/2006/relationships/diagramColors" Target="../diagrams/colors1.xml"/><Relationship Id="rId12" Type="http://schemas.microsoft.com/office/2007/relationships/hdphoto" Target="../media/hdphoto2.wdp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jpeg"/><Relationship Id="rId20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28.png"/><Relationship Id="rId5" Type="http://schemas.openxmlformats.org/officeDocument/2006/relationships/diagramLayout" Target="../diagrams/layout1.xml"/><Relationship Id="rId15" Type="http://schemas.openxmlformats.org/officeDocument/2006/relationships/image" Target="../media/image27.png"/><Relationship Id="rId10" Type="http://schemas.openxmlformats.org/officeDocument/2006/relationships/image" Target="../media/image12.jpeg"/><Relationship Id="rId19" Type="http://schemas.openxmlformats.org/officeDocument/2006/relationships/image" Target="../media/image32.jpeg"/><Relationship Id="rId4" Type="http://schemas.openxmlformats.org/officeDocument/2006/relationships/diagramData" Target="../diagrams/data1.xml"/><Relationship Id="rId9" Type="http://schemas.openxmlformats.org/officeDocument/2006/relationships/image" Target="../media/image22.jpeg"/><Relationship Id="rId1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2.jpeg"/><Relationship Id="rId3" Type="http://schemas.openxmlformats.org/officeDocument/2006/relationships/image" Target="../media/image22.jpeg"/><Relationship Id="rId7" Type="http://schemas.openxmlformats.org/officeDocument/2006/relationships/image" Target="../media/image29.jpeg"/><Relationship Id="rId12" Type="http://schemas.openxmlformats.org/officeDocument/2006/relationships/image" Target="../media/image25.jpe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24.png"/><Relationship Id="rId5" Type="http://schemas.openxmlformats.org/officeDocument/2006/relationships/image" Target="../media/image28.png"/><Relationship Id="rId10" Type="http://schemas.openxmlformats.org/officeDocument/2006/relationships/image" Target="../media/image31.jpeg"/><Relationship Id="rId4" Type="http://schemas.openxmlformats.org/officeDocument/2006/relationships/image" Target="../media/image23.jpeg"/><Relationship Id="rId9" Type="http://schemas.openxmlformats.org/officeDocument/2006/relationships/image" Target="../media/image27.png"/><Relationship Id="rId1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5" Type="http://schemas.openxmlformats.org/officeDocument/2006/relationships/slide" Target="slide19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2.jpeg"/><Relationship Id="rId7" Type="http://schemas.openxmlformats.org/officeDocument/2006/relationships/image" Target="../media/image43.jpeg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32.jpeg"/><Relationship Id="rId4" Type="http://schemas.openxmlformats.org/officeDocument/2006/relationships/image" Target="../media/image27.png"/><Relationship Id="rId9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43.jpeg"/><Relationship Id="rId3" Type="http://schemas.openxmlformats.org/officeDocument/2006/relationships/chart" Target="../charts/chart20.xml"/><Relationship Id="rId7" Type="http://schemas.openxmlformats.org/officeDocument/2006/relationships/diagramColors" Target="../diagrams/colors2.xml"/><Relationship Id="rId12" Type="http://schemas.openxmlformats.org/officeDocument/2006/relationships/image" Target="../media/image4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32.jpeg"/><Relationship Id="rId5" Type="http://schemas.openxmlformats.org/officeDocument/2006/relationships/diagramLayout" Target="../diagrams/layout2.xml"/><Relationship Id="rId15" Type="http://schemas.openxmlformats.org/officeDocument/2006/relationships/image" Target="../media/image29.jpeg"/><Relationship Id="rId10" Type="http://schemas.openxmlformats.org/officeDocument/2006/relationships/image" Target="../media/image27.png"/><Relationship Id="rId4" Type="http://schemas.openxmlformats.org/officeDocument/2006/relationships/diagramData" Target="../diagrams/data2.xml"/><Relationship Id="rId9" Type="http://schemas.openxmlformats.org/officeDocument/2006/relationships/image" Target="../media/image12.jpeg"/><Relationship Id="rId1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2.jpeg"/><Relationship Id="rId7" Type="http://schemas.openxmlformats.org/officeDocument/2006/relationships/image" Target="../media/image44.jpeg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2.jpeg"/><Relationship Id="rId4" Type="http://schemas.openxmlformats.org/officeDocument/2006/relationships/image" Target="../media/image27.png"/><Relationship Id="rId9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2.jpeg"/><Relationship Id="rId7" Type="http://schemas.openxmlformats.org/officeDocument/2006/relationships/image" Target="../media/image44.jpeg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2.jpeg"/><Relationship Id="rId4" Type="http://schemas.openxmlformats.org/officeDocument/2006/relationships/image" Target="../media/image27.png"/><Relationship Id="rId9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2.jpeg"/><Relationship Id="rId7" Type="http://schemas.openxmlformats.org/officeDocument/2006/relationships/image" Target="../media/image44.jpeg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2.jpeg"/><Relationship Id="rId4" Type="http://schemas.openxmlformats.org/officeDocument/2006/relationships/image" Target="../media/image27.png"/><Relationship Id="rId9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chart" Target="../charts/chart1.xml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10" Type="http://schemas.openxmlformats.org/officeDocument/2006/relationships/slide" Target="slide2.xml"/><Relationship Id="rId4" Type="http://schemas.openxmlformats.org/officeDocument/2006/relationships/image" Target="../media/image9.png"/><Relationship Id="rId9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1</a:t>
            </a:fld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1822739" y="4653136"/>
            <a:ext cx="655403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800" b="1" cap="none" spc="0" dirty="0" smtClean="0">
                <a:ln w="19050">
                  <a:solidFill>
                    <a:schemeClr val="tx1"/>
                  </a:solidFill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ESTUDIO PREELECTORAL </a:t>
            </a:r>
          </a:p>
          <a:p>
            <a:pPr algn="ctr"/>
            <a:r>
              <a:rPr lang="es-ES" sz="4800" b="1" cap="none" spc="0" dirty="0" smtClean="0">
                <a:ln w="19050">
                  <a:solidFill>
                    <a:schemeClr val="tx1"/>
                  </a:solidFill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EN SONORA</a:t>
            </a:r>
            <a:endParaRPr lang="es-ES" sz="4800" b="1" cap="none" spc="0" dirty="0">
              <a:ln w="19050">
                <a:solidFill>
                  <a:schemeClr val="tx1"/>
                </a:solidFill>
              </a:ln>
              <a:solidFill>
                <a:srgbClr val="660033"/>
              </a:solidFill>
              <a:effectLst>
                <a:outerShdw blurRad="38100" dist="38100" dir="2700000" sx="101000" sy="101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8604448" y="3861048"/>
            <a:ext cx="0" cy="252028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8676456" y="4077072"/>
            <a:ext cx="0" cy="2088232"/>
          </a:xfrm>
          <a:prstGeom prst="line">
            <a:avLst/>
          </a:prstGeom>
          <a:ln w="28575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843808" y="6309320"/>
            <a:ext cx="5913040" cy="0"/>
          </a:xfrm>
          <a:prstGeom prst="line">
            <a:avLst/>
          </a:prstGeom>
          <a:ln w="381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979712" y="6245696"/>
            <a:ext cx="6849144" cy="0"/>
          </a:xfrm>
          <a:prstGeom prst="line">
            <a:avLst/>
          </a:prstGeom>
          <a:ln w="19050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6" name="Picture 12" descr="http://t2.gstatic.com/images?q=tbn:ANd9GcRooiuaLwyCBOXYqzdOplK3Cg8kXXTDBymcKPE-zBStCXgiwV0c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66072"/>
            <a:ext cx="1878074" cy="14067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0" lon="21594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71116"/>
            <a:ext cx="1980873" cy="15862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21594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16 Rectángulo"/>
          <p:cNvSpPr/>
          <p:nvPr/>
        </p:nvSpPr>
        <p:spPr>
          <a:xfrm>
            <a:off x="251520" y="6093296"/>
            <a:ext cx="100811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135" b="89850" l="5166" r="89668"/>
                    </a14:imgEffect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44" y="244361"/>
            <a:ext cx="2585751" cy="2538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t2.gstatic.com/images?q=tbn:ANd9GcRV3KZHN8a70avflXRAx3Ujplt3MWiuLViBls0t6hyFx2sUkVPLPQ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656" y="1988840"/>
            <a:ext cx="259080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Rectángulo"/>
          <p:cNvSpPr/>
          <p:nvPr/>
        </p:nvSpPr>
        <p:spPr>
          <a:xfrm>
            <a:off x="5959657" y="1603539"/>
            <a:ext cx="266906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1600" b="1" cap="none" spc="0" dirty="0" smtClean="0">
                <a:ln w="19050">
                  <a:noFill/>
                </a:ln>
                <a:solidFill>
                  <a:srgbClr val="008080"/>
                </a:solidFill>
              </a:rPr>
              <a:t>ESTUDIO ELABORADO PARA :</a:t>
            </a:r>
            <a:endParaRPr lang="es-ES" sz="1600" b="1" cap="none" spc="0" dirty="0">
              <a:ln w="19050">
                <a:noFill/>
              </a:ln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15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50001" y="32641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¿Y por cuál partido nunca votaría usted? </a:t>
            </a:r>
            <a:r>
              <a:rPr lang="es-ES_tradnl" sz="1400" dirty="0" smtClean="0"/>
              <a:t> 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1291016142"/>
              </p:ext>
            </p:extLst>
          </p:nvPr>
        </p:nvGraphicFramePr>
        <p:xfrm>
          <a:off x="539551" y="1844824"/>
          <a:ext cx="8354447" cy="2067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6 Imagen" descr="PR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2204864"/>
            <a:ext cx="389774" cy="40259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919039"/>
            <a:ext cx="361076" cy="276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3" descr="http://t0.gstatic.com/images?q=tbn:ANd9GcT4rlIvjI8BaHcSpTPEdeC-9Ww06mxPqzUctPhzyBoHsmWUJfxm9w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90297"/>
            <a:ext cx="389774" cy="40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988" y="2708920"/>
            <a:ext cx="391108" cy="398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1 Imagen" descr="PAN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25591" y="2472128"/>
            <a:ext cx="360040" cy="380808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10</a:t>
            </a:fld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6740220" y="6550223"/>
            <a:ext cx="200026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PARTIDOS POLÍTICOS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15" name="14 Imagen" descr="P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21949" y="2617148"/>
            <a:ext cx="334027" cy="307796"/>
          </a:xfrm>
          <a:prstGeom prst="rect">
            <a:avLst/>
          </a:prstGeom>
        </p:spPr>
      </p:pic>
      <p:pic>
        <p:nvPicPr>
          <p:cNvPr id="16" name="15 Imagen" descr="Copia de logo_smal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12160" y="2852936"/>
            <a:ext cx="350001" cy="350001"/>
          </a:xfrm>
          <a:prstGeom prst="rect">
            <a:avLst/>
          </a:prstGeom>
        </p:spPr>
      </p:pic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243322"/>
              </p:ext>
            </p:extLst>
          </p:nvPr>
        </p:nvGraphicFramePr>
        <p:xfrm>
          <a:off x="1998956" y="4221088"/>
          <a:ext cx="5146087" cy="2016227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541983"/>
                <a:gridCol w="741526"/>
                <a:gridCol w="632671"/>
                <a:gridCol w="632671"/>
                <a:gridCol w="632671"/>
                <a:gridCol w="632671"/>
                <a:gridCol w="665947"/>
                <a:gridCol w="665947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PRD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PAN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PT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NUEVA</a:t>
                      </a:r>
                      <a:r>
                        <a:rPr lang="es-MX" sz="800" b="1" i="0" u="none" strike="noStrike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ALIANZA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NINGUNO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25.8%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8.7%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/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4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>
                        <a:alpha val="69804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25.4%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AFINIDAD</a:t>
                      </a:r>
                      <a:r>
                        <a:rPr lang="es-MX" sz="800" b="1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PARTIDISTA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PAN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22.1%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PRD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42.9%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OTRA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15.4%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NINGUNA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7.1%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88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7004837" y="6304235"/>
            <a:ext cx="2133600" cy="365125"/>
          </a:xfrm>
        </p:spPr>
        <p:txBody>
          <a:bodyPr/>
          <a:lstStyle/>
          <a:p>
            <a:fld id="{8D6079E2-2A00-4FC8-A0C0-72F8A323D729}" type="slidenum">
              <a:rPr lang="es-MX" smtClean="0"/>
              <a:pPr/>
              <a:t>11</a:t>
            </a:fld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2339614" y="4595644"/>
            <a:ext cx="60702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800" b="1" cap="none" spc="0" dirty="0" smtClean="0">
                <a:ln w="19050">
                  <a:solidFill>
                    <a:schemeClr val="tx1"/>
                  </a:solidFill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ELECCIÓN PRESIDENTE </a:t>
            </a:r>
          </a:p>
          <a:p>
            <a:pPr algn="ctr"/>
            <a:r>
              <a:rPr lang="es-ES" sz="4800" b="1" cap="none" spc="0" dirty="0" smtClean="0">
                <a:ln w="19050">
                  <a:solidFill>
                    <a:schemeClr val="tx1"/>
                  </a:solidFill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DE LA REPÚBLICA</a:t>
            </a:r>
            <a:endParaRPr lang="es-ES" sz="4800" b="1" cap="none" spc="0" dirty="0">
              <a:ln w="19050">
                <a:solidFill>
                  <a:schemeClr val="tx1"/>
                </a:solidFill>
              </a:ln>
              <a:solidFill>
                <a:srgbClr val="660033"/>
              </a:solidFill>
              <a:effectLst>
                <a:outerShdw blurRad="38100" dist="38100" dir="2700000" sx="101000" sy="101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8604448" y="3861048"/>
            <a:ext cx="0" cy="252028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8676456" y="4077072"/>
            <a:ext cx="0" cy="2088232"/>
          </a:xfrm>
          <a:prstGeom prst="line">
            <a:avLst/>
          </a:prstGeom>
          <a:ln w="28575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843808" y="6309320"/>
            <a:ext cx="5913040" cy="0"/>
          </a:xfrm>
          <a:prstGeom prst="line">
            <a:avLst/>
          </a:prstGeom>
          <a:ln w="381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979712" y="6245696"/>
            <a:ext cx="6849144" cy="0"/>
          </a:xfrm>
          <a:prstGeom prst="line">
            <a:avLst/>
          </a:prstGeom>
          <a:ln w="19050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251520" y="6093296"/>
            <a:ext cx="100811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AutoShape 4" descr="data:image/jpeg;base64,/9j/4AAQSkZJRgABAQAAAQABAAD/2wCEAAkGBg8SEBAQEBIQEBIUEBAUFREVFA8UEBUUFBAVFBUQFBQXHCYeGBkjGRQUHy8gJCcpLCwsFR4xNzAqNScuLCkBCQoKDgwOGg8PGSwdHCUtKTUvMywsKSksLi0sKiksLCwpKiksKSw0NSksKiksNSwuKSkpLiwsLCksKSkpKSksKf/AABEIALQBGQMBIgACEQEDEQH/xAAcAAEAAgMBAQEAAAAAAAAAAAAABQYBAwcEAgj/xABGEAACAQICBgUIBwYEBwEAAAAAAQIDEQQGBRIhMUFRYXGBkcETIjJCYqGx0QcjUnKCkvAUQ4OisuEkM1NzY5Ojs8Lx8hX/xAAaAQEAAgMBAAAAAAAAAAAAAAAABAUCAwYB/8QALBEBAAIBAwMCBQQDAQAAAAAAAAECAwQFERIhMRNBIjJRYdEUI3GxofDxgf/aAAwDAQACEQMRAD8A7iAAAAAAAAAAAAAAAAAAAAAAAAAAAAAAAAAAAAAAAAAAAAAAAAAAAAAAAAAAAAAAAAAAAAAAAAAAAAAAAAAAAAAAAAAAAAAAAADFw2BkGLmQAAAAAAYbDZDZizHTw0ftVJLzYf8AlLkgwvetK9VvCYufRyfDZmxEa/7Q5yk2/Ojd6jjxjq7l0cjqeGrxnCM47VKKafQ1c8i3KPptVTPz0+zaBcxc9S2QYuZAAAAAAAAAAAAAAAAAAAAAAAAAAAD5KDnHM85VJUKMnGEHaUouzlLjG64L4l+ZxzSGHnCrUhO+spyv2u9+1O/aYXniFVueW+PHEV7cr/kvTyrUlSm71aa4vbKHCXZsTLMcXwmKnTnGpTerKLun8+aOqZf01DE0VNWUlsnH7MvlyFbcvdBq/Vr0W+aP8pQBAzWgYZkicwadhhqTk7Ob2Qhxb5voXEML3ileq3hozLmSGGhZWlVkvNjy9uXR8TmmJxM6k5VKknKUndt/rcZxeLnVnKpUetKTu34Lkug1wg21GKbbdkkm23yRotbly2q1VtRb7ez5SOs5YoVIYShCompKO1PelrNxT6bWIfK+UFStWrJOrvUd6h85dPAtaNla8Lfb9JbDHXbzPsM04nFQpxc5yjCK3yk0l3s3SOU/Sljak60IOnWhThdKcr+SnJ8YLd2vb4+ZL9FeXQ6LS/qs0Y+eHUMPiYTipQlGcX60Wmu9G5H5/wBC6axGGqKdCbi+MfUkuUo8fidgy1mmOLp3goxqRS16be1dK5xfMwxZoyfylbhtWTRzzz1V+v5WEHn16nJfrtM69Tkv12m9Ut5hnnc6n2V+u004zS9KlSlVqyUIx3t+5JcX0Dw9iJtPEPVOoopttJJXbexJc2+BqwePpVVrUqkKkbtXhKMldb1dHG81Z0rYyTir06Cfm0r+l7VRre+jcjf9HGl5UcbCnfzK14SXDWUW4y91u0i/qazfphfW2PLTTTmtPFojnj7fl2ZGTETJKUAAAAAuAAAAHzKolvaXW0aZ4+kt9SH5kB6AeKWmaC/eLsTfwRplp+hwcn1RfiBJg1YbExnFSi7p/qxtAw0VHN+iKVdeVpzp+WirNa0fPS9XrXDuLcypSwLnXqU4W2Sna/JP+4mOWrLirlrNbKASOgtMzw1VVI7YuynDhKN/iuBK5kytVpxddKLXrpXdvb6uZWTRMTWXK5cd9Ll/jw6rHM9FpOKnJNXTsl8Wap5n5U32yXgisZLpRra9GUnFxSlG1tqbs1t6bd5bo5eore5vtS+CN0TzHLqNPm9XHF0dic1zjFycYRS632dZRdK6UqYio6lR7dyS9GK4RR7MyaRp1KrhRVqUG0ndvWfGXVyIhLguq3HqNd7c9oUOv1U5bdFfEMJF7yPoWEdapNXqq1uKgnfYunZvPHgsteQoqrWX1smlGP2Ftf5tnZcs+XaNqbl9qT7ls+ZlWvHdN0Oh6P3Mnn2S1jIBmuGGjy6RwtKdKca0VOnqvWTV1ZK72cz1mnFrzJdQexMxPMOJ5h0FDD1ZSpOUqMn5spKzj7Eub5PiiM0bparh60a1GTjNPsa4xkuKZ1PCaDhioVKc3aNldWvvvZrbsaaOdZkyxVwdbyc/OhJvydS1lKPLokuKK/Nimk9VfDtNq3CmqpOHP3tx7+8Ok6Hz/Tr01JU2ppLXhrbnzWzbHpPXLNEnuhFdbbOQYbEypyU4OzW75PmjpGW8fhcTTb1dWpFXnByez2lzj0knFm6u0+VFuO3Tgnrx/L/T243NFSEJTnKEIxV29X3K97s5vp7MVXGSvOTUU/NhsSXtNLY2b85acjXqqFJJUYXUbevLjUfPo6Osh9GaNq16sKNGOtOT2clzk3wS5kbNlm9umq92vbqafF+oy9ree/tDGD0bVq1FTpRc5Ple1uMnyRfNE5bjhVFuL8q9vlGmn+C+5Fryrl6nhIOEfOm7a9S1nJ+C5I0afnrVlFcIxXa9vijfhwRXvPlT7lu99T+3TtX+09o+q5UoSlvcVf5npPijT1YqPJJdysfZJUQYl0GQBWJZgr7nqJ/dfzPiWnq/2or8MfE3aHpRlXqqUYyXnvak/X6esno4Omt0IL8MQKtLS9d/vJdll8EfPlK8uNWX5/At8acVuSXYj6Ap8dGV5fu5vr2fE3Q0DXfqpdckWoAVpZcq8ZQXbL5GrH6IdKCk5pttKyT5X39haiAzNU2049En8F8wPRluDVKT4Obt2JIlzyaKpatGmvZv37fE9YAruAf+Mn96r4liK1o+X+MfTKr8GwLFVpqSaaTTTTT3NPgcnzDon9nxE6a9H0oP2XuXZtXYdaKh9ImBvSpVktsZ6rfRPd7172Y3jmFbuOGMmLq94VnKmM8njKL4Sk4PqmrfGxbs8aa8lRVKDtOrddKh6z7d3ec8p1HGUZLfGUZLri7r4HvzBpPy+InU3x2Rj91bPe7vtNcW4hUYdV6entSPMz/1HF2yTlvdiqq/24v/ALj8O8hcqaB/aat5L6qFnPlJ8IdvHo6zp6gkrLYZUr7pW3aTq/dv/wCIHMtTbTj0SfvS8CW0ZT1aNNeyn37fEgswSvWtyjFd934llpxskuSSNi/fQAAGjG/5c/us3nn0g7Upv2WBDZVe2f3Y/FkjprQ9LE0pUqqunufrRlwlF8GiLyrLbJexH4k/WrKO8THL2tprPMeXCtO6Gq4Ss6VRdMZ22TjzXy4EfCu1ezaumnZ2unsa6i6fSJmiliGsPSjCShK8qrSb1ls1YPlzfEpHk+lFXk4rb4Xf6K182GLZu0/73GnJqMU5NtJJbW23uR2bJOVI4SinNJ15pOpLfbiqa6F72cl0PjpYevSrxjGbhK+q1vVrPfxs9/A7ponSdPEUoVqTvCauuafGL5NbjdpqxzMz5Vu/5claVx1+T6/f6NmH9KfWQHp4z+L7o/8AyTuGfnVOv5kFoTzsRrffl3/+yc5FZ0ZAAAGGwK7oD/Pn92f9SLGVfQE/r+uMvBloAAAAAABWNPS1q+ryjCPft8SzlWxL1sX/ABYLua+QFnhGyS5JLuPoADDKroqV8TF85zf8sizYmdoTfKMn3Jla0DH6+PQpP+W3iBaiJzRhtfCV48VTcl1w85fAljXUgpJxe5pp9TVgwvXqrNfq4sfUINtJK7bSS5t7Ej7xOHdOc6b3wnKPc7E1krR3lcSpP0aS1317or4vsI8R34cfjxTfJFF80FopYehCmrXteT5ye9/rkSLMI+iQ7GlYpWKx4hVdJ7cTL78F7ootRU8Y/wDEy/3V8UWwMgAADyaUt5Grf/Tl8NnvPWRuYp2w9Szs2kr/AIkBCZdVWM52s0ob/wASK9n3N04ylhqUvP3VJp+irf5cWuPPlu6s4/MUsNh5ShO1aotSC473eo+hL32OeSk7vWd27tt773u7viyLqMvHwx5dDs+3Rln1ssfD7feS/UWbQORcTiaE6681Wfkk/wB409+3dHhfm+SPnJ2UniZOrVdqEHue+pJeoujm+w6oqstSko+YtsbLZGyaS2GvDh6vism7nuUYbelh+aPP4cKqQlGTjJOMotpp3TTTs0yz5EzTLDVfIyaVKrJLbuhN7FPbuT3Ps5En9JGWHFrFxtK9lVS7EqvwT7Cg2u7buw1TFsV0/HbDuGm7+/n7S/QsKThCbbu2pN9zIbLa+tf+2/jEiMlafniMJVpTm3VpU2tuxuGq9Wfg+rpJbLF/KO/+m/6oljW3VHMOHz4bYck47eYWYAGTUGnFztTnLlCT9zNx4tMTtQqdVu9pAQmXo/XLohLwRaCuZaj9ZN+x8ZIsYAAAAAAKrTd8X/Gf9TLUVOk7Yr+O/wCtgWwAAeTS07UKn3Wu/Z4kJlyP1rfKD97RL6clahPp1V/MiMy0vPm/ZXxAsRix5q2k6MPSnFPlvfcjyzzFRW7XfUvm0BUc4aAqvFa9KEpqqk/NV7TSs0+WxJ7ektOV9BLDUtV2dSTvNrdfhFdCMvMdL7M+6PzMrMlL7NTuj8zyKxE8omPS0pknJHmUuGRazFR9tdn9z6Wn6HNr8Mj1LQuktmIn9+L+DLYU/SldSrTlF3T1bP8ACkW6m9i6l8APoAAYZA5zxkaWFlObsr9r2OyXS2TzKj9JWDdXCKMdslPXS56id112ZjaZiJmG/T0rfLWt54iZhyLSGkJVZKcna+5cEr7F+uZIZY0F+111Si7QS1qk1e8YLf2vcv7EbRoynKMIrWk2kl0s6zlejh8FQUFF1KsttSaSScreim9uqty/uV+Kk5bcy7LcdTXQYYpj46p7R9o+qZp0MJTpqFKOqoxtFLW7N5lpuNFPjJrsujzy09HhRh2teCDzC3a9KDtu2vZ1bCy4cNM8zzL0YvBQU1Ca14TTTUunY0cazJoN4XFVaLu4p3g+cG3btVrPqOvSzFf0qUX+L5ormeKUcXR1o09WrTbkmmryjbzoPZt3J9aNGfH1V591ttOr9DPFbfLPlQtB6Vlhq0asL22xlH7UJK0o921dKR1fK+IjKpGUXeM6bafRsZxovf0W6Qk6zoN7FGU49C3Sj3tPvI2myzE9Mr/fdDW+P16eY8/w6ojJhGSwcUEZmCX1L6ZR+N/AkyJzI/ql99f0yA82WFtqvogv6ifuVXRmk1RjPzXKTatwWxPezNbT1Z7moLoS+LAtNwU79ury9eo+py8DP+I/43/UDxcLi5UNfELjXX/MMft9devUXW34gXC5Uq7tiW+VZP8AmR8LS1dfvJe75GlVXKalJ3bmm32h6uqMmEZA8GmqLlQnbhaX5Xcq8JyV1FvbwV9vcXZo1UsJCPoxjHqSQFaw+hK0vV1F7Wz3bz2U8sv1qndHxbJ8AQqyzD7cu6IeWYfbl3RJoAQUss8qj7Y/3Pl5Yf8AqL8r+ZPgCt1Mt1VulB96LFBWSXQj6AAAAYZFZgwzlTUkruLv02ex+BLGLAUHAZXj5V1qVJqTTvLdBX3tX2XfQWChlp+vO3RFeL+RPGTyIiPDO+S2SebzyjIZfoLepS65fI2f/h4f7H80vme8HrBHPQND7L/NL5muWXqPtr8X9iVMMDh+eNBxwuMlCHoTiqkVsulJtOP5kyzfRVoKV54yV0neEFb0l60uq9l2MsmYMi0MXiKderOotWEYShG1pKMpSW3evSe4n8NhoU4xhCKjCKSjFbklwItMHGSbOg1O7epo64I724+KW9GTCMkpz4ebSGF8pTlDdfc+lbUekAQFDLT/AHk0uiO197+RJ4fRNGG6Cb5va/eewAYSMgAAABho1SwlNu7hC++9lc3AAAAAAAAAAAAAAAAAAAAAAAAAAAABhoyAMWFjIAAAAAAAAAAAAAAAAAAAAAAA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CEAAkGBg8SEBAQEBIQEBIUEBAUFREVFA8UEBUUFBAVFBUQFBQXHCYeGBkjGRQUHy8gJCcpLCwsFR4xNzAqNScuLCkBCQoKDgwOGg8PGSwdHCUtKTUvMywsKSksLi0sKiksLCwpKiksKSw0NSksKiksNSwuKSkpLiwsLCksKSkpKSksKf/AABEIALQBGQMBIgACEQEDEQH/xAAcAAEAAgMBAQEAAAAAAAAAAAAABQYBAwcEAgj/xABGEAACAQICBgUIBwYEBwEAAAAAAQIDEQQGBRIhMUFRYXGBkcETIjJCYqGx0QcjUnKCkvAUQ4OisuEkM1NzY5Ojs8Lx8hX/xAAaAQEAAgMBAAAAAAAAAAAAAAAABAUCAwYB/8QALBEBAAIBAwMCBQQDAQAAAAAAAAECAwQFERIhMRNBIjJRYdEUI3GxofDxgf/aAAwDAQACEQMRAD8A7iAAAAAAAAAAAAAAAAAAAAAAAAAAAAAAAAAAAAAAAAAAAAAAAAAAAAAAAAAAAAAAAAAAAAAAAAAAAAAAAAAAAAAAAAAAAAAAAADFw2BkGLmQAAAAAAYbDZDZizHTw0ftVJLzYf8AlLkgwvetK9VvCYufRyfDZmxEa/7Q5yk2/Ojd6jjxjq7l0cjqeGrxnCM47VKKafQ1c8i3KPptVTPz0+zaBcxc9S2QYuZAAAAAAAAAAAAAAAAAAAAAAAAAAAD5KDnHM85VJUKMnGEHaUouzlLjG64L4l+ZxzSGHnCrUhO+spyv2u9+1O/aYXniFVueW+PHEV7cr/kvTyrUlSm71aa4vbKHCXZsTLMcXwmKnTnGpTerKLun8+aOqZf01DE0VNWUlsnH7MvlyFbcvdBq/Vr0W+aP8pQBAzWgYZkicwadhhqTk7Ob2Qhxb5voXEML3ileq3hozLmSGGhZWlVkvNjy9uXR8TmmJxM6k5VKknKUndt/rcZxeLnVnKpUetKTu34Lkug1wg21GKbbdkkm23yRotbly2q1VtRb7ez5SOs5YoVIYShCompKO1PelrNxT6bWIfK+UFStWrJOrvUd6h85dPAtaNla8Lfb9JbDHXbzPsM04nFQpxc5yjCK3yk0l3s3SOU/Sljak60IOnWhThdKcr+SnJ8YLd2vb4+ZL9FeXQ6LS/qs0Y+eHUMPiYTipQlGcX60Wmu9G5H5/wBC6axGGqKdCbi+MfUkuUo8fidgy1mmOLp3goxqRS16be1dK5xfMwxZoyfylbhtWTRzzz1V+v5WEHn16nJfrtM69Tkv12m9Ut5hnnc6n2V+u004zS9KlSlVqyUIx3t+5JcX0Dw9iJtPEPVOoopttJJXbexJc2+BqwePpVVrUqkKkbtXhKMldb1dHG81Z0rYyTir06Cfm0r+l7VRre+jcjf9HGl5UcbCnfzK14SXDWUW4y91u0i/qazfphfW2PLTTTmtPFojnj7fl2ZGTETJKUAAAAAuAAAAHzKolvaXW0aZ4+kt9SH5kB6AeKWmaC/eLsTfwRplp+hwcn1RfiBJg1YbExnFSi7p/qxtAw0VHN+iKVdeVpzp+WirNa0fPS9XrXDuLcypSwLnXqU4W2Sna/JP+4mOWrLirlrNbKASOgtMzw1VVI7YuynDhKN/iuBK5kytVpxddKLXrpXdvb6uZWTRMTWXK5cd9Ll/jw6rHM9FpOKnJNXTsl8Wap5n5U32yXgisZLpRra9GUnFxSlG1tqbs1t6bd5bo5eore5vtS+CN0TzHLqNPm9XHF0dic1zjFycYRS632dZRdK6UqYio6lR7dyS9GK4RR7MyaRp1KrhRVqUG0ndvWfGXVyIhLguq3HqNd7c9oUOv1U5bdFfEMJF7yPoWEdapNXqq1uKgnfYunZvPHgsteQoqrWX1smlGP2Ftf5tnZcs+XaNqbl9qT7ls+ZlWvHdN0Oh6P3Mnn2S1jIBmuGGjy6RwtKdKca0VOnqvWTV1ZK72cz1mnFrzJdQexMxPMOJ5h0FDD1ZSpOUqMn5spKzj7Eub5PiiM0bparh60a1GTjNPsa4xkuKZ1PCaDhioVKc3aNldWvvvZrbsaaOdZkyxVwdbyc/OhJvydS1lKPLokuKK/Nimk9VfDtNq3CmqpOHP3tx7+8Ok6Hz/Tr01JU2ppLXhrbnzWzbHpPXLNEnuhFdbbOQYbEypyU4OzW75PmjpGW8fhcTTb1dWpFXnByez2lzj0knFm6u0+VFuO3Tgnrx/L/T243NFSEJTnKEIxV29X3K97s5vp7MVXGSvOTUU/NhsSXtNLY2b85acjXqqFJJUYXUbevLjUfPo6Osh9GaNq16sKNGOtOT2clzk3wS5kbNlm9umq92vbqafF+oy9ree/tDGD0bVq1FTpRc5Ple1uMnyRfNE5bjhVFuL8q9vlGmn+C+5Fryrl6nhIOEfOm7a9S1nJ+C5I0afnrVlFcIxXa9vijfhwRXvPlT7lu99T+3TtX+09o+q5UoSlvcVf5npPijT1YqPJJdysfZJUQYl0GQBWJZgr7nqJ/dfzPiWnq/2or8MfE3aHpRlXqqUYyXnvak/X6esno4Omt0IL8MQKtLS9d/vJdll8EfPlK8uNWX5/At8acVuSXYj6Ap8dGV5fu5vr2fE3Q0DXfqpdckWoAVpZcq8ZQXbL5GrH6IdKCk5pttKyT5X39haiAzNU2049En8F8wPRluDVKT4Obt2JIlzyaKpatGmvZv37fE9YAruAf+Mn96r4liK1o+X+MfTKr8GwLFVpqSaaTTTTT3NPgcnzDon9nxE6a9H0oP2XuXZtXYdaKh9ImBvSpVktsZ6rfRPd7172Y3jmFbuOGMmLq94VnKmM8njKL4Sk4PqmrfGxbs8aa8lRVKDtOrddKh6z7d3ec8p1HGUZLfGUZLri7r4HvzBpPy+InU3x2Rj91bPe7vtNcW4hUYdV6entSPMz/1HF2yTlvdiqq/24v/ALj8O8hcqaB/aat5L6qFnPlJ8IdvHo6zp6gkrLYZUr7pW3aTq/dv/wCIHMtTbTj0SfvS8CW0ZT1aNNeyn37fEgswSvWtyjFd934llpxskuSSNi/fQAAGjG/5c/us3nn0g7Upv2WBDZVe2f3Y/FkjprQ9LE0pUqqunufrRlwlF8GiLyrLbJexH4k/WrKO8THL2tprPMeXCtO6Gq4Ss6VRdMZ22TjzXy4EfCu1ezaumnZ2unsa6i6fSJmiliGsPSjCShK8qrSb1ls1YPlzfEpHk+lFXk4rb4Xf6K182GLZu0/73GnJqMU5NtJJbW23uR2bJOVI4SinNJ15pOpLfbiqa6F72cl0PjpYevSrxjGbhK+q1vVrPfxs9/A7ponSdPEUoVqTvCauuafGL5NbjdpqxzMz5Vu/5claVx1+T6/f6NmH9KfWQHp4z+L7o/8AyTuGfnVOv5kFoTzsRrffl3/+yc5FZ0ZAAAGGwK7oD/Pn92f9SLGVfQE/r+uMvBloAAAAAABWNPS1q+ryjCPft8SzlWxL1sX/ABYLua+QFnhGyS5JLuPoADDKroqV8TF85zf8sizYmdoTfKMn3Jla0DH6+PQpP+W3iBaiJzRhtfCV48VTcl1w85fAljXUgpJxe5pp9TVgwvXqrNfq4sfUINtJK7bSS5t7Ej7xOHdOc6b3wnKPc7E1krR3lcSpP0aS1317or4vsI8R34cfjxTfJFF80FopYehCmrXteT5ye9/rkSLMI+iQ7GlYpWKx4hVdJ7cTL78F7ootRU8Y/wDEy/3V8UWwMgAADyaUt5Grf/Tl8NnvPWRuYp2w9Szs2kr/AIkBCZdVWM52s0ob/wASK9n3N04ylhqUvP3VJp+irf5cWuPPlu6s4/MUsNh5ShO1aotSC473eo+hL32OeSk7vWd27tt773u7viyLqMvHwx5dDs+3Rln1ssfD7feS/UWbQORcTiaE6681Wfkk/wB409+3dHhfm+SPnJ2UniZOrVdqEHue+pJeoujm+w6oqstSko+YtsbLZGyaS2GvDh6vism7nuUYbelh+aPP4cKqQlGTjJOMotpp3TTTs0yz5EzTLDVfIyaVKrJLbuhN7FPbuT3Ps5En9JGWHFrFxtK9lVS7EqvwT7Cg2u7buw1TFsV0/HbDuGm7+/n7S/QsKThCbbu2pN9zIbLa+tf+2/jEiMlafniMJVpTm3VpU2tuxuGq9Wfg+rpJbLF/KO/+m/6oljW3VHMOHz4bYck47eYWYAGTUGnFztTnLlCT9zNx4tMTtQqdVu9pAQmXo/XLohLwRaCuZaj9ZN+x8ZIsYAAAAAAKrTd8X/Gf9TLUVOk7Yr+O/wCtgWwAAeTS07UKn3Wu/Z4kJlyP1rfKD97RL6clahPp1V/MiMy0vPm/ZXxAsRix5q2k6MPSnFPlvfcjyzzFRW7XfUvm0BUc4aAqvFa9KEpqqk/NV7TSs0+WxJ7ektOV9BLDUtV2dSTvNrdfhFdCMvMdL7M+6PzMrMlL7NTuj8zyKxE8omPS0pknJHmUuGRazFR9tdn9z6Wn6HNr8Mj1LQuktmIn9+L+DLYU/SldSrTlF3T1bP8ACkW6m9i6l8APoAAYZA5zxkaWFlObsr9r2OyXS2TzKj9JWDdXCKMdslPXS56id112ZjaZiJmG/T0rfLWt54iZhyLSGkJVZKcna+5cEr7F+uZIZY0F+111Si7QS1qk1e8YLf2vcv7EbRoynKMIrWk2kl0s6zlejh8FQUFF1KsttSaSScreim9uqty/uV+Kk5bcy7LcdTXQYYpj46p7R9o+qZp0MJTpqFKOqoxtFLW7N5lpuNFPjJrsujzy09HhRh2teCDzC3a9KDtu2vZ1bCy4cNM8zzL0YvBQU1Ca14TTTUunY0cazJoN4XFVaLu4p3g+cG3btVrPqOvSzFf0qUX+L5ormeKUcXR1o09WrTbkmmryjbzoPZt3J9aNGfH1V591ttOr9DPFbfLPlQtB6Vlhq0asL22xlH7UJK0o921dKR1fK+IjKpGUXeM6bafRsZxovf0W6Qk6zoN7FGU49C3Sj3tPvI2myzE9Mr/fdDW+P16eY8/w6ojJhGSwcUEZmCX1L6ZR+N/AkyJzI/ql99f0yA82WFtqvogv6ifuVXRmk1RjPzXKTatwWxPezNbT1Z7moLoS+LAtNwU79ury9eo+py8DP+I/43/UDxcLi5UNfELjXX/MMft9devUXW34gXC5Uq7tiW+VZP8AmR8LS1dfvJe75GlVXKalJ3bmm32h6uqMmEZA8GmqLlQnbhaX5Xcq8JyV1FvbwV9vcXZo1UsJCPoxjHqSQFaw+hK0vV1F7Wz3bz2U8sv1qndHxbJ8AQqyzD7cu6IeWYfbl3RJoAQUss8qj7Y/3Pl5Yf8AqL8r+ZPgCt1Mt1VulB96LFBWSXQj6AAAAYZFZgwzlTUkruLv02ex+BLGLAUHAZXj5V1qVJqTTvLdBX3tX2XfQWChlp+vO3RFeL+RPGTyIiPDO+S2SebzyjIZfoLepS65fI2f/h4f7H80vme8HrBHPQND7L/NL5muWXqPtr8X9iVMMDh+eNBxwuMlCHoTiqkVsulJtOP5kyzfRVoKV54yV0neEFb0l60uq9l2MsmYMi0MXiKderOotWEYShG1pKMpSW3evSe4n8NhoU4xhCKjCKSjFbklwItMHGSbOg1O7epo64I724+KW9GTCMkpz4ebSGF8pTlDdfc+lbUekAQFDLT/AHk0uiO197+RJ4fRNGG6Cb5va/eewAYSMgAAABho1SwlNu7hC++9lc3AAAAAAAAAAAAAAAAAAAAAAAAAAAABhoyAMWFjIAAAAAAAAAAAAAAAAAAAAAAA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0" descr="data:image/jpeg;base64,/9j/4AAQSkZJRgABAQAAAQABAAD/2wCEAAkGBhANDgwMDBIQDQ0MEA0MDQwNDxANDQwNFBAVFRQQEhQXHCYeGBkkGRUSHy8hJScpLSwsFh4xNTAqNikrLCkBCQoKDgwOGg8PGiolHiQpLCw1LywuKS00LCwsNDUvLDYsKik0LiksLCwsLCwsLCksLCkpKSwsKSwsLCwsLCwsLP/AABEIAOUA3AMBIgACEQEDEQH/xAAbAAEAAgMBAQAAAAAAAAAAAAAAAQcEBQYCA//EAEsQAAECAgIJEAcFCAMBAAAAAAABAgMEBhEFBxIxU3ORstETFRYhMjM1QURSYXF0k7GzFBdRVHKDwiI0QmKBI0OSoaKjweJjZOGC/8QAGgEBAAMBAQEAAAAAAAAAAAAAAAQFBgMBAv/EAC8RAAECAwMMAwEBAQEAAAAAAAABAgMEEQVRgRITFSExMzRBUnGhsQYUMpFh4SL/2gAMAwEAAhEDEQA/AKqsjY9Y07P7dzczExxKv75x89jy89Mimx5bZHtEfzXmSQI0Z7XUQ1tm2ZLx5dr3prWvM0ux5eemRRseXnpkU3QOX2Yl5YaFlOnyppdjy89MijY8vPTIpugPsxLxoWU6fKml2PLz0yKNjy89Mim6A+zEvGhZTp8qaXY8vPTIo2PLz0yKboD7MS8aFlOnyppdjy89MijY8vPTIpugPsxLxoWU6fKml2PLz0yKNjy89Mim6A+zEvGhZTp8qaXY8vPTIo2PLz0yKboD7MS8aFlOnyppdjy89MijY8vPTIpugPsxLxoWU6fKml2PLz0yKNjy89Mim6A+zEvGhZTp8qaXY8vPTIo2PLz0yKboD7MS8aFlOnyppdjy89MijY8vPTIpugPsxLxoWU6fKml2PLz0yKNjy89Mim6A+zEvGhZTp8qaVaPLz0yKbuh6VQIif8zsxhCk0R3iLjn5jCXLxHPrUoLYkoMsrM2m2pi8tsj2iP5rzJUxuW2R7RH815kqQ5j9qaCxuEbj7AAOBbgAAAAAAAAAAAABD7yUssaLDgt3UV7YadarVWeKtEqeOWiVPnFguZVdIqXTWvRF2q2qlaKeDuLZFhkgpKRoaVMRiSq1fkStn8rrIcOcYEZsaGj28zjAjJGYjkAAO53AAAAAAAAAAAACk0S3iLjn5jCFJolvEXHPzGE6U5mU+Q7YeJi8tsj2iP5rzJUxuW2R7RH815kqcJj9qWljcI3H2AAcC3AAAAAAAAAJqPSQnVXlX9FPBv6OUtjSK3K/tpdV24Ll229LF4l6Lx8PVyNq1Krccoqva2rEqpo9RdzXZFOptd2LWJOpFci3MuxX7aKn21+y36l/QsSxFmIE7DSJAVFTaRzFREexfY5OI2CNRLyVGdmbWdkuhKyi7NpSx7Qc5qsyaKaSmdjvSJGYYiVuhpqzONbpm3/NK0KeWC7mu/hUv08q1qba1J07REkbSWWZm8musjys4sBFbSpQeou5rv4VPLm1bS7S+xdosak9P2Q7qBI3MR6Vo6PUiw2L+VPxL03usryPHdEc58Ryve5a3OctauU08vFfFblPbkl7LxYkRKubRD5gAkkoAAAAAAAAAKTRLeIuOfmMIUmiW8Rcc/MYTpTmZT5Dth4mLy2yPaI/mvMlTG5bZHtEfzXmSpwmP2paWNwjcfYABwLcAAAAAAAAAABADOsPMxoceEsq5WRnOYxtX4lVUREVONL20XjDrqSu/UlapeVSqbXtjtWnWxFStss1Yq+y73LfFV/Q7WktMoMiiw21RZjihItSM6XrxdV8zlqsdHjNhQ0qqIUE+ixIyMYms6Os4S2bNR4bYDWPVsvFu2va3aunptojl40qW90GHYK2Q9Hq2e+3DetaRGNqWFXxVJum/wA06TpKXSzJ6x0V8FUiXCJMQnNWtFuNtav/AJVxEgSz5OZasVNWyvLWR2QnS8ZucTUVEqkEqQa406AAAAAAAAAAAABSaJbxFxz8xhCk0S3iLjn5jCdKczKfIdsPExeW2R7RH815kqY3LbI9oj+a8yVOEx+1LSxuEbj7AAOBbgAAAAAAAAAAAG4sZSN8pAiwpf7EWO79pH/E1iJUjWexb+2al71VVVVVVVa1VdtVX2qeQfKNRFVUTafDYbWqqomtSazbWCpJGknLqa3UJ2+QHbh6cap7F6TUAOaj0o5Kh7GvSjj3GVqucrEVGK5blFvo2vaRTwKhWfR9olNQAAAAAAAAAAAAUmiW8Rcc/MYQpNEt4i45+YwnSnMynyHbDxMXltke0R/NeZRi8tsj2iP5rzKOMxvFLSxuEbj7NjYij8xO3fozEfqdSOrc1tVd6/1Gx9X9kME3vGaToLVW5neuD4OO+MtO2pFgRlhtRKIc5ieiQoisbSiFQ+r+yGCb3jNI9X9kME3vGaS3gQ9NxulPJw0nG/wqH1f2QwTe8ZpHq/shgm94zSW8BpuN0p5Gk43+FQOoDZBP3KL1RIekwpyjE5AS6iwIqNS+5qXaJ1q2suwg+225FRf/AE1PJ6lpxU2ohQCoQXLZ2iEtOoqubqcVb0aGiNci/mS85Osq2ztgYsjF1KMm0taw4ibiI32p09Bdyk/DmUo3UtxZy06yNq2KawAE8nAIAAdPR6hD5+D6Q2K2Gl25ly5iuXaq27/SbT1VxfeIfdO0m6ta/cPnRf8AB1iGWnLTmIUZzGqlEW4z0edjMiOai8yufVXFw8PunaSPVXFw8PunaSxwRNLzV6fxDj9+PeVz6q4uHh907SPVXFw8PunaSxgNLzV6fxB9+PeVz6q4uHh907SPVXFw8PunaSxgNLzV6fxB9+PeVx6q4vvDO7dpOPsnIrLR40uqo5YL1YrkSpFVOOovZSlaV/f53HPLiy52LMOckRdiE+QmYkV6o9eRqVJolvEXHOzGEKTRLeIuOdmMNVKcys+Q7YeJi8tsj2iP5rzKMXltke0R/NeZRwmN4paWNwjcfZYVqrczvXB8HHfHA2qtzO9cHwcd8YK1eKdh6K6d37gAQ5yJtrtJ7bxWIlSGSD56uznN/iQauznN/iQ+8264H0B5a9FvKi9S1no+VRU2ngNbZ6wrJ6A+BETbvw38cN/E5P8AJsgfcOI6G5HN2ofSKrVqhQs5KugxIkKIlT4blY5OlFPgdlbMsckOZhx2pUkwyp3S9m1XkVpxqm+l4qRobXpzQ1kvEzsNHgAIdzuWra1+4fOi/wCDrDgqC0hlZaT1OYjMhP1WI64ddV3K1VLtIdHszkPeYX9egxk9LRXTD1RqqlbjKzMN6xXURdtxugaXZnIe8Qv6tBtJWaZGY2LCcj4b0umubeVPaV74ERiVc1U7oR3Nc3ain2ABxPkAwrI2al5W49JiNhapXc3Vf2qqq7ydKGFsykPeYX9eg7tlorkq1qqnY+kY52tEU3KlK0r+/wA7jnlo7MpD3mF/XoKqpFMMizk1Fhqj2Piuc1yXlT2l/Y0GJDe5XtVNXMtLNY5sRapyNapNEt4i45+YwhSaJbxFxz8xhsZTmQvkO2HiYvLbI9oj+a8yjF5bZHtEfzXmUcJjeKWljcI3H2WFaq3M71wfBx3xwNqrczvxQfBx3xgrV4p2Horp3fuBoqb8HTfwJntN6aOm3B038Lc9pGk9+zuhHg7xvdCmyCSDfmvyUMqx9kosu9IkB7obm7f2V+yvQ5LyoXHRuzHpsrCmKkRy1tiNS8kRq1LV0cf6lJoWra1hqkgqredGiq3q+yleVFKS2YTVgZdNaKhU2nDbkI7nU6sAGRKI4a2mxNRlXcaRHonUrP8AxCtyybaf3eVxrswrY21lcK3E0lnbhO6gAFmWBNZAABKKXNQ3g+TxaeKlMoXNQ3g6TxaeKlHbe4TuVFqfhvc3QAUyRQlfW1V+5/O+kr+ssC2rfkvnfSV+bizOFZj7NPIbhBWTWQCxJwUmiW8Rcc7MYQpNEt4i452YwnSnMynyHbDxMXltke0R/NeZRi8tsj2iP5rzKOExvFLSxuEbj7LCtVbmd+KD4OO/OAtVbmd+KD4OO+MFavFOw9FdO79wNVSiRfMScxAhJdRIjURra0bWt0i316jaggQoiw3o9OS1IjXZK1QqFaAT+CTvYekbAJ/BJ3sPSW8C503G6U8lhpKN/hVtjrW809yavcQIf4nXSRHqn5UTayqWVY+RZLwmQISVQ4aI1qf5XpMgEGan4szRH7LkI0aZiRv0SQCCARjhracRNRlW8axIjk6kYmlCuDrrZNkkizbYLdtJZlytWEdtuT9EuTkVN1Z8NYcsxFu9mokGq2ClQACeTQAACULmobwdJYpPFSmULmobwdJYpPFSjtvcJ3Km1Pw3uboAKZIoSvra3IvnfSV+d/bV5F876TgDcWZwrMfZppDcIAAWJOCk0S3iLjn5jCFJolvEXHPzGE6U5mU+Q7YeJi8tsj2iP5rzKMXltke0R/NeZRwmN4paWNwjcfZYVqrczvxQfBx3xwNqrczvXB8HHfGCtXinYeiund+4AArCEKwQD2gJrBBD4iNRVcqIiX3KtSIeo1V2Hp6NPSakLJCA561LFeitgw+Nzqr69CX1NbZ2n8vLI5kBUmY15EYv7Nq/mdx/oVpZOysWbiujx3K567Xsa1vE1qcSF3IWW97kfFSjfZYSsk6IuU9KIY8eM6I5z3qrnvVXuct9zlWtVPmSQas0aJTUgAB6egAAEoXNQ3g6SxaeKlMoXNQ3g6SxaeKlHbe4TuVNqfhvc3QUAyRQlfW1eRfO+kr8sC2ryL530lfm4szhWY+zTSG4QAAsScFJolvEXHPzGEKTRLeIuOfmMJ0pzMp8h2w8TF5bZHtEfzXmUYvLbI9oj+a8yjhMbxS0sbhG4+ywrVW5neuD4OO+OBtVbmd64Pg474wVq8U7D0V07v3A09L5h8KQmokNzmPa1Ll7FVHNW6S8puDR024Om/hTPaRpNKx2It6EeDriN7oVbsknPeY/eu0jZJOe8R+9dpNaQbvNM6U/hq8zD6UNnsknPeI/eu0mJMz8WNvsSJE+N7n+KmOKz1GNTYiHqQmJsRAAD7OgAAAAAAAABKFzUN4OksWnipTKFzUN4PksWnipR23uE7lTan4b3N0ADJFCV7bVvyXzvpOALAtq8i+d9JX5uLM4VmPs00huEAALEnBSaJbxFxz8xhCk0S3iLjn5jCdKczKfIdsPExeW2R7RH815lGLy2yPaI/mvMo4TG8UtLG4RuPssK1VuZ3rg+DjvzgLVW5neuD4OO+MFavFOw9FbO79xJoqbcHTfwpntN4aOm3B038KZ7SNJ79ndDhB3je6FNkEkG/NgAAAAAAAAAAAAAAAShc1DeD5LFJ4qUyhc1DeD5LFJ4qUdt7hO5U2p+G9zdAAyRQlfW1b8n876SvywLa1+S+d9JX5uLM4VmPs00huEAALEnBSaJbxFxz8xhCk0S3iLjn5jCdKczKfIdsPExeW2R7RH815lGLy2yPaI/mvMo4TG8UtLG4RuPssK1VuZ3rg+DjvjgbVW5nOuD4OO+MFavFOw9FbO79wNHTbg6b+FM9pvDR024Om/gbntI0nv2d0OEHeN7oU2QSQb82AAAAAAAAAAAAAAABKFzUN4PksUnipTLS1qK0hlIUjKQ4sxBY9kNEcx0RqOata7SoU1sQ3xIKIxK6+RVWm1VY2l51QNXspkveYHet0jZTJe8wO9bpMx9WN0L/FKLIdcpyVtbkfzvpK/O2tkWUgzPovo8SHGuNVutTcjrmu5qrqOJNjZ7VbLtRyUX/ppZFFSAiKAATyaFJolvEXHPzGEKTRHeIuOfmMJ0pzMp8h2w8TF5bZHtEfzXmUYqffbI9oj+a8yjjMftSzsdU+o3H2dDRWletyRk1PVdVVq7u4qqr6F9pv/AFq/9b+9/qV+CsiyMCK7Le2qkx8rAiOynJrLA9av/W/vf6mDZu2F6XLRpbUNT1VES71S6q20W9V0HGEnwyzpdjkc1utO58tk4DVqieQQSCdQm5SEAkgUGUgBIFBlIQCQKDKQgAkUGUhAJAoMpCEJugBQ8ykvFYrAPRVBWQSDygqhABIoe5SEKTRHeIuOfmMIU9URT9hFxzsxhPlOZlPkK1WHT/TX2ZsW70udVIlzXMTF5v8Ayu6TD1sfhVyLpAJlEpUzKOcmpFGtj8KuRdI1sfhVyLpAPKIe5x16jWx+FXIuka2Pwq5F0gCiDOOvUa2Pwq5F0jWx+FXIukAUQZx16jWx+FXIuka2Pwq5F0gCiDOOvUa2Pwq5F0jWx+FXIukAUQZx16jWx+FXIuka2Pwq5F0gCiDOOvUa2Pwq5F0jWx+FXIukAUQZx16jWx+FXIuka2Pwq5F0gCiDOOvUa2Pwq5F0jWx+FXIukAUQZx16jWx+FXIuka2Pwq5F0gCiDOOvUa2Pwq5F0jWx+FXIukAUQZx16jWx+FXIuka2Pwq5F0gHqIgzjr1Gtj8KuRdJ1VEbFKkCIl3++d+D8jOkA9pQ+Vcq7VP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48" name="Picture 4" descr="http://t1.gstatic.com/images?q=tbn:ANd9GcT2xBYYNQt5CrE91wgHy6Vr8BOOY9ij1j8YJ1ozlQTeQ2rn4XC-HQ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908720"/>
            <a:ext cx="4416096" cy="189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668159" y="3599438"/>
            <a:ext cx="2000264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0" cap="none" spc="0" normalizeH="0" baseline="0" noProof="0" dirty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BASE: 3600 ENTREVISTAS</a:t>
            </a:r>
            <a:endParaRPr kumimoji="0" lang="es-MX" sz="1100" b="1" i="0" u="none" strike="noStrike" kern="0" cap="none" spc="0" normalizeH="0" baseline="0" noProof="0" dirty="0">
              <a:ln w="1905"/>
              <a:solidFill>
                <a:srgbClr val="66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14" name="13 Botón de acción: Hacia delante o Siguiente">
            <a:hlinkClick r:id="rId3" action="ppaction://hlinksldjump" highlightClick="1"/>
          </p:cNvPr>
          <p:cNvSpPr/>
          <p:nvPr/>
        </p:nvSpPr>
        <p:spPr>
          <a:xfrm>
            <a:off x="1043608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Botón de acción: Hacia delante o Siguiente">
            <a:hlinkClick r:id="rId4" action="ppaction://hlinksldjump" highlightClick="1"/>
          </p:cNvPr>
          <p:cNvSpPr/>
          <p:nvPr/>
        </p:nvSpPr>
        <p:spPr>
          <a:xfrm rot="10800000">
            <a:off x="511714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32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39 Rectángulo"/>
          <p:cNvSpPr/>
          <p:nvPr/>
        </p:nvSpPr>
        <p:spPr>
          <a:xfrm>
            <a:off x="251520" y="6021288"/>
            <a:ext cx="1224136" cy="50405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250001" y="-27384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Si </a:t>
            </a:r>
            <a:r>
              <a:rPr lang="es-ES" sz="1400" dirty="0"/>
              <a:t>el día de hoy fueran las elecciones para </a:t>
            </a:r>
            <a:r>
              <a:rPr lang="es-ES" sz="1400" b="1" dirty="0"/>
              <a:t>Presidente de la República</a:t>
            </a:r>
            <a:r>
              <a:rPr lang="es-ES" sz="1400" dirty="0"/>
              <a:t> </a:t>
            </a:r>
            <a:endParaRPr lang="es-ES" sz="1400" dirty="0" smtClean="0"/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</a:t>
            </a:r>
            <a:r>
              <a:rPr lang="es-ES" sz="1400" dirty="0"/>
              <a:t>Por cual partido político y candidato votaría usted</a:t>
            </a:r>
            <a:r>
              <a:rPr lang="es-ES" sz="1400" dirty="0" smtClean="0"/>
              <a:t>?</a:t>
            </a:r>
            <a:r>
              <a:rPr lang="es-MX" sz="1400" dirty="0" smtClean="0"/>
              <a:t>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779649478"/>
              </p:ext>
            </p:extLst>
          </p:nvPr>
        </p:nvGraphicFramePr>
        <p:xfrm>
          <a:off x="112507" y="1697303"/>
          <a:ext cx="8928992" cy="2343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12 Rectángulo redondeado"/>
          <p:cNvSpPr/>
          <p:nvPr/>
        </p:nvSpPr>
        <p:spPr>
          <a:xfrm>
            <a:off x="7092280" y="1053836"/>
            <a:ext cx="1944216" cy="93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MX" sz="900" b="1" dirty="0">
                <a:solidFill>
                  <a:schemeClr val="tx1"/>
                </a:solidFill>
              </a:rPr>
              <a:t>LAS ESTIMACIONES DERIVADAS DEL PRESENTE ESTUDIO </a:t>
            </a:r>
            <a:r>
              <a:rPr lang="es-MX" sz="900" b="1" dirty="0" smtClean="0">
                <a:solidFill>
                  <a:schemeClr val="tx1"/>
                </a:solidFill>
              </a:rPr>
              <a:t>CORRESPONDEN </a:t>
            </a:r>
            <a:endParaRPr lang="es-MX" sz="900" b="1" dirty="0">
              <a:solidFill>
                <a:schemeClr val="tx1"/>
              </a:solidFill>
            </a:endParaRPr>
          </a:p>
          <a:p>
            <a:pPr algn="ctr"/>
            <a:r>
              <a:rPr lang="es-MX" sz="900" b="1" dirty="0">
                <a:solidFill>
                  <a:schemeClr val="tx1"/>
                </a:solidFill>
              </a:rPr>
              <a:t>A LA FECHA EN QUE ESTE FUE APLICADO Y NO NECESARIAMENTE </a:t>
            </a:r>
          </a:p>
          <a:p>
            <a:pPr algn="ctr"/>
            <a:r>
              <a:rPr lang="es-MX" sz="900" b="1" dirty="0" smtClean="0">
                <a:solidFill>
                  <a:schemeClr val="tx1"/>
                </a:solidFill>
              </a:rPr>
              <a:t>TENDRÁN </a:t>
            </a:r>
            <a:r>
              <a:rPr lang="es-MX" sz="900" b="1" dirty="0">
                <a:solidFill>
                  <a:schemeClr val="tx1"/>
                </a:solidFill>
              </a:rPr>
              <a:t>QUE COINCIDIR CON LOS RESULTADOS ELECTORALES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783141" y="1133540"/>
            <a:ext cx="1476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SE UTILIZÓ BOLETA PARA SIMULACIÓN DEL VOTO</a:t>
            </a:r>
            <a:endParaRPr lang="es-MX" sz="900" b="1" dirty="0">
              <a:solidFill>
                <a:schemeClr val="bg1"/>
              </a:solidFill>
            </a:endParaRPr>
          </a:p>
        </p:txBody>
      </p:sp>
      <p:grpSp>
        <p:nvGrpSpPr>
          <p:cNvPr id="15" name="14 Grupo"/>
          <p:cNvGrpSpPr>
            <a:grpSpLocks noChangeAspect="1"/>
          </p:cNvGrpSpPr>
          <p:nvPr/>
        </p:nvGrpSpPr>
        <p:grpSpPr>
          <a:xfrm>
            <a:off x="530936" y="1340768"/>
            <a:ext cx="512672" cy="468000"/>
            <a:chOff x="655317" y="3789122"/>
            <a:chExt cx="788727" cy="720000"/>
          </a:xfrm>
        </p:grpSpPr>
        <p:pic>
          <p:nvPicPr>
            <p:cNvPr id="16" name="Picture 4" descr="http://www.ultra.com.mx/noticias/archivos/timthumb.php?src=http://www.ultra.com.mx/noticias/imagenes/notasNac/c3bf4e_7a8c5b.jpg&amp;h=34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83" t="26936" r="35590" b="49854"/>
            <a:stretch/>
          </p:blipFill>
          <p:spPr bwMode="auto">
            <a:xfrm>
              <a:off x="655317" y="3789122"/>
              <a:ext cx="532307" cy="603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1 Imagen" descr="PAN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8848" y="4165886"/>
              <a:ext cx="335196" cy="343236"/>
            </a:xfrm>
            <a:prstGeom prst="rect">
              <a:avLst/>
            </a:prstGeom>
          </p:spPr>
        </p:pic>
      </p:grpSp>
      <p:grpSp>
        <p:nvGrpSpPr>
          <p:cNvPr id="18" name="17 Grupo"/>
          <p:cNvGrpSpPr>
            <a:grpSpLocks noChangeAspect="1"/>
          </p:cNvGrpSpPr>
          <p:nvPr/>
        </p:nvGrpSpPr>
        <p:grpSpPr>
          <a:xfrm>
            <a:off x="2195736" y="2204864"/>
            <a:ext cx="610956" cy="432000"/>
            <a:chOff x="480556" y="2348880"/>
            <a:chExt cx="891074" cy="650961"/>
          </a:xfrm>
        </p:grpSpPr>
        <p:pic>
          <p:nvPicPr>
            <p:cNvPr id="19" name="Picture 2" descr="AMLO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66" r="45767" b="19715"/>
            <a:stretch/>
          </p:blipFill>
          <p:spPr bwMode="auto">
            <a:xfrm>
              <a:off x="480556" y="2348880"/>
              <a:ext cx="707068" cy="6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19 Imagen" descr="PRD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46186" y="2674397"/>
              <a:ext cx="325444" cy="325444"/>
            </a:xfrm>
            <a:prstGeom prst="rect">
              <a:avLst/>
            </a:prstGeom>
          </p:spPr>
        </p:pic>
      </p:grpSp>
      <p:grpSp>
        <p:nvGrpSpPr>
          <p:cNvPr id="21" name="20 Grupo"/>
          <p:cNvGrpSpPr>
            <a:grpSpLocks noChangeAspect="1"/>
          </p:cNvGrpSpPr>
          <p:nvPr/>
        </p:nvGrpSpPr>
        <p:grpSpPr>
          <a:xfrm>
            <a:off x="1331640" y="1581992"/>
            <a:ext cx="600815" cy="398592"/>
            <a:chOff x="426003" y="1056929"/>
            <a:chExt cx="970544" cy="643879"/>
          </a:xfrm>
        </p:grpSpPr>
        <p:pic>
          <p:nvPicPr>
            <p:cNvPr id="22" name="Picture 2" descr="http://mexadas.com/wp-content/uploads/2012/05/publicidad-penanieto-ibero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4" r="18646" b="9046"/>
            <a:stretch/>
          </p:blipFill>
          <p:spPr bwMode="auto">
            <a:xfrm>
              <a:off x="426003" y="1056929"/>
              <a:ext cx="613536" cy="643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539" y="1309234"/>
              <a:ext cx="357008" cy="3570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4" name="23 Grupo"/>
          <p:cNvGrpSpPr>
            <a:grpSpLocks noChangeAspect="1"/>
          </p:cNvGrpSpPr>
          <p:nvPr/>
        </p:nvGrpSpPr>
        <p:grpSpPr>
          <a:xfrm>
            <a:off x="3879547" y="2636920"/>
            <a:ext cx="548437" cy="468000"/>
            <a:chOff x="395536" y="5301288"/>
            <a:chExt cx="918477" cy="783770"/>
          </a:xfrm>
        </p:grpSpPr>
        <p:pic>
          <p:nvPicPr>
            <p:cNvPr id="25" name="Picture 2" descr="http://www.adnpolitico.com/media/2012/02/22/gabriel-quadri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100000" l="26485" r="690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5" r="31496" b="50000"/>
            <a:stretch/>
          </p:blipFill>
          <p:spPr bwMode="auto">
            <a:xfrm>
              <a:off x="395536" y="5301288"/>
              <a:ext cx="84942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http://1.bp.blogspot.com/-pZxy4CNFlMw/TwimhYv-zXI/AAAAAAAAAjQ/NiXOmOxfAas/s1600/nueva+alianza+logo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" t="6526" r="7010" b="5587"/>
            <a:stretch/>
          </p:blipFill>
          <p:spPr bwMode="auto">
            <a:xfrm>
              <a:off x="1005403" y="5786038"/>
              <a:ext cx="308610" cy="2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26 Grupo"/>
          <p:cNvGrpSpPr>
            <a:grpSpLocks noChangeAspect="1"/>
          </p:cNvGrpSpPr>
          <p:nvPr/>
        </p:nvGrpSpPr>
        <p:grpSpPr>
          <a:xfrm>
            <a:off x="5652120" y="2736477"/>
            <a:ext cx="566658" cy="368443"/>
            <a:chOff x="426003" y="1106950"/>
            <a:chExt cx="922881" cy="600059"/>
          </a:xfrm>
        </p:grpSpPr>
        <p:pic>
          <p:nvPicPr>
            <p:cNvPr id="28" name="Picture 2" descr="http://mexadas.com/wp-content/uploads/2012/05/publicidad-penanieto-ibero.jp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4" r="18646" b="9046"/>
            <a:stretch/>
          </p:blipFill>
          <p:spPr bwMode="auto">
            <a:xfrm>
              <a:off x="426003" y="1106950"/>
              <a:ext cx="565872" cy="593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28 Imagen" descr="Copia de logo_small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91875" y="1350001"/>
              <a:ext cx="357009" cy="357008"/>
            </a:xfrm>
            <a:prstGeom prst="rect">
              <a:avLst/>
            </a:prstGeom>
          </p:spPr>
        </p:pic>
      </p:grpSp>
      <p:grpSp>
        <p:nvGrpSpPr>
          <p:cNvPr id="30" name="29 Grupo"/>
          <p:cNvGrpSpPr>
            <a:grpSpLocks noChangeAspect="1"/>
          </p:cNvGrpSpPr>
          <p:nvPr/>
        </p:nvGrpSpPr>
        <p:grpSpPr>
          <a:xfrm>
            <a:off x="4716016" y="2636968"/>
            <a:ext cx="674853" cy="432000"/>
            <a:chOff x="480556" y="2348880"/>
            <a:chExt cx="984142" cy="650878"/>
          </a:xfrm>
        </p:grpSpPr>
        <p:pic>
          <p:nvPicPr>
            <p:cNvPr id="31" name="Picture 2" descr="AMLO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66" r="45767" b="19715"/>
            <a:stretch/>
          </p:blipFill>
          <p:spPr bwMode="auto">
            <a:xfrm>
              <a:off x="480556" y="2348880"/>
              <a:ext cx="707068" cy="6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735" y="2720806"/>
              <a:ext cx="376963" cy="278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32 Grupo"/>
          <p:cNvGrpSpPr>
            <a:grpSpLocks noChangeAspect="1"/>
          </p:cNvGrpSpPr>
          <p:nvPr/>
        </p:nvGrpSpPr>
        <p:grpSpPr>
          <a:xfrm>
            <a:off x="3059832" y="2636912"/>
            <a:ext cx="605523" cy="396000"/>
            <a:chOff x="480556" y="2351841"/>
            <a:chExt cx="959054" cy="648001"/>
          </a:xfrm>
        </p:grpSpPr>
        <p:pic>
          <p:nvPicPr>
            <p:cNvPr id="34" name="Picture 2" descr="AMLO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66" r="45767" b="19715"/>
            <a:stretch/>
          </p:blipFill>
          <p:spPr bwMode="auto">
            <a:xfrm>
              <a:off x="480556" y="2351841"/>
              <a:ext cx="707068" cy="64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34 Imagen" descr="PT.jp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097768" y="2674399"/>
              <a:ext cx="341842" cy="325443"/>
            </a:xfrm>
            <a:prstGeom prst="rect">
              <a:avLst/>
            </a:prstGeom>
          </p:spPr>
        </p:pic>
      </p:grp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12</a:t>
            </a:fld>
            <a:endParaRPr lang="es-MX"/>
          </a:p>
        </p:txBody>
      </p:sp>
      <p:sp>
        <p:nvSpPr>
          <p:cNvPr id="37" name="36 Rectángulo"/>
          <p:cNvSpPr/>
          <p:nvPr/>
        </p:nvSpPr>
        <p:spPr>
          <a:xfrm>
            <a:off x="5257761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PRESIDENTE DE LA REPÚBLICA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36" name="3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225765"/>
              </p:ext>
            </p:extLst>
          </p:nvPr>
        </p:nvGraphicFramePr>
        <p:xfrm>
          <a:off x="1763688" y="4293096"/>
          <a:ext cx="5485113" cy="2120055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585258"/>
                <a:gridCol w="800733"/>
                <a:gridCol w="683187"/>
                <a:gridCol w="683187"/>
                <a:gridCol w="683187"/>
                <a:gridCol w="683187"/>
                <a:gridCol w="683187"/>
                <a:gridCol w="683187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JOSEFINA VÁZQUEZ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MOTA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ENRIQUE PEÑA NIETO  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 dirty="0">
                          <a:latin typeface="+mj-lt"/>
                        </a:rPr>
                        <a:t>ANDRÉS MANUEL LÓPEZ </a:t>
                      </a:r>
                      <a:r>
                        <a:rPr lang="pt-BR" sz="800" b="1" i="0" u="none" strike="noStrike" dirty="0" smtClean="0">
                          <a:latin typeface="+mj-lt"/>
                        </a:rPr>
                        <a:t>OBRADOR</a:t>
                      </a:r>
                      <a:endParaRPr lang="pt-BR" sz="800" b="1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VOTO</a:t>
                      </a:r>
                    </a:p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NULO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NO SABE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NR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32.3%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/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20.7%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FC7">
                        <a:alpha val="69804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>
                        <a:alpha val="69804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38.9%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25.4%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45.0%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AFINIDAD</a:t>
                      </a:r>
                      <a:r>
                        <a:rPr lang="es-MX" sz="800" b="1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PARTIDISTA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PAN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82.4%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83.0%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PRD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OTRA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NINGUNA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35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50001" y="-27384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Si </a:t>
            </a:r>
            <a:r>
              <a:rPr lang="es-ES" sz="1400" dirty="0"/>
              <a:t>el día de hoy fueran las elecciones para </a:t>
            </a:r>
            <a:r>
              <a:rPr lang="es-ES" sz="1400" b="1" dirty="0"/>
              <a:t>Presidente de la República</a:t>
            </a:r>
            <a:r>
              <a:rPr lang="es-ES" sz="1400" dirty="0"/>
              <a:t> </a:t>
            </a:r>
            <a:endParaRPr lang="es-ES" sz="1400" dirty="0" smtClean="0"/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</a:t>
            </a:r>
            <a:r>
              <a:rPr lang="es-ES" sz="1400" dirty="0"/>
              <a:t>Por cual partido político y candidato votaría usted</a:t>
            </a:r>
            <a:r>
              <a:rPr lang="es-ES" sz="1400" dirty="0" smtClean="0"/>
              <a:t>?</a:t>
            </a:r>
            <a:r>
              <a:rPr lang="es-MX" sz="1400" dirty="0" smtClean="0"/>
              <a:t>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4279575042"/>
              </p:ext>
            </p:extLst>
          </p:nvPr>
        </p:nvGraphicFramePr>
        <p:xfrm>
          <a:off x="107504" y="1989836"/>
          <a:ext cx="8928992" cy="2159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12 Rectángulo redondeado"/>
          <p:cNvSpPr/>
          <p:nvPr/>
        </p:nvSpPr>
        <p:spPr>
          <a:xfrm>
            <a:off x="7092280" y="1053836"/>
            <a:ext cx="1944216" cy="93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MX" sz="900" b="1" dirty="0">
                <a:solidFill>
                  <a:schemeClr val="tx1"/>
                </a:solidFill>
              </a:rPr>
              <a:t>LAS ESTIMACIONES DERIVADAS DEL PRESENTE ESTUDIO </a:t>
            </a:r>
            <a:r>
              <a:rPr lang="es-MX" sz="900" b="1" dirty="0" smtClean="0">
                <a:solidFill>
                  <a:schemeClr val="tx1"/>
                </a:solidFill>
              </a:rPr>
              <a:t>CORRESPONDEN </a:t>
            </a:r>
            <a:endParaRPr lang="es-MX" sz="900" b="1" dirty="0">
              <a:solidFill>
                <a:schemeClr val="tx1"/>
              </a:solidFill>
            </a:endParaRPr>
          </a:p>
          <a:p>
            <a:pPr algn="ctr"/>
            <a:r>
              <a:rPr lang="es-MX" sz="900" b="1" dirty="0">
                <a:solidFill>
                  <a:schemeClr val="tx1"/>
                </a:solidFill>
              </a:rPr>
              <a:t>A LA FECHA EN QUE ESTE FUE APLICADO Y NO NECESARIAMENTE </a:t>
            </a:r>
          </a:p>
          <a:p>
            <a:pPr algn="ctr"/>
            <a:r>
              <a:rPr lang="es-MX" sz="900" b="1" dirty="0" smtClean="0">
                <a:solidFill>
                  <a:schemeClr val="tx1"/>
                </a:solidFill>
              </a:rPr>
              <a:t>TENDRÁN </a:t>
            </a:r>
            <a:r>
              <a:rPr lang="es-MX" sz="900" b="1" dirty="0">
                <a:solidFill>
                  <a:schemeClr val="tx1"/>
                </a:solidFill>
              </a:rPr>
              <a:t>QUE COINCIDIR CON LOS RESULTADOS ELECTORALES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783141" y="1133540"/>
            <a:ext cx="1476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SE UTILIZÓ BOLETA PARA SIMULACIÓN DEL VOTO</a:t>
            </a:r>
            <a:endParaRPr lang="es-MX" sz="900" b="1" dirty="0">
              <a:solidFill>
                <a:schemeClr val="bg1"/>
              </a:solidFill>
            </a:endParaRPr>
          </a:p>
        </p:txBody>
      </p:sp>
      <p:grpSp>
        <p:nvGrpSpPr>
          <p:cNvPr id="15" name="14 Grupo"/>
          <p:cNvGrpSpPr>
            <a:grpSpLocks noChangeAspect="1"/>
          </p:cNvGrpSpPr>
          <p:nvPr/>
        </p:nvGrpSpPr>
        <p:grpSpPr>
          <a:xfrm>
            <a:off x="683568" y="1556792"/>
            <a:ext cx="512672" cy="468000"/>
            <a:chOff x="655317" y="3789122"/>
            <a:chExt cx="788727" cy="720000"/>
          </a:xfrm>
        </p:grpSpPr>
        <p:pic>
          <p:nvPicPr>
            <p:cNvPr id="16" name="Picture 4" descr="http://www.ultra.com.mx/noticias/archivos/timthumb.php?src=http://www.ultra.com.mx/noticias/imagenes/notasNac/c3bf4e_7a8c5b.jpg&amp;h=34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83" t="26936" r="35590" b="49854"/>
            <a:stretch/>
          </p:blipFill>
          <p:spPr bwMode="auto">
            <a:xfrm>
              <a:off x="655317" y="3789122"/>
              <a:ext cx="532307" cy="603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1 Imagen" descr="PAN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8848" y="4165886"/>
              <a:ext cx="335196" cy="343236"/>
            </a:xfrm>
            <a:prstGeom prst="rect">
              <a:avLst/>
            </a:prstGeom>
          </p:spPr>
        </p:pic>
      </p:grpSp>
      <p:grpSp>
        <p:nvGrpSpPr>
          <p:cNvPr id="24" name="23 Grupo"/>
          <p:cNvGrpSpPr>
            <a:grpSpLocks noChangeAspect="1"/>
          </p:cNvGrpSpPr>
          <p:nvPr/>
        </p:nvGrpSpPr>
        <p:grpSpPr>
          <a:xfrm>
            <a:off x="4246922" y="2852936"/>
            <a:ext cx="548437" cy="468000"/>
            <a:chOff x="395536" y="5301288"/>
            <a:chExt cx="918477" cy="783770"/>
          </a:xfrm>
        </p:grpSpPr>
        <p:pic>
          <p:nvPicPr>
            <p:cNvPr id="25" name="Picture 2" descr="http://www.adnpolitico.com/media/2012/02/22/gabriel-quadri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26485" r="690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5" r="31496" b="50000"/>
            <a:stretch/>
          </p:blipFill>
          <p:spPr bwMode="auto">
            <a:xfrm>
              <a:off x="395536" y="5301288"/>
              <a:ext cx="84942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http://1.bp.blogspot.com/-pZxy4CNFlMw/TwimhYv-zXI/AAAAAAAAAjQ/NiXOmOxfAas/s1600/nueva+alianza+logo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" t="6526" r="7010" b="5587"/>
            <a:stretch/>
          </p:blipFill>
          <p:spPr bwMode="auto">
            <a:xfrm>
              <a:off x="1005403" y="5786038"/>
              <a:ext cx="308610" cy="2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4 Grupo"/>
          <p:cNvGrpSpPr/>
          <p:nvPr/>
        </p:nvGrpSpPr>
        <p:grpSpPr>
          <a:xfrm>
            <a:off x="1956950" y="1840685"/>
            <a:ext cx="670834" cy="508195"/>
            <a:chOff x="618953" y="1460181"/>
            <a:chExt cx="670834" cy="508195"/>
          </a:xfrm>
        </p:grpSpPr>
        <p:grpSp>
          <p:nvGrpSpPr>
            <p:cNvPr id="21" name="20 Grupo"/>
            <p:cNvGrpSpPr>
              <a:grpSpLocks noChangeAspect="1"/>
            </p:cNvGrpSpPr>
            <p:nvPr/>
          </p:nvGrpSpPr>
          <p:grpSpPr>
            <a:xfrm>
              <a:off x="618953" y="1460181"/>
              <a:ext cx="600815" cy="398592"/>
              <a:chOff x="426003" y="1056929"/>
              <a:chExt cx="970544" cy="643879"/>
            </a:xfrm>
          </p:grpSpPr>
          <p:pic>
            <p:nvPicPr>
              <p:cNvPr id="22" name="Picture 2" descr="http://mexadas.com/wp-content/uploads/2012/05/publicidad-penanieto-ibero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4" r="18646" b="9046"/>
              <a:stretch/>
            </p:blipFill>
            <p:spPr bwMode="auto">
              <a:xfrm>
                <a:off x="426003" y="1056929"/>
                <a:ext cx="613536" cy="6438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9539" y="1309234"/>
                <a:ext cx="357008" cy="357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6" name="35 Imagen" descr="Copia de logo_small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70580" y="1749169"/>
              <a:ext cx="219207" cy="219207"/>
            </a:xfrm>
            <a:prstGeom prst="rect">
              <a:avLst/>
            </a:prstGeom>
          </p:spPr>
        </p:pic>
      </p:grpSp>
      <p:grpSp>
        <p:nvGrpSpPr>
          <p:cNvPr id="6" name="5 Grupo"/>
          <p:cNvGrpSpPr/>
          <p:nvPr/>
        </p:nvGrpSpPr>
        <p:grpSpPr>
          <a:xfrm>
            <a:off x="3065897" y="2367117"/>
            <a:ext cx="811752" cy="485819"/>
            <a:chOff x="3140891" y="3084455"/>
            <a:chExt cx="811752" cy="485819"/>
          </a:xfrm>
        </p:grpSpPr>
        <p:grpSp>
          <p:nvGrpSpPr>
            <p:cNvPr id="18" name="17 Grupo"/>
            <p:cNvGrpSpPr>
              <a:grpSpLocks noChangeAspect="1"/>
            </p:cNvGrpSpPr>
            <p:nvPr/>
          </p:nvGrpSpPr>
          <p:grpSpPr>
            <a:xfrm>
              <a:off x="3140891" y="3084455"/>
              <a:ext cx="610956" cy="432000"/>
              <a:chOff x="480556" y="2348880"/>
              <a:chExt cx="891074" cy="650961"/>
            </a:xfrm>
          </p:grpSpPr>
          <p:pic>
            <p:nvPicPr>
              <p:cNvPr id="19" name="Picture 2" descr="AMLO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466" r="45767" b="19715"/>
              <a:stretch/>
            </p:blipFill>
            <p:spPr bwMode="auto">
              <a:xfrm>
                <a:off x="480556" y="2348880"/>
                <a:ext cx="707068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19 Imagen" descr="PRD1.jpg"/>
              <p:cNvPicPr>
                <a:picLocks noChangeAspect="1"/>
              </p:cNvPicPr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1046186" y="2674397"/>
                <a:ext cx="325444" cy="325444"/>
              </a:xfrm>
              <a:prstGeom prst="rect">
                <a:avLst/>
              </a:prstGeom>
            </p:spPr>
          </p:pic>
        </p:grpSp>
        <p:pic>
          <p:nvPicPr>
            <p:cNvPr id="37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0570" y="3385128"/>
              <a:ext cx="258494" cy="185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37 Imagen" descr="PT.jp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36812" y="3180461"/>
              <a:ext cx="215831" cy="198882"/>
            </a:xfrm>
            <a:prstGeom prst="rect">
              <a:avLst/>
            </a:prstGeom>
          </p:spPr>
        </p:pic>
      </p:grp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13</a:t>
            </a:fld>
            <a:endParaRPr lang="es-MX"/>
          </a:p>
        </p:txBody>
      </p:sp>
      <p:sp>
        <p:nvSpPr>
          <p:cNvPr id="27" name="26 Rectángulo"/>
          <p:cNvSpPr/>
          <p:nvPr/>
        </p:nvSpPr>
        <p:spPr>
          <a:xfrm>
            <a:off x="5257761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PRESIDENTE DE LA REPÚBLICA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28" name="2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265808"/>
              </p:ext>
            </p:extLst>
          </p:nvPr>
        </p:nvGraphicFramePr>
        <p:xfrm>
          <a:off x="2195736" y="4725144"/>
          <a:ext cx="4680520" cy="1369590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570462"/>
                <a:gridCol w="780488"/>
                <a:gridCol w="665914"/>
                <a:gridCol w="665914"/>
                <a:gridCol w="665914"/>
                <a:gridCol w="665914"/>
                <a:gridCol w="665914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JOSEFINA VÁZQUEZ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MOTA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ENRIQUE PEÑA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NIETO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ANDRÉS MANUEL LÓPEZ </a:t>
                      </a:r>
                      <a:r>
                        <a:rPr lang="pt-BR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OBRADOR</a:t>
                      </a:r>
                      <a:endParaRPr lang="pt-BR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VOTO</a:t>
                      </a:r>
                    </a:p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NULO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NO SABE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32.3%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21.0%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38.9%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25.4%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45.0%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9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5949280"/>
            <a:ext cx="1103299" cy="573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250001" y="-99392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Si </a:t>
            </a:r>
            <a:r>
              <a:rPr lang="es-ES" sz="1400" dirty="0"/>
              <a:t>el día de hoy fueran las elecciones para </a:t>
            </a:r>
            <a:r>
              <a:rPr lang="es-ES" sz="1400" b="1" dirty="0"/>
              <a:t>Presidente de la República</a:t>
            </a:r>
            <a:r>
              <a:rPr lang="es-ES" sz="1400" dirty="0"/>
              <a:t> </a:t>
            </a:r>
            <a:endParaRPr lang="es-ES" sz="1400" dirty="0" smtClean="0"/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</a:t>
            </a:r>
            <a:r>
              <a:rPr lang="es-ES" sz="1400" dirty="0"/>
              <a:t>Por cual partido político y candidato votaría usted</a:t>
            </a:r>
            <a:r>
              <a:rPr lang="es-ES" sz="1400" dirty="0" smtClean="0"/>
              <a:t>?</a:t>
            </a:r>
            <a:r>
              <a:rPr lang="es-MX" sz="1400" dirty="0" smtClean="0"/>
              <a:t>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7092280" y="1053836"/>
            <a:ext cx="1944216" cy="93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MX" sz="900" b="1" dirty="0">
                <a:solidFill>
                  <a:schemeClr val="tx1"/>
                </a:solidFill>
              </a:rPr>
              <a:t>LAS ESTIMACIONES DERIVADAS DEL PRESENTE ESTUDIO </a:t>
            </a:r>
            <a:r>
              <a:rPr lang="es-MX" sz="900" b="1" dirty="0" smtClean="0">
                <a:solidFill>
                  <a:schemeClr val="tx1"/>
                </a:solidFill>
              </a:rPr>
              <a:t>CORRESPONDEN </a:t>
            </a:r>
            <a:endParaRPr lang="es-MX" sz="900" b="1" dirty="0">
              <a:solidFill>
                <a:schemeClr val="tx1"/>
              </a:solidFill>
            </a:endParaRPr>
          </a:p>
          <a:p>
            <a:pPr algn="ctr"/>
            <a:r>
              <a:rPr lang="es-MX" sz="900" b="1" dirty="0">
                <a:solidFill>
                  <a:schemeClr val="tx1"/>
                </a:solidFill>
              </a:rPr>
              <a:t>A LA FECHA EN QUE ESTE FUE APLICADO Y NO NECESARIAMENTE </a:t>
            </a:r>
          </a:p>
          <a:p>
            <a:pPr algn="ctr"/>
            <a:r>
              <a:rPr lang="es-MX" sz="900" b="1" dirty="0" smtClean="0">
                <a:solidFill>
                  <a:schemeClr val="tx1"/>
                </a:solidFill>
              </a:rPr>
              <a:t>TENDRÁN </a:t>
            </a:r>
            <a:r>
              <a:rPr lang="es-MX" sz="900" b="1" dirty="0">
                <a:solidFill>
                  <a:schemeClr val="tx1"/>
                </a:solidFill>
              </a:rPr>
              <a:t>QUE COINCIDIR CON LOS RESULTADOS ELECTORALES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816080" y="917540"/>
            <a:ext cx="1476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SE UTILIZÓ BOLETA PARA SIMULACIÓN DEL VOTO</a:t>
            </a:r>
            <a:endParaRPr lang="es-MX" sz="900" b="1" dirty="0">
              <a:solidFill>
                <a:schemeClr val="bg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14</a:t>
            </a:fld>
            <a:endParaRPr lang="es-MX"/>
          </a:p>
        </p:txBody>
      </p:sp>
      <p:sp>
        <p:nvSpPr>
          <p:cNvPr id="50" name="49 Rectángulo"/>
          <p:cNvSpPr/>
          <p:nvPr/>
        </p:nvSpPr>
        <p:spPr>
          <a:xfrm>
            <a:off x="5257761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PRESIDENTE DE LA REPÚBLICA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3855181" y="4077072"/>
            <a:ext cx="1476000" cy="368400"/>
          </a:xfrm>
          <a:prstGeom prst="roundRect">
            <a:avLst/>
          </a:prstGeom>
          <a:solidFill>
            <a:srgbClr val="0066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POBLACIÓN CON AFINIDAD PRIÍSTA</a:t>
            </a:r>
            <a:endParaRPr lang="es-MX" sz="900" b="1" dirty="0">
              <a:solidFill>
                <a:schemeClr val="bg1"/>
              </a:solidFill>
            </a:endParaRPr>
          </a:p>
        </p:txBody>
      </p:sp>
      <p:graphicFrame>
        <p:nvGraphicFramePr>
          <p:cNvPr id="71" name="70 Gráfico"/>
          <p:cNvGraphicFramePr/>
          <p:nvPr>
            <p:extLst>
              <p:ext uri="{D42A27DB-BD31-4B8C-83A1-F6EECF244321}">
                <p14:modId xmlns:p14="http://schemas.microsoft.com/office/powerpoint/2010/main" val="1963308733"/>
              </p:ext>
            </p:extLst>
          </p:nvPr>
        </p:nvGraphicFramePr>
        <p:xfrm>
          <a:off x="130737" y="4005064"/>
          <a:ext cx="8928992" cy="267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2" name="71 Grupo"/>
          <p:cNvGrpSpPr>
            <a:grpSpLocks noChangeAspect="1"/>
          </p:cNvGrpSpPr>
          <p:nvPr/>
        </p:nvGrpSpPr>
        <p:grpSpPr>
          <a:xfrm>
            <a:off x="3195232" y="5481280"/>
            <a:ext cx="512672" cy="468000"/>
            <a:chOff x="655317" y="3789122"/>
            <a:chExt cx="788727" cy="720000"/>
          </a:xfrm>
        </p:grpSpPr>
        <p:pic>
          <p:nvPicPr>
            <p:cNvPr id="73" name="Picture 4" descr="http://www.ultra.com.mx/noticias/archivos/timthumb.php?src=http://www.ultra.com.mx/noticias/imagenes/notasNac/c3bf4e_7a8c5b.jpg&amp;h=34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83" t="26936" r="35590" b="49854"/>
            <a:stretch/>
          </p:blipFill>
          <p:spPr bwMode="auto">
            <a:xfrm>
              <a:off x="655317" y="3789122"/>
              <a:ext cx="532307" cy="603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1 Imagen" descr="PAN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8848" y="4165886"/>
              <a:ext cx="335196" cy="343236"/>
            </a:xfrm>
            <a:prstGeom prst="rect">
              <a:avLst/>
            </a:prstGeom>
          </p:spPr>
        </p:pic>
      </p:grpSp>
      <p:grpSp>
        <p:nvGrpSpPr>
          <p:cNvPr id="78" name="77 Grupo"/>
          <p:cNvGrpSpPr/>
          <p:nvPr/>
        </p:nvGrpSpPr>
        <p:grpSpPr>
          <a:xfrm>
            <a:off x="683568" y="3934509"/>
            <a:ext cx="670834" cy="508195"/>
            <a:chOff x="618953" y="1460181"/>
            <a:chExt cx="670834" cy="508195"/>
          </a:xfrm>
        </p:grpSpPr>
        <p:grpSp>
          <p:nvGrpSpPr>
            <p:cNvPr id="79" name="58 Grupo"/>
            <p:cNvGrpSpPr>
              <a:grpSpLocks noChangeAspect="1"/>
            </p:cNvGrpSpPr>
            <p:nvPr/>
          </p:nvGrpSpPr>
          <p:grpSpPr>
            <a:xfrm>
              <a:off x="618953" y="1460181"/>
              <a:ext cx="600815" cy="398592"/>
              <a:chOff x="426003" y="1056929"/>
              <a:chExt cx="970544" cy="643879"/>
            </a:xfrm>
          </p:grpSpPr>
          <p:pic>
            <p:nvPicPr>
              <p:cNvPr id="81" name="Picture 2" descr="http://mexadas.com/wp-content/uploads/2012/05/publicidad-penanieto-ibero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4" r="18646" b="9046"/>
              <a:stretch/>
            </p:blipFill>
            <p:spPr bwMode="auto">
              <a:xfrm>
                <a:off x="426003" y="1056929"/>
                <a:ext cx="613536" cy="6438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9539" y="1309234"/>
                <a:ext cx="357008" cy="357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80" name="79 Imagen" descr="Copia de logo_small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70580" y="1749169"/>
              <a:ext cx="219207" cy="219207"/>
            </a:xfrm>
            <a:prstGeom prst="rect">
              <a:avLst/>
            </a:prstGeom>
          </p:spPr>
        </p:pic>
      </p:grpSp>
      <p:grpSp>
        <p:nvGrpSpPr>
          <p:cNvPr id="83" name="82 Grupo"/>
          <p:cNvGrpSpPr/>
          <p:nvPr/>
        </p:nvGrpSpPr>
        <p:grpSpPr>
          <a:xfrm>
            <a:off x="1816032" y="5373216"/>
            <a:ext cx="811752" cy="535869"/>
            <a:chOff x="3140891" y="3084455"/>
            <a:chExt cx="811752" cy="535869"/>
          </a:xfrm>
        </p:grpSpPr>
        <p:grpSp>
          <p:nvGrpSpPr>
            <p:cNvPr id="84" name="63 Grupo"/>
            <p:cNvGrpSpPr>
              <a:grpSpLocks noChangeAspect="1"/>
            </p:cNvGrpSpPr>
            <p:nvPr/>
          </p:nvGrpSpPr>
          <p:grpSpPr>
            <a:xfrm>
              <a:off x="3140891" y="3084455"/>
              <a:ext cx="610956" cy="432000"/>
              <a:chOff x="480556" y="2348880"/>
              <a:chExt cx="891074" cy="650961"/>
            </a:xfrm>
          </p:grpSpPr>
          <p:pic>
            <p:nvPicPr>
              <p:cNvPr id="87" name="Picture 2" descr="AMLO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466" r="45767" b="19715"/>
              <a:stretch/>
            </p:blipFill>
            <p:spPr bwMode="auto">
              <a:xfrm>
                <a:off x="480556" y="2348880"/>
                <a:ext cx="707068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8" name="87 Imagen" descr="PRD1.jp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1046186" y="2674397"/>
                <a:ext cx="325444" cy="325444"/>
              </a:xfrm>
              <a:prstGeom prst="rect">
                <a:avLst/>
              </a:prstGeom>
            </p:spPr>
          </p:pic>
        </p:grpSp>
        <p:pic>
          <p:nvPicPr>
            <p:cNvPr id="85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894" y="3435178"/>
              <a:ext cx="258494" cy="185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85 Imagen" descr="PT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36812" y="3180461"/>
              <a:ext cx="215831" cy="198882"/>
            </a:xfrm>
            <a:prstGeom prst="rect">
              <a:avLst/>
            </a:prstGeom>
          </p:spPr>
        </p:pic>
      </p:grpSp>
      <p:graphicFrame>
        <p:nvGraphicFramePr>
          <p:cNvPr id="52" name="51 Gráfico"/>
          <p:cNvGraphicFramePr/>
          <p:nvPr>
            <p:extLst>
              <p:ext uri="{D42A27DB-BD31-4B8C-83A1-F6EECF244321}">
                <p14:modId xmlns:p14="http://schemas.microsoft.com/office/powerpoint/2010/main" val="3970721498"/>
              </p:ext>
            </p:extLst>
          </p:nvPr>
        </p:nvGraphicFramePr>
        <p:xfrm>
          <a:off x="251520" y="1043608"/>
          <a:ext cx="8928992" cy="2745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53" name="52 Rectángulo redondeado"/>
          <p:cNvSpPr/>
          <p:nvPr/>
        </p:nvSpPr>
        <p:spPr>
          <a:xfrm>
            <a:off x="3816080" y="1556792"/>
            <a:ext cx="1476000" cy="368400"/>
          </a:xfrm>
          <a:prstGeom prst="roundRect">
            <a:avLst/>
          </a:prstGeom>
          <a:solidFill>
            <a:srgbClr val="00206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POBLACIÓN CON AFINIDAD PANISTA</a:t>
            </a:r>
            <a:endParaRPr lang="es-MX" sz="900" b="1" dirty="0">
              <a:solidFill>
                <a:schemeClr val="bg1"/>
              </a:solidFill>
            </a:endParaRPr>
          </a:p>
        </p:txBody>
      </p:sp>
      <p:grpSp>
        <p:nvGrpSpPr>
          <p:cNvPr id="54" name="53 Grupo"/>
          <p:cNvGrpSpPr>
            <a:grpSpLocks noChangeAspect="1"/>
          </p:cNvGrpSpPr>
          <p:nvPr/>
        </p:nvGrpSpPr>
        <p:grpSpPr>
          <a:xfrm>
            <a:off x="818968" y="1016784"/>
            <a:ext cx="512672" cy="468000"/>
            <a:chOff x="655317" y="3789122"/>
            <a:chExt cx="788727" cy="720000"/>
          </a:xfrm>
        </p:grpSpPr>
        <p:pic>
          <p:nvPicPr>
            <p:cNvPr id="55" name="Picture 4" descr="http://www.ultra.com.mx/noticias/archivos/timthumb.php?src=http://www.ultra.com.mx/noticias/imagenes/notasNac/c3bf4e_7a8c5b.jpg&amp;h=34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83" t="26936" r="35590" b="49854"/>
            <a:stretch/>
          </p:blipFill>
          <p:spPr bwMode="auto">
            <a:xfrm>
              <a:off x="655317" y="3789122"/>
              <a:ext cx="532307" cy="603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1 Imagen" descr="PAN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8848" y="4165886"/>
              <a:ext cx="335196" cy="343236"/>
            </a:xfrm>
            <a:prstGeom prst="rect">
              <a:avLst/>
            </a:prstGeom>
          </p:spPr>
        </p:pic>
      </p:grpSp>
      <p:grpSp>
        <p:nvGrpSpPr>
          <p:cNvPr id="57" name="56 Grupo"/>
          <p:cNvGrpSpPr/>
          <p:nvPr/>
        </p:nvGrpSpPr>
        <p:grpSpPr>
          <a:xfrm>
            <a:off x="2037574" y="2564904"/>
            <a:ext cx="670834" cy="508195"/>
            <a:chOff x="618953" y="1460181"/>
            <a:chExt cx="670834" cy="508195"/>
          </a:xfrm>
        </p:grpSpPr>
        <p:grpSp>
          <p:nvGrpSpPr>
            <p:cNvPr id="58" name="39 Grupo"/>
            <p:cNvGrpSpPr>
              <a:grpSpLocks noChangeAspect="1"/>
            </p:cNvGrpSpPr>
            <p:nvPr/>
          </p:nvGrpSpPr>
          <p:grpSpPr>
            <a:xfrm>
              <a:off x="618953" y="1460181"/>
              <a:ext cx="600815" cy="398592"/>
              <a:chOff x="426003" y="1056929"/>
              <a:chExt cx="970544" cy="643879"/>
            </a:xfrm>
          </p:grpSpPr>
          <p:pic>
            <p:nvPicPr>
              <p:cNvPr id="60" name="Picture 2" descr="http://mexadas.com/wp-content/uploads/2012/05/publicidad-penanieto-ibero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4" r="18646" b="9046"/>
              <a:stretch/>
            </p:blipFill>
            <p:spPr bwMode="auto">
              <a:xfrm>
                <a:off x="426003" y="1056929"/>
                <a:ext cx="613536" cy="6438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9539" y="1309234"/>
                <a:ext cx="357008" cy="357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59" name="58 Imagen" descr="Copia de logo_small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70580" y="1749169"/>
              <a:ext cx="219207" cy="219207"/>
            </a:xfrm>
            <a:prstGeom prst="rect">
              <a:avLst/>
            </a:prstGeom>
          </p:spPr>
        </p:pic>
      </p:grpSp>
      <p:grpSp>
        <p:nvGrpSpPr>
          <p:cNvPr id="62" name="61 Grupo"/>
          <p:cNvGrpSpPr/>
          <p:nvPr/>
        </p:nvGrpSpPr>
        <p:grpSpPr>
          <a:xfrm>
            <a:off x="3153343" y="2564904"/>
            <a:ext cx="811752" cy="535869"/>
            <a:chOff x="3140891" y="3084455"/>
            <a:chExt cx="811752" cy="535869"/>
          </a:xfrm>
        </p:grpSpPr>
        <p:grpSp>
          <p:nvGrpSpPr>
            <p:cNvPr id="63" name="44 Grupo"/>
            <p:cNvGrpSpPr>
              <a:grpSpLocks noChangeAspect="1"/>
            </p:cNvGrpSpPr>
            <p:nvPr/>
          </p:nvGrpSpPr>
          <p:grpSpPr>
            <a:xfrm>
              <a:off x="3140891" y="3084455"/>
              <a:ext cx="610956" cy="432000"/>
              <a:chOff x="480556" y="2348880"/>
              <a:chExt cx="891074" cy="650961"/>
            </a:xfrm>
          </p:grpSpPr>
          <p:pic>
            <p:nvPicPr>
              <p:cNvPr id="66" name="Picture 2" descr="AMLO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466" r="45767" b="19715"/>
              <a:stretch/>
            </p:blipFill>
            <p:spPr bwMode="auto">
              <a:xfrm>
                <a:off x="480556" y="2348880"/>
                <a:ext cx="707068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7" name="66 Imagen" descr="PRD1.jp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1046186" y="2674397"/>
                <a:ext cx="325444" cy="325444"/>
              </a:xfrm>
              <a:prstGeom prst="rect">
                <a:avLst/>
              </a:prstGeom>
            </p:spPr>
          </p:pic>
        </p:grpSp>
        <p:pic>
          <p:nvPicPr>
            <p:cNvPr id="64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894" y="3435178"/>
              <a:ext cx="258494" cy="185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64 Imagen" descr="PT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36812" y="3180461"/>
              <a:ext cx="215831" cy="198882"/>
            </a:xfrm>
            <a:prstGeom prst="rect">
              <a:avLst/>
            </a:prstGeom>
          </p:spPr>
        </p:pic>
      </p:grpSp>
      <p:grpSp>
        <p:nvGrpSpPr>
          <p:cNvPr id="69" name="68 Grupo"/>
          <p:cNvGrpSpPr>
            <a:grpSpLocks noChangeAspect="1"/>
          </p:cNvGrpSpPr>
          <p:nvPr/>
        </p:nvGrpSpPr>
        <p:grpSpPr>
          <a:xfrm>
            <a:off x="4283968" y="5509960"/>
            <a:ext cx="548437" cy="468000"/>
            <a:chOff x="395536" y="5301288"/>
            <a:chExt cx="918477" cy="783770"/>
          </a:xfrm>
        </p:grpSpPr>
        <p:pic>
          <p:nvPicPr>
            <p:cNvPr id="75" name="Picture 2" descr="http://www.adnpolitico.com/media/2012/02/22/gabriel-quadri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26485" r="690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5" r="31496" b="50000"/>
            <a:stretch/>
          </p:blipFill>
          <p:spPr bwMode="auto">
            <a:xfrm>
              <a:off x="395536" y="5301288"/>
              <a:ext cx="84942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2" descr="http://1.bp.blogspot.com/-pZxy4CNFlMw/TwimhYv-zXI/AAAAAAAAAjQ/NiXOmOxfAas/s1600/nueva+alianza+logo.jpg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" t="6526" r="7010" b="5587"/>
            <a:stretch/>
          </p:blipFill>
          <p:spPr bwMode="auto">
            <a:xfrm>
              <a:off x="1005403" y="5786038"/>
              <a:ext cx="308610" cy="2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42 Grupo"/>
          <p:cNvGrpSpPr>
            <a:grpSpLocks noChangeAspect="1"/>
          </p:cNvGrpSpPr>
          <p:nvPr/>
        </p:nvGrpSpPr>
        <p:grpSpPr>
          <a:xfrm>
            <a:off x="4455611" y="2636912"/>
            <a:ext cx="548437" cy="468000"/>
            <a:chOff x="395536" y="5301288"/>
            <a:chExt cx="918477" cy="783770"/>
          </a:xfrm>
        </p:grpSpPr>
        <p:pic>
          <p:nvPicPr>
            <p:cNvPr id="44" name="Picture 2" descr="http://www.adnpolitico.com/media/2012/02/22/gabriel-quadri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26485" r="690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5" r="31496" b="50000"/>
            <a:stretch/>
          </p:blipFill>
          <p:spPr bwMode="auto">
            <a:xfrm>
              <a:off x="395536" y="5301288"/>
              <a:ext cx="84942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2" descr="http://1.bp.blogspot.com/-pZxy4CNFlMw/TwimhYv-zXI/AAAAAAAAAjQ/NiXOmOxfAas/s1600/nueva+alianza+logo.jpg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" t="6526" r="7010" b="5587"/>
            <a:stretch/>
          </p:blipFill>
          <p:spPr bwMode="auto">
            <a:xfrm>
              <a:off x="1005403" y="5786038"/>
              <a:ext cx="308610" cy="2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669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50001" y="-99392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Si </a:t>
            </a:r>
            <a:r>
              <a:rPr lang="es-ES" sz="1400" dirty="0"/>
              <a:t>el día de hoy fueran las elecciones para </a:t>
            </a:r>
            <a:r>
              <a:rPr lang="es-ES" sz="1400" b="1" dirty="0"/>
              <a:t>Presidente de la República</a:t>
            </a:r>
            <a:r>
              <a:rPr lang="es-ES" sz="1400" dirty="0"/>
              <a:t> </a:t>
            </a:r>
            <a:endParaRPr lang="es-ES" sz="1400" dirty="0" smtClean="0"/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</a:t>
            </a:r>
            <a:r>
              <a:rPr lang="es-ES" sz="1400" dirty="0"/>
              <a:t>Por cual partido político y candidato votaría usted</a:t>
            </a:r>
            <a:r>
              <a:rPr lang="es-ES" sz="1400" dirty="0" smtClean="0"/>
              <a:t>?</a:t>
            </a:r>
            <a:r>
              <a:rPr lang="es-MX" sz="1400" dirty="0" smtClean="0"/>
              <a:t>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1006151838"/>
              </p:ext>
            </p:extLst>
          </p:nvPr>
        </p:nvGraphicFramePr>
        <p:xfrm>
          <a:off x="217276" y="1292758"/>
          <a:ext cx="8928992" cy="2332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Rectángulo"/>
          <p:cNvSpPr/>
          <p:nvPr/>
        </p:nvSpPr>
        <p:spPr>
          <a:xfrm>
            <a:off x="250001" y="5947311"/>
            <a:ext cx="1103299" cy="573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 redondeado"/>
          <p:cNvSpPr/>
          <p:nvPr/>
        </p:nvSpPr>
        <p:spPr>
          <a:xfrm>
            <a:off x="7092280" y="1053836"/>
            <a:ext cx="1944216" cy="93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MX" sz="900" b="1" dirty="0">
                <a:solidFill>
                  <a:schemeClr val="tx1"/>
                </a:solidFill>
              </a:rPr>
              <a:t>LAS ESTIMACIONES DERIVADAS DEL PRESENTE ESTUDIO </a:t>
            </a:r>
            <a:r>
              <a:rPr lang="es-MX" sz="900" b="1" dirty="0" smtClean="0">
                <a:solidFill>
                  <a:schemeClr val="tx1"/>
                </a:solidFill>
              </a:rPr>
              <a:t>CORRESPONDEN </a:t>
            </a:r>
            <a:endParaRPr lang="es-MX" sz="900" b="1" dirty="0">
              <a:solidFill>
                <a:schemeClr val="tx1"/>
              </a:solidFill>
            </a:endParaRPr>
          </a:p>
          <a:p>
            <a:pPr algn="ctr"/>
            <a:r>
              <a:rPr lang="es-MX" sz="900" b="1" dirty="0">
                <a:solidFill>
                  <a:schemeClr val="tx1"/>
                </a:solidFill>
              </a:rPr>
              <a:t>A LA FECHA EN QUE ESTE FUE APLICADO Y NO NECESARIAMENTE </a:t>
            </a:r>
          </a:p>
          <a:p>
            <a:pPr algn="ctr"/>
            <a:r>
              <a:rPr lang="es-MX" sz="900" b="1" dirty="0" smtClean="0">
                <a:solidFill>
                  <a:schemeClr val="tx1"/>
                </a:solidFill>
              </a:rPr>
              <a:t>TENDRÁN </a:t>
            </a:r>
            <a:r>
              <a:rPr lang="es-MX" sz="900" b="1" dirty="0">
                <a:solidFill>
                  <a:schemeClr val="tx1"/>
                </a:solidFill>
              </a:rPr>
              <a:t>QUE COINCIDIR CON LOS RESULTADOS ELECTORALES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816080" y="917540"/>
            <a:ext cx="1476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SE UTILIZÓ BOLETA PARA SIMULACIÓN DEL VOTO</a:t>
            </a:r>
            <a:endParaRPr lang="es-MX" sz="900" b="1" dirty="0">
              <a:solidFill>
                <a:schemeClr val="bg1"/>
              </a:solidFill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683568" y="1092931"/>
            <a:ext cx="811752" cy="535869"/>
            <a:chOff x="3140891" y="3084455"/>
            <a:chExt cx="811752" cy="535869"/>
          </a:xfrm>
        </p:grpSpPr>
        <p:grpSp>
          <p:nvGrpSpPr>
            <p:cNvPr id="18" name="17 Grupo"/>
            <p:cNvGrpSpPr>
              <a:grpSpLocks noChangeAspect="1"/>
            </p:cNvGrpSpPr>
            <p:nvPr/>
          </p:nvGrpSpPr>
          <p:grpSpPr>
            <a:xfrm>
              <a:off x="3140891" y="3084455"/>
              <a:ext cx="610956" cy="432000"/>
              <a:chOff x="480556" y="2348880"/>
              <a:chExt cx="891074" cy="650961"/>
            </a:xfrm>
          </p:grpSpPr>
          <p:pic>
            <p:nvPicPr>
              <p:cNvPr id="19" name="Picture 2" descr="AMLO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466" r="45767" b="19715"/>
              <a:stretch/>
            </p:blipFill>
            <p:spPr bwMode="auto">
              <a:xfrm>
                <a:off x="480556" y="2348880"/>
                <a:ext cx="707068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19 Imagen" descr="PRD1.jp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046186" y="2674397"/>
                <a:ext cx="325444" cy="325444"/>
              </a:xfrm>
              <a:prstGeom prst="rect">
                <a:avLst/>
              </a:prstGeom>
            </p:spPr>
          </p:pic>
        </p:grpSp>
        <p:pic>
          <p:nvPicPr>
            <p:cNvPr id="37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894" y="3435178"/>
              <a:ext cx="258494" cy="185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37 Imagen" descr="PT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36812" y="3180461"/>
              <a:ext cx="215831" cy="198882"/>
            </a:xfrm>
            <a:prstGeom prst="rect">
              <a:avLst/>
            </a:prstGeom>
          </p:spPr>
        </p:pic>
      </p:grpSp>
      <p:sp>
        <p:nvSpPr>
          <p:cNvPr id="27" name="26 Rectángulo redondeado"/>
          <p:cNvSpPr/>
          <p:nvPr/>
        </p:nvSpPr>
        <p:spPr>
          <a:xfrm>
            <a:off x="3816080" y="1484784"/>
            <a:ext cx="1476000" cy="3684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tx1"/>
                </a:solidFill>
              </a:rPr>
              <a:t>POBLACIÓN CON AFINIDAD AL MC/PRD/PT</a:t>
            </a:r>
            <a:endParaRPr lang="es-MX" sz="900" b="1" dirty="0">
              <a:solidFill>
                <a:schemeClr val="tx1"/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3816080" y="4005064"/>
            <a:ext cx="1476000" cy="3684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POBLACIÓN  SIN AFINIDAD PARTIDISTA</a:t>
            </a:r>
            <a:endParaRPr lang="es-MX" sz="900" b="1" dirty="0">
              <a:solidFill>
                <a:schemeClr val="bg1"/>
              </a:solidFill>
            </a:endParaRPr>
          </a:p>
        </p:txBody>
      </p:sp>
      <p:graphicFrame>
        <p:nvGraphicFramePr>
          <p:cNvPr id="29" name="28 Gráfico"/>
          <p:cNvGraphicFramePr/>
          <p:nvPr>
            <p:extLst>
              <p:ext uri="{D42A27DB-BD31-4B8C-83A1-F6EECF244321}">
                <p14:modId xmlns:p14="http://schemas.microsoft.com/office/powerpoint/2010/main" val="3903624606"/>
              </p:ext>
            </p:extLst>
          </p:nvPr>
        </p:nvGraphicFramePr>
        <p:xfrm>
          <a:off x="208495" y="4543415"/>
          <a:ext cx="8928992" cy="2286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30" name="29 Grupo"/>
          <p:cNvGrpSpPr>
            <a:grpSpLocks noChangeAspect="1"/>
          </p:cNvGrpSpPr>
          <p:nvPr/>
        </p:nvGrpSpPr>
        <p:grpSpPr>
          <a:xfrm>
            <a:off x="818968" y="4689192"/>
            <a:ext cx="512672" cy="468000"/>
            <a:chOff x="655317" y="3789122"/>
            <a:chExt cx="788727" cy="720000"/>
          </a:xfrm>
        </p:grpSpPr>
        <p:pic>
          <p:nvPicPr>
            <p:cNvPr id="31" name="Picture 4" descr="http://www.ultra.com.mx/noticias/archivos/timthumb.php?src=http://www.ultra.com.mx/noticias/imagenes/notasNac/c3bf4e_7a8c5b.jpg&amp;h=34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83" t="26936" r="35590" b="49854"/>
            <a:stretch/>
          </p:blipFill>
          <p:spPr bwMode="auto">
            <a:xfrm>
              <a:off x="655317" y="3789122"/>
              <a:ext cx="532307" cy="603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1 Imagen" descr="PAN2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08848" y="4165886"/>
              <a:ext cx="335196" cy="343236"/>
            </a:xfrm>
            <a:prstGeom prst="rect">
              <a:avLst/>
            </a:prstGeom>
          </p:spPr>
        </p:pic>
      </p:grpSp>
      <p:grpSp>
        <p:nvGrpSpPr>
          <p:cNvPr id="33" name="32 Grupo"/>
          <p:cNvGrpSpPr>
            <a:grpSpLocks noChangeAspect="1"/>
          </p:cNvGrpSpPr>
          <p:nvPr/>
        </p:nvGrpSpPr>
        <p:grpSpPr>
          <a:xfrm>
            <a:off x="4398772" y="5337264"/>
            <a:ext cx="548437" cy="468000"/>
            <a:chOff x="395536" y="5301288"/>
            <a:chExt cx="918477" cy="783770"/>
          </a:xfrm>
        </p:grpSpPr>
        <p:pic>
          <p:nvPicPr>
            <p:cNvPr id="34" name="Picture 2" descr="http://www.adnpolitico.com/media/2012/02/22/gabriel-quadri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00000" l="26485" r="690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5" r="31496" b="50000"/>
            <a:stretch/>
          </p:blipFill>
          <p:spPr bwMode="auto">
            <a:xfrm>
              <a:off x="395536" y="5301288"/>
              <a:ext cx="84942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" descr="http://1.bp.blogspot.com/-pZxy4CNFlMw/TwimhYv-zXI/AAAAAAAAAjQ/NiXOmOxfAas/s1600/nueva+alianza+logo.jp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" t="6526" r="7010" b="5587"/>
            <a:stretch/>
          </p:blipFill>
          <p:spPr bwMode="auto">
            <a:xfrm>
              <a:off x="1005403" y="5786038"/>
              <a:ext cx="308610" cy="2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38 Grupo"/>
          <p:cNvGrpSpPr/>
          <p:nvPr/>
        </p:nvGrpSpPr>
        <p:grpSpPr>
          <a:xfrm>
            <a:off x="1973950" y="4752627"/>
            <a:ext cx="670834" cy="508195"/>
            <a:chOff x="618953" y="1460181"/>
            <a:chExt cx="670834" cy="508195"/>
          </a:xfrm>
        </p:grpSpPr>
        <p:grpSp>
          <p:nvGrpSpPr>
            <p:cNvPr id="40" name="39 Grupo"/>
            <p:cNvGrpSpPr>
              <a:grpSpLocks noChangeAspect="1"/>
            </p:cNvGrpSpPr>
            <p:nvPr/>
          </p:nvGrpSpPr>
          <p:grpSpPr>
            <a:xfrm>
              <a:off x="618953" y="1460181"/>
              <a:ext cx="600815" cy="398592"/>
              <a:chOff x="426003" y="1056929"/>
              <a:chExt cx="970544" cy="643879"/>
            </a:xfrm>
          </p:grpSpPr>
          <p:pic>
            <p:nvPicPr>
              <p:cNvPr id="42" name="Picture 2" descr="http://mexadas.com/wp-content/uploads/2012/05/publicidad-penanieto-ibero.jpg"/>
              <p:cNvPicPr>
                <a:picLocks noChangeAspect="1" noChangeArrowheads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4" r="18646" b="9046"/>
              <a:stretch/>
            </p:blipFill>
            <p:spPr bwMode="auto">
              <a:xfrm>
                <a:off x="426003" y="1056929"/>
                <a:ext cx="613536" cy="6438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2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9539" y="1309234"/>
                <a:ext cx="357008" cy="357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1" name="40 Imagen" descr="Copia de logo_small.jpg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70580" y="1749169"/>
              <a:ext cx="219207" cy="219207"/>
            </a:xfrm>
            <a:prstGeom prst="rect">
              <a:avLst/>
            </a:prstGeom>
          </p:spPr>
        </p:pic>
      </p:grpSp>
      <p:grpSp>
        <p:nvGrpSpPr>
          <p:cNvPr id="44" name="43 Grupo"/>
          <p:cNvGrpSpPr/>
          <p:nvPr/>
        </p:nvGrpSpPr>
        <p:grpSpPr>
          <a:xfrm>
            <a:off x="3121898" y="4744762"/>
            <a:ext cx="811752" cy="535869"/>
            <a:chOff x="3140891" y="3084455"/>
            <a:chExt cx="811752" cy="535869"/>
          </a:xfrm>
        </p:grpSpPr>
        <p:grpSp>
          <p:nvGrpSpPr>
            <p:cNvPr id="45" name="44 Grupo"/>
            <p:cNvGrpSpPr>
              <a:grpSpLocks noChangeAspect="1"/>
            </p:cNvGrpSpPr>
            <p:nvPr/>
          </p:nvGrpSpPr>
          <p:grpSpPr>
            <a:xfrm>
              <a:off x="3140891" y="3084455"/>
              <a:ext cx="610956" cy="432000"/>
              <a:chOff x="480556" y="2348880"/>
              <a:chExt cx="891074" cy="650961"/>
            </a:xfrm>
          </p:grpSpPr>
          <p:pic>
            <p:nvPicPr>
              <p:cNvPr id="48" name="Picture 2" descr="AMLO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466" r="45767" b="19715"/>
              <a:stretch/>
            </p:blipFill>
            <p:spPr bwMode="auto">
              <a:xfrm>
                <a:off x="480556" y="2348880"/>
                <a:ext cx="707068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9" name="48 Imagen" descr="PRD1.jp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046186" y="2674397"/>
                <a:ext cx="325444" cy="325444"/>
              </a:xfrm>
              <a:prstGeom prst="rect">
                <a:avLst/>
              </a:prstGeom>
            </p:spPr>
          </p:pic>
        </p:grpSp>
        <p:pic>
          <p:nvPicPr>
            <p:cNvPr id="46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894" y="3435178"/>
              <a:ext cx="258494" cy="185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46 Imagen" descr="PT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36812" y="3180461"/>
              <a:ext cx="215831" cy="198882"/>
            </a:xfrm>
            <a:prstGeom prst="rect">
              <a:avLst/>
            </a:prstGeom>
          </p:spPr>
        </p:pic>
      </p:grp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15</a:t>
            </a:fld>
            <a:endParaRPr lang="es-MX"/>
          </a:p>
        </p:txBody>
      </p:sp>
      <p:sp>
        <p:nvSpPr>
          <p:cNvPr id="50" name="49 Rectángulo"/>
          <p:cNvSpPr/>
          <p:nvPr/>
        </p:nvSpPr>
        <p:spPr>
          <a:xfrm>
            <a:off x="5257761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PRESIDENTE DE LA REPÚBLICA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36" name="35 Grupo"/>
          <p:cNvGrpSpPr>
            <a:grpSpLocks noChangeAspect="1"/>
          </p:cNvGrpSpPr>
          <p:nvPr/>
        </p:nvGrpSpPr>
        <p:grpSpPr>
          <a:xfrm>
            <a:off x="4499992" y="2528952"/>
            <a:ext cx="512672" cy="468000"/>
            <a:chOff x="655317" y="3789122"/>
            <a:chExt cx="788727" cy="720000"/>
          </a:xfrm>
        </p:grpSpPr>
        <p:pic>
          <p:nvPicPr>
            <p:cNvPr id="51" name="Picture 4" descr="http://www.ultra.com.mx/noticias/archivos/timthumb.php?src=http://www.ultra.com.mx/noticias/imagenes/notasNac/c3bf4e_7a8c5b.jpg&amp;h=34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83" t="26936" r="35590" b="49854"/>
            <a:stretch/>
          </p:blipFill>
          <p:spPr bwMode="auto">
            <a:xfrm>
              <a:off x="655317" y="3789122"/>
              <a:ext cx="532307" cy="603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1 Imagen" descr="PAN2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08848" y="4165886"/>
              <a:ext cx="335196" cy="343236"/>
            </a:xfrm>
            <a:prstGeom prst="rect">
              <a:avLst/>
            </a:prstGeom>
          </p:spPr>
        </p:pic>
      </p:grpSp>
      <p:grpSp>
        <p:nvGrpSpPr>
          <p:cNvPr id="53" name="52 Grupo"/>
          <p:cNvGrpSpPr>
            <a:grpSpLocks noChangeAspect="1"/>
          </p:cNvGrpSpPr>
          <p:nvPr/>
        </p:nvGrpSpPr>
        <p:grpSpPr>
          <a:xfrm>
            <a:off x="1945206" y="2456944"/>
            <a:ext cx="548437" cy="468000"/>
            <a:chOff x="395536" y="5301288"/>
            <a:chExt cx="918477" cy="783770"/>
          </a:xfrm>
        </p:grpSpPr>
        <p:pic>
          <p:nvPicPr>
            <p:cNvPr id="54" name="Picture 2" descr="http://www.adnpolitico.com/media/2012/02/22/gabriel-quadri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00000" l="26485" r="690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5" r="31496" b="50000"/>
            <a:stretch/>
          </p:blipFill>
          <p:spPr bwMode="auto">
            <a:xfrm>
              <a:off x="395536" y="5301288"/>
              <a:ext cx="84942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2" descr="http://1.bp.blogspot.com/-pZxy4CNFlMw/TwimhYv-zXI/AAAAAAAAAjQ/NiXOmOxfAas/s1600/nueva+alianza+logo.jp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" t="6526" r="7010" b="5587"/>
            <a:stretch/>
          </p:blipFill>
          <p:spPr bwMode="auto">
            <a:xfrm>
              <a:off x="1005403" y="5786038"/>
              <a:ext cx="308610" cy="2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6" name="55 Grupo"/>
          <p:cNvGrpSpPr/>
          <p:nvPr/>
        </p:nvGrpSpPr>
        <p:grpSpPr>
          <a:xfrm>
            <a:off x="3262816" y="2548709"/>
            <a:ext cx="670834" cy="508195"/>
            <a:chOff x="618953" y="1460181"/>
            <a:chExt cx="670834" cy="508195"/>
          </a:xfrm>
        </p:grpSpPr>
        <p:grpSp>
          <p:nvGrpSpPr>
            <p:cNvPr id="57" name="56 Grupo"/>
            <p:cNvGrpSpPr>
              <a:grpSpLocks noChangeAspect="1"/>
            </p:cNvGrpSpPr>
            <p:nvPr/>
          </p:nvGrpSpPr>
          <p:grpSpPr>
            <a:xfrm>
              <a:off x="618953" y="1460181"/>
              <a:ext cx="600815" cy="398592"/>
              <a:chOff x="426003" y="1056929"/>
              <a:chExt cx="970544" cy="643879"/>
            </a:xfrm>
          </p:grpSpPr>
          <p:pic>
            <p:nvPicPr>
              <p:cNvPr id="59" name="Picture 2" descr="http://mexadas.com/wp-content/uploads/2012/05/publicidad-penanieto-ibero.jpg"/>
              <p:cNvPicPr>
                <a:picLocks noChangeAspect="1" noChangeArrowheads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4" r="18646" b="9046"/>
              <a:stretch/>
            </p:blipFill>
            <p:spPr bwMode="auto">
              <a:xfrm>
                <a:off x="426003" y="1056929"/>
                <a:ext cx="613536" cy="6438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9539" y="1309234"/>
                <a:ext cx="357008" cy="357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58" name="57 Imagen" descr="Copia de logo_small.jpg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070580" y="1749169"/>
              <a:ext cx="219207" cy="2192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133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50001" y="-27384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Si </a:t>
            </a:r>
            <a:r>
              <a:rPr lang="es-ES" sz="1400" dirty="0"/>
              <a:t>el día de hoy fueran las elecciones para </a:t>
            </a:r>
            <a:r>
              <a:rPr lang="es-ES" sz="1400" b="1" dirty="0"/>
              <a:t>Presidente de la República</a:t>
            </a:r>
            <a:r>
              <a:rPr lang="es-ES" sz="1400" dirty="0"/>
              <a:t> </a:t>
            </a:r>
            <a:endParaRPr lang="es-ES" sz="1400" dirty="0" smtClean="0"/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</a:t>
            </a:r>
            <a:r>
              <a:rPr lang="es-ES" sz="1400" dirty="0"/>
              <a:t>Por cual partido político y candidato votaría usted</a:t>
            </a:r>
            <a:r>
              <a:rPr lang="es-ES" sz="1400" dirty="0" smtClean="0"/>
              <a:t>?</a:t>
            </a:r>
            <a:r>
              <a:rPr lang="es-MX" sz="1400" dirty="0" smtClean="0"/>
              <a:t>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593714556"/>
              </p:ext>
            </p:extLst>
          </p:nvPr>
        </p:nvGraphicFramePr>
        <p:xfrm>
          <a:off x="755322" y="2209547"/>
          <a:ext cx="7633356" cy="2537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12 Rectángulo redondeado"/>
          <p:cNvSpPr/>
          <p:nvPr/>
        </p:nvSpPr>
        <p:spPr>
          <a:xfrm>
            <a:off x="7092280" y="1053836"/>
            <a:ext cx="1944216" cy="93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MX" sz="900" b="1" dirty="0">
                <a:solidFill>
                  <a:schemeClr val="tx1"/>
                </a:solidFill>
              </a:rPr>
              <a:t>LAS ESTIMACIONES DERIVADAS DEL PRESENTE ESTUDIO </a:t>
            </a:r>
            <a:r>
              <a:rPr lang="es-MX" sz="900" b="1" dirty="0" smtClean="0">
                <a:solidFill>
                  <a:schemeClr val="tx1"/>
                </a:solidFill>
              </a:rPr>
              <a:t>CORRESPONDEN </a:t>
            </a:r>
            <a:endParaRPr lang="es-MX" sz="900" b="1" dirty="0">
              <a:solidFill>
                <a:schemeClr val="tx1"/>
              </a:solidFill>
            </a:endParaRPr>
          </a:p>
          <a:p>
            <a:pPr algn="ctr"/>
            <a:r>
              <a:rPr lang="es-MX" sz="900" b="1" dirty="0">
                <a:solidFill>
                  <a:schemeClr val="tx1"/>
                </a:solidFill>
              </a:rPr>
              <a:t>A LA FECHA EN QUE ESTE FUE APLICADO Y NO NECESARIAMENTE </a:t>
            </a:r>
          </a:p>
          <a:p>
            <a:pPr algn="ctr"/>
            <a:r>
              <a:rPr lang="es-MX" sz="900" b="1" dirty="0" smtClean="0">
                <a:solidFill>
                  <a:schemeClr val="tx1"/>
                </a:solidFill>
              </a:rPr>
              <a:t>TENDRÁN </a:t>
            </a:r>
            <a:r>
              <a:rPr lang="es-MX" sz="900" b="1" dirty="0">
                <a:solidFill>
                  <a:schemeClr val="tx1"/>
                </a:solidFill>
              </a:rPr>
              <a:t>QUE COINCIDIR CON LOS RESULTADOS ELECTORALES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816080" y="980728"/>
            <a:ext cx="1476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SE UTILIZÓ BOLETA PARA SIMULACIÓN DEL VOTO</a:t>
            </a:r>
            <a:endParaRPr lang="es-MX" sz="900" b="1" dirty="0">
              <a:solidFill>
                <a:schemeClr val="bg1"/>
              </a:solidFill>
            </a:endParaRPr>
          </a:p>
        </p:txBody>
      </p:sp>
      <p:grpSp>
        <p:nvGrpSpPr>
          <p:cNvPr id="15" name="14 Grupo"/>
          <p:cNvGrpSpPr>
            <a:grpSpLocks noChangeAspect="1"/>
          </p:cNvGrpSpPr>
          <p:nvPr/>
        </p:nvGrpSpPr>
        <p:grpSpPr>
          <a:xfrm>
            <a:off x="1525301" y="2132856"/>
            <a:ext cx="670435" cy="612016"/>
            <a:chOff x="655317" y="3789122"/>
            <a:chExt cx="788727" cy="720000"/>
          </a:xfrm>
        </p:grpSpPr>
        <p:pic>
          <p:nvPicPr>
            <p:cNvPr id="16" name="Picture 4" descr="http://www.ultra.com.mx/noticias/archivos/timthumb.php?src=http://www.ultra.com.mx/noticias/imagenes/notasNac/c3bf4e_7a8c5b.jpg&amp;h=34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83" t="26936" r="35590" b="49854"/>
            <a:stretch/>
          </p:blipFill>
          <p:spPr bwMode="auto">
            <a:xfrm>
              <a:off x="655317" y="3789122"/>
              <a:ext cx="532307" cy="603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1 Imagen" descr="PAN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8848" y="4165886"/>
              <a:ext cx="335196" cy="343236"/>
            </a:xfrm>
            <a:prstGeom prst="rect">
              <a:avLst/>
            </a:prstGeom>
          </p:spPr>
        </p:pic>
      </p:grpSp>
      <p:grpSp>
        <p:nvGrpSpPr>
          <p:cNvPr id="24" name="23 Grupo"/>
          <p:cNvGrpSpPr>
            <a:grpSpLocks noChangeAspect="1"/>
          </p:cNvGrpSpPr>
          <p:nvPr/>
        </p:nvGrpSpPr>
        <p:grpSpPr>
          <a:xfrm>
            <a:off x="6985048" y="3432545"/>
            <a:ext cx="755304" cy="644527"/>
            <a:chOff x="395536" y="5301288"/>
            <a:chExt cx="918477" cy="783770"/>
          </a:xfrm>
        </p:grpSpPr>
        <p:pic>
          <p:nvPicPr>
            <p:cNvPr id="25" name="Picture 2" descr="http://www.adnpolitico.com/media/2012/02/22/gabriel-quadri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26485" r="690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5" r="31496" b="50000"/>
            <a:stretch/>
          </p:blipFill>
          <p:spPr bwMode="auto">
            <a:xfrm>
              <a:off x="395536" y="5301288"/>
              <a:ext cx="84942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http://1.bp.blogspot.com/-pZxy4CNFlMw/TwimhYv-zXI/AAAAAAAAAjQ/NiXOmOxfAas/s1600/nueva+alianza+logo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" t="6526" r="7010" b="5587"/>
            <a:stretch/>
          </p:blipFill>
          <p:spPr bwMode="auto">
            <a:xfrm>
              <a:off x="1005403" y="5786038"/>
              <a:ext cx="308610" cy="2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4 Grupo"/>
          <p:cNvGrpSpPr/>
          <p:nvPr/>
        </p:nvGrpSpPr>
        <p:grpSpPr>
          <a:xfrm>
            <a:off x="3347864" y="2416749"/>
            <a:ext cx="860940" cy="652211"/>
            <a:chOff x="618953" y="1460181"/>
            <a:chExt cx="670834" cy="508195"/>
          </a:xfrm>
        </p:grpSpPr>
        <p:grpSp>
          <p:nvGrpSpPr>
            <p:cNvPr id="21" name="20 Grupo"/>
            <p:cNvGrpSpPr>
              <a:grpSpLocks noChangeAspect="1"/>
            </p:cNvGrpSpPr>
            <p:nvPr/>
          </p:nvGrpSpPr>
          <p:grpSpPr>
            <a:xfrm>
              <a:off x="618953" y="1460181"/>
              <a:ext cx="600815" cy="398592"/>
              <a:chOff x="426003" y="1056929"/>
              <a:chExt cx="970544" cy="643879"/>
            </a:xfrm>
          </p:grpSpPr>
          <p:pic>
            <p:nvPicPr>
              <p:cNvPr id="22" name="Picture 2" descr="http://mexadas.com/wp-content/uploads/2012/05/publicidad-penanieto-ibero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4" r="18646" b="9046"/>
              <a:stretch/>
            </p:blipFill>
            <p:spPr bwMode="auto">
              <a:xfrm>
                <a:off x="426003" y="1056929"/>
                <a:ext cx="613536" cy="6438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9539" y="1309234"/>
                <a:ext cx="357008" cy="357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6" name="35 Imagen" descr="Copia de logo_small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70580" y="1749169"/>
              <a:ext cx="219207" cy="219207"/>
            </a:xfrm>
            <a:prstGeom prst="rect">
              <a:avLst/>
            </a:prstGeom>
          </p:spPr>
        </p:pic>
      </p:grpSp>
      <p:grpSp>
        <p:nvGrpSpPr>
          <p:cNvPr id="6" name="5 Grupo"/>
          <p:cNvGrpSpPr/>
          <p:nvPr/>
        </p:nvGrpSpPr>
        <p:grpSpPr>
          <a:xfrm>
            <a:off x="5126264" y="2965139"/>
            <a:ext cx="1029912" cy="679885"/>
            <a:chOff x="3140891" y="3084455"/>
            <a:chExt cx="811752" cy="535869"/>
          </a:xfrm>
        </p:grpSpPr>
        <p:grpSp>
          <p:nvGrpSpPr>
            <p:cNvPr id="18" name="17 Grupo"/>
            <p:cNvGrpSpPr>
              <a:grpSpLocks noChangeAspect="1"/>
            </p:cNvGrpSpPr>
            <p:nvPr/>
          </p:nvGrpSpPr>
          <p:grpSpPr>
            <a:xfrm>
              <a:off x="3140891" y="3084455"/>
              <a:ext cx="610956" cy="432000"/>
              <a:chOff x="480556" y="2348880"/>
              <a:chExt cx="891074" cy="650961"/>
            </a:xfrm>
          </p:grpSpPr>
          <p:pic>
            <p:nvPicPr>
              <p:cNvPr id="19" name="Picture 2" descr="AMLO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466" r="45767" b="19715"/>
              <a:stretch/>
            </p:blipFill>
            <p:spPr bwMode="auto">
              <a:xfrm>
                <a:off x="480556" y="2348880"/>
                <a:ext cx="707068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19 Imagen" descr="PRD1.jpg"/>
              <p:cNvPicPr>
                <a:picLocks noChangeAspect="1"/>
              </p:cNvPicPr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1046186" y="2674397"/>
                <a:ext cx="325444" cy="325444"/>
              </a:xfrm>
              <a:prstGeom prst="rect">
                <a:avLst/>
              </a:prstGeom>
            </p:spPr>
          </p:pic>
        </p:grpSp>
        <p:pic>
          <p:nvPicPr>
            <p:cNvPr id="37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894" y="3435178"/>
              <a:ext cx="258494" cy="185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37 Imagen" descr="PT.jp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36812" y="3180461"/>
              <a:ext cx="215831" cy="198882"/>
            </a:xfrm>
            <a:prstGeom prst="rect">
              <a:avLst/>
            </a:prstGeom>
          </p:spPr>
        </p:pic>
      </p:grpSp>
      <p:sp>
        <p:nvSpPr>
          <p:cNvPr id="27" name="26 Rectángulo redondeado"/>
          <p:cNvSpPr/>
          <p:nvPr/>
        </p:nvSpPr>
        <p:spPr>
          <a:xfrm>
            <a:off x="3816080" y="1484784"/>
            <a:ext cx="1476000" cy="368400"/>
          </a:xfrm>
          <a:prstGeom prst="roundRect">
            <a:avLst/>
          </a:prstGeom>
          <a:solidFill>
            <a:srgbClr val="66003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SE EXCLUYEN INDECISOS</a:t>
            </a:r>
            <a:endParaRPr lang="es-MX" sz="900" b="1" dirty="0">
              <a:solidFill>
                <a:schemeClr val="bg1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16</a:t>
            </a:fld>
            <a:endParaRPr lang="es-MX"/>
          </a:p>
        </p:txBody>
      </p:sp>
      <p:sp>
        <p:nvSpPr>
          <p:cNvPr id="28" name="27 Rectángulo"/>
          <p:cNvSpPr/>
          <p:nvPr/>
        </p:nvSpPr>
        <p:spPr>
          <a:xfrm>
            <a:off x="5257761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PRESIDENTE DE LA REPÚBLICA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30" name="2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351281"/>
              </p:ext>
            </p:extLst>
          </p:nvPr>
        </p:nvGraphicFramePr>
        <p:xfrm>
          <a:off x="2607820" y="5085184"/>
          <a:ext cx="3764380" cy="1247670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641275"/>
                <a:gridCol w="877374"/>
                <a:gridCol w="748577"/>
                <a:gridCol w="748577"/>
                <a:gridCol w="748577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JOSEFINA VÁZQUEZ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MOTA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ENRIQUE PEÑA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NIETO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ANDRÉS MANUEL LÓPEZ </a:t>
                      </a:r>
                      <a:r>
                        <a:rPr lang="pt-BR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OBRADOR</a:t>
                      </a:r>
                      <a:endParaRPr lang="pt-BR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51.4%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31.7%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75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26 Rectángulo"/>
          <p:cNvSpPr/>
          <p:nvPr/>
        </p:nvSpPr>
        <p:spPr>
          <a:xfrm>
            <a:off x="237364" y="6000768"/>
            <a:ext cx="150019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1429893427"/>
              </p:ext>
            </p:extLst>
          </p:nvPr>
        </p:nvGraphicFramePr>
        <p:xfrm>
          <a:off x="1259632" y="979196"/>
          <a:ext cx="6431361" cy="530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594201549"/>
              </p:ext>
            </p:extLst>
          </p:nvPr>
        </p:nvGraphicFramePr>
        <p:xfrm>
          <a:off x="7459478" y="724740"/>
          <a:ext cx="1667503" cy="688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9" name="8 Grupo"/>
          <p:cNvGrpSpPr/>
          <p:nvPr/>
        </p:nvGrpSpPr>
        <p:grpSpPr>
          <a:xfrm>
            <a:off x="7763207" y="1556792"/>
            <a:ext cx="1224000" cy="396000"/>
            <a:chOff x="192439" y="714382"/>
            <a:chExt cx="1532029" cy="618445"/>
          </a:xfrm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10" name="9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solidFill>
              <a:srgbClr val="003399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1" name="10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b="1" kern="1200" dirty="0" smtClean="0"/>
                <a:t>+</a:t>
              </a:r>
              <a:r>
                <a:rPr lang="es-MX" b="1" dirty="0" smtClean="0"/>
                <a:t>38.9</a:t>
              </a:r>
              <a:endParaRPr lang="es-MX" sz="1800" b="1" kern="1200" dirty="0"/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7763207" y="4005064"/>
            <a:ext cx="1224000" cy="396000"/>
            <a:chOff x="192439" y="714382"/>
            <a:chExt cx="1532029" cy="618445"/>
          </a:xfrm>
          <a:solidFill>
            <a:srgbClr val="FFC00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13" name="12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4" name="13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b="1" kern="1200" dirty="0" smtClean="0">
                  <a:solidFill>
                    <a:srgbClr val="FF0000"/>
                  </a:solidFill>
                </a:rPr>
                <a:t>-0.8</a:t>
              </a:r>
              <a:endParaRPr lang="es-MX" sz="1800" b="1" kern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7762577" y="2816976"/>
            <a:ext cx="1225260" cy="396000"/>
            <a:chOff x="-2422720" y="1131192"/>
            <a:chExt cx="1533606" cy="618445"/>
          </a:xfrm>
          <a:solidFill>
            <a:srgbClr val="00800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16" name="15 Rectángulo redondeado"/>
            <p:cNvSpPr/>
            <p:nvPr/>
          </p:nvSpPr>
          <p:spPr>
            <a:xfrm>
              <a:off x="-2422720" y="113119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7" name="16 Rectángulo"/>
            <p:cNvSpPr/>
            <p:nvPr/>
          </p:nvSpPr>
          <p:spPr>
            <a:xfrm>
              <a:off x="-2384915" y="1164235"/>
              <a:ext cx="1495801" cy="582219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+21.1</a:t>
              </a:r>
              <a:endParaRPr lang="es-MX" b="1" dirty="0"/>
            </a:p>
          </p:txBody>
        </p:sp>
      </p:grpSp>
      <p:sp>
        <p:nvSpPr>
          <p:cNvPr id="19" name="18 Rectángulo"/>
          <p:cNvSpPr/>
          <p:nvPr/>
        </p:nvSpPr>
        <p:spPr>
          <a:xfrm>
            <a:off x="532524" y="313492"/>
            <a:ext cx="81439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 smtClean="0"/>
              <a:t>E</a:t>
            </a:r>
            <a:r>
              <a:rPr lang="es-MX" sz="1400" dirty="0" smtClean="0"/>
              <a:t>n escala de muy buena, buena, mala o muy mala ¿Qué opinión tiene usted de …?</a:t>
            </a:r>
            <a:endParaRPr lang="es-MX" sz="1400" dirty="0"/>
          </a:p>
        </p:txBody>
      </p:sp>
      <p:graphicFrame>
        <p:nvGraphicFramePr>
          <p:cNvPr id="20" name="1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277364"/>
              </p:ext>
            </p:extLst>
          </p:nvPr>
        </p:nvGraphicFramePr>
        <p:xfrm>
          <a:off x="1883004" y="6313507"/>
          <a:ext cx="5929356" cy="283845"/>
        </p:xfrm>
        <a:graphic>
          <a:graphicData uri="http://schemas.openxmlformats.org/drawingml/2006/table">
            <a:tbl>
              <a:tblPr/>
              <a:tblGrid>
                <a:gridCol w="988226"/>
                <a:gridCol w="988226"/>
                <a:gridCol w="1416854"/>
                <a:gridCol w="845350"/>
                <a:gridCol w="845350"/>
                <a:gridCol w="84535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MUY </a:t>
                      </a:r>
                      <a:endParaRPr lang="es-MX" sz="900" b="1" i="0" u="none" strike="noStrike" dirty="0" smtClean="0">
                        <a:solidFill>
                          <a:schemeClr val="tx1"/>
                        </a:solidFill>
                        <a:latin typeface="Calibri"/>
                      </a:endParaRPr>
                    </a:p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BUENA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BUENA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REGULAR</a:t>
                      </a:r>
                    </a:p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(ESPONTÁNEA)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MALA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MUY </a:t>
                      </a:r>
                      <a:endParaRPr lang="es-MX" sz="900" b="1" i="0" u="none" strike="noStrike" dirty="0" smtClean="0">
                        <a:solidFill>
                          <a:schemeClr val="tx1"/>
                        </a:solidFill>
                        <a:latin typeface="Calibri"/>
                      </a:endParaRPr>
                    </a:p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MALA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NO</a:t>
                      </a:r>
                    </a:p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SABE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" name="20 Elipse"/>
          <p:cNvSpPr/>
          <p:nvPr/>
        </p:nvSpPr>
        <p:spPr>
          <a:xfrm>
            <a:off x="1704410" y="6383038"/>
            <a:ext cx="142876" cy="142876"/>
          </a:xfrm>
          <a:prstGeom prst="ellipse">
            <a:avLst/>
          </a:prstGeom>
          <a:solidFill>
            <a:srgbClr val="66003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Elipse"/>
          <p:cNvSpPr/>
          <p:nvPr/>
        </p:nvSpPr>
        <p:spPr>
          <a:xfrm>
            <a:off x="2704542" y="6383038"/>
            <a:ext cx="142876" cy="1428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Elipse"/>
          <p:cNvSpPr/>
          <p:nvPr/>
        </p:nvSpPr>
        <p:spPr>
          <a:xfrm>
            <a:off x="3704674" y="6383038"/>
            <a:ext cx="142876" cy="1428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Elipse"/>
          <p:cNvSpPr/>
          <p:nvPr/>
        </p:nvSpPr>
        <p:spPr>
          <a:xfrm>
            <a:off x="5133434" y="6383038"/>
            <a:ext cx="142876" cy="142876"/>
          </a:xfrm>
          <a:prstGeom prst="ellipse">
            <a:avLst/>
          </a:prstGeom>
          <a:solidFill>
            <a:srgbClr val="00808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Elipse"/>
          <p:cNvSpPr/>
          <p:nvPr/>
        </p:nvSpPr>
        <p:spPr>
          <a:xfrm>
            <a:off x="5919252" y="6383038"/>
            <a:ext cx="142876" cy="142876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Elipse"/>
          <p:cNvSpPr/>
          <p:nvPr/>
        </p:nvSpPr>
        <p:spPr>
          <a:xfrm>
            <a:off x="6776508" y="6383038"/>
            <a:ext cx="142876" cy="14287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35" name="34 Grupo"/>
          <p:cNvGrpSpPr/>
          <p:nvPr/>
        </p:nvGrpSpPr>
        <p:grpSpPr>
          <a:xfrm>
            <a:off x="7763207" y="5301208"/>
            <a:ext cx="1224000" cy="396000"/>
            <a:chOff x="192439" y="714382"/>
            <a:chExt cx="1532029" cy="618445"/>
          </a:xfrm>
          <a:solidFill>
            <a:srgbClr val="009999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36" name="35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37" name="36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b="1" kern="1200" dirty="0" smtClean="0">
                  <a:solidFill>
                    <a:srgbClr val="C00000"/>
                  </a:solidFill>
                </a:rPr>
                <a:t>-</a:t>
              </a:r>
              <a:r>
                <a:rPr lang="es-MX" b="1" dirty="0" smtClean="0">
                  <a:solidFill>
                    <a:srgbClr val="C00000"/>
                  </a:solidFill>
                </a:rPr>
                <a:t>9.4</a:t>
              </a:r>
              <a:endParaRPr lang="es-MX" sz="1800" b="1" kern="12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7" name="46 Grupo"/>
          <p:cNvGrpSpPr>
            <a:grpSpLocks noChangeAspect="1"/>
          </p:cNvGrpSpPr>
          <p:nvPr/>
        </p:nvGrpSpPr>
        <p:grpSpPr>
          <a:xfrm>
            <a:off x="467544" y="1412776"/>
            <a:ext cx="743963" cy="679137"/>
            <a:chOff x="655317" y="3789122"/>
            <a:chExt cx="788727" cy="720000"/>
          </a:xfrm>
        </p:grpSpPr>
        <p:pic>
          <p:nvPicPr>
            <p:cNvPr id="48" name="Picture 4" descr="http://www.ultra.com.mx/noticias/archivos/timthumb.php?src=http://www.ultra.com.mx/noticias/imagenes/notasNac/c3bf4e_7a8c5b.jpg&amp;h=345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83" t="26936" r="35590" b="49854"/>
            <a:stretch/>
          </p:blipFill>
          <p:spPr bwMode="auto">
            <a:xfrm>
              <a:off x="655317" y="3789122"/>
              <a:ext cx="532307" cy="603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1 Imagen" descr="PAN2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08848" y="4165886"/>
              <a:ext cx="335196" cy="343236"/>
            </a:xfrm>
            <a:prstGeom prst="rect">
              <a:avLst/>
            </a:prstGeom>
          </p:spPr>
        </p:pic>
      </p:grpSp>
      <p:grpSp>
        <p:nvGrpSpPr>
          <p:cNvPr id="50" name="49 Grupo"/>
          <p:cNvGrpSpPr>
            <a:grpSpLocks noChangeAspect="1"/>
          </p:cNvGrpSpPr>
          <p:nvPr/>
        </p:nvGrpSpPr>
        <p:grpSpPr>
          <a:xfrm>
            <a:off x="395536" y="5159639"/>
            <a:ext cx="795863" cy="679137"/>
            <a:chOff x="395536" y="5301288"/>
            <a:chExt cx="918477" cy="783770"/>
          </a:xfrm>
        </p:grpSpPr>
        <p:pic>
          <p:nvPicPr>
            <p:cNvPr id="52" name="Picture 2" descr="http://www.adnpolitico.com/media/2012/02/22/gabriel-quadri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0" b="100000" l="26485" r="690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5" r="31496" b="50000"/>
            <a:stretch/>
          </p:blipFill>
          <p:spPr bwMode="auto">
            <a:xfrm>
              <a:off x="395536" y="5301288"/>
              <a:ext cx="84942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2" descr="http://1.bp.blogspot.com/-pZxy4CNFlMw/TwimhYv-zXI/AAAAAAAAAjQ/NiXOmOxfAas/s1600/nueva+alianza+logo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" t="6526" r="7010" b="5587"/>
            <a:stretch/>
          </p:blipFill>
          <p:spPr bwMode="auto">
            <a:xfrm>
              <a:off x="1005403" y="5786038"/>
              <a:ext cx="308610" cy="2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4" name="53 Grupo"/>
          <p:cNvGrpSpPr/>
          <p:nvPr/>
        </p:nvGrpSpPr>
        <p:grpSpPr>
          <a:xfrm>
            <a:off x="395536" y="2636912"/>
            <a:ext cx="973479" cy="737466"/>
            <a:chOff x="618953" y="1460181"/>
            <a:chExt cx="670834" cy="508195"/>
          </a:xfrm>
        </p:grpSpPr>
        <p:grpSp>
          <p:nvGrpSpPr>
            <p:cNvPr id="55" name="54 Grupo"/>
            <p:cNvGrpSpPr>
              <a:grpSpLocks noChangeAspect="1"/>
            </p:cNvGrpSpPr>
            <p:nvPr/>
          </p:nvGrpSpPr>
          <p:grpSpPr>
            <a:xfrm>
              <a:off x="618953" y="1460181"/>
              <a:ext cx="600815" cy="398592"/>
              <a:chOff x="426003" y="1056929"/>
              <a:chExt cx="970544" cy="643879"/>
            </a:xfrm>
          </p:grpSpPr>
          <p:pic>
            <p:nvPicPr>
              <p:cNvPr id="57" name="Picture 2" descr="http://mexadas.com/wp-content/uploads/2012/05/publicidad-penanieto-ibero.jpg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4" r="18646" b="9046"/>
              <a:stretch/>
            </p:blipFill>
            <p:spPr bwMode="auto">
              <a:xfrm>
                <a:off x="426003" y="1056929"/>
                <a:ext cx="613536" cy="6438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9539" y="1309234"/>
                <a:ext cx="357008" cy="357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56" name="55 Imagen" descr="Copia de logo_small.jp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070580" y="1749169"/>
              <a:ext cx="219207" cy="219207"/>
            </a:xfrm>
            <a:prstGeom prst="rect">
              <a:avLst/>
            </a:prstGeom>
          </p:spPr>
        </p:pic>
      </p:grpSp>
      <p:grpSp>
        <p:nvGrpSpPr>
          <p:cNvPr id="59" name="58 Grupo"/>
          <p:cNvGrpSpPr/>
          <p:nvPr/>
        </p:nvGrpSpPr>
        <p:grpSpPr>
          <a:xfrm>
            <a:off x="251520" y="3843021"/>
            <a:ext cx="1205573" cy="718746"/>
            <a:chOff x="3140891" y="3084455"/>
            <a:chExt cx="830771" cy="495295"/>
          </a:xfrm>
        </p:grpSpPr>
        <p:grpSp>
          <p:nvGrpSpPr>
            <p:cNvPr id="60" name="59 Grupo"/>
            <p:cNvGrpSpPr>
              <a:grpSpLocks noChangeAspect="1"/>
            </p:cNvGrpSpPr>
            <p:nvPr/>
          </p:nvGrpSpPr>
          <p:grpSpPr>
            <a:xfrm>
              <a:off x="3140891" y="3084455"/>
              <a:ext cx="610956" cy="432000"/>
              <a:chOff x="480556" y="2348880"/>
              <a:chExt cx="891074" cy="650961"/>
            </a:xfrm>
          </p:grpSpPr>
          <p:pic>
            <p:nvPicPr>
              <p:cNvPr id="63" name="Picture 2" descr="AMLO"/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466" r="45767" b="19715"/>
              <a:stretch/>
            </p:blipFill>
            <p:spPr bwMode="auto">
              <a:xfrm>
                <a:off x="480556" y="2348880"/>
                <a:ext cx="707068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63 Imagen" descr="PRD1.jpg"/>
              <p:cNvPicPr>
                <a:picLocks noChangeAspect="1"/>
              </p:cNvPicPr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1046186" y="2674397"/>
                <a:ext cx="325444" cy="325444"/>
              </a:xfrm>
              <a:prstGeom prst="rect">
                <a:avLst/>
              </a:prstGeom>
            </p:spPr>
          </p:pic>
        </p:grpSp>
        <p:pic>
          <p:nvPicPr>
            <p:cNvPr id="61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3168" y="3394604"/>
              <a:ext cx="258494" cy="185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61 Imagen" descr="PT.jpg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736812" y="3180461"/>
              <a:ext cx="215831" cy="198882"/>
            </a:xfrm>
            <a:prstGeom prst="rect">
              <a:avLst/>
            </a:prstGeom>
          </p:spPr>
        </p:pic>
      </p:grp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17</a:t>
            </a:fld>
            <a:endParaRPr lang="es-MX"/>
          </a:p>
        </p:txBody>
      </p:sp>
      <p:sp>
        <p:nvSpPr>
          <p:cNvPr id="43" name="42 Rectángulo"/>
          <p:cNvSpPr/>
          <p:nvPr/>
        </p:nvSpPr>
        <p:spPr>
          <a:xfrm>
            <a:off x="5329769" y="6577607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PRESIDENTE DE LA REPÚBLICA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3488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50001" y="-27384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Independientemente </a:t>
            </a:r>
            <a:r>
              <a:rPr lang="es-ES" sz="1400" dirty="0"/>
              <a:t>de por quien vaya usted a votar</a:t>
            </a:r>
            <a:r>
              <a:rPr lang="es-ES" sz="1400" dirty="0" smtClean="0"/>
              <a:t>,</a:t>
            </a:r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 </a:t>
            </a:r>
            <a:r>
              <a:rPr lang="es-ES" sz="1400" dirty="0"/>
              <a:t>¿Quién cree que gane la próxima elección a la </a:t>
            </a:r>
            <a:r>
              <a:rPr lang="es-ES" sz="1400" b="1" dirty="0"/>
              <a:t>Presidencia de la República</a:t>
            </a:r>
            <a:r>
              <a:rPr lang="es-ES" sz="1400" dirty="0"/>
              <a:t>?</a:t>
            </a:r>
            <a:r>
              <a:rPr lang="es-ES" sz="1400" b="1" dirty="0"/>
              <a:t> </a:t>
            </a:r>
            <a:r>
              <a:rPr lang="es-MX" sz="1400" dirty="0" smtClean="0"/>
              <a:t>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6" name="35 Gráfico"/>
          <p:cNvGraphicFramePr/>
          <p:nvPr>
            <p:extLst>
              <p:ext uri="{D42A27DB-BD31-4B8C-83A1-F6EECF244321}">
                <p14:modId xmlns:p14="http://schemas.microsoft.com/office/powerpoint/2010/main" val="3954912066"/>
              </p:ext>
            </p:extLst>
          </p:nvPr>
        </p:nvGraphicFramePr>
        <p:xfrm>
          <a:off x="215008" y="2132856"/>
          <a:ext cx="8928992" cy="1979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7" name="36 Grupo"/>
          <p:cNvGrpSpPr>
            <a:grpSpLocks noChangeAspect="1"/>
          </p:cNvGrpSpPr>
          <p:nvPr/>
        </p:nvGrpSpPr>
        <p:grpSpPr>
          <a:xfrm>
            <a:off x="1034992" y="1778650"/>
            <a:ext cx="512672" cy="468000"/>
            <a:chOff x="655317" y="3789122"/>
            <a:chExt cx="788727" cy="720000"/>
          </a:xfrm>
        </p:grpSpPr>
        <p:pic>
          <p:nvPicPr>
            <p:cNvPr id="38" name="Picture 4" descr="http://www.ultra.com.mx/noticias/archivos/timthumb.php?src=http://www.ultra.com.mx/noticias/imagenes/notasNac/c3bf4e_7a8c5b.jpg&amp;h=34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83" t="26936" r="35590" b="49854"/>
            <a:stretch/>
          </p:blipFill>
          <p:spPr bwMode="auto">
            <a:xfrm>
              <a:off x="655317" y="3789122"/>
              <a:ext cx="532307" cy="6038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1 Imagen" descr="PAN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8848" y="4165886"/>
              <a:ext cx="335196" cy="343236"/>
            </a:xfrm>
            <a:prstGeom prst="rect">
              <a:avLst/>
            </a:prstGeom>
          </p:spPr>
        </p:pic>
      </p:grpSp>
      <p:grpSp>
        <p:nvGrpSpPr>
          <p:cNvPr id="40" name="39 Grupo"/>
          <p:cNvGrpSpPr>
            <a:grpSpLocks noChangeAspect="1"/>
          </p:cNvGrpSpPr>
          <p:nvPr/>
        </p:nvGrpSpPr>
        <p:grpSpPr>
          <a:xfrm>
            <a:off x="6111795" y="3105016"/>
            <a:ext cx="548437" cy="468000"/>
            <a:chOff x="395536" y="5301288"/>
            <a:chExt cx="918477" cy="783770"/>
          </a:xfrm>
        </p:grpSpPr>
        <p:pic>
          <p:nvPicPr>
            <p:cNvPr id="41" name="Picture 2" descr="http://www.adnpolitico.com/media/2012/02/22/gabriel-quadri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26485" r="690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5" r="31496" b="50000"/>
            <a:stretch/>
          </p:blipFill>
          <p:spPr bwMode="auto">
            <a:xfrm>
              <a:off x="395536" y="5301288"/>
              <a:ext cx="84942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2" descr="http://1.bp.blogspot.com/-pZxy4CNFlMw/TwimhYv-zXI/AAAAAAAAAjQ/NiXOmOxfAas/s1600/nueva+alianza+logo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0" t="6526" r="7010" b="5587"/>
            <a:stretch/>
          </p:blipFill>
          <p:spPr bwMode="auto">
            <a:xfrm>
              <a:off x="1005403" y="5786038"/>
              <a:ext cx="308610" cy="299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42 Grupo"/>
          <p:cNvGrpSpPr/>
          <p:nvPr/>
        </p:nvGrpSpPr>
        <p:grpSpPr>
          <a:xfrm>
            <a:off x="2719360" y="1840685"/>
            <a:ext cx="670834" cy="508195"/>
            <a:chOff x="618953" y="1460181"/>
            <a:chExt cx="670834" cy="508195"/>
          </a:xfrm>
        </p:grpSpPr>
        <p:grpSp>
          <p:nvGrpSpPr>
            <p:cNvPr id="44" name="43 Grupo"/>
            <p:cNvGrpSpPr>
              <a:grpSpLocks noChangeAspect="1"/>
            </p:cNvGrpSpPr>
            <p:nvPr/>
          </p:nvGrpSpPr>
          <p:grpSpPr>
            <a:xfrm>
              <a:off x="618953" y="1460181"/>
              <a:ext cx="600815" cy="398592"/>
              <a:chOff x="426003" y="1056929"/>
              <a:chExt cx="970544" cy="643879"/>
            </a:xfrm>
          </p:grpSpPr>
          <p:pic>
            <p:nvPicPr>
              <p:cNvPr id="46" name="Picture 2" descr="http://mexadas.com/wp-content/uploads/2012/05/publicidad-penanieto-ibero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4" r="18646" b="9046"/>
              <a:stretch/>
            </p:blipFill>
            <p:spPr bwMode="auto">
              <a:xfrm>
                <a:off x="426003" y="1056929"/>
                <a:ext cx="613536" cy="6438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9539" y="1309234"/>
                <a:ext cx="357008" cy="3570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5" name="44 Imagen" descr="Copia de logo_small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70580" y="1749169"/>
              <a:ext cx="219207" cy="219207"/>
            </a:xfrm>
            <a:prstGeom prst="rect">
              <a:avLst/>
            </a:prstGeom>
          </p:spPr>
        </p:pic>
      </p:grpSp>
      <p:grpSp>
        <p:nvGrpSpPr>
          <p:cNvPr id="48" name="47 Grupo"/>
          <p:cNvGrpSpPr/>
          <p:nvPr/>
        </p:nvGrpSpPr>
        <p:grpSpPr>
          <a:xfrm>
            <a:off x="4364957" y="2564904"/>
            <a:ext cx="811752" cy="535869"/>
            <a:chOff x="3140891" y="3084455"/>
            <a:chExt cx="811752" cy="535869"/>
          </a:xfrm>
        </p:grpSpPr>
        <p:grpSp>
          <p:nvGrpSpPr>
            <p:cNvPr id="49" name="48 Grupo"/>
            <p:cNvGrpSpPr>
              <a:grpSpLocks noChangeAspect="1"/>
            </p:cNvGrpSpPr>
            <p:nvPr/>
          </p:nvGrpSpPr>
          <p:grpSpPr>
            <a:xfrm>
              <a:off x="3140891" y="3084455"/>
              <a:ext cx="610956" cy="432000"/>
              <a:chOff x="480556" y="2348880"/>
              <a:chExt cx="891074" cy="650961"/>
            </a:xfrm>
          </p:grpSpPr>
          <p:pic>
            <p:nvPicPr>
              <p:cNvPr id="52" name="Picture 2" descr="AMLO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466" r="45767" b="19715"/>
              <a:stretch/>
            </p:blipFill>
            <p:spPr bwMode="auto">
              <a:xfrm>
                <a:off x="480556" y="2348880"/>
                <a:ext cx="707068" cy="648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3" name="52 Imagen" descr="PRD1.jpg"/>
              <p:cNvPicPr>
                <a:picLocks noChangeAspect="1"/>
              </p:cNvPicPr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1046186" y="2674397"/>
                <a:ext cx="325444" cy="325444"/>
              </a:xfrm>
              <a:prstGeom prst="rect">
                <a:avLst/>
              </a:prstGeom>
            </p:spPr>
          </p:pic>
        </p:grpSp>
        <p:pic>
          <p:nvPicPr>
            <p:cNvPr id="50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894" y="3435178"/>
              <a:ext cx="258494" cy="1851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50 Imagen" descr="PT.jp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36812" y="3180461"/>
              <a:ext cx="215831" cy="198882"/>
            </a:xfrm>
            <a:prstGeom prst="rect">
              <a:avLst/>
            </a:prstGeom>
          </p:spPr>
        </p:pic>
      </p:grp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18</a:t>
            </a:fld>
            <a:endParaRPr lang="es-MX"/>
          </a:p>
        </p:txBody>
      </p:sp>
      <p:sp>
        <p:nvSpPr>
          <p:cNvPr id="23" name="22 Rectángulo"/>
          <p:cNvSpPr/>
          <p:nvPr/>
        </p:nvSpPr>
        <p:spPr>
          <a:xfrm>
            <a:off x="5257761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PRESIDENTE DE LA REPÚBLICA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588688"/>
              </p:ext>
            </p:extLst>
          </p:nvPr>
        </p:nvGraphicFramePr>
        <p:xfrm>
          <a:off x="2381424" y="4293096"/>
          <a:ext cx="4381152" cy="2120055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622546"/>
                <a:gridCol w="851750"/>
                <a:gridCol w="726714"/>
                <a:gridCol w="726714"/>
                <a:gridCol w="726714"/>
                <a:gridCol w="726714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JOSEFINA VÁZQUEZ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MOTA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ENRIQUE PEÑA NIETO 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1" i="0" u="none" strike="noStrike" dirty="0">
                          <a:latin typeface="+mj-lt"/>
                        </a:rPr>
                        <a:t>ANDRÉS MANUEL LÓPEZ </a:t>
                      </a:r>
                      <a:r>
                        <a:rPr lang="pt-BR" sz="800" b="1" i="0" u="none" strike="noStrike" dirty="0" smtClean="0">
                          <a:latin typeface="+mj-lt"/>
                        </a:rPr>
                        <a:t>OBRADOR</a:t>
                      </a:r>
                      <a:endParaRPr lang="pt-BR" sz="800" b="1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NO SABE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29.6%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42.2%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/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25.6%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28.7%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35.0%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AFINIDAD</a:t>
                      </a:r>
                      <a:r>
                        <a:rPr lang="es-MX" sz="800" b="1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PARTIDISTA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PAN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75.8%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PRD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79.3%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OTRA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NINGUNA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30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7004837" y="6304235"/>
            <a:ext cx="2133600" cy="365125"/>
          </a:xfrm>
        </p:spPr>
        <p:txBody>
          <a:bodyPr/>
          <a:lstStyle/>
          <a:p>
            <a:fld id="{8D6079E2-2A00-4FC8-A0C0-72F8A323D729}" type="slidenum">
              <a:rPr lang="es-MX" smtClean="0"/>
              <a:pPr/>
              <a:t>19</a:t>
            </a:fld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2519745" y="4869160"/>
            <a:ext cx="5980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9050">
                  <a:solidFill>
                    <a:schemeClr val="tx1"/>
                  </a:solidFill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ELECCIÓN SENADOR</a:t>
            </a:r>
            <a:endParaRPr lang="es-ES" sz="5400" b="1" cap="none" spc="0" dirty="0">
              <a:ln w="19050">
                <a:solidFill>
                  <a:schemeClr val="tx1"/>
                </a:solidFill>
              </a:ln>
              <a:solidFill>
                <a:srgbClr val="660033"/>
              </a:solidFill>
              <a:effectLst>
                <a:outerShdw blurRad="38100" dist="38100" dir="2700000" sx="101000" sy="101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8604448" y="3861048"/>
            <a:ext cx="0" cy="252028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8676456" y="4077072"/>
            <a:ext cx="0" cy="2088232"/>
          </a:xfrm>
          <a:prstGeom prst="line">
            <a:avLst/>
          </a:prstGeom>
          <a:ln w="28575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843808" y="6309320"/>
            <a:ext cx="5913040" cy="0"/>
          </a:xfrm>
          <a:prstGeom prst="line">
            <a:avLst/>
          </a:prstGeom>
          <a:ln w="381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979712" y="6245696"/>
            <a:ext cx="6849144" cy="0"/>
          </a:xfrm>
          <a:prstGeom prst="line">
            <a:avLst/>
          </a:prstGeom>
          <a:ln w="19050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251520" y="6093296"/>
            <a:ext cx="100811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AutoShape 4" descr="data:image/jpeg;base64,/9j/4AAQSkZJRgABAQAAAQABAAD/2wCEAAkGBg8SEBAQEBIQEBIUEBAUFREVFA8UEBUUFBAVFBUQFBQXHCYeGBkjGRQUHy8gJCcpLCwsFR4xNzAqNScuLCkBCQoKDgwOGg8PGSwdHCUtKTUvMywsKSksLi0sKiksLCwpKiksKSw0NSksKiksNSwuKSkpLiwsLCksKSkpKSksKf/AABEIALQBGQMBIgACEQEDEQH/xAAcAAEAAgMBAQEAAAAAAAAAAAAABQYBAwcEAgj/xABGEAACAQICBgUIBwYEBwEAAAAAAQIDEQQGBRIhMUFRYXGBkcETIjJCYqGx0QcjUnKCkvAUQ4OisuEkM1NzY5Ojs8Lx8hX/xAAaAQEAAgMBAAAAAAAAAAAAAAAABAUCAwYB/8QALBEBAAIBAwMCBQQDAQAAAAAAAAECAwQFERIhMRNBIjJRYdEUI3GxofDxgf/aAAwDAQACEQMRAD8A7iAAAAAAAAAAAAAAAAAAAAAAAAAAAAAAAAAAAAAAAAAAAAAAAAAAAAAAAAAAAAAAAAAAAAAAAAAAAAAAAAAAAAAAAAAAAAAAAADFw2BkGLmQAAAAAAYbDZDZizHTw0ftVJLzYf8AlLkgwvetK9VvCYufRyfDZmxEa/7Q5yk2/Ojd6jjxjq7l0cjqeGrxnCM47VKKafQ1c8i3KPptVTPz0+zaBcxc9S2QYuZAAAAAAAAAAAAAAAAAAAAAAAAAAAD5KDnHM85VJUKMnGEHaUouzlLjG64L4l+ZxzSGHnCrUhO+spyv2u9+1O/aYXniFVueW+PHEV7cr/kvTyrUlSm71aa4vbKHCXZsTLMcXwmKnTnGpTerKLun8+aOqZf01DE0VNWUlsnH7MvlyFbcvdBq/Vr0W+aP8pQBAzWgYZkicwadhhqTk7Ob2Qhxb5voXEML3ileq3hozLmSGGhZWlVkvNjy9uXR8TmmJxM6k5VKknKUndt/rcZxeLnVnKpUetKTu34Lkug1wg21GKbbdkkm23yRotbly2q1VtRb7ez5SOs5YoVIYShCompKO1PelrNxT6bWIfK+UFStWrJOrvUd6h85dPAtaNla8Lfb9JbDHXbzPsM04nFQpxc5yjCK3yk0l3s3SOU/Sljak60IOnWhThdKcr+SnJ8YLd2vb4+ZL9FeXQ6LS/qs0Y+eHUMPiYTipQlGcX60Wmu9G5H5/wBC6axGGqKdCbi+MfUkuUo8fidgy1mmOLp3goxqRS16be1dK5xfMwxZoyfylbhtWTRzzz1V+v5WEHn16nJfrtM69Tkv12m9Ut5hnnc6n2V+u004zS9KlSlVqyUIx3t+5JcX0Dw9iJtPEPVOoopttJJXbexJc2+BqwePpVVrUqkKkbtXhKMldb1dHG81Z0rYyTir06Cfm0r+l7VRre+jcjf9HGl5UcbCnfzK14SXDWUW4y91u0i/qazfphfW2PLTTTmtPFojnj7fl2ZGTETJKUAAAAAuAAAAHzKolvaXW0aZ4+kt9SH5kB6AeKWmaC/eLsTfwRplp+hwcn1RfiBJg1YbExnFSi7p/qxtAw0VHN+iKVdeVpzp+WirNa0fPS9XrXDuLcypSwLnXqU4W2Sna/JP+4mOWrLirlrNbKASOgtMzw1VVI7YuynDhKN/iuBK5kytVpxddKLXrpXdvb6uZWTRMTWXK5cd9Ll/jw6rHM9FpOKnJNXTsl8Wap5n5U32yXgisZLpRra9GUnFxSlG1tqbs1t6bd5bo5eore5vtS+CN0TzHLqNPm9XHF0dic1zjFycYRS632dZRdK6UqYio6lR7dyS9GK4RR7MyaRp1KrhRVqUG0ndvWfGXVyIhLguq3HqNd7c9oUOv1U5bdFfEMJF7yPoWEdapNXqq1uKgnfYunZvPHgsteQoqrWX1smlGP2Ftf5tnZcs+XaNqbl9qT7ls+ZlWvHdN0Oh6P3Mnn2S1jIBmuGGjy6RwtKdKca0VOnqvWTV1ZK72cz1mnFrzJdQexMxPMOJ5h0FDD1ZSpOUqMn5spKzj7Eub5PiiM0bparh60a1GTjNPsa4xkuKZ1PCaDhioVKc3aNldWvvvZrbsaaOdZkyxVwdbyc/OhJvydS1lKPLokuKK/Nimk9VfDtNq3CmqpOHP3tx7+8Ok6Hz/Tr01JU2ppLXhrbnzWzbHpPXLNEnuhFdbbOQYbEypyU4OzW75PmjpGW8fhcTTb1dWpFXnByez2lzj0knFm6u0+VFuO3Tgnrx/L/T243NFSEJTnKEIxV29X3K97s5vp7MVXGSvOTUU/NhsSXtNLY2b85acjXqqFJJUYXUbevLjUfPo6Osh9GaNq16sKNGOtOT2clzk3wS5kbNlm9umq92vbqafF+oy9ree/tDGD0bVq1FTpRc5Ple1uMnyRfNE5bjhVFuL8q9vlGmn+C+5Fryrl6nhIOEfOm7a9S1nJ+C5I0afnrVlFcIxXa9vijfhwRXvPlT7lu99T+3TtX+09o+q5UoSlvcVf5npPijT1YqPJJdysfZJUQYl0GQBWJZgr7nqJ/dfzPiWnq/2or8MfE3aHpRlXqqUYyXnvak/X6esno4Omt0IL8MQKtLS9d/vJdll8EfPlK8uNWX5/At8acVuSXYj6Ap8dGV5fu5vr2fE3Q0DXfqpdckWoAVpZcq8ZQXbL5GrH6IdKCk5pttKyT5X39haiAzNU2049En8F8wPRluDVKT4Obt2JIlzyaKpatGmvZv37fE9YAruAf+Mn96r4liK1o+X+MfTKr8GwLFVpqSaaTTTTT3NPgcnzDon9nxE6a9H0oP2XuXZtXYdaKh9ImBvSpVktsZ6rfRPd7172Y3jmFbuOGMmLq94VnKmM8njKL4Sk4PqmrfGxbs8aa8lRVKDtOrddKh6z7d3ec8p1HGUZLfGUZLri7r4HvzBpPy+InU3x2Rj91bPe7vtNcW4hUYdV6entSPMz/1HF2yTlvdiqq/24v/ALj8O8hcqaB/aat5L6qFnPlJ8IdvHo6zp6gkrLYZUr7pW3aTq/dv/wCIHMtTbTj0SfvS8CW0ZT1aNNeyn37fEgswSvWtyjFd934llpxskuSSNi/fQAAGjG/5c/us3nn0g7Upv2WBDZVe2f3Y/FkjprQ9LE0pUqqunufrRlwlF8GiLyrLbJexH4k/WrKO8THL2tprPMeXCtO6Gq4Ss6VRdMZ22TjzXy4EfCu1ezaumnZ2unsa6i6fSJmiliGsPSjCShK8qrSb1ls1YPlzfEpHk+lFXk4rb4Xf6K182GLZu0/73GnJqMU5NtJJbW23uR2bJOVI4SinNJ15pOpLfbiqa6F72cl0PjpYevSrxjGbhK+q1vVrPfxs9/A7ponSdPEUoVqTvCauuafGL5NbjdpqxzMz5Vu/5claVx1+T6/f6NmH9KfWQHp4z+L7o/8AyTuGfnVOv5kFoTzsRrffl3/+yc5FZ0ZAAAGGwK7oD/Pn92f9SLGVfQE/r+uMvBloAAAAAABWNPS1q+ryjCPft8SzlWxL1sX/ABYLua+QFnhGyS5JLuPoADDKroqV8TF85zf8sizYmdoTfKMn3Jla0DH6+PQpP+W3iBaiJzRhtfCV48VTcl1w85fAljXUgpJxe5pp9TVgwvXqrNfq4sfUINtJK7bSS5t7Ej7xOHdOc6b3wnKPc7E1krR3lcSpP0aS1317or4vsI8R34cfjxTfJFF80FopYehCmrXteT5ye9/rkSLMI+iQ7GlYpWKx4hVdJ7cTL78F7ootRU8Y/wDEy/3V8UWwMgAADyaUt5Grf/Tl8NnvPWRuYp2w9Szs2kr/AIkBCZdVWM52s0ob/wASK9n3N04ylhqUvP3VJp+irf5cWuPPlu6s4/MUsNh5ShO1aotSC473eo+hL32OeSk7vWd27tt773u7viyLqMvHwx5dDs+3Rln1ssfD7feS/UWbQORcTiaE6681Wfkk/wB409+3dHhfm+SPnJ2UniZOrVdqEHue+pJeoujm+w6oqstSko+YtsbLZGyaS2GvDh6vism7nuUYbelh+aPP4cKqQlGTjJOMotpp3TTTs0yz5EzTLDVfIyaVKrJLbuhN7FPbuT3Ps5En9JGWHFrFxtK9lVS7EqvwT7Cg2u7buw1TFsV0/HbDuGm7+/n7S/QsKThCbbu2pN9zIbLa+tf+2/jEiMlafniMJVpTm3VpU2tuxuGq9Wfg+rpJbLF/KO/+m/6oljW3VHMOHz4bYck47eYWYAGTUGnFztTnLlCT9zNx4tMTtQqdVu9pAQmXo/XLohLwRaCuZaj9ZN+x8ZIsYAAAAAAKrTd8X/Gf9TLUVOk7Yr+O/wCtgWwAAeTS07UKn3Wu/Z4kJlyP1rfKD97RL6clahPp1V/MiMy0vPm/ZXxAsRix5q2k6MPSnFPlvfcjyzzFRW7XfUvm0BUc4aAqvFa9KEpqqk/NV7TSs0+WxJ7ektOV9BLDUtV2dSTvNrdfhFdCMvMdL7M+6PzMrMlL7NTuj8zyKxE8omPS0pknJHmUuGRazFR9tdn9z6Wn6HNr8Mj1LQuktmIn9+L+DLYU/SldSrTlF3T1bP8ACkW6m9i6l8APoAAYZA5zxkaWFlObsr9r2OyXS2TzKj9JWDdXCKMdslPXS56id112ZjaZiJmG/T0rfLWt54iZhyLSGkJVZKcna+5cEr7F+uZIZY0F+111Si7QS1qk1e8YLf2vcv7EbRoynKMIrWk2kl0s6zlejh8FQUFF1KsttSaSScreim9uqty/uV+Kk5bcy7LcdTXQYYpj46p7R9o+qZp0MJTpqFKOqoxtFLW7N5lpuNFPjJrsujzy09HhRh2teCDzC3a9KDtu2vZ1bCy4cNM8zzL0YvBQU1Ca14TTTUunY0cazJoN4XFVaLu4p3g+cG3btVrPqOvSzFf0qUX+L5ormeKUcXR1o09WrTbkmmryjbzoPZt3J9aNGfH1V591ttOr9DPFbfLPlQtB6Vlhq0asL22xlH7UJK0o921dKR1fK+IjKpGUXeM6bafRsZxovf0W6Qk6zoN7FGU49C3Sj3tPvI2myzE9Mr/fdDW+P16eY8/w6ojJhGSwcUEZmCX1L6ZR+N/AkyJzI/ql99f0yA82WFtqvogv6ifuVXRmk1RjPzXKTatwWxPezNbT1Z7moLoS+LAtNwU79ury9eo+py8DP+I/43/UDxcLi5UNfELjXX/MMft9devUXW34gXC5Uq7tiW+VZP8AmR8LS1dfvJe75GlVXKalJ3bmm32h6uqMmEZA8GmqLlQnbhaX5Xcq8JyV1FvbwV9vcXZo1UsJCPoxjHqSQFaw+hK0vV1F7Wz3bz2U8sv1qndHxbJ8AQqyzD7cu6IeWYfbl3RJoAQUss8qj7Y/3Pl5Yf8AqL8r+ZPgCt1Mt1VulB96LFBWSXQj6AAAAYZFZgwzlTUkruLv02ex+BLGLAUHAZXj5V1qVJqTTvLdBX3tX2XfQWChlp+vO3RFeL+RPGTyIiPDO+S2SebzyjIZfoLepS65fI2f/h4f7H80vme8HrBHPQND7L/NL5muWXqPtr8X9iVMMDh+eNBxwuMlCHoTiqkVsulJtOP5kyzfRVoKV54yV0neEFb0l60uq9l2MsmYMi0MXiKderOotWEYShG1pKMpSW3evSe4n8NhoU4xhCKjCKSjFbklwItMHGSbOg1O7epo64I724+KW9GTCMkpz4ebSGF8pTlDdfc+lbUekAQFDLT/AHk0uiO197+RJ4fRNGG6Cb5va/eewAYSMgAAABho1SwlNu7hC++9lc3AAAAAAAAAAAAAAAAAAAAAAAAAAAABhoyAMWFjIAAAAAAAAAAAAAAAAAAAAAAA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CEAAkGBg8SEBAQEBIQEBIUEBAUFREVFA8UEBUUFBAVFBUQFBQXHCYeGBkjGRQUHy8gJCcpLCwsFR4xNzAqNScuLCkBCQoKDgwOGg8PGSwdHCUtKTUvMywsKSksLi0sKiksLCwpKiksKSw0NSksKiksNSwuKSkpLiwsLCksKSkpKSksKf/AABEIALQBGQMBIgACEQEDEQH/xAAcAAEAAgMBAQEAAAAAAAAAAAAABQYBAwcEAgj/xABGEAACAQICBgUIBwYEBwEAAAAAAQIDEQQGBRIhMUFRYXGBkcETIjJCYqGx0QcjUnKCkvAUQ4OisuEkM1NzY5Ojs8Lx8hX/xAAaAQEAAgMBAAAAAAAAAAAAAAAABAUCAwYB/8QALBEBAAIBAwMCBQQDAQAAAAAAAAECAwQFERIhMRNBIjJRYdEUI3GxofDxgf/aAAwDAQACEQMRAD8A7iAAAAAAAAAAAAAAAAAAAAAAAAAAAAAAAAAAAAAAAAAAAAAAAAAAAAAAAAAAAAAAAAAAAAAAAAAAAAAAAAAAAAAAAAAAAAAAAADFw2BkGLmQAAAAAAYbDZDZizHTw0ftVJLzYf8AlLkgwvetK9VvCYufRyfDZmxEa/7Q5yk2/Ojd6jjxjq7l0cjqeGrxnCM47VKKafQ1c8i3KPptVTPz0+zaBcxc9S2QYuZAAAAAAAAAAAAAAAAAAAAAAAAAAAD5KDnHM85VJUKMnGEHaUouzlLjG64L4l+ZxzSGHnCrUhO+spyv2u9+1O/aYXniFVueW+PHEV7cr/kvTyrUlSm71aa4vbKHCXZsTLMcXwmKnTnGpTerKLun8+aOqZf01DE0VNWUlsnH7MvlyFbcvdBq/Vr0W+aP8pQBAzWgYZkicwadhhqTk7Ob2Qhxb5voXEML3ileq3hozLmSGGhZWlVkvNjy9uXR8TmmJxM6k5VKknKUndt/rcZxeLnVnKpUetKTu34Lkug1wg21GKbbdkkm23yRotbly2q1VtRb7ez5SOs5YoVIYShCompKO1PelrNxT6bWIfK+UFStWrJOrvUd6h85dPAtaNla8Lfb9JbDHXbzPsM04nFQpxc5yjCK3yk0l3s3SOU/Sljak60IOnWhThdKcr+SnJ8YLd2vb4+ZL9FeXQ6LS/qs0Y+eHUMPiYTipQlGcX60Wmu9G5H5/wBC6axGGqKdCbi+MfUkuUo8fidgy1mmOLp3goxqRS16be1dK5xfMwxZoyfylbhtWTRzzz1V+v5WEHn16nJfrtM69Tkv12m9Ut5hnnc6n2V+u004zS9KlSlVqyUIx3t+5JcX0Dw9iJtPEPVOoopttJJXbexJc2+BqwePpVVrUqkKkbtXhKMldb1dHG81Z0rYyTir06Cfm0r+l7VRre+jcjf9HGl5UcbCnfzK14SXDWUW4y91u0i/qazfphfW2PLTTTmtPFojnj7fl2ZGTETJKUAAAAAuAAAAHzKolvaXW0aZ4+kt9SH5kB6AeKWmaC/eLsTfwRplp+hwcn1RfiBJg1YbExnFSi7p/qxtAw0VHN+iKVdeVpzp+WirNa0fPS9XrXDuLcypSwLnXqU4W2Sna/JP+4mOWrLirlrNbKASOgtMzw1VVI7YuynDhKN/iuBK5kytVpxddKLXrpXdvb6uZWTRMTWXK5cd9Ll/jw6rHM9FpOKnJNXTsl8Wap5n5U32yXgisZLpRra9GUnFxSlG1tqbs1t6bd5bo5eore5vtS+CN0TzHLqNPm9XHF0dic1zjFycYRS632dZRdK6UqYio6lR7dyS9GK4RR7MyaRp1KrhRVqUG0ndvWfGXVyIhLguq3HqNd7c9oUOv1U5bdFfEMJF7yPoWEdapNXqq1uKgnfYunZvPHgsteQoqrWX1smlGP2Ftf5tnZcs+XaNqbl9qT7ls+ZlWvHdN0Oh6P3Mnn2S1jIBmuGGjy6RwtKdKca0VOnqvWTV1ZK72cz1mnFrzJdQexMxPMOJ5h0FDD1ZSpOUqMn5spKzj7Eub5PiiM0bparh60a1GTjNPsa4xkuKZ1PCaDhioVKc3aNldWvvvZrbsaaOdZkyxVwdbyc/OhJvydS1lKPLokuKK/Nimk9VfDtNq3CmqpOHP3tx7+8Ok6Hz/Tr01JU2ppLXhrbnzWzbHpPXLNEnuhFdbbOQYbEypyU4OzW75PmjpGW8fhcTTb1dWpFXnByez2lzj0knFm6u0+VFuO3Tgnrx/L/T243NFSEJTnKEIxV29X3K97s5vp7MVXGSvOTUU/NhsSXtNLY2b85acjXqqFJJUYXUbevLjUfPo6Osh9GaNq16sKNGOtOT2clzk3wS5kbNlm9umq92vbqafF+oy9ree/tDGD0bVq1FTpRc5Ple1uMnyRfNE5bjhVFuL8q9vlGmn+C+5Fryrl6nhIOEfOm7a9S1nJ+C5I0afnrVlFcIxXa9vijfhwRXvPlT7lu99T+3TtX+09o+q5UoSlvcVf5npPijT1YqPJJdysfZJUQYl0GQBWJZgr7nqJ/dfzPiWnq/2or8MfE3aHpRlXqqUYyXnvak/X6esno4Omt0IL8MQKtLS9d/vJdll8EfPlK8uNWX5/At8acVuSXYj6Ap8dGV5fu5vr2fE3Q0DXfqpdckWoAVpZcq8ZQXbL5GrH6IdKCk5pttKyT5X39haiAzNU2049En8F8wPRluDVKT4Obt2JIlzyaKpatGmvZv37fE9YAruAf+Mn96r4liK1o+X+MfTKr8GwLFVpqSaaTTTTT3NPgcnzDon9nxE6a9H0oP2XuXZtXYdaKh9ImBvSpVktsZ6rfRPd7172Y3jmFbuOGMmLq94VnKmM8njKL4Sk4PqmrfGxbs8aa8lRVKDtOrddKh6z7d3ec8p1HGUZLfGUZLri7r4HvzBpPy+InU3x2Rj91bPe7vtNcW4hUYdV6entSPMz/1HF2yTlvdiqq/24v/ALj8O8hcqaB/aat5L6qFnPlJ8IdvHo6zp6gkrLYZUr7pW3aTq/dv/wCIHMtTbTj0SfvS8CW0ZT1aNNeyn37fEgswSvWtyjFd934llpxskuSSNi/fQAAGjG/5c/us3nn0g7Upv2WBDZVe2f3Y/FkjprQ9LE0pUqqunufrRlwlF8GiLyrLbJexH4k/WrKO8THL2tprPMeXCtO6Gq4Ss6VRdMZ22TjzXy4EfCu1ezaumnZ2unsa6i6fSJmiliGsPSjCShK8qrSb1ls1YPlzfEpHk+lFXk4rb4Xf6K182GLZu0/73GnJqMU5NtJJbW23uR2bJOVI4SinNJ15pOpLfbiqa6F72cl0PjpYevSrxjGbhK+q1vVrPfxs9/A7ponSdPEUoVqTvCauuafGL5NbjdpqxzMz5Vu/5claVx1+T6/f6NmH9KfWQHp4z+L7o/8AyTuGfnVOv5kFoTzsRrffl3/+yc5FZ0ZAAAGGwK7oD/Pn92f9SLGVfQE/r+uMvBloAAAAAABWNPS1q+ryjCPft8SzlWxL1sX/ABYLua+QFnhGyS5JLuPoADDKroqV8TF85zf8sizYmdoTfKMn3Jla0DH6+PQpP+W3iBaiJzRhtfCV48VTcl1w85fAljXUgpJxe5pp9TVgwvXqrNfq4sfUINtJK7bSS5t7Ej7xOHdOc6b3wnKPc7E1krR3lcSpP0aS1317or4vsI8R34cfjxTfJFF80FopYehCmrXteT5ye9/rkSLMI+iQ7GlYpWKx4hVdJ7cTL78F7ootRU8Y/wDEy/3V8UWwMgAADyaUt5Grf/Tl8NnvPWRuYp2w9Szs2kr/AIkBCZdVWM52s0ob/wASK9n3N04ylhqUvP3VJp+irf5cWuPPlu6s4/MUsNh5ShO1aotSC473eo+hL32OeSk7vWd27tt773u7viyLqMvHwx5dDs+3Rln1ssfD7feS/UWbQORcTiaE6681Wfkk/wB409+3dHhfm+SPnJ2UniZOrVdqEHue+pJeoujm+w6oqstSko+YtsbLZGyaS2GvDh6vism7nuUYbelh+aPP4cKqQlGTjJOMotpp3TTTs0yz5EzTLDVfIyaVKrJLbuhN7FPbuT3Ps5En9JGWHFrFxtK9lVS7EqvwT7Cg2u7buw1TFsV0/HbDuGm7+/n7S/QsKThCbbu2pN9zIbLa+tf+2/jEiMlafniMJVpTm3VpU2tuxuGq9Wfg+rpJbLF/KO/+m/6oljW3VHMOHz4bYck47eYWYAGTUGnFztTnLlCT9zNx4tMTtQqdVu9pAQmXo/XLohLwRaCuZaj9ZN+x8ZIsYAAAAAAKrTd8X/Gf9TLUVOk7Yr+O/wCtgWwAAeTS07UKn3Wu/Z4kJlyP1rfKD97RL6clahPp1V/MiMy0vPm/ZXxAsRix5q2k6MPSnFPlvfcjyzzFRW7XfUvm0BUc4aAqvFa9KEpqqk/NV7TSs0+WxJ7ektOV9BLDUtV2dSTvNrdfhFdCMvMdL7M+6PzMrMlL7NTuj8zyKxE8omPS0pknJHmUuGRazFR9tdn9z6Wn6HNr8Mj1LQuktmIn9+L+DLYU/SldSrTlF3T1bP8ACkW6m9i6l8APoAAYZA5zxkaWFlObsr9r2OyXS2TzKj9JWDdXCKMdslPXS56id112ZjaZiJmG/T0rfLWt54iZhyLSGkJVZKcna+5cEr7F+uZIZY0F+111Si7QS1qk1e8YLf2vcv7EbRoynKMIrWk2kl0s6zlejh8FQUFF1KsttSaSScreim9uqty/uV+Kk5bcy7LcdTXQYYpj46p7R9o+qZp0MJTpqFKOqoxtFLW7N5lpuNFPjJrsujzy09HhRh2teCDzC3a9KDtu2vZ1bCy4cNM8zzL0YvBQU1Ca14TTTUunY0cazJoN4XFVaLu4p3g+cG3btVrPqOvSzFf0qUX+L5ormeKUcXR1o09WrTbkmmryjbzoPZt3J9aNGfH1V591ttOr9DPFbfLPlQtB6Vlhq0asL22xlH7UJK0o921dKR1fK+IjKpGUXeM6bafRsZxovf0W6Qk6zoN7FGU49C3Sj3tPvI2myzE9Mr/fdDW+P16eY8/w6ojJhGSwcUEZmCX1L6ZR+N/AkyJzI/ql99f0yA82WFtqvogv6ifuVXRmk1RjPzXKTatwWxPezNbT1Z7moLoS+LAtNwU79ury9eo+py8DP+I/43/UDxcLi5UNfELjXX/MMft9devUXW34gXC5Uq7tiW+VZP8AmR8LS1dfvJe75GlVXKalJ3bmm32h6uqMmEZA8GmqLlQnbhaX5Xcq8JyV1FvbwV9vcXZo1UsJCPoxjHqSQFaw+hK0vV1F7Wz3bz2U8sv1qndHxbJ8AQqyzD7cu6IeWYfbl3RJoAQUss8qj7Y/3Pl5Yf8AqL8r+ZPgCt1Mt1VulB96LFBWSXQj6AAAAYZFZgwzlTUkruLv02ex+BLGLAUHAZXj5V1qVJqTTvLdBX3tX2XfQWChlp+vO3RFeL+RPGTyIiPDO+S2SebzyjIZfoLepS65fI2f/h4f7H80vme8HrBHPQND7L/NL5muWXqPtr8X9iVMMDh+eNBxwuMlCHoTiqkVsulJtOP5kyzfRVoKV54yV0neEFb0l60uq9l2MsmYMi0MXiKderOotWEYShG1pKMpSW3evSe4n8NhoU4xhCKjCKSjFbklwItMHGSbOg1O7epo64I724+KW9GTCMkpz4ebSGF8pTlDdfc+lbUekAQFDLT/AHk0uiO197+RJ4fRNGG6Cb5va/eewAYSMgAAABho1SwlNu7hC++9lc3AAAAAAAAAAAAAAAAAAAAAAAAAAAABhoyAMWFjIAAAAAAAAAAAAAAAAAAAAAAA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0" descr="data:image/jpeg;base64,/9j/4AAQSkZJRgABAQAAAQABAAD/2wCEAAkGBhANDgwMDBIQDQ0MEA0MDQwNDxANDQwNFBAVFRQQEhQXHCYeGBkkGRUSHy8hJScpLSwsFh4xNTAqNikrLCkBCQoKDgwOGg8PGiolHiQpLCw1LywuKS00LCwsNDUvLDYsKik0LiksLCwsLCwsLCksLCkpKSwsKSwsLCwsLCwsLP/AABEIAOUA3AMBIgACEQEDEQH/xAAbAAEAAgMBAQAAAAAAAAAAAAAAAQcEBQYCA//EAEsQAAECAgIJEAcFCAMBAAAAAAABAgMEBhEFBxIxU3ORstETFRYhMjM1QURSYXF0k7GzFBdRVHKDwiI0QmKBI0OSoaKjweJjZOGC/8QAGgEBAAMBAQEAAAAAAAAAAAAAAAQFBgMBAv/EAC8RAAECAwMMAwEBAQEAAAAAAAABAgMEEQVRgRITFSExMzRBUnGhsQYUMpFh4SL/2gAMAwEAAhEDEQA/AKqsjY9Y07P7dzczExxKv75x89jy89Mimx5bZHtEfzXmSQI0Z7XUQ1tm2ZLx5dr3prWvM0ux5eemRRseXnpkU3QOX2Yl5YaFlOnyppdjy89MijY8vPTIpugPsxLxoWU6fKml2PLz0yKNjy89Mim6A+zEvGhZTp8qaXY8vPTIo2PLz0yKboD7MS8aFlOnyppdjy89MijY8vPTIpugPsxLxoWU6fKml2PLz0yKNjy89Mim6A+zEvGhZTp8qaXY8vPTIo2PLz0yKboD7MS8aFlOnyppdjy89MijY8vPTIpugPsxLxoWU6fKml2PLz0yKNjy89Mim6A+zEvGhZTp8qaXY8vPTIo2PLz0yKboD7MS8aFlOnyppdjy89MijY8vPTIpugPsxLxoWU6fKml2PLz0yKNjy89Mim6A+zEvGhZTp8qaVaPLz0yKbuh6VQIif8zsxhCk0R3iLjn5jCXLxHPrUoLYkoMsrM2m2pi8tsj2iP5rzJUxuW2R7RH815kqQ5j9qaCxuEbj7AAOBbgAAAAAAAAAAAABD7yUssaLDgt3UV7YadarVWeKtEqeOWiVPnFguZVdIqXTWvRF2q2qlaKeDuLZFhkgpKRoaVMRiSq1fkStn8rrIcOcYEZsaGj28zjAjJGYjkAAO53AAAAAAAAAAAACk0S3iLjn5jCFJolvEXHPzGE6U5mU+Q7YeJi8tsj2iP5rzJUxuW2R7RH815kqcJj9qWljcI3H2AAcC3AAAAAAAAAJqPSQnVXlX9FPBv6OUtjSK3K/tpdV24Ll229LF4l6Lx8PVyNq1Krccoqva2rEqpo9RdzXZFOptd2LWJOpFci3MuxX7aKn21+y36l/QsSxFmIE7DSJAVFTaRzFREexfY5OI2CNRLyVGdmbWdkuhKyi7NpSx7Qc5qsyaKaSmdjvSJGYYiVuhpqzONbpm3/NK0KeWC7mu/hUv08q1qba1J07REkbSWWZm8musjys4sBFbSpQeou5rv4VPLm1bS7S+xdosak9P2Q7qBI3MR6Vo6PUiw2L+VPxL03usryPHdEc58Ryve5a3OctauU08vFfFblPbkl7LxYkRKubRD5gAkkoAAAAAAAAAKTRLeIuOfmMIUmiW8Rcc/MYTpTmZT5Dth4mLy2yPaI/mvMlTG5bZHtEfzXmSpwmP2paWNwjcfYABwLcAAAAAAAAAABADOsPMxoceEsq5WRnOYxtX4lVUREVONL20XjDrqSu/UlapeVSqbXtjtWnWxFStss1Yq+y73LfFV/Q7WktMoMiiw21RZjihItSM6XrxdV8zlqsdHjNhQ0qqIUE+ixIyMYms6Os4S2bNR4bYDWPVsvFu2va3aunptojl40qW90GHYK2Q9Hq2e+3DetaRGNqWFXxVJum/wA06TpKXSzJ6x0V8FUiXCJMQnNWtFuNtav/AJVxEgSz5OZasVNWyvLWR2QnS8ZucTUVEqkEqQa406AAAAAAAAAAAABSaJbxFxz8xhCk0S3iLjn5jCdKczKfIdsPExeW2R7RH815kqY3LbI9oj+a8yVOEx+1LSxuEbj7AAOBbgAAAAAAAAAAAG4sZSN8pAiwpf7EWO79pH/E1iJUjWexb+2al71VVVVVVVa1VdtVX2qeQfKNRFVUTafDYbWqqomtSazbWCpJGknLqa3UJ2+QHbh6cap7F6TUAOaj0o5Kh7GvSjj3GVqucrEVGK5blFvo2vaRTwKhWfR9olNQAAAAAAAAAAAAUmiW8Rcc/MYQpNEt4i45+YwnSnMynyHbDxMXltke0R/NeZRi8tsj2iP5rzKOMxvFLSxuEbj7NjYij8xO3fozEfqdSOrc1tVd6/1Gx9X9kME3vGaToLVW5neuD4OO+MtO2pFgRlhtRKIc5ieiQoisbSiFQ+r+yGCb3jNI9X9kME3vGaS3gQ9NxulPJw0nG/wqH1f2QwTe8ZpHq/shgm94zSW8BpuN0p5Gk43+FQOoDZBP3KL1RIekwpyjE5AS6iwIqNS+5qXaJ1q2suwg+225FRf/AE1PJ6lpxU2ohQCoQXLZ2iEtOoqubqcVb0aGiNci/mS85Osq2ztgYsjF1KMm0taw4ibiI32p09Bdyk/DmUo3UtxZy06yNq2KawAE8nAIAAdPR6hD5+D6Q2K2Gl25ly5iuXaq27/SbT1VxfeIfdO0m6ta/cPnRf8AB1iGWnLTmIUZzGqlEW4z0edjMiOai8yufVXFw8PunaSPVXFw8PunaSxwRNLzV6fxDj9+PeVz6q4uHh907SPVXFw8PunaSxgNLzV6fxB9+PeVz6q4uHh907SPVXFw8PunaSxgNLzV6fxB9+PeVx6q4vvDO7dpOPsnIrLR40uqo5YL1YrkSpFVOOovZSlaV/f53HPLiy52LMOckRdiE+QmYkV6o9eRqVJolvEXHOzGEKTRLeIuOdmMNVKcys+Q7YeJi8tsj2iP5rzKMXltke0R/NeZRwmN4paWNwjcfZYVqrczvXB8HHfHA2qtzO9cHwcd8YK1eKdh6K6d37gAQ5yJtrtJ7bxWIlSGSD56uznN/iQauznN/iQ+8264H0B5a9FvKi9S1no+VRU2ngNbZ6wrJ6A+BETbvw38cN/E5P8AJsgfcOI6G5HN2ofSKrVqhQs5KugxIkKIlT4blY5OlFPgdlbMsckOZhx2pUkwyp3S9m1XkVpxqm+l4qRobXpzQ1kvEzsNHgAIdzuWra1+4fOi/wCDrDgqC0hlZaT1OYjMhP1WI64ddV3K1VLtIdHszkPeYX9egxk9LRXTD1RqqlbjKzMN6xXURdtxugaXZnIe8Qv6tBtJWaZGY2LCcj4b0umubeVPaV74ERiVc1U7oR3Nc3ain2ABxPkAwrI2al5W49JiNhapXc3Vf2qqq7ydKGFsykPeYX9eg7tlorkq1qqnY+kY52tEU3KlK0r+/wA7jnlo7MpD3mF/XoKqpFMMizk1Fhqj2Piuc1yXlT2l/Y0GJDe5XtVNXMtLNY5sRapyNapNEt4i45+YwhSaJbxFxz8xhsZTmQvkO2HiYvLbI9oj+a8yjF5bZHtEfzXmUcJjeKWljcI3H2WFaq3M71wfBx3xwNqrczvxQfBx3xgrV4p2Horp3fuBoqb8HTfwJntN6aOm3B038Lc9pGk9+zuhHg7xvdCmyCSDfmvyUMqx9kosu9IkB7obm7f2V+yvQ5LyoXHRuzHpsrCmKkRy1tiNS8kRq1LV0cf6lJoWra1hqkgqredGiq3q+yleVFKS2YTVgZdNaKhU2nDbkI7nU6sAGRKI4a2mxNRlXcaRHonUrP8AxCtyybaf3eVxrswrY21lcK3E0lnbhO6gAFmWBNZAABKKXNQ3g+TxaeKlMoXNQ3g6TxaeKlHbe4TuVFqfhvc3QAUyRQlfW1V+5/O+kr+ssC2rfkvnfSV+bizOFZj7NPIbhBWTWQCxJwUmiW8Rcc7MYQpNEt4i452YwnSnMynyHbDxMXltke0R/NeZRi8tsj2iP5rzKOExvFLSxuEbj7LCtVbmd+KD4OO/OAtVbmd+KD4OO+MFavFOw9FdO79wNVSiRfMScxAhJdRIjURra0bWt0i316jaggQoiw3o9OS1IjXZK1QqFaAT+CTvYekbAJ/BJ3sPSW8C503G6U8lhpKN/hVtjrW809yavcQIf4nXSRHqn5UTayqWVY+RZLwmQISVQ4aI1qf5XpMgEGan4szRH7LkI0aZiRv0SQCCARjhracRNRlW8axIjk6kYmlCuDrrZNkkizbYLdtJZlytWEdtuT9EuTkVN1Z8NYcsxFu9mokGq2ClQACeTQAACULmobwdJYpPFSmULmobwdJYpPFSjtvcJ3Km1Pw3uboAKZIoSvra3IvnfSV+d/bV5F876TgDcWZwrMfZppDcIAAWJOCk0S3iLjn5jCFJolvEXHPzGE6U5mU+Q7YeJi8tsj2iP5rzKMXltke0R/NeZRwmN4paWNwjcfZYVqrczvxQfBx3xwNqrczvXB8HHfGCtXinYeiund+4AArCEKwQD2gJrBBD4iNRVcqIiX3KtSIeo1V2Hp6NPSakLJCA561LFeitgw+Nzqr69CX1NbZ2n8vLI5kBUmY15EYv7Nq/mdx/oVpZOysWbiujx3K567Xsa1vE1qcSF3IWW97kfFSjfZYSsk6IuU9KIY8eM6I5z3qrnvVXuct9zlWtVPmSQas0aJTUgAB6egAAEoXNQ3g6SxaeKlMoXNQ3g6SxaeKlHbe4TuVNqfhvc3QUAyRQlfW1eRfO+kr8sC2ryL530lfm4szhWY+zTSG4QAAsScFJolvEXHPzGEKTRLeIuOfmMJ0pzMp8h2w8TF5bZHtEfzXmUYvLbI9oj+a8yjhMbxS0sbhG4+ywrVW5neuD4OO+OBtVbmd64Pg474wVq8U7D0V07v3A09L5h8KQmokNzmPa1Ll7FVHNW6S8puDR024Om/hTPaRpNKx2It6EeDriN7oVbsknPeY/eu0jZJOe8R+9dpNaQbvNM6U/hq8zD6UNnsknPeI/eu0mJMz8WNvsSJE+N7n+KmOKz1GNTYiHqQmJsRAAD7OgAAAAAAAABKFzUN4OksWnipTKFzUN4PksWnipR23uE7lTan4b3N0ADJFCV7bVvyXzvpOALAtq8i+d9JX5uLM4VmPs00huEAALEnBSaJbxFxz8xhCk0S3iLjn5jCdKczKfIdsPExeW2R7RH815lGLy2yPaI/mvMo4TG8UtLG4RuPssK1VuZ3rg+DjvzgLVW5neuD4OO+MFavFOw9FbO79xJoqbcHTfwpntN4aOm3B038KZ7SNJ79ndDhB3je6FNkEkG/NgAAAAAAAAAAAAAAAShc1DeD5LFJ4qUyhc1DeD5LFJ4qUdt7hO5U2p+G9zdAAyRQlfW1b8n876SvywLa1+S+d9JX5uLM4VmPs00huEAALEnBSaJbxFxz8xhCk0S3iLjn5jCdKczKfIdsPExeW2R7RH815lGLy2yPaI/mvMo4TG8UtLG4RuPssK1VuZ3rg+DjvjgbVW5nOuD4OO+MFavFOw9FbO79wNHTbg6b+FM9pvDR024Om/gbntI0nv2d0OEHeN7oU2QSQb82AAAAAAAAAAAAAAABKFzUN4PksUnipTLS1qK0hlIUjKQ4sxBY9kNEcx0RqOata7SoU1sQ3xIKIxK6+RVWm1VY2l51QNXspkveYHet0jZTJe8wO9bpMx9WN0L/FKLIdcpyVtbkfzvpK/O2tkWUgzPovo8SHGuNVutTcjrmu5qrqOJNjZ7VbLtRyUX/ppZFFSAiKAATyaFJolvEXHPzGEKTRHeIuOfmMJ0pzMp8h2w8TF5bZHtEfzXmUYqffbI9oj+a8yjjMftSzsdU+o3H2dDRWletyRk1PVdVVq7u4qqr6F9pv/AFq/9b+9/qV+CsiyMCK7Le2qkx8rAiOynJrLA9av/W/vf6mDZu2F6XLRpbUNT1VES71S6q20W9V0HGEnwyzpdjkc1utO58tk4DVqieQQSCdQm5SEAkgUGUgBIFBlIQCQKDKQgAkUGUhAJAoMpCEJugBQ8ykvFYrAPRVBWQSDygqhABIoe5SEKTRHeIuOfmMIU9URT9hFxzsxhPlOZlPkK1WHT/TX2ZsW70udVIlzXMTF5v8Ayu6TD1sfhVyLpAJlEpUzKOcmpFGtj8KuRdI1sfhVyLpAPKIe5x16jWx+FXIuka2Pwq5F0gCiDOOvUa2Pwq5F0jWx+FXIukAUQZx16jWx+FXIuka2Pwq5F0gCiDOOvUa2Pwq5F0jWx+FXIukAUQZx16jWx+FXIuka2Pwq5F0gCiDOOvUa2Pwq5F0jWx+FXIukAUQZx16jWx+FXIuka2Pwq5F0gCiDOOvUa2Pwq5F0jWx+FXIukAUQZx16jWx+FXIuka2Pwq5F0gCiDOOvUa2Pwq5F0jWx+FXIukAUQZx16jWx+FXIuka2Pwq5F0gHqIgzjr1Gtj8KuRdJ1VEbFKkCIl3++d+D8jOkA9pQ+Vcq7VP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823392"/>
            <a:ext cx="3319522" cy="239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Rectángulo"/>
          <p:cNvSpPr/>
          <p:nvPr/>
        </p:nvSpPr>
        <p:spPr>
          <a:xfrm>
            <a:off x="829480" y="3844915"/>
            <a:ext cx="2000264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0" cap="none" spc="0" normalizeH="0" baseline="0" noProof="0" dirty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BASE</a:t>
            </a:r>
            <a:r>
              <a:rPr kumimoji="0" lang="es-ES" sz="1100" b="1" i="0" u="none" strike="noStrike" kern="0" cap="none" spc="0" normalizeH="0" baseline="0" noProof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: </a:t>
            </a:r>
            <a:r>
              <a:rPr lang="es-ES" sz="1100" b="1" kern="0" noProof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3600</a:t>
            </a:r>
            <a:r>
              <a:rPr kumimoji="0" lang="es-ES" sz="1100" b="1" i="0" u="none" strike="noStrike" kern="0" cap="none" spc="0" normalizeH="0" baseline="0" noProof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 </a:t>
            </a:r>
            <a:r>
              <a:rPr kumimoji="0" lang="es-ES" sz="1100" b="1" i="0" u="none" strike="noStrike" kern="0" cap="none" spc="0" normalizeH="0" baseline="0" noProof="0" dirty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ENTREVISTAS</a:t>
            </a:r>
            <a:endParaRPr kumimoji="0" lang="es-MX" sz="1100" b="1" i="0" u="none" strike="noStrike" kern="0" cap="none" spc="0" normalizeH="0" baseline="0" noProof="0" dirty="0">
              <a:ln w="1905"/>
              <a:solidFill>
                <a:srgbClr val="66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5689809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SENADOR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21" name="20 Botón de acción: Hacia delante o Siguiente">
            <a:hlinkClick r:id="rId3" action="ppaction://hlinksldjump" highlightClick="1"/>
          </p:cNvPr>
          <p:cNvSpPr/>
          <p:nvPr/>
        </p:nvSpPr>
        <p:spPr>
          <a:xfrm>
            <a:off x="1043608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Botón de acción: Hacia delante o Siguiente">
            <a:hlinkClick r:id="rId4" action="ppaction://hlinksldjump" highlightClick="1"/>
          </p:cNvPr>
          <p:cNvSpPr/>
          <p:nvPr/>
        </p:nvSpPr>
        <p:spPr>
          <a:xfrm rot="10800000">
            <a:off x="511714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976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2</a:t>
            </a:fld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4042848" y="260648"/>
            <a:ext cx="105830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0">
                  <a:noFill/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ÍNDICE</a:t>
            </a:r>
            <a:endParaRPr lang="es-ES" sz="2400" b="1" dirty="0">
              <a:ln w="0">
                <a:noFill/>
              </a:ln>
              <a:solidFill>
                <a:srgbClr val="660033"/>
              </a:solidFill>
              <a:effectLst>
                <a:outerShdw blurRad="38100" dist="38100" dir="2700000" sx="101000" sy="101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927315" y="1412776"/>
            <a:ext cx="6231066" cy="294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ES" b="1" dirty="0">
                <a:solidFill>
                  <a:srgbClr val="660066"/>
                </a:solidFill>
                <a:cs typeface="Arial" pitchFamily="34" charset="0"/>
                <a:hlinkClick r:id="rId3" action="ppaction://hlinksldjump"/>
              </a:rPr>
              <a:t>Metodología y Perfil del </a:t>
            </a:r>
            <a:r>
              <a:rPr lang="es-ES" b="1" dirty="0" smtClean="0">
                <a:solidFill>
                  <a:srgbClr val="660066"/>
                </a:solidFill>
                <a:cs typeface="Arial" pitchFamily="34" charset="0"/>
                <a:hlinkClick r:id="rId3" action="ppaction://hlinksldjump"/>
              </a:rPr>
              <a:t>Informante</a:t>
            </a:r>
            <a:endParaRPr lang="es-ES" b="1" dirty="0" smtClean="0">
              <a:solidFill>
                <a:srgbClr val="660066"/>
              </a:solidFill>
              <a:cs typeface="Arial" pitchFamily="34" charset="0"/>
            </a:endParaRPr>
          </a:p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ES" b="1" dirty="0" smtClean="0">
                <a:solidFill>
                  <a:srgbClr val="660066"/>
                </a:solidFill>
                <a:cs typeface="Arial" pitchFamily="34" charset="0"/>
                <a:hlinkClick r:id="rId3" action="ppaction://hlinksldjump"/>
              </a:rPr>
              <a:t>Elecciones 2012 y Partidos Políticos</a:t>
            </a:r>
            <a:endParaRPr lang="es-ES" b="1" dirty="0" smtClean="0">
              <a:solidFill>
                <a:srgbClr val="660066"/>
              </a:solidFill>
              <a:cs typeface="Arial" pitchFamily="34" charset="0"/>
            </a:endParaRPr>
          </a:p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ES" b="1" dirty="0" smtClean="0">
                <a:solidFill>
                  <a:srgbClr val="660066"/>
                </a:solidFill>
                <a:cs typeface="Arial" pitchFamily="34" charset="0"/>
                <a:hlinkClick r:id="rId4" action="ppaction://hlinksldjump"/>
              </a:rPr>
              <a:t>Elección Presidente de la República</a:t>
            </a:r>
            <a:endParaRPr lang="es-ES" b="1" dirty="0" smtClean="0">
              <a:solidFill>
                <a:srgbClr val="660066"/>
              </a:solidFill>
              <a:cs typeface="Arial" pitchFamily="34" charset="0"/>
            </a:endParaRPr>
          </a:p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ES" b="1" dirty="0" smtClean="0">
                <a:solidFill>
                  <a:srgbClr val="660066"/>
                </a:solidFill>
                <a:cs typeface="Arial" pitchFamily="34" charset="0"/>
                <a:hlinkClick r:id="rId5" action="ppaction://hlinksldjump"/>
              </a:rPr>
              <a:t>Elección Senador</a:t>
            </a:r>
            <a:endParaRPr lang="es-ES" b="1" dirty="0" smtClean="0">
              <a:solidFill>
                <a:srgbClr val="660066"/>
              </a:solidFill>
              <a:cs typeface="Arial" pitchFamily="34" charset="0"/>
            </a:endParaRPr>
          </a:p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ES" b="1" dirty="0" smtClean="0">
                <a:solidFill>
                  <a:srgbClr val="660066"/>
                </a:solidFill>
                <a:cs typeface="Arial" pitchFamily="34" charset="0"/>
                <a:hlinkClick r:id="rId6" action="ppaction://hlinksldjump"/>
              </a:rPr>
              <a:t>Conclusiones</a:t>
            </a:r>
            <a:endParaRPr lang="es-ES" b="1" dirty="0">
              <a:solidFill>
                <a:srgbClr val="660066"/>
              </a:solidFill>
              <a:cs typeface="Arial" pitchFamily="34" charset="0"/>
              <a:hlinkClick r:id="" action="ppaction://noaction"/>
            </a:endParaRPr>
          </a:p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endParaRPr lang="es-ES" dirty="0" smtClean="0"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51642">
            <a:off x="5244652" y="2401759"/>
            <a:ext cx="1649370" cy="1918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80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50001" y="5947311"/>
            <a:ext cx="1103299" cy="573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20</a:t>
            </a:fld>
            <a:endParaRPr lang="es-MX"/>
          </a:p>
        </p:txBody>
      </p:sp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3337725733"/>
              </p:ext>
            </p:extLst>
          </p:nvPr>
        </p:nvGraphicFramePr>
        <p:xfrm>
          <a:off x="2267744" y="908720"/>
          <a:ext cx="6588000" cy="5612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736746"/>
              </p:ext>
            </p:extLst>
          </p:nvPr>
        </p:nvGraphicFramePr>
        <p:xfrm>
          <a:off x="683568" y="1110120"/>
          <a:ext cx="1656183" cy="54689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183"/>
              </a:tblGrid>
              <a:tr h="648072"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FRANCISCO </a:t>
                      </a:r>
                      <a:r>
                        <a:rPr lang="es-ES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PAULA “PANCHO” BÚRQUEZ VALENZUELA </a:t>
                      </a:r>
                      <a:endParaRPr lang="es-MX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noFill/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ERNESTO “BORREGO” GÁNDARA CAMOU </a:t>
                      </a:r>
                    </a:p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s-MX" sz="9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noFill/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CLAUDIA ARTEMIZA PAVLOVICH ARELLANO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9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noFill/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FLORENCIO “CHITO” DÍAZ ARMENTA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9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noFill/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 GABRIELA GUEVARA ESPINOZA</a:t>
                      </a:r>
                    </a:p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s-MX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noFill/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ALBA CELINA SOTO </a:t>
                      </a:r>
                      <a:r>
                        <a:rPr lang="es-MX" sz="9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SOTO</a:t>
                      </a:r>
                      <a:endParaRPr lang="es-MX" sz="9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s-MX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noFill/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RODOLFO ARTURO MONTES DE OCA MENA</a:t>
                      </a:r>
                    </a:p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s-MX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noFill/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MX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RAFAEL CORONADO ACUÑA</a:t>
                      </a:r>
                    </a:p>
                  </a:txBody>
                  <a:tcPr marL="44450" marR="44450" marT="0" marB="0">
                    <a:noFill/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ALIDA MARÍA PARADA CRUZ</a:t>
                      </a:r>
                      <a:endParaRPr lang="es-MX" sz="9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noFill/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MX" sz="9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CONCEPCIÓN </a:t>
                      </a:r>
                      <a:r>
                        <a:rPr lang="es-MX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ROSARIO PUEBLA ROMO</a:t>
                      </a:r>
                    </a:p>
                  </a:txBody>
                  <a:tcPr marL="44450" marR="44450" marT="0" marB="0">
                    <a:noFill/>
                  </a:tcPr>
                </a:tc>
              </a:tr>
            </a:tbl>
          </a:graphicData>
        </a:graphic>
      </p:graphicFrame>
      <p:pic>
        <p:nvPicPr>
          <p:cNvPr id="6" name="1 Imagen" descr="PA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088460"/>
            <a:ext cx="316172" cy="323756"/>
          </a:xfrm>
          <a:prstGeom prst="rect">
            <a:avLst/>
          </a:prstGeom>
        </p:spPr>
      </p:pic>
      <p:pic>
        <p:nvPicPr>
          <p:cNvPr id="7" name="1 Imagen" descr="PA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388" y="2673196"/>
            <a:ext cx="316172" cy="323756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48" y="1628800"/>
            <a:ext cx="320712" cy="3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15 Grupo"/>
          <p:cNvGrpSpPr/>
          <p:nvPr/>
        </p:nvGrpSpPr>
        <p:grpSpPr>
          <a:xfrm>
            <a:off x="246043" y="3140967"/>
            <a:ext cx="509533" cy="507643"/>
            <a:chOff x="246043" y="3140393"/>
            <a:chExt cx="623367" cy="621055"/>
          </a:xfrm>
        </p:grpSpPr>
        <p:pic>
          <p:nvPicPr>
            <p:cNvPr id="11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297" y="3492774"/>
              <a:ext cx="375113" cy="2686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9 Imagen" descr="PRD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6043" y="3314557"/>
              <a:ext cx="323805" cy="313413"/>
            </a:xfrm>
            <a:prstGeom prst="rect">
              <a:avLst/>
            </a:prstGeom>
          </p:spPr>
        </p:pic>
        <p:pic>
          <p:nvPicPr>
            <p:cNvPr id="12" name="11 Imagen" descr="PT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8030" y="3140393"/>
              <a:ext cx="313203" cy="288607"/>
            </a:xfrm>
            <a:prstGeom prst="rect">
              <a:avLst/>
            </a:prstGeom>
          </p:spPr>
        </p:pic>
      </p:grpSp>
      <p:grpSp>
        <p:nvGrpSpPr>
          <p:cNvPr id="17" name="16 Grupo"/>
          <p:cNvGrpSpPr/>
          <p:nvPr/>
        </p:nvGrpSpPr>
        <p:grpSpPr>
          <a:xfrm>
            <a:off x="292117" y="3713445"/>
            <a:ext cx="509533" cy="507643"/>
            <a:chOff x="246043" y="3140393"/>
            <a:chExt cx="623367" cy="621055"/>
          </a:xfrm>
        </p:grpSpPr>
        <p:pic>
          <p:nvPicPr>
            <p:cNvPr id="18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297" y="3492774"/>
              <a:ext cx="375113" cy="2686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18 Imagen" descr="PRD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6043" y="3314557"/>
              <a:ext cx="323805" cy="313413"/>
            </a:xfrm>
            <a:prstGeom prst="rect">
              <a:avLst/>
            </a:prstGeom>
          </p:spPr>
        </p:pic>
        <p:pic>
          <p:nvPicPr>
            <p:cNvPr id="20" name="19 Imagen" descr="PT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8030" y="3140393"/>
              <a:ext cx="313203" cy="288607"/>
            </a:xfrm>
            <a:prstGeom prst="rect">
              <a:avLst/>
            </a:prstGeom>
          </p:spPr>
        </p:pic>
      </p:grpSp>
      <p:pic>
        <p:nvPicPr>
          <p:cNvPr id="21" name="20 Imagen" descr="Copia de logo_smal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5536" y="4335034"/>
            <a:ext cx="318102" cy="318102"/>
          </a:xfrm>
          <a:prstGeom prst="rect">
            <a:avLst/>
          </a:prstGeom>
        </p:spPr>
      </p:pic>
      <p:pic>
        <p:nvPicPr>
          <p:cNvPr id="22" name="21 Imagen" descr="Copia de logo_smal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8074" y="5396774"/>
            <a:ext cx="318102" cy="318102"/>
          </a:xfrm>
          <a:prstGeom prst="rect">
            <a:avLst/>
          </a:prstGeom>
        </p:spPr>
      </p:pic>
      <p:pic>
        <p:nvPicPr>
          <p:cNvPr id="23" name="Picture 2" descr="http://1.bp.blogspot.com/-pZxy4CNFlMw/TwimhYv-zXI/AAAAAAAAAjQ/NiXOmOxfAas/s1600/nueva+alianza+logo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6526" r="7010" b="5587"/>
          <a:stretch/>
        </p:blipFill>
        <p:spPr bwMode="auto">
          <a:xfrm>
            <a:off x="395536" y="4869160"/>
            <a:ext cx="312551" cy="30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1.bp.blogspot.com/-pZxy4CNFlMw/TwimhYv-zXI/AAAAAAAAAjQ/NiXOmOxfAas/s1600/nueva+alianza+logo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6526" r="7010" b="5587"/>
          <a:stretch/>
        </p:blipFill>
        <p:spPr bwMode="auto">
          <a:xfrm>
            <a:off x="395536" y="5862466"/>
            <a:ext cx="312551" cy="30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24 Rectángulo"/>
          <p:cNvSpPr/>
          <p:nvPr/>
        </p:nvSpPr>
        <p:spPr>
          <a:xfrm>
            <a:off x="532524" y="332656"/>
            <a:ext cx="81439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 smtClean="0"/>
              <a:t>¿</a:t>
            </a:r>
            <a:r>
              <a:rPr lang="es-MX" sz="1400" dirty="0"/>
              <a:t>Identifica o ha escuchado hablar usted de</a:t>
            </a:r>
            <a:r>
              <a:rPr lang="es-MX" sz="1400" dirty="0" smtClean="0"/>
              <a:t>…?</a:t>
            </a:r>
            <a:endParaRPr lang="es-MX" sz="1400" dirty="0"/>
          </a:p>
        </p:txBody>
      </p:sp>
      <p:sp>
        <p:nvSpPr>
          <p:cNvPr id="26" name="25 Rectángulo"/>
          <p:cNvSpPr/>
          <p:nvPr/>
        </p:nvSpPr>
        <p:spPr>
          <a:xfrm>
            <a:off x="5689809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SENADOR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48" y="2132856"/>
            <a:ext cx="320712" cy="3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50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26 Rectángulo"/>
          <p:cNvSpPr/>
          <p:nvPr/>
        </p:nvSpPr>
        <p:spPr>
          <a:xfrm>
            <a:off x="214282" y="6000768"/>
            <a:ext cx="150019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42" name="4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558242"/>
              </p:ext>
            </p:extLst>
          </p:nvPr>
        </p:nvGraphicFramePr>
        <p:xfrm>
          <a:off x="611560" y="1183516"/>
          <a:ext cx="1584175" cy="52288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4175"/>
              </a:tblGrid>
              <a:tr h="606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effectLst/>
                        </a:rPr>
                        <a:t>83.8%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A </a:t>
                      </a:r>
                      <a:r>
                        <a:rPr lang="es-ES" sz="700" b="1" dirty="0" smtClean="0">
                          <a:effectLst/>
                        </a:rPr>
                        <a:t>FRANCISCO </a:t>
                      </a:r>
                      <a:r>
                        <a:rPr lang="es-ES" sz="700" b="1" dirty="0">
                          <a:effectLst/>
                        </a:rPr>
                        <a:t>DE PAULA “PANCHO” BÚRQUEZ VALENZUELA </a:t>
                      </a:r>
                      <a:endParaRPr lang="es-MX" sz="7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55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dirty="0" smtClean="0">
                          <a:effectLst/>
                        </a:rPr>
                        <a:t>81.3%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</a:t>
                      </a:r>
                      <a:r>
                        <a:rPr lang="es-MX" sz="700" b="1" dirty="0" smtClean="0">
                          <a:effectLst/>
                        </a:rPr>
                        <a:t>A </a:t>
                      </a:r>
                      <a:r>
                        <a:rPr lang="es-MX" sz="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ERNESTO “BORREGO” GÁNDARA CAMOU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7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52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dirty="0" smtClean="0">
                          <a:effectLst/>
                        </a:rPr>
                        <a:t>79.9%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A </a:t>
                      </a:r>
                      <a:r>
                        <a:rPr lang="es-MX" sz="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CLAUDIA ARTEMIZA PAVLOVICH ARELLANO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7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52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dirty="0" smtClean="0">
                          <a:effectLst/>
                        </a:rPr>
                        <a:t>78.8%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</a:t>
                      </a:r>
                      <a:r>
                        <a:rPr lang="es-MX" sz="700" b="1" dirty="0" smtClean="0">
                          <a:effectLst/>
                        </a:rPr>
                        <a:t>A </a:t>
                      </a:r>
                      <a:r>
                        <a:rPr lang="es-MX" sz="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FLORENCIO “CHITO” DÍAZ ARMENTA</a:t>
                      </a: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8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effectLst/>
                        </a:rPr>
                        <a:t>69.3%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</a:t>
                      </a:r>
                      <a:r>
                        <a:rPr lang="es-MX" sz="700" b="1" dirty="0" smtClean="0">
                          <a:effectLst/>
                        </a:rPr>
                        <a:t>ANA GABRIELA    </a:t>
                      </a:r>
                      <a:r>
                        <a:rPr lang="es-MX" sz="700" b="1" dirty="0">
                          <a:effectLst/>
                        </a:rPr>
                        <a:t>GUEVARA ESPINOZA</a:t>
                      </a:r>
                      <a:endParaRPr lang="es-MX" sz="7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effectLst/>
                        </a:rPr>
                        <a:t>19.3%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</a:t>
                      </a:r>
                      <a:r>
                        <a:rPr lang="es-MX" sz="700" b="1" dirty="0" smtClean="0">
                          <a:effectLst/>
                        </a:rPr>
                        <a:t>ALBA </a:t>
                      </a:r>
                      <a:r>
                        <a:rPr lang="es-MX" sz="700" b="1" dirty="0">
                          <a:effectLst/>
                        </a:rPr>
                        <a:t>CELINA SOTO </a:t>
                      </a:r>
                      <a:r>
                        <a:rPr lang="es-MX" sz="700" b="1" dirty="0" smtClean="0">
                          <a:effectLst/>
                        </a:rPr>
                        <a:t>    </a:t>
                      </a:r>
                      <a:r>
                        <a:rPr lang="es-MX" sz="700" b="1" dirty="0" err="1" smtClean="0">
                          <a:effectLst/>
                        </a:rPr>
                        <a:t>SOTO</a:t>
                      </a:r>
                      <a:endParaRPr lang="es-MX" sz="7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52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dirty="0" smtClean="0">
                          <a:effectLst/>
                        </a:rPr>
                        <a:t>8.2%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</a:t>
                      </a:r>
                      <a:r>
                        <a:rPr lang="es-MX" sz="700" b="1" dirty="0" smtClean="0">
                          <a:effectLst/>
                        </a:rPr>
                        <a:t>A </a:t>
                      </a:r>
                      <a:r>
                        <a:rPr lang="es-MX" sz="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RODOLFO ARTURO MONTES DE OCA MENA</a:t>
                      </a: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52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dirty="0" smtClean="0">
                          <a:effectLst/>
                        </a:rPr>
                        <a:t>7.3%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</a:t>
                      </a:r>
                      <a:r>
                        <a:rPr lang="es-MX" sz="700" b="1" dirty="0" smtClean="0">
                          <a:effectLst/>
                        </a:rPr>
                        <a:t>A </a:t>
                      </a:r>
                      <a:r>
                        <a:rPr lang="es-MX" sz="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RAFAEL CORONADO ACUÑA</a:t>
                      </a: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51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b="1" dirty="0" smtClean="0">
                          <a:effectLst/>
                        </a:rPr>
                        <a:t>6.6%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</a:t>
                      </a:r>
                      <a:r>
                        <a:rPr lang="es-ES" sz="700" b="1" dirty="0" smtClean="0">
                          <a:effectLst/>
                        </a:rPr>
                        <a:t>ALIDA MARÍA PARADA CRUZ</a:t>
                      </a:r>
                      <a:endParaRPr lang="es-MX" sz="700" b="1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5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" sz="700" b="1" dirty="0" smtClean="0">
                          <a:effectLst/>
                        </a:rPr>
                        <a:t>6.0% DE ENTREVISTADOS QUE</a:t>
                      </a:r>
                      <a:r>
                        <a:rPr lang="es-ES" sz="700" b="1" baseline="0" dirty="0" smtClean="0">
                          <a:effectLst/>
                        </a:rPr>
                        <a:t> IDENTIFICAN </a:t>
                      </a:r>
                      <a:r>
                        <a:rPr lang="es-MX" sz="700" b="1" dirty="0" smtClean="0">
                          <a:effectLst/>
                        </a:rPr>
                        <a:t>CONCEPCIÓN </a:t>
                      </a:r>
                      <a:r>
                        <a:rPr lang="es-MX" sz="700" b="1" dirty="0">
                          <a:effectLst/>
                        </a:rPr>
                        <a:t>ROSARIO PUEBLA ROMO</a:t>
                      </a:r>
                      <a:endParaRPr lang="es-MX" sz="7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916276856"/>
              </p:ext>
            </p:extLst>
          </p:nvPr>
        </p:nvGraphicFramePr>
        <p:xfrm>
          <a:off x="1992442" y="980728"/>
          <a:ext cx="5893134" cy="530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2416794415"/>
              </p:ext>
            </p:extLst>
          </p:nvPr>
        </p:nvGraphicFramePr>
        <p:xfrm>
          <a:off x="7459478" y="476672"/>
          <a:ext cx="1667503" cy="668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9" name="8 Grupo"/>
          <p:cNvGrpSpPr/>
          <p:nvPr/>
        </p:nvGrpSpPr>
        <p:grpSpPr>
          <a:xfrm>
            <a:off x="7812496" y="1293662"/>
            <a:ext cx="1224000" cy="237108"/>
            <a:chOff x="192439" y="714382"/>
            <a:chExt cx="1532029" cy="618445"/>
          </a:xfrm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10" name="9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solidFill>
              <a:srgbClr val="003399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1" name="10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/>
                <a:t>+</a:t>
              </a:r>
              <a:r>
                <a:rPr lang="es-MX" sz="1400" b="1" dirty="0" smtClean="0"/>
                <a:t>43.0</a:t>
              </a:r>
              <a:endParaRPr lang="es-MX" sz="1400" b="1" kern="1200" dirty="0"/>
            </a:p>
          </p:txBody>
        </p:sp>
      </p:grpSp>
      <p:sp>
        <p:nvSpPr>
          <p:cNvPr id="19" name="18 Rectángulo"/>
          <p:cNvSpPr/>
          <p:nvPr/>
        </p:nvSpPr>
        <p:spPr>
          <a:xfrm>
            <a:off x="460516" y="188640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 smtClean="0"/>
              <a:t>E</a:t>
            </a:r>
            <a:r>
              <a:rPr lang="es-MX" sz="1400" dirty="0" smtClean="0"/>
              <a:t>n escala de muy buena, buena, mala o muy mala ¿Qué opinión tiene usted de …?</a:t>
            </a:r>
          </a:p>
          <a:p>
            <a:pPr algn="ctr"/>
            <a:endParaRPr lang="es-MX" sz="1400" dirty="0"/>
          </a:p>
        </p:txBody>
      </p:sp>
      <p:graphicFrame>
        <p:nvGraphicFramePr>
          <p:cNvPr id="20" name="1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197811"/>
              </p:ext>
            </p:extLst>
          </p:nvPr>
        </p:nvGraphicFramePr>
        <p:xfrm>
          <a:off x="2243044" y="6313507"/>
          <a:ext cx="5929356" cy="283845"/>
        </p:xfrm>
        <a:graphic>
          <a:graphicData uri="http://schemas.openxmlformats.org/drawingml/2006/table">
            <a:tbl>
              <a:tblPr/>
              <a:tblGrid>
                <a:gridCol w="988226"/>
                <a:gridCol w="988226"/>
                <a:gridCol w="1416854"/>
                <a:gridCol w="845350"/>
                <a:gridCol w="845350"/>
                <a:gridCol w="84535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MUY </a:t>
                      </a:r>
                      <a:endParaRPr lang="es-MX" sz="900" b="1" i="0" u="none" strike="noStrike" dirty="0" smtClean="0">
                        <a:solidFill>
                          <a:schemeClr val="tx1"/>
                        </a:solidFill>
                        <a:latin typeface="Calibri"/>
                      </a:endParaRPr>
                    </a:p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BUENA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BUENA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REGULAR</a:t>
                      </a:r>
                    </a:p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(ESPONTÁNEA)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MALA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MUY </a:t>
                      </a:r>
                      <a:endParaRPr lang="es-MX" sz="900" b="1" i="0" u="none" strike="noStrike" dirty="0" smtClean="0">
                        <a:solidFill>
                          <a:schemeClr val="tx1"/>
                        </a:solidFill>
                        <a:latin typeface="Calibri"/>
                      </a:endParaRPr>
                    </a:p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MALA</a:t>
                      </a:r>
                      <a:endParaRPr lang="es-MX" sz="9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NO</a:t>
                      </a:r>
                    </a:p>
                    <a:p>
                      <a:pPr algn="l" fontAlgn="b"/>
                      <a:r>
                        <a:rPr lang="es-MX" sz="9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s-MX" sz="9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SABE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" name="20 Elipse"/>
          <p:cNvSpPr/>
          <p:nvPr/>
        </p:nvSpPr>
        <p:spPr>
          <a:xfrm>
            <a:off x="2064450" y="6383038"/>
            <a:ext cx="142876" cy="142876"/>
          </a:xfrm>
          <a:prstGeom prst="ellipse">
            <a:avLst/>
          </a:prstGeom>
          <a:solidFill>
            <a:srgbClr val="66003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Elipse"/>
          <p:cNvSpPr/>
          <p:nvPr/>
        </p:nvSpPr>
        <p:spPr>
          <a:xfrm>
            <a:off x="3064582" y="6383038"/>
            <a:ext cx="142876" cy="1428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Elipse"/>
          <p:cNvSpPr/>
          <p:nvPr/>
        </p:nvSpPr>
        <p:spPr>
          <a:xfrm>
            <a:off x="4064714" y="6383038"/>
            <a:ext cx="142876" cy="1428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Elipse"/>
          <p:cNvSpPr/>
          <p:nvPr/>
        </p:nvSpPr>
        <p:spPr>
          <a:xfrm>
            <a:off x="5493474" y="6383038"/>
            <a:ext cx="142876" cy="142876"/>
          </a:xfrm>
          <a:prstGeom prst="ellipse">
            <a:avLst/>
          </a:prstGeom>
          <a:solidFill>
            <a:srgbClr val="00808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Elipse"/>
          <p:cNvSpPr/>
          <p:nvPr/>
        </p:nvSpPr>
        <p:spPr>
          <a:xfrm>
            <a:off x="6279292" y="6383038"/>
            <a:ext cx="142876" cy="142876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Elipse"/>
          <p:cNvSpPr/>
          <p:nvPr/>
        </p:nvSpPr>
        <p:spPr>
          <a:xfrm>
            <a:off x="7136548" y="6383038"/>
            <a:ext cx="142876" cy="14287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3" name="1 Imagen" descr="PAN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5388" y="1088460"/>
            <a:ext cx="316172" cy="323756"/>
          </a:xfrm>
          <a:prstGeom prst="rect">
            <a:avLst/>
          </a:prstGeom>
        </p:spPr>
      </p:pic>
      <p:pic>
        <p:nvPicPr>
          <p:cNvPr id="44" name="1 Imagen" descr="PAN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5388" y="2708920"/>
            <a:ext cx="316172" cy="323756"/>
          </a:xfrm>
          <a:prstGeom prst="rect">
            <a:avLst/>
          </a:prstGeom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48" y="2204864"/>
            <a:ext cx="320712" cy="3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48" y="1668128"/>
            <a:ext cx="320712" cy="3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1" name="50 Grupo"/>
          <p:cNvGrpSpPr/>
          <p:nvPr/>
        </p:nvGrpSpPr>
        <p:grpSpPr>
          <a:xfrm>
            <a:off x="246043" y="3137381"/>
            <a:ext cx="509533" cy="507643"/>
            <a:chOff x="246043" y="3140393"/>
            <a:chExt cx="623367" cy="621055"/>
          </a:xfrm>
        </p:grpSpPr>
        <p:pic>
          <p:nvPicPr>
            <p:cNvPr id="65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297" y="3492774"/>
              <a:ext cx="375113" cy="2686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65 Imagen" descr="PRD1.jp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6043" y="3314557"/>
              <a:ext cx="323805" cy="313413"/>
            </a:xfrm>
            <a:prstGeom prst="rect">
              <a:avLst/>
            </a:prstGeom>
          </p:spPr>
        </p:pic>
        <p:pic>
          <p:nvPicPr>
            <p:cNvPr id="67" name="66 Imagen" descr="PT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8030" y="3140393"/>
              <a:ext cx="313203" cy="288607"/>
            </a:xfrm>
            <a:prstGeom prst="rect">
              <a:avLst/>
            </a:prstGeom>
          </p:spPr>
        </p:pic>
      </p:grpSp>
      <p:grpSp>
        <p:nvGrpSpPr>
          <p:cNvPr id="68" name="67 Grupo"/>
          <p:cNvGrpSpPr/>
          <p:nvPr/>
        </p:nvGrpSpPr>
        <p:grpSpPr>
          <a:xfrm>
            <a:off x="251520" y="3713445"/>
            <a:ext cx="509533" cy="507643"/>
            <a:chOff x="246043" y="3140393"/>
            <a:chExt cx="623367" cy="621055"/>
          </a:xfrm>
        </p:grpSpPr>
        <p:pic>
          <p:nvPicPr>
            <p:cNvPr id="69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297" y="3492774"/>
              <a:ext cx="375113" cy="2686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69 Imagen" descr="PRD1.jp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6043" y="3314557"/>
              <a:ext cx="323805" cy="313413"/>
            </a:xfrm>
            <a:prstGeom prst="rect">
              <a:avLst/>
            </a:prstGeom>
          </p:spPr>
        </p:pic>
        <p:pic>
          <p:nvPicPr>
            <p:cNvPr id="71" name="70 Imagen" descr="PT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8030" y="3140393"/>
              <a:ext cx="313203" cy="288607"/>
            </a:xfrm>
            <a:prstGeom prst="rect">
              <a:avLst/>
            </a:prstGeom>
          </p:spPr>
        </p:pic>
      </p:grpSp>
      <p:pic>
        <p:nvPicPr>
          <p:cNvPr id="72" name="71 Imagen" descr="Copia de logo_small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93458" y="4293096"/>
            <a:ext cx="318102" cy="318102"/>
          </a:xfrm>
          <a:prstGeom prst="rect">
            <a:avLst/>
          </a:prstGeom>
        </p:spPr>
      </p:pic>
      <p:pic>
        <p:nvPicPr>
          <p:cNvPr id="73" name="72 Imagen" descr="Copia de logo_small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15243" y="5343146"/>
            <a:ext cx="318102" cy="318102"/>
          </a:xfrm>
          <a:prstGeom prst="rect">
            <a:avLst/>
          </a:prstGeom>
        </p:spPr>
      </p:pic>
      <p:pic>
        <p:nvPicPr>
          <p:cNvPr id="74" name="Picture 2" descr="http://1.bp.blogspot.com/-pZxy4CNFlMw/TwimhYv-zXI/AAAAAAAAAjQ/NiXOmOxfAas/s1600/nueva+alianza+logo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6526" r="7010" b="5587"/>
          <a:stretch/>
        </p:blipFill>
        <p:spPr bwMode="auto">
          <a:xfrm>
            <a:off x="299009" y="4782346"/>
            <a:ext cx="312551" cy="30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" descr="http://1.bp.blogspot.com/-pZxy4CNFlMw/TwimhYv-zXI/AAAAAAAAAjQ/NiXOmOxfAas/s1600/nueva+alianza+logo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6526" r="7010" b="5587"/>
          <a:stretch/>
        </p:blipFill>
        <p:spPr bwMode="auto">
          <a:xfrm>
            <a:off x="329079" y="5862466"/>
            <a:ext cx="312551" cy="30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6" name="75 Grupo"/>
          <p:cNvGrpSpPr/>
          <p:nvPr/>
        </p:nvGrpSpPr>
        <p:grpSpPr>
          <a:xfrm>
            <a:off x="7840935" y="2276872"/>
            <a:ext cx="1224000" cy="237108"/>
            <a:chOff x="192439" y="714382"/>
            <a:chExt cx="1532029" cy="618445"/>
          </a:xfrm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77" name="76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solidFill>
              <a:srgbClr val="006600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78" name="77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/>
                <a:t>+</a:t>
              </a:r>
              <a:r>
                <a:rPr lang="es-MX" sz="1400" b="1" dirty="0" smtClean="0"/>
                <a:t>44.4</a:t>
              </a:r>
              <a:endParaRPr lang="es-MX" sz="1400" b="1" kern="1200" dirty="0"/>
            </a:p>
          </p:txBody>
        </p:sp>
      </p:grpSp>
      <p:grpSp>
        <p:nvGrpSpPr>
          <p:cNvPr id="79" name="78 Grupo"/>
          <p:cNvGrpSpPr/>
          <p:nvPr/>
        </p:nvGrpSpPr>
        <p:grpSpPr>
          <a:xfrm>
            <a:off x="7812360" y="1772816"/>
            <a:ext cx="1224000" cy="237108"/>
            <a:chOff x="192439" y="714382"/>
            <a:chExt cx="1532029" cy="618445"/>
          </a:xfrm>
          <a:solidFill>
            <a:srgbClr val="00660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80" name="79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81" name="80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/>
                <a:t>+</a:t>
              </a:r>
              <a:r>
                <a:rPr lang="es-MX" sz="1400" b="1" dirty="0" smtClean="0"/>
                <a:t>44.6</a:t>
              </a:r>
              <a:endParaRPr lang="es-MX" sz="1400" b="1" kern="1200" dirty="0"/>
            </a:p>
          </p:txBody>
        </p:sp>
      </p:grpSp>
      <p:grpSp>
        <p:nvGrpSpPr>
          <p:cNvPr id="82" name="81 Grupo"/>
          <p:cNvGrpSpPr/>
          <p:nvPr/>
        </p:nvGrpSpPr>
        <p:grpSpPr>
          <a:xfrm>
            <a:off x="7812360" y="2831852"/>
            <a:ext cx="1224000" cy="237108"/>
            <a:chOff x="192439" y="714382"/>
            <a:chExt cx="1532029" cy="618445"/>
          </a:xfrm>
          <a:solidFill>
            <a:srgbClr val="00660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83" name="82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solidFill>
              <a:srgbClr val="003399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84" name="83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/>
                <a:t>+</a:t>
              </a:r>
              <a:r>
                <a:rPr lang="es-MX" sz="1400" b="1" dirty="0" smtClean="0"/>
                <a:t>36.8</a:t>
              </a:r>
              <a:endParaRPr lang="es-MX" sz="1400" b="1" kern="1200" dirty="0"/>
            </a:p>
          </p:txBody>
        </p:sp>
      </p:grpSp>
      <p:grpSp>
        <p:nvGrpSpPr>
          <p:cNvPr id="85" name="84 Grupo"/>
          <p:cNvGrpSpPr/>
          <p:nvPr/>
        </p:nvGrpSpPr>
        <p:grpSpPr>
          <a:xfrm>
            <a:off x="7812360" y="3335908"/>
            <a:ext cx="1224000" cy="237108"/>
            <a:chOff x="192439" y="714382"/>
            <a:chExt cx="1532029" cy="618445"/>
          </a:xfrm>
          <a:solidFill>
            <a:srgbClr val="FFC00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86" name="85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87" name="86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solidFill>
                    <a:schemeClr val="tx1"/>
                  </a:solidFill>
                </a:rPr>
                <a:t>+</a:t>
              </a:r>
              <a:r>
                <a:rPr lang="es-MX" sz="1400" b="1" dirty="0" smtClean="0">
                  <a:solidFill>
                    <a:schemeClr val="tx1"/>
                  </a:solidFill>
                </a:rPr>
                <a:t>28.8</a:t>
              </a:r>
              <a:endParaRPr lang="es-MX" sz="1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87 Grupo"/>
          <p:cNvGrpSpPr/>
          <p:nvPr/>
        </p:nvGrpSpPr>
        <p:grpSpPr>
          <a:xfrm>
            <a:off x="7812360" y="3839964"/>
            <a:ext cx="1224000" cy="237108"/>
            <a:chOff x="192439" y="714382"/>
            <a:chExt cx="1532029" cy="618445"/>
          </a:xfrm>
          <a:solidFill>
            <a:srgbClr val="FFC00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89" name="88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90" name="89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solidFill>
                    <a:schemeClr val="tx1"/>
                  </a:solidFill>
                </a:rPr>
                <a:t>+</a:t>
              </a:r>
              <a:r>
                <a:rPr lang="es-MX" sz="1400" b="1" dirty="0" smtClean="0">
                  <a:solidFill>
                    <a:schemeClr val="tx1"/>
                  </a:solidFill>
                </a:rPr>
                <a:t>21.9</a:t>
              </a:r>
              <a:endParaRPr lang="es-MX" sz="1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1" name="90 Grupo"/>
          <p:cNvGrpSpPr/>
          <p:nvPr/>
        </p:nvGrpSpPr>
        <p:grpSpPr>
          <a:xfrm>
            <a:off x="7812360" y="4344020"/>
            <a:ext cx="1224000" cy="237108"/>
            <a:chOff x="192439" y="714382"/>
            <a:chExt cx="1532029" cy="618445"/>
          </a:xfrm>
          <a:solidFill>
            <a:srgbClr val="92D05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92" name="91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93" name="92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dirty="0" smtClean="0">
                  <a:solidFill>
                    <a:schemeClr val="tx1"/>
                  </a:solidFill>
                </a:rPr>
                <a:t>+15.1</a:t>
              </a:r>
              <a:endParaRPr lang="es-MX" sz="1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4" name="93 Grupo"/>
          <p:cNvGrpSpPr/>
          <p:nvPr/>
        </p:nvGrpSpPr>
        <p:grpSpPr>
          <a:xfrm>
            <a:off x="7812360" y="5424140"/>
            <a:ext cx="1224000" cy="237108"/>
            <a:chOff x="192439" y="714382"/>
            <a:chExt cx="1532029" cy="618445"/>
          </a:xfrm>
          <a:solidFill>
            <a:srgbClr val="92D05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95" name="94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96" name="95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dirty="0" smtClean="0">
                  <a:solidFill>
                    <a:schemeClr val="tx1"/>
                  </a:solidFill>
                </a:rPr>
                <a:t>+14.5</a:t>
              </a:r>
              <a:endParaRPr lang="es-MX" sz="1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0" name="99 Grupo"/>
          <p:cNvGrpSpPr/>
          <p:nvPr/>
        </p:nvGrpSpPr>
        <p:grpSpPr>
          <a:xfrm>
            <a:off x="7812360" y="5877272"/>
            <a:ext cx="1224000" cy="237108"/>
            <a:chOff x="192439" y="714382"/>
            <a:chExt cx="1532029" cy="618445"/>
          </a:xfrm>
          <a:solidFill>
            <a:srgbClr val="00808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101" name="100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02" name="101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solidFill>
                    <a:schemeClr val="bg1"/>
                  </a:solidFill>
                </a:rPr>
                <a:t>+13.2</a:t>
              </a:r>
              <a:endParaRPr lang="es-MX" sz="14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21</a:t>
            </a:fld>
            <a:endParaRPr lang="es-MX"/>
          </a:p>
        </p:txBody>
      </p:sp>
      <p:sp>
        <p:nvSpPr>
          <p:cNvPr id="61" name="60 Rectángulo"/>
          <p:cNvSpPr/>
          <p:nvPr/>
        </p:nvSpPr>
        <p:spPr>
          <a:xfrm>
            <a:off x="5761817" y="6577607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SENADOR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120" name="119 Grupo"/>
          <p:cNvGrpSpPr/>
          <p:nvPr/>
        </p:nvGrpSpPr>
        <p:grpSpPr>
          <a:xfrm>
            <a:off x="7798024" y="4869160"/>
            <a:ext cx="1224000" cy="237108"/>
            <a:chOff x="192439" y="714382"/>
            <a:chExt cx="1532029" cy="618445"/>
          </a:xfrm>
          <a:solidFill>
            <a:srgbClr val="008080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121" name="120 Rectángulo redondeado"/>
            <p:cNvSpPr/>
            <p:nvPr/>
          </p:nvSpPr>
          <p:spPr>
            <a:xfrm>
              <a:off x="192439" y="714382"/>
              <a:ext cx="1532029" cy="618445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22" name="121 Rectángulo"/>
            <p:cNvSpPr/>
            <p:nvPr/>
          </p:nvSpPr>
          <p:spPr>
            <a:xfrm>
              <a:off x="210553" y="732496"/>
              <a:ext cx="1495801" cy="582217"/>
            </a:xfrm>
            <a:prstGeom prst="rect">
              <a:avLst/>
            </a:prstGeom>
            <a:grpFill/>
            <a:ln>
              <a:noFill/>
            </a:ln>
            <a:effectLst/>
            <a:sp3d prstMaterial="softEdge">
              <a:bevelT w="127000" prst="artDeco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34290" rIns="4572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b="1" kern="1200" dirty="0" smtClean="0">
                  <a:solidFill>
                    <a:schemeClr val="bg1"/>
                  </a:solidFill>
                </a:rPr>
                <a:t>+</a:t>
              </a:r>
              <a:r>
                <a:rPr lang="es-MX" sz="1400" b="1" dirty="0" smtClean="0">
                  <a:solidFill>
                    <a:schemeClr val="bg1"/>
                  </a:solidFill>
                </a:rPr>
                <a:t>14.1</a:t>
              </a:r>
              <a:endParaRPr lang="es-MX" sz="1400" b="1" kern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52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39 Rectángulo"/>
          <p:cNvSpPr/>
          <p:nvPr/>
        </p:nvSpPr>
        <p:spPr>
          <a:xfrm>
            <a:off x="250001" y="5947311"/>
            <a:ext cx="1103299" cy="573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250001" y="-27384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Si </a:t>
            </a:r>
            <a:r>
              <a:rPr lang="es-ES" sz="1400" dirty="0"/>
              <a:t>el día de hoy fueran las elecciones para </a:t>
            </a:r>
            <a:r>
              <a:rPr lang="es-ES" sz="1400" b="1" dirty="0" smtClean="0"/>
              <a:t>Senador </a:t>
            </a:r>
            <a:r>
              <a:rPr lang="es-ES" sz="1400" dirty="0" smtClean="0"/>
              <a:t>del</a:t>
            </a:r>
            <a:r>
              <a:rPr lang="es-ES" sz="1400" b="1" dirty="0" smtClean="0"/>
              <a:t> Estado</a:t>
            </a:r>
            <a:endParaRPr lang="es-ES" sz="1400" dirty="0" smtClean="0"/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</a:t>
            </a:r>
            <a:r>
              <a:rPr lang="es-ES" sz="1400" dirty="0"/>
              <a:t>Por cual partido político y candidato votaría usted</a:t>
            </a:r>
            <a:r>
              <a:rPr lang="es-ES" sz="1400" dirty="0" smtClean="0"/>
              <a:t>?</a:t>
            </a:r>
            <a:r>
              <a:rPr lang="es-MX" sz="1400" dirty="0" smtClean="0"/>
              <a:t>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3073862933"/>
              </p:ext>
            </p:extLst>
          </p:nvPr>
        </p:nvGraphicFramePr>
        <p:xfrm>
          <a:off x="215008" y="1653477"/>
          <a:ext cx="8928992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12 Rectángulo redondeado"/>
          <p:cNvSpPr/>
          <p:nvPr/>
        </p:nvSpPr>
        <p:spPr>
          <a:xfrm>
            <a:off x="7092280" y="1053836"/>
            <a:ext cx="1944216" cy="93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MX" sz="900" b="1" dirty="0">
                <a:solidFill>
                  <a:schemeClr val="tx1"/>
                </a:solidFill>
              </a:rPr>
              <a:t>LAS ESTIMACIONES DERIVADAS DEL PRESENTE ESTUDIO </a:t>
            </a:r>
            <a:r>
              <a:rPr lang="es-MX" sz="900" b="1" dirty="0" smtClean="0">
                <a:solidFill>
                  <a:schemeClr val="tx1"/>
                </a:solidFill>
              </a:rPr>
              <a:t>CORRESPONDEN </a:t>
            </a:r>
            <a:endParaRPr lang="es-MX" sz="900" b="1" dirty="0">
              <a:solidFill>
                <a:schemeClr val="tx1"/>
              </a:solidFill>
            </a:endParaRPr>
          </a:p>
          <a:p>
            <a:pPr algn="ctr"/>
            <a:r>
              <a:rPr lang="es-MX" sz="900" b="1" dirty="0">
                <a:solidFill>
                  <a:schemeClr val="tx1"/>
                </a:solidFill>
              </a:rPr>
              <a:t>A LA FECHA EN QUE ESTE FUE APLICADO Y NO NECESARIAMENTE </a:t>
            </a:r>
          </a:p>
          <a:p>
            <a:pPr algn="ctr"/>
            <a:r>
              <a:rPr lang="es-MX" sz="900" b="1" dirty="0" smtClean="0">
                <a:solidFill>
                  <a:schemeClr val="tx1"/>
                </a:solidFill>
              </a:rPr>
              <a:t>TENDRÁN </a:t>
            </a:r>
            <a:r>
              <a:rPr lang="es-MX" sz="900" b="1" dirty="0">
                <a:solidFill>
                  <a:schemeClr val="tx1"/>
                </a:solidFill>
              </a:rPr>
              <a:t>QUE COINCIDIR CON LOS RESULTADOS ELECTORALES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816080" y="1133540"/>
            <a:ext cx="1476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SE UTILIZÓ BOLETA PARA SIMULACIÓN DEL VOTO</a:t>
            </a:r>
            <a:endParaRPr lang="es-MX" sz="900" b="1" dirty="0">
              <a:solidFill>
                <a:schemeClr val="bg1"/>
              </a:solidFill>
            </a:endParaRPr>
          </a:p>
        </p:txBody>
      </p:sp>
      <p:pic>
        <p:nvPicPr>
          <p:cNvPr id="28" name="1 Imagen" descr="PA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165226"/>
            <a:ext cx="452972" cy="463838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27552"/>
            <a:ext cx="43204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" name="29 Grupo"/>
          <p:cNvGrpSpPr/>
          <p:nvPr/>
        </p:nvGrpSpPr>
        <p:grpSpPr>
          <a:xfrm>
            <a:off x="2811505" y="1989836"/>
            <a:ext cx="654084" cy="651658"/>
            <a:chOff x="246043" y="3140393"/>
            <a:chExt cx="623367" cy="621055"/>
          </a:xfrm>
        </p:grpSpPr>
        <p:pic>
          <p:nvPicPr>
            <p:cNvPr id="31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297" y="3492774"/>
              <a:ext cx="375113" cy="2686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31 Imagen" descr="PRD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6043" y="3314557"/>
              <a:ext cx="323805" cy="313413"/>
            </a:xfrm>
            <a:prstGeom prst="rect">
              <a:avLst/>
            </a:prstGeom>
          </p:spPr>
        </p:pic>
        <p:pic>
          <p:nvPicPr>
            <p:cNvPr id="33" name="32 Imagen" descr="PT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8030" y="3140393"/>
              <a:ext cx="313203" cy="288607"/>
            </a:xfrm>
            <a:prstGeom prst="rect">
              <a:avLst/>
            </a:prstGeom>
          </p:spPr>
        </p:pic>
      </p:grpSp>
      <p:pic>
        <p:nvPicPr>
          <p:cNvPr id="34" name="33 Imagen" descr="Copia de logo_smal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4048" y="2564904"/>
            <a:ext cx="371088" cy="371088"/>
          </a:xfrm>
          <a:prstGeom prst="rect">
            <a:avLst/>
          </a:prstGeom>
        </p:spPr>
      </p:pic>
      <p:pic>
        <p:nvPicPr>
          <p:cNvPr id="35" name="Picture 2" descr="http://1.bp.blogspot.com/-pZxy4CNFlMw/TwimhYv-zXI/AAAAAAAAAjQ/NiXOmOxfAas/s1600/nueva+alianza+logo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6526" r="7010" b="5587"/>
          <a:stretch/>
        </p:blipFill>
        <p:spPr bwMode="auto">
          <a:xfrm>
            <a:off x="3886398" y="2550381"/>
            <a:ext cx="360040" cy="34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22</a:t>
            </a:fld>
            <a:endParaRPr lang="es-MX"/>
          </a:p>
        </p:txBody>
      </p:sp>
      <p:sp>
        <p:nvSpPr>
          <p:cNvPr id="18" name="17 Rectángulo"/>
          <p:cNvSpPr/>
          <p:nvPr/>
        </p:nvSpPr>
        <p:spPr>
          <a:xfrm>
            <a:off x="5689809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SENADOR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19" name="1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062012"/>
              </p:ext>
            </p:extLst>
          </p:nvPr>
        </p:nvGraphicFramePr>
        <p:xfrm>
          <a:off x="1702510" y="4135371"/>
          <a:ext cx="6315044" cy="2363895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754421"/>
                <a:gridCol w="1032178"/>
                <a:gridCol w="880655"/>
                <a:gridCol w="983494"/>
                <a:gridCol w="777816"/>
                <a:gridCol w="880655"/>
                <a:gridCol w="1005825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FRANCISCO DE PAULA BÚRQUEZ VALENZUELA /FLORENCIO DÍAZ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ARMENTA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CLAUDIA ARTEMIZA PAVLOVICH ARELLANO/ERNESTO GÁNDARA CAMOU 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ANA GABRIELA GUEVARA ESPINOZA /ALBA CELINA SOTO </a:t>
                      </a:r>
                      <a:r>
                        <a:rPr lang="it-IT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SOTO</a:t>
                      </a:r>
                      <a:endParaRPr lang="it-IT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VOTO</a:t>
                      </a:r>
                    </a:p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NULO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NR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32.4%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46.7%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13.4%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28.6%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21.0%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21.6%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19.0%</a:t>
                      </a:r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43.5%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29.9%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12.3%</a:t>
                      </a:r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35.7%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25.6%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0.7%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26.9%</a:t>
                      </a:r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41.5%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29.6%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AFINIDAD</a:t>
                      </a:r>
                      <a:r>
                        <a:rPr lang="es-MX" sz="800" b="1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PARTIDISTA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PAN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79.2%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5.1%</a:t>
                      </a:r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81.4%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3.9%</a:t>
                      </a:r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PRD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9.8%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11.2%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61.8%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6.3%</a:t>
                      </a:r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OTRA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18.0%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14.6%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35.8%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7.6%</a:t>
                      </a:r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NINGUNA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20.0%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25.9%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12.1%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11.0%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23.9%</a:t>
                      </a:r>
                      <a:endParaRPr lang="es-MX" sz="800" b="0" i="0" u="none" strike="noStrik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063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50001" y="-27384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Si </a:t>
            </a:r>
            <a:r>
              <a:rPr lang="es-ES" sz="1400" dirty="0"/>
              <a:t>el día de hoy fueran las elecciones para </a:t>
            </a:r>
            <a:r>
              <a:rPr lang="es-ES" sz="1400" b="1" dirty="0" smtClean="0"/>
              <a:t>Senador </a:t>
            </a:r>
            <a:r>
              <a:rPr lang="es-ES" sz="1400" dirty="0" smtClean="0"/>
              <a:t>del </a:t>
            </a:r>
            <a:r>
              <a:rPr lang="es-ES" sz="1400" b="1" dirty="0" smtClean="0"/>
              <a:t>Estado</a:t>
            </a:r>
            <a:endParaRPr lang="es-ES" sz="1400" dirty="0" smtClean="0"/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</a:t>
            </a:r>
            <a:r>
              <a:rPr lang="es-ES" sz="1400" dirty="0"/>
              <a:t>Por cual partido político y candidato votaría usted</a:t>
            </a:r>
            <a:r>
              <a:rPr lang="es-ES" sz="1400" dirty="0" smtClean="0"/>
              <a:t>?</a:t>
            </a:r>
            <a:r>
              <a:rPr lang="es-MX" sz="1400" dirty="0" smtClean="0"/>
              <a:t>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3379493230"/>
              </p:ext>
            </p:extLst>
          </p:nvPr>
        </p:nvGraphicFramePr>
        <p:xfrm>
          <a:off x="151967" y="1840936"/>
          <a:ext cx="8928992" cy="266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12 Rectángulo redondeado"/>
          <p:cNvSpPr/>
          <p:nvPr/>
        </p:nvSpPr>
        <p:spPr>
          <a:xfrm>
            <a:off x="7092280" y="1053836"/>
            <a:ext cx="1944216" cy="93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MX" sz="900" b="1" dirty="0">
                <a:solidFill>
                  <a:schemeClr val="tx1"/>
                </a:solidFill>
              </a:rPr>
              <a:t>LAS ESTIMACIONES DERIVADAS DEL PRESENTE ESTUDIO </a:t>
            </a:r>
            <a:r>
              <a:rPr lang="es-MX" sz="900" b="1" dirty="0" smtClean="0">
                <a:solidFill>
                  <a:schemeClr val="tx1"/>
                </a:solidFill>
              </a:rPr>
              <a:t>CORRESPONDEN </a:t>
            </a:r>
            <a:endParaRPr lang="es-MX" sz="900" b="1" dirty="0">
              <a:solidFill>
                <a:schemeClr val="tx1"/>
              </a:solidFill>
            </a:endParaRPr>
          </a:p>
          <a:p>
            <a:pPr algn="ctr"/>
            <a:r>
              <a:rPr lang="es-MX" sz="900" b="1" dirty="0">
                <a:solidFill>
                  <a:schemeClr val="tx1"/>
                </a:solidFill>
              </a:rPr>
              <a:t>A LA FECHA EN QUE ESTE FUE APLICADO Y NO NECESARIAMENTE </a:t>
            </a:r>
          </a:p>
          <a:p>
            <a:pPr algn="ctr"/>
            <a:r>
              <a:rPr lang="es-MX" sz="900" b="1" dirty="0" smtClean="0">
                <a:solidFill>
                  <a:schemeClr val="tx1"/>
                </a:solidFill>
              </a:rPr>
              <a:t>TENDRÁN </a:t>
            </a:r>
            <a:r>
              <a:rPr lang="es-MX" sz="900" b="1" dirty="0">
                <a:solidFill>
                  <a:schemeClr val="tx1"/>
                </a:solidFill>
              </a:rPr>
              <a:t>QUE COINCIDIR CON LOS RESULTADOS ELECTORALES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3816080" y="1133540"/>
            <a:ext cx="1476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SE UTILIZÓ BOLETA PARA SIMULACIÓN DEL VOTO</a:t>
            </a:r>
            <a:endParaRPr lang="es-MX" sz="900" b="1" dirty="0">
              <a:solidFill>
                <a:schemeClr val="bg1"/>
              </a:solidFill>
            </a:endParaRPr>
          </a:p>
        </p:txBody>
      </p:sp>
      <p:pic>
        <p:nvPicPr>
          <p:cNvPr id="28" name="1 Imagen" descr="PA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0328" y="1412776"/>
            <a:ext cx="452972" cy="463838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72816"/>
            <a:ext cx="43204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" name="29 Grupo"/>
          <p:cNvGrpSpPr/>
          <p:nvPr/>
        </p:nvGrpSpPr>
        <p:grpSpPr>
          <a:xfrm>
            <a:off x="4326338" y="2492896"/>
            <a:ext cx="654084" cy="651658"/>
            <a:chOff x="246043" y="3140393"/>
            <a:chExt cx="623367" cy="621055"/>
          </a:xfrm>
        </p:grpSpPr>
        <p:pic>
          <p:nvPicPr>
            <p:cNvPr id="31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297" y="3492774"/>
              <a:ext cx="375113" cy="2686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31 Imagen" descr="PRD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6043" y="3314557"/>
              <a:ext cx="323805" cy="313413"/>
            </a:xfrm>
            <a:prstGeom prst="rect">
              <a:avLst/>
            </a:prstGeom>
          </p:spPr>
        </p:pic>
        <p:pic>
          <p:nvPicPr>
            <p:cNvPr id="33" name="32 Imagen" descr="PT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8030" y="3140393"/>
              <a:ext cx="313203" cy="288607"/>
            </a:xfrm>
            <a:prstGeom prst="rect">
              <a:avLst/>
            </a:prstGeom>
          </p:spPr>
        </p:pic>
      </p:grpSp>
      <p:pic>
        <p:nvPicPr>
          <p:cNvPr id="34" name="33 Imagen" descr="Copia de logo_smal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78844" y="3131107"/>
            <a:ext cx="371088" cy="371088"/>
          </a:xfrm>
          <a:prstGeom prst="rect">
            <a:avLst/>
          </a:prstGeom>
        </p:spPr>
      </p:pic>
      <p:pic>
        <p:nvPicPr>
          <p:cNvPr id="35" name="Picture 2" descr="http://1.bp.blogspot.com/-pZxy4CNFlMw/TwimhYv-zXI/AAAAAAAAAjQ/NiXOmOxfAas/s1600/nueva+alianza+logo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6526" r="7010" b="5587"/>
          <a:stretch/>
        </p:blipFill>
        <p:spPr bwMode="auto">
          <a:xfrm>
            <a:off x="6156176" y="3128332"/>
            <a:ext cx="360040" cy="34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Rectángulo redondeado"/>
          <p:cNvSpPr/>
          <p:nvPr/>
        </p:nvSpPr>
        <p:spPr>
          <a:xfrm>
            <a:off x="3816080" y="1620440"/>
            <a:ext cx="1476000" cy="368400"/>
          </a:xfrm>
          <a:prstGeom prst="roundRect">
            <a:avLst/>
          </a:prstGeom>
          <a:solidFill>
            <a:srgbClr val="66003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</a:rPr>
              <a:t>SE EXCLUYEN INDECISOS</a:t>
            </a:r>
            <a:endParaRPr lang="es-MX" sz="900" b="1" dirty="0">
              <a:solidFill>
                <a:schemeClr val="bg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50001" y="5947311"/>
            <a:ext cx="1103299" cy="573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23</a:t>
            </a:fld>
            <a:endParaRPr lang="es-MX"/>
          </a:p>
        </p:txBody>
      </p:sp>
      <p:sp>
        <p:nvSpPr>
          <p:cNvPr id="19" name="18 Rectángulo"/>
          <p:cNvSpPr/>
          <p:nvPr/>
        </p:nvSpPr>
        <p:spPr>
          <a:xfrm>
            <a:off x="5689809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SENADOR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21" name="2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846624"/>
              </p:ext>
            </p:extLst>
          </p:nvPr>
        </p:nvGraphicFramePr>
        <p:xfrm>
          <a:off x="2275743" y="4742698"/>
          <a:ext cx="4440949" cy="1491510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756531"/>
                <a:gridCol w="1035064"/>
                <a:gridCol w="883118"/>
                <a:gridCol w="883118"/>
                <a:gridCol w="883118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FRANCISCO DE PAULA BÚRQUEZ VALENZUELA /FLORENCIO DÍAZ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ARMENTA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CLAUDIA ARTEMIZA PAVLOVICH ARELLANO/ERNESTO GÁNDARA CAMOU 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latin typeface="+mj-lt"/>
                        </a:rPr>
                        <a:t>ANA GABRIELA GUEVARA ESPINOZA /ALBA CELINA SOTO </a:t>
                      </a:r>
                      <a:r>
                        <a:rPr lang="it-IT" sz="800" b="1" i="0" u="none" strike="noStrike" dirty="0" smtClean="0">
                          <a:latin typeface="+mj-lt"/>
                        </a:rPr>
                        <a:t>SOTO</a:t>
                      </a:r>
                      <a:endParaRPr lang="it-IT" sz="800" b="1" i="0" u="none" strike="noStrike" dirty="0"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34.9%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53.8%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37.0%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49.6%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51.8%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37.0%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63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50001" y="-27384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/>
              <a:t>Independientemente su preferencia, </a:t>
            </a:r>
            <a:endParaRPr lang="es-ES" sz="1400" dirty="0" smtClean="0"/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</a:t>
            </a:r>
            <a:r>
              <a:rPr lang="es-ES" sz="1400" dirty="0"/>
              <a:t>Qué partido político y fórmula cree que gane la próxima elección a </a:t>
            </a:r>
            <a:r>
              <a:rPr lang="es-ES" sz="1400" b="1" dirty="0"/>
              <a:t>Senador</a:t>
            </a:r>
            <a:r>
              <a:rPr lang="es-ES" sz="1400" dirty="0"/>
              <a:t> del </a:t>
            </a:r>
            <a:r>
              <a:rPr lang="es-ES" sz="1400" b="1" dirty="0" smtClean="0"/>
              <a:t>Estado</a:t>
            </a:r>
            <a:r>
              <a:rPr lang="es-ES" sz="1400" dirty="0"/>
              <a:t>?</a:t>
            </a:r>
            <a:r>
              <a:rPr lang="es-ES" sz="1400" b="1" dirty="0"/>
              <a:t> </a:t>
            </a:r>
            <a:endParaRPr lang="es-ES" sz="1200" i="1" dirty="0" smtClean="0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1348663346"/>
              </p:ext>
            </p:extLst>
          </p:nvPr>
        </p:nvGraphicFramePr>
        <p:xfrm>
          <a:off x="323528" y="1340768"/>
          <a:ext cx="8461448" cy="2804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8" name="1 Imagen" descr="PA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876930"/>
            <a:ext cx="452972" cy="463838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4"/>
            <a:ext cx="43204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" name="29 Grupo"/>
          <p:cNvGrpSpPr/>
          <p:nvPr/>
        </p:nvGrpSpPr>
        <p:grpSpPr>
          <a:xfrm>
            <a:off x="3491880" y="2201278"/>
            <a:ext cx="654084" cy="651658"/>
            <a:chOff x="246043" y="3140393"/>
            <a:chExt cx="623367" cy="621055"/>
          </a:xfrm>
        </p:grpSpPr>
        <p:pic>
          <p:nvPicPr>
            <p:cNvPr id="31" name="Picture 2" descr="http://2.bp.blogspot.com/-7XMH_uTiGLk/Tk4OmvKQyRI/AAAAAAAAAqw/3rD2QrJSwsg/s1600/Movciudadan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297" y="3492774"/>
              <a:ext cx="375113" cy="2686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31 Imagen" descr="PRD1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6043" y="3314557"/>
              <a:ext cx="323805" cy="313413"/>
            </a:xfrm>
            <a:prstGeom prst="rect">
              <a:avLst/>
            </a:prstGeom>
          </p:spPr>
        </p:pic>
        <p:pic>
          <p:nvPicPr>
            <p:cNvPr id="33" name="32 Imagen" descr="PT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8030" y="3140393"/>
              <a:ext cx="313203" cy="288607"/>
            </a:xfrm>
            <a:prstGeom prst="rect">
              <a:avLst/>
            </a:prstGeom>
          </p:spPr>
        </p:pic>
      </p:grpSp>
      <p:pic>
        <p:nvPicPr>
          <p:cNvPr id="35" name="Picture 2" descr="http://1.bp.blogspot.com/-pZxy4CNFlMw/TwimhYv-zXI/AAAAAAAAAjQ/NiXOmOxfAas/s1600/nueva+alianza+log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6526" r="7010" b="5587"/>
          <a:stretch/>
        </p:blipFill>
        <p:spPr bwMode="auto">
          <a:xfrm>
            <a:off x="5076056" y="2697872"/>
            <a:ext cx="360040" cy="34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15 Rectángulo"/>
          <p:cNvSpPr/>
          <p:nvPr/>
        </p:nvSpPr>
        <p:spPr>
          <a:xfrm>
            <a:off x="250001" y="5947311"/>
            <a:ext cx="1103299" cy="573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24</a:t>
            </a:fld>
            <a:endParaRPr lang="es-MX"/>
          </a:p>
        </p:txBody>
      </p:sp>
      <p:sp>
        <p:nvSpPr>
          <p:cNvPr id="20" name="19 Rectángulo"/>
          <p:cNvSpPr/>
          <p:nvPr/>
        </p:nvSpPr>
        <p:spPr>
          <a:xfrm>
            <a:off x="5689809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ELECCIÓN SENADOR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19" name="18 Imagen" descr="Copia de logo_smal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33160" y="2769880"/>
            <a:ext cx="371088" cy="371088"/>
          </a:xfrm>
          <a:prstGeom prst="rect">
            <a:avLst/>
          </a:prstGeom>
        </p:spPr>
      </p:pic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239959"/>
              </p:ext>
            </p:extLst>
          </p:nvPr>
        </p:nvGraphicFramePr>
        <p:xfrm>
          <a:off x="1917390" y="4159486"/>
          <a:ext cx="5309219" cy="2363895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754421"/>
                <a:gridCol w="1032178"/>
                <a:gridCol w="880655"/>
                <a:gridCol w="983494"/>
                <a:gridCol w="777816"/>
                <a:gridCol w="880655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FRANCISCO DE PAULA BÚRQUEZ VALENZUELA /FLORENCIO DÍAZ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ARMENTA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CLAUDIA ARTEMIZA PAVLOVICH ARELLANO/ERNESTO GÁNDARA CAMOU 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ANA GABRIELA GUEVARA ESPINOZA /ALBA CELINA SOTO </a:t>
                      </a:r>
                      <a:r>
                        <a:rPr lang="it-IT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SOTO</a:t>
                      </a:r>
                      <a:endParaRPr lang="it-IT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NO SABE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30.4%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48.2%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9.6%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11.6%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29.5%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22.2%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12.9%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35.4%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43.9%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33.5%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3.9%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18.3%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33.5%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26.1%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5.6%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34.5%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45.1%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27.6%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9.6%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17.0%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AFINIDAD</a:t>
                      </a:r>
                      <a:r>
                        <a:rPr lang="es-MX" sz="800" b="1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PARTIDISTA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PAN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76.3%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9.5%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1.9%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12.1%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7.3%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82.2%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8.1%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PRD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17.5%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17.5%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44.4%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20.6%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OTRA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22.6%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21.2%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30.5%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19.0%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NINGUNA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21.2%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26.7%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7.9%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dobe Arabic" pitchFamily="18" charset="-78"/>
                        </a:rPr>
                        <a:t>44.0%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987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25</a:t>
            </a:fld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3090168" y="4523636"/>
            <a:ext cx="41634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800" b="1" dirty="0" smtClean="0">
                <a:ln w="19050">
                  <a:solidFill>
                    <a:schemeClr val="tx1"/>
                  </a:solidFill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  <a:endParaRPr lang="es-ES" sz="4800" b="1" cap="none" spc="0" dirty="0">
              <a:ln w="19050">
                <a:solidFill>
                  <a:schemeClr val="tx1"/>
                </a:solidFill>
              </a:ln>
              <a:solidFill>
                <a:srgbClr val="008080"/>
              </a:solidFill>
              <a:effectLst>
                <a:outerShdw blurRad="38100" dist="38100" dir="2700000" sx="101000" sy="101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8604448" y="3861048"/>
            <a:ext cx="0" cy="252028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8676456" y="4077072"/>
            <a:ext cx="0" cy="2088232"/>
          </a:xfrm>
          <a:prstGeom prst="line">
            <a:avLst/>
          </a:prstGeom>
          <a:ln w="28575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843808" y="6309320"/>
            <a:ext cx="5913040" cy="0"/>
          </a:xfrm>
          <a:prstGeom prst="line">
            <a:avLst/>
          </a:prstGeom>
          <a:ln w="381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979712" y="6245696"/>
            <a:ext cx="6849144" cy="0"/>
          </a:xfrm>
          <a:prstGeom prst="line">
            <a:avLst/>
          </a:prstGeom>
          <a:ln w="19050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251520" y="6093296"/>
            <a:ext cx="100811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AutoShape 4" descr="data:image/jpeg;base64,/9j/4AAQSkZJRgABAQAAAQABAAD/2wCEAAkGBg8SEBAQEBIQEBIUEBAUFREVFA8UEBUUFBAVFBUQFBQXHCYeGBkjGRQUHy8gJCcpLCwsFR4xNzAqNScuLCkBCQoKDgwOGg8PGSwdHCUtKTUvMywsKSksLi0sKiksLCwpKiksKSw0NSksKiksNSwuKSkpLiwsLCksKSkpKSksKf/AABEIALQBGQMBIgACEQEDEQH/xAAcAAEAAgMBAQEAAAAAAAAAAAAABQYBAwcEAgj/xABGEAACAQICBgUIBwYEBwEAAAAAAQIDEQQGBRIhMUFRYXGBkcETIjJCYqGx0QcjUnKCkvAUQ4OisuEkM1NzY5Ojs8Lx8hX/xAAaAQEAAgMBAAAAAAAAAAAAAAAABAUCAwYB/8QALBEBAAIBAwMCBQQDAQAAAAAAAAECAwQFERIhMRNBIjJRYdEUI3GxofDxgf/aAAwDAQACEQMRAD8A7iAAAAAAAAAAAAAAAAAAAAAAAAAAAAAAAAAAAAAAAAAAAAAAAAAAAAAAAAAAAAAAAAAAAAAAAAAAAAAAAAAAAAAAAAAAAAAAAADFw2BkGLmQAAAAAAYbDZDZizHTw0ftVJLzYf8AlLkgwvetK9VvCYufRyfDZmxEa/7Q5yk2/Ojd6jjxjq7l0cjqeGrxnCM47VKKafQ1c8i3KPptVTPz0+zaBcxc9S2QYuZAAAAAAAAAAAAAAAAAAAAAAAAAAAD5KDnHM85VJUKMnGEHaUouzlLjG64L4l+ZxzSGHnCrUhO+spyv2u9+1O/aYXniFVueW+PHEV7cr/kvTyrUlSm71aa4vbKHCXZsTLMcXwmKnTnGpTerKLun8+aOqZf01DE0VNWUlsnH7MvlyFbcvdBq/Vr0W+aP8pQBAzWgYZkicwadhhqTk7Ob2Qhxb5voXEML3ileq3hozLmSGGhZWlVkvNjy9uXR8TmmJxM6k5VKknKUndt/rcZxeLnVnKpUetKTu34Lkug1wg21GKbbdkkm23yRotbly2q1VtRb7ez5SOs5YoVIYShCompKO1PelrNxT6bWIfK+UFStWrJOrvUd6h85dPAtaNla8Lfb9JbDHXbzPsM04nFQpxc5yjCK3yk0l3s3SOU/Sljak60IOnWhThdKcr+SnJ8YLd2vb4+ZL9FeXQ6LS/qs0Y+eHUMPiYTipQlGcX60Wmu9G5H5/wBC6axGGqKdCbi+MfUkuUo8fidgy1mmOLp3goxqRS16be1dK5xfMwxZoyfylbhtWTRzzz1V+v5WEHn16nJfrtM69Tkv12m9Ut5hnnc6n2V+u004zS9KlSlVqyUIx3t+5JcX0Dw9iJtPEPVOoopttJJXbexJc2+BqwePpVVrUqkKkbtXhKMldb1dHG81Z0rYyTir06Cfm0r+l7VRre+jcjf9HGl5UcbCnfzK14SXDWUW4y91u0i/qazfphfW2PLTTTmtPFojnj7fl2ZGTETJKUAAAAAuAAAAHzKolvaXW0aZ4+kt9SH5kB6AeKWmaC/eLsTfwRplp+hwcn1RfiBJg1YbExnFSi7p/qxtAw0VHN+iKVdeVpzp+WirNa0fPS9XrXDuLcypSwLnXqU4W2Sna/JP+4mOWrLirlrNbKASOgtMzw1VVI7YuynDhKN/iuBK5kytVpxddKLXrpXdvb6uZWTRMTWXK5cd9Ll/jw6rHM9FpOKnJNXTsl8Wap5n5U32yXgisZLpRra9GUnFxSlG1tqbs1t6bd5bo5eore5vtS+CN0TzHLqNPm9XHF0dic1zjFycYRS632dZRdK6UqYio6lR7dyS9GK4RR7MyaRp1KrhRVqUG0ndvWfGXVyIhLguq3HqNd7c9oUOv1U5bdFfEMJF7yPoWEdapNXqq1uKgnfYunZvPHgsteQoqrWX1smlGP2Ftf5tnZcs+XaNqbl9qT7ls+ZlWvHdN0Oh6P3Mnn2S1jIBmuGGjy6RwtKdKca0VOnqvWTV1ZK72cz1mnFrzJdQexMxPMOJ5h0FDD1ZSpOUqMn5spKzj7Eub5PiiM0bparh60a1GTjNPsa4xkuKZ1PCaDhioVKc3aNldWvvvZrbsaaOdZkyxVwdbyc/OhJvydS1lKPLokuKK/Nimk9VfDtNq3CmqpOHP3tx7+8Ok6Hz/Tr01JU2ppLXhrbnzWzbHpPXLNEnuhFdbbOQYbEypyU4OzW75PmjpGW8fhcTTb1dWpFXnByez2lzj0knFm6u0+VFuO3Tgnrx/L/T243NFSEJTnKEIxV29X3K97s5vp7MVXGSvOTUU/NhsSXtNLY2b85acjXqqFJJUYXUbevLjUfPo6Osh9GaNq16sKNGOtOT2clzk3wS5kbNlm9umq92vbqafF+oy9ree/tDGD0bVq1FTpRc5Ple1uMnyRfNE5bjhVFuL8q9vlGmn+C+5Fryrl6nhIOEfOm7a9S1nJ+C5I0afnrVlFcIxXa9vijfhwRXvPlT7lu99T+3TtX+09o+q5UoSlvcVf5npPijT1YqPJJdysfZJUQYl0GQBWJZgr7nqJ/dfzPiWnq/2or8MfE3aHpRlXqqUYyXnvak/X6esno4Omt0IL8MQKtLS9d/vJdll8EfPlK8uNWX5/At8acVuSXYj6Ap8dGV5fu5vr2fE3Q0DXfqpdckWoAVpZcq8ZQXbL5GrH6IdKCk5pttKyT5X39haiAzNU2049En8F8wPRluDVKT4Obt2JIlzyaKpatGmvZv37fE9YAruAf+Mn96r4liK1o+X+MfTKr8GwLFVpqSaaTTTTT3NPgcnzDon9nxE6a9H0oP2XuXZtXYdaKh9ImBvSpVktsZ6rfRPd7172Y3jmFbuOGMmLq94VnKmM8njKL4Sk4PqmrfGxbs8aa8lRVKDtOrddKh6z7d3ec8p1HGUZLfGUZLri7r4HvzBpPy+InU3x2Rj91bPe7vtNcW4hUYdV6entSPMz/1HF2yTlvdiqq/24v/ALj8O8hcqaB/aat5L6qFnPlJ8IdvHo6zp6gkrLYZUr7pW3aTq/dv/wCIHMtTbTj0SfvS8CW0ZT1aNNeyn37fEgswSvWtyjFd934llpxskuSSNi/fQAAGjG/5c/us3nn0g7Upv2WBDZVe2f3Y/FkjprQ9LE0pUqqunufrRlwlF8GiLyrLbJexH4k/WrKO8THL2tprPMeXCtO6Gq4Ss6VRdMZ22TjzXy4EfCu1ezaumnZ2unsa6i6fSJmiliGsPSjCShK8qrSb1ls1YPlzfEpHk+lFXk4rb4Xf6K182GLZu0/73GnJqMU5NtJJbW23uR2bJOVI4SinNJ15pOpLfbiqa6F72cl0PjpYevSrxjGbhK+q1vVrPfxs9/A7ponSdPEUoVqTvCauuafGL5NbjdpqxzMz5Vu/5claVx1+T6/f6NmH9KfWQHp4z+L7o/8AyTuGfnVOv5kFoTzsRrffl3/+yc5FZ0ZAAAGGwK7oD/Pn92f9SLGVfQE/r+uMvBloAAAAAABWNPS1q+ryjCPft8SzlWxL1sX/ABYLua+QFnhGyS5JLuPoADDKroqV8TF85zf8sizYmdoTfKMn3Jla0DH6+PQpP+W3iBaiJzRhtfCV48VTcl1w85fAljXUgpJxe5pp9TVgwvXqrNfq4sfUINtJK7bSS5t7Ej7xOHdOc6b3wnKPc7E1krR3lcSpP0aS1317or4vsI8R34cfjxTfJFF80FopYehCmrXteT5ye9/rkSLMI+iQ7GlYpWKx4hVdJ7cTL78F7ootRU8Y/wDEy/3V8UWwMgAADyaUt5Grf/Tl8NnvPWRuYp2w9Szs2kr/AIkBCZdVWM52s0ob/wASK9n3N04ylhqUvP3VJp+irf5cWuPPlu6s4/MUsNh5ShO1aotSC473eo+hL32OeSk7vWd27tt773u7viyLqMvHwx5dDs+3Rln1ssfD7feS/UWbQORcTiaE6681Wfkk/wB409+3dHhfm+SPnJ2UniZOrVdqEHue+pJeoujm+w6oqstSko+YtsbLZGyaS2GvDh6vism7nuUYbelh+aPP4cKqQlGTjJOMotpp3TTTs0yz5EzTLDVfIyaVKrJLbuhN7FPbuT3Ps5En9JGWHFrFxtK9lVS7EqvwT7Cg2u7buw1TFsV0/HbDuGm7+/n7S/QsKThCbbu2pN9zIbLa+tf+2/jEiMlafniMJVpTm3VpU2tuxuGq9Wfg+rpJbLF/KO/+m/6oljW3VHMOHz4bYck47eYWYAGTUGnFztTnLlCT9zNx4tMTtQqdVu9pAQmXo/XLohLwRaCuZaj9ZN+x8ZIsYAAAAAAKrTd8X/Gf9TLUVOk7Yr+O/wCtgWwAAeTS07UKn3Wu/Z4kJlyP1rfKD97RL6clahPp1V/MiMy0vPm/ZXxAsRix5q2k6MPSnFPlvfcjyzzFRW7XfUvm0BUc4aAqvFa9KEpqqk/NV7TSs0+WxJ7ektOV9BLDUtV2dSTvNrdfhFdCMvMdL7M+6PzMrMlL7NTuj8zyKxE8omPS0pknJHmUuGRazFR9tdn9z6Wn6HNr8Mj1LQuktmIn9+L+DLYU/SldSrTlF3T1bP8ACkW6m9i6l8APoAAYZA5zxkaWFlObsr9r2OyXS2TzKj9JWDdXCKMdslPXS56id112ZjaZiJmG/T0rfLWt54iZhyLSGkJVZKcna+5cEr7F+uZIZY0F+111Si7QS1qk1e8YLf2vcv7EbRoynKMIrWk2kl0s6zlejh8FQUFF1KsttSaSScreim9uqty/uV+Kk5bcy7LcdTXQYYpj46p7R9o+qZp0MJTpqFKOqoxtFLW7N5lpuNFPjJrsujzy09HhRh2teCDzC3a9KDtu2vZ1bCy4cNM8zzL0YvBQU1Ca14TTTUunY0cazJoN4XFVaLu4p3g+cG3btVrPqOvSzFf0qUX+L5ormeKUcXR1o09WrTbkmmryjbzoPZt3J9aNGfH1V591ttOr9DPFbfLPlQtB6Vlhq0asL22xlH7UJK0o921dKR1fK+IjKpGUXeM6bafRsZxovf0W6Qk6zoN7FGU49C3Sj3tPvI2myzE9Mr/fdDW+P16eY8/w6ojJhGSwcUEZmCX1L6ZR+N/AkyJzI/ql99f0yA82WFtqvogv6ifuVXRmk1RjPzXKTatwWxPezNbT1Z7moLoS+LAtNwU79ury9eo+py8DP+I/43/UDxcLi5UNfELjXX/MMft9devUXW34gXC5Uq7tiW+VZP8AmR8LS1dfvJe75GlVXKalJ3bmm32h6uqMmEZA8GmqLlQnbhaX5Xcq8JyV1FvbwV9vcXZo1UsJCPoxjHqSQFaw+hK0vV1F7Wz3bz2U8sv1qndHxbJ8AQqyzD7cu6IeWYfbl3RJoAQUss8qj7Y/3Pl5Yf8AqL8r+ZPgCt1Mt1VulB96LFBWSXQj6AAAAYZFZgwzlTUkruLv02ex+BLGLAUHAZXj5V1qVJqTTvLdBX3tX2XfQWChlp+vO3RFeL+RPGTyIiPDO+S2SebzyjIZfoLepS65fI2f/h4f7H80vme8HrBHPQND7L/NL5muWXqPtr8X9iVMMDh+eNBxwuMlCHoTiqkVsulJtOP5kyzfRVoKV54yV0neEFb0l60uq9l2MsmYMi0MXiKderOotWEYShG1pKMpSW3evSe4n8NhoU4xhCKjCKSjFbklwItMHGSbOg1O7epo64I724+KW9GTCMkpz4ebSGF8pTlDdfc+lbUekAQFDLT/AHk0uiO197+RJ4fRNGG6Cb5va/eewAYSMgAAABho1SwlNu7hC++9lc3AAAAAAAAAAAAAAAAAAAAAAAAAAAABhoyAMWFjIAAAAAAAAAAAAAAAAAAAAAAA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CEAAkGBg8SEBAQEBIQEBIUEBAUFREVFA8UEBUUFBAVFBUQFBQXHCYeGBkjGRQUHy8gJCcpLCwsFR4xNzAqNScuLCkBCQoKDgwOGg8PGSwdHCUtKTUvMywsKSksLi0sKiksLCwpKiksKSw0NSksKiksNSwuKSkpLiwsLCksKSkpKSksKf/AABEIALQBGQMBIgACEQEDEQH/xAAcAAEAAgMBAQEAAAAAAAAAAAAABQYBAwcEAgj/xABGEAACAQICBgUIBwYEBwEAAAAAAQIDEQQGBRIhMUFRYXGBkcETIjJCYqGx0QcjUnKCkvAUQ4OisuEkM1NzY5Ojs8Lx8hX/xAAaAQEAAgMBAAAAAAAAAAAAAAAABAUCAwYB/8QALBEBAAIBAwMCBQQDAQAAAAAAAAECAwQFERIhMRNBIjJRYdEUI3GxofDxgf/aAAwDAQACEQMRAD8A7iAAAAAAAAAAAAAAAAAAAAAAAAAAAAAAAAAAAAAAAAAAAAAAAAAAAAAAAAAAAAAAAAAAAAAAAAAAAAAAAAAAAAAAAAAAAAAAAADFw2BkGLmQAAAAAAYbDZDZizHTw0ftVJLzYf8AlLkgwvetK9VvCYufRyfDZmxEa/7Q5yk2/Ojd6jjxjq7l0cjqeGrxnCM47VKKafQ1c8i3KPptVTPz0+zaBcxc9S2QYuZAAAAAAAAAAAAAAAAAAAAAAAAAAAD5KDnHM85VJUKMnGEHaUouzlLjG64L4l+ZxzSGHnCrUhO+spyv2u9+1O/aYXniFVueW+PHEV7cr/kvTyrUlSm71aa4vbKHCXZsTLMcXwmKnTnGpTerKLun8+aOqZf01DE0VNWUlsnH7MvlyFbcvdBq/Vr0W+aP8pQBAzWgYZkicwadhhqTk7Ob2Qhxb5voXEML3ileq3hozLmSGGhZWlVkvNjy9uXR8TmmJxM6k5VKknKUndt/rcZxeLnVnKpUetKTu34Lkug1wg21GKbbdkkm23yRotbly2q1VtRb7ez5SOs5YoVIYShCompKO1PelrNxT6bWIfK+UFStWrJOrvUd6h85dPAtaNla8Lfb9JbDHXbzPsM04nFQpxc5yjCK3yk0l3s3SOU/Sljak60IOnWhThdKcr+SnJ8YLd2vb4+ZL9FeXQ6LS/qs0Y+eHUMPiYTipQlGcX60Wmu9G5H5/wBC6axGGqKdCbi+MfUkuUo8fidgy1mmOLp3goxqRS16be1dK5xfMwxZoyfylbhtWTRzzz1V+v5WEHn16nJfrtM69Tkv12m9Ut5hnnc6n2V+u004zS9KlSlVqyUIx3t+5JcX0Dw9iJtPEPVOoopttJJXbexJc2+BqwePpVVrUqkKkbtXhKMldb1dHG81Z0rYyTir06Cfm0r+l7VRre+jcjf9HGl5UcbCnfzK14SXDWUW4y91u0i/qazfphfW2PLTTTmtPFojnj7fl2ZGTETJKUAAAAAuAAAAHzKolvaXW0aZ4+kt9SH5kB6AeKWmaC/eLsTfwRplp+hwcn1RfiBJg1YbExnFSi7p/qxtAw0VHN+iKVdeVpzp+WirNa0fPS9XrXDuLcypSwLnXqU4W2Sna/JP+4mOWrLirlrNbKASOgtMzw1VVI7YuynDhKN/iuBK5kytVpxddKLXrpXdvb6uZWTRMTWXK5cd9Ll/jw6rHM9FpOKnJNXTsl8Wap5n5U32yXgisZLpRra9GUnFxSlG1tqbs1t6bd5bo5eore5vtS+CN0TzHLqNPm9XHF0dic1zjFycYRS632dZRdK6UqYio6lR7dyS9GK4RR7MyaRp1KrhRVqUG0ndvWfGXVyIhLguq3HqNd7c9oUOv1U5bdFfEMJF7yPoWEdapNXqq1uKgnfYunZvPHgsteQoqrWX1smlGP2Ftf5tnZcs+XaNqbl9qT7ls+ZlWvHdN0Oh6P3Mnn2S1jIBmuGGjy6RwtKdKca0VOnqvWTV1ZK72cz1mnFrzJdQexMxPMOJ5h0FDD1ZSpOUqMn5spKzj7Eub5PiiM0bparh60a1GTjNPsa4xkuKZ1PCaDhioVKc3aNldWvvvZrbsaaOdZkyxVwdbyc/OhJvydS1lKPLokuKK/Nimk9VfDtNq3CmqpOHP3tx7+8Ok6Hz/Tr01JU2ppLXhrbnzWzbHpPXLNEnuhFdbbOQYbEypyU4OzW75PmjpGW8fhcTTb1dWpFXnByez2lzj0knFm6u0+VFuO3Tgnrx/L/T243NFSEJTnKEIxV29X3K97s5vp7MVXGSvOTUU/NhsSXtNLY2b85acjXqqFJJUYXUbevLjUfPo6Osh9GaNq16sKNGOtOT2clzk3wS5kbNlm9umq92vbqafF+oy9ree/tDGD0bVq1FTpRc5Ple1uMnyRfNE5bjhVFuL8q9vlGmn+C+5Fryrl6nhIOEfOm7a9S1nJ+C5I0afnrVlFcIxXa9vijfhwRXvPlT7lu99T+3TtX+09o+q5UoSlvcVf5npPijT1YqPJJdysfZJUQYl0GQBWJZgr7nqJ/dfzPiWnq/2or8MfE3aHpRlXqqUYyXnvak/X6esno4Omt0IL8MQKtLS9d/vJdll8EfPlK8uNWX5/At8acVuSXYj6Ap8dGV5fu5vr2fE3Q0DXfqpdckWoAVpZcq8ZQXbL5GrH6IdKCk5pttKyT5X39haiAzNU2049En8F8wPRluDVKT4Obt2JIlzyaKpatGmvZv37fE9YAruAf+Mn96r4liK1o+X+MfTKr8GwLFVpqSaaTTTTT3NPgcnzDon9nxE6a9H0oP2XuXZtXYdaKh9ImBvSpVktsZ6rfRPd7172Y3jmFbuOGMmLq94VnKmM8njKL4Sk4PqmrfGxbs8aa8lRVKDtOrddKh6z7d3ec8p1HGUZLfGUZLri7r4HvzBpPy+InU3x2Rj91bPe7vtNcW4hUYdV6entSPMz/1HF2yTlvdiqq/24v/ALj8O8hcqaB/aat5L6qFnPlJ8IdvHo6zp6gkrLYZUr7pW3aTq/dv/wCIHMtTbTj0SfvS8CW0ZT1aNNeyn37fEgswSvWtyjFd934llpxskuSSNi/fQAAGjG/5c/us3nn0g7Upv2WBDZVe2f3Y/FkjprQ9LE0pUqqunufrRlwlF8GiLyrLbJexH4k/WrKO8THL2tprPMeXCtO6Gq4Ss6VRdMZ22TjzXy4EfCu1ezaumnZ2unsa6i6fSJmiliGsPSjCShK8qrSb1ls1YPlzfEpHk+lFXk4rb4Xf6K182GLZu0/73GnJqMU5NtJJbW23uR2bJOVI4SinNJ15pOpLfbiqa6F72cl0PjpYevSrxjGbhK+q1vVrPfxs9/A7ponSdPEUoVqTvCauuafGL5NbjdpqxzMz5Vu/5claVx1+T6/f6NmH9KfWQHp4z+L7o/8AyTuGfnVOv5kFoTzsRrffl3/+yc5FZ0ZAAAGGwK7oD/Pn92f9SLGVfQE/r+uMvBloAAAAAABWNPS1q+ryjCPft8SzlWxL1sX/ABYLua+QFnhGyS5JLuPoADDKroqV8TF85zf8sizYmdoTfKMn3Jla0DH6+PQpP+W3iBaiJzRhtfCV48VTcl1w85fAljXUgpJxe5pp9TVgwvXqrNfq4sfUINtJK7bSS5t7Ej7xOHdOc6b3wnKPc7E1krR3lcSpP0aS1317or4vsI8R34cfjxTfJFF80FopYehCmrXteT5ye9/rkSLMI+iQ7GlYpWKx4hVdJ7cTL78F7ootRU8Y/wDEy/3V8UWwMgAADyaUt5Grf/Tl8NnvPWRuYp2w9Szs2kr/AIkBCZdVWM52s0ob/wASK9n3N04ylhqUvP3VJp+irf5cWuPPlu6s4/MUsNh5ShO1aotSC473eo+hL32OeSk7vWd27tt773u7viyLqMvHwx5dDs+3Rln1ssfD7feS/UWbQORcTiaE6681Wfkk/wB409+3dHhfm+SPnJ2UniZOrVdqEHue+pJeoujm+w6oqstSko+YtsbLZGyaS2GvDh6vism7nuUYbelh+aPP4cKqQlGTjJOMotpp3TTTs0yz5EzTLDVfIyaVKrJLbuhN7FPbuT3Ps5En9JGWHFrFxtK9lVS7EqvwT7Cg2u7buw1TFsV0/HbDuGm7+/n7S/QsKThCbbu2pN9zIbLa+tf+2/jEiMlafniMJVpTm3VpU2tuxuGq9Wfg+rpJbLF/KO/+m/6oljW3VHMOHz4bYck47eYWYAGTUGnFztTnLlCT9zNx4tMTtQqdVu9pAQmXo/XLohLwRaCuZaj9ZN+x8ZIsYAAAAAAKrTd8X/Gf9TLUVOk7Yr+O/wCtgWwAAeTS07UKn3Wu/Z4kJlyP1rfKD97RL6clahPp1V/MiMy0vPm/ZXxAsRix5q2k6MPSnFPlvfcjyzzFRW7XfUvm0BUc4aAqvFa9KEpqqk/NV7TSs0+WxJ7ektOV9BLDUtV2dSTvNrdfhFdCMvMdL7M+6PzMrMlL7NTuj8zyKxE8omPS0pknJHmUuGRazFR9tdn9z6Wn6HNr8Mj1LQuktmIn9+L+DLYU/SldSrTlF3T1bP8ACkW6m9i6l8APoAAYZA5zxkaWFlObsr9r2OyXS2TzKj9JWDdXCKMdslPXS56id112ZjaZiJmG/T0rfLWt54iZhyLSGkJVZKcna+5cEr7F+uZIZY0F+111Si7QS1qk1e8YLf2vcv7EbRoynKMIrWk2kl0s6zlejh8FQUFF1KsttSaSScreim9uqty/uV+Kk5bcy7LcdTXQYYpj46p7R9o+qZp0MJTpqFKOqoxtFLW7N5lpuNFPjJrsujzy09HhRh2teCDzC3a9KDtu2vZ1bCy4cNM8zzL0YvBQU1Ca14TTTUunY0cazJoN4XFVaLu4p3g+cG3btVrPqOvSzFf0qUX+L5ormeKUcXR1o09WrTbkmmryjbzoPZt3J9aNGfH1V591ttOr9DPFbfLPlQtB6Vlhq0asL22xlH7UJK0o921dKR1fK+IjKpGUXeM6bafRsZxovf0W6Qk6zoN7FGU49C3Sj3tPvI2myzE9Mr/fdDW+P16eY8/w6ojJhGSwcUEZmCX1L6ZR+N/AkyJzI/ql99f0yA82WFtqvogv6ifuVXRmk1RjPzXKTatwWxPezNbT1Z7moLoS+LAtNwU79ury9eo+py8DP+I/43/UDxcLi5UNfELjXX/MMft9devUXW34gXC5Uq7tiW+VZP8AmR8LS1dfvJe75GlVXKalJ3bmm32h6uqMmEZA8GmqLlQnbhaX5Xcq8JyV1FvbwV9vcXZo1UsJCPoxjHqSQFaw+hK0vV1F7Wz3bz2U8sv1qndHxbJ8AQqyzD7cu6IeWYfbl3RJoAQUss8qj7Y/3Pl5Yf8AqL8r+ZPgCt1Mt1VulB96LFBWSXQj6AAAAYZFZgwzlTUkruLv02ex+BLGLAUHAZXj5V1qVJqTTvLdBX3tX2XfQWChlp+vO3RFeL+RPGTyIiPDO+S2SebzyjIZfoLepS65fI2f/h4f7H80vme8HrBHPQND7L/NL5muWXqPtr8X9iVMMDh+eNBxwuMlCHoTiqkVsulJtOP5kyzfRVoKV54yV0neEFb0l60uq9l2MsmYMi0MXiKderOotWEYShG1pKMpSW3evSe4n8NhoU4xhCKjCKSjFbklwItMHGSbOg1O7epo64I724+KW9GTCMkpz4ebSGF8pTlDdfc+lbUekAQFDLT/AHk0uiO197+RJ4fRNGG6Cb5va/eewAYSMgAAABho1SwlNu7hC++9lc3AAAAAAAAAAAAAAAAAAAAAAAAAAAABhoyAMWFjIAAAAAAAAAAAAAAAAAAAAAAA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0" descr="data:image/jpeg;base64,/9j/4AAQSkZJRgABAQAAAQABAAD/2wCEAAkGBhANDgwMDBIQDQ0MEA0MDQwNDxANDQwNFBAVFRQQEhQXHCYeGBkkGRUSHy8hJScpLSwsFh4xNTAqNikrLCkBCQoKDgwOGg8PGiolHiQpLCw1LywuKS00LCwsNDUvLDYsKik0LiksLCwsLCwsLCksLCkpKSwsKSwsLCwsLCwsLP/AABEIAOUA3AMBIgACEQEDEQH/xAAbAAEAAgMBAQAAAAAAAAAAAAAAAQcEBQYCA//EAEsQAAECAgIJEAcFCAMBAAAAAAABAgMEBhEFBxIxU3ORstETFRYhMjM1QURSYXF0k7GzFBdRVHKDwiI0QmKBI0OSoaKjweJjZOGC/8QAGgEBAAMBAQEAAAAAAAAAAAAAAAQFBgMBAv/EAC8RAAECAwMMAwEBAQEAAAAAAAABAgMEEQVRgRITFSExMzRBUnGhsQYUMpFh4SL/2gAMAwEAAhEDEQA/AKqsjY9Y07P7dzczExxKv75x89jy89Mimx5bZHtEfzXmSQI0Z7XUQ1tm2ZLx5dr3prWvM0ux5eemRRseXnpkU3QOX2Yl5YaFlOnyppdjy89MijY8vPTIpugPsxLxoWU6fKml2PLz0yKNjy89Mim6A+zEvGhZTp8qaXY8vPTIo2PLz0yKboD7MS8aFlOnyppdjy89MijY8vPTIpugPsxLxoWU6fKml2PLz0yKNjy89Mim6A+zEvGhZTp8qaXY8vPTIo2PLz0yKboD7MS8aFlOnyppdjy89MijY8vPTIpugPsxLxoWU6fKml2PLz0yKNjy89Mim6A+zEvGhZTp8qaXY8vPTIo2PLz0yKboD7MS8aFlOnyppdjy89MijY8vPTIpugPsxLxoWU6fKml2PLz0yKNjy89Mim6A+zEvGhZTp8qaVaPLz0yKbuh6VQIif8zsxhCk0R3iLjn5jCXLxHPrUoLYkoMsrM2m2pi8tsj2iP5rzJUxuW2R7RH815kqQ5j9qaCxuEbj7AAOBbgAAAAAAAAAAAABD7yUssaLDgt3UV7YadarVWeKtEqeOWiVPnFguZVdIqXTWvRF2q2qlaKeDuLZFhkgpKRoaVMRiSq1fkStn8rrIcOcYEZsaGj28zjAjJGYjkAAO53AAAAAAAAAAAACk0S3iLjn5jCFJolvEXHPzGE6U5mU+Q7YeJi8tsj2iP5rzJUxuW2R7RH815kqcJj9qWljcI3H2AAcC3AAAAAAAAAJqPSQnVXlX9FPBv6OUtjSK3K/tpdV24Ll229LF4l6Lx8PVyNq1Krccoqva2rEqpo9RdzXZFOptd2LWJOpFci3MuxX7aKn21+y36l/QsSxFmIE7DSJAVFTaRzFREexfY5OI2CNRLyVGdmbWdkuhKyi7NpSx7Qc5qsyaKaSmdjvSJGYYiVuhpqzONbpm3/NK0KeWC7mu/hUv08q1qba1J07REkbSWWZm8musjys4sBFbSpQeou5rv4VPLm1bS7S+xdosak9P2Q7qBI3MR6Vo6PUiw2L+VPxL03usryPHdEc58Ryve5a3OctauU08vFfFblPbkl7LxYkRKubRD5gAkkoAAAAAAAAAKTRLeIuOfmMIUmiW8Rcc/MYTpTmZT5Dth4mLy2yPaI/mvMlTG5bZHtEfzXmSpwmP2paWNwjcfYABwLcAAAAAAAAAABADOsPMxoceEsq5WRnOYxtX4lVUREVONL20XjDrqSu/UlapeVSqbXtjtWnWxFStss1Yq+y73LfFV/Q7WktMoMiiw21RZjihItSM6XrxdV8zlqsdHjNhQ0qqIUE+ixIyMYms6Os4S2bNR4bYDWPVsvFu2va3aunptojl40qW90GHYK2Q9Hq2e+3DetaRGNqWFXxVJum/wA06TpKXSzJ6x0V8FUiXCJMQnNWtFuNtav/AJVxEgSz5OZasVNWyvLWR2QnS8ZucTUVEqkEqQa406AAAAAAAAAAAABSaJbxFxz8xhCk0S3iLjn5jCdKczKfIdsPExeW2R7RH815kqY3LbI9oj+a8yVOEx+1LSxuEbj7AAOBbgAAAAAAAAAAAG4sZSN8pAiwpf7EWO79pH/E1iJUjWexb+2al71VVVVVVVa1VdtVX2qeQfKNRFVUTafDYbWqqomtSazbWCpJGknLqa3UJ2+QHbh6cap7F6TUAOaj0o5Kh7GvSjj3GVqucrEVGK5blFvo2vaRTwKhWfR9olNQAAAAAAAAAAAAUmiW8Rcc/MYQpNEt4i45+YwnSnMynyHbDxMXltke0R/NeZRi8tsj2iP5rzKOMxvFLSxuEbj7NjYij8xO3fozEfqdSOrc1tVd6/1Gx9X9kME3vGaToLVW5neuD4OO+MtO2pFgRlhtRKIc5ieiQoisbSiFQ+r+yGCb3jNI9X9kME3vGaS3gQ9NxulPJw0nG/wqH1f2QwTe8ZpHq/shgm94zSW8BpuN0p5Gk43+FQOoDZBP3KL1RIekwpyjE5AS6iwIqNS+5qXaJ1q2suwg+225FRf/AE1PJ6lpxU2ohQCoQXLZ2iEtOoqubqcVb0aGiNci/mS85Osq2ztgYsjF1KMm0taw4ibiI32p09Bdyk/DmUo3UtxZy06yNq2KawAE8nAIAAdPR6hD5+D6Q2K2Gl25ly5iuXaq27/SbT1VxfeIfdO0m6ta/cPnRf8AB1iGWnLTmIUZzGqlEW4z0edjMiOai8yufVXFw8PunaSPVXFw8PunaSxwRNLzV6fxDj9+PeVz6q4uHh907SPVXFw8PunaSxgNLzV6fxB9+PeVz6q4uHh907SPVXFw8PunaSxgNLzV6fxB9+PeVx6q4vvDO7dpOPsnIrLR40uqo5YL1YrkSpFVOOovZSlaV/f53HPLiy52LMOckRdiE+QmYkV6o9eRqVJolvEXHOzGEKTRLeIuOdmMNVKcys+Q7YeJi8tsj2iP5rzKMXltke0R/NeZRwmN4paWNwjcfZYVqrczvXB8HHfHA2qtzO9cHwcd8YK1eKdh6K6d37gAQ5yJtrtJ7bxWIlSGSD56uznN/iQauznN/iQ+8264H0B5a9FvKi9S1no+VRU2ngNbZ6wrJ6A+BETbvw38cN/E5P8AJsgfcOI6G5HN2ofSKrVqhQs5KugxIkKIlT4blY5OlFPgdlbMsckOZhx2pUkwyp3S9m1XkVpxqm+l4qRobXpzQ1kvEzsNHgAIdzuWra1+4fOi/wCDrDgqC0hlZaT1OYjMhP1WI64ddV3K1VLtIdHszkPeYX9egxk9LRXTD1RqqlbjKzMN6xXURdtxugaXZnIe8Qv6tBtJWaZGY2LCcj4b0umubeVPaV74ERiVc1U7oR3Nc3ain2ABxPkAwrI2al5W49JiNhapXc3Vf2qqq7ydKGFsykPeYX9eg7tlorkq1qqnY+kY52tEU3KlK0r+/wA7jnlo7MpD3mF/XoKqpFMMizk1Fhqj2Piuc1yXlT2l/Y0GJDe5XtVNXMtLNY5sRapyNapNEt4i45+YwhSaJbxFxz8xhsZTmQvkO2HiYvLbI9oj+a8yjF5bZHtEfzXmUcJjeKWljcI3H2WFaq3M71wfBx3xwNqrczvxQfBx3xgrV4p2Horp3fuBoqb8HTfwJntN6aOm3B038Lc9pGk9+zuhHg7xvdCmyCSDfmvyUMqx9kosu9IkB7obm7f2V+yvQ5LyoXHRuzHpsrCmKkRy1tiNS8kRq1LV0cf6lJoWra1hqkgqredGiq3q+yleVFKS2YTVgZdNaKhU2nDbkI7nU6sAGRKI4a2mxNRlXcaRHonUrP8AxCtyybaf3eVxrswrY21lcK3E0lnbhO6gAFmWBNZAABKKXNQ3g+TxaeKlMoXNQ3g6TxaeKlHbe4TuVFqfhvc3QAUyRQlfW1V+5/O+kr+ssC2rfkvnfSV+bizOFZj7NPIbhBWTWQCxJwUmiW8Rcc7MYQpNEt4i452YwnSnMynyHbDxMXltke0R/NeZRi8tsj2iP5rzKOExvFLSxuEbj7LCtVbmd+KD4OO/OAtVbmd+KD4OO+MFavFOw9FdO79wNVSiRfMScxAhJdRIjURra0bWt0i316jaggQoiw3o9OS1IjXZK1QqFaAT+CTvYekbAJ/BJ3sPSW8C503G6U8lhpKN/hVtjrW809yavcQIf4nXSRHqn5UTayqWVY+RZLwmQISVQ4aI1qf5XpMgEGan4szRH7LkI0aZiRv0SQCCARjhracRNRlW8axIjk6kYmlCuDrrZNkkizbYLdtJZlytWEdtuT9EuTkVN1Z8NYcsxFu9mokGq2ClQACeTQAACULmobwdJYpPFSmULmobwdJYpPFSjtvcJ3Km1Pw3uboAKZIoSvra3IvnfSV+d/bV5F876TgDcWZwrMfZppDcIAAWJOCk0S3iLjn5jCFJolvEXHPzGE6U5mU+Q7YeJi8tsj2iP5rzKMXltke0R/NeZRwmN4paWNwjcfZYVqrczvxQfBx3xwNqrczvXB8HHfGCtXinYeiund+4AArCEKwQD2gJrBBD4iNRVcqIiX3KtSIeo1V2Hp6NPSakLJCA561LFeitgw+Nzqr69CX1NbZ2n8vLI5kBUmY15EYv7Nq/mdx/oVpZOysWbiujx3K567Xsa1vE1qcSF3IWW97kfFSjfZYSsk6IuU9KIY8eM6I5z3qrnvVXuct9zlWtVPmSQas0aJTUgAB6egAAEoXNQ3g6SxaeKlMoXNQ3g6SxaeKlHbe4TuVNqfhvc3QUAyRQlfW1eRfO+kr8sC2ryL530lfm4szhWY+zTSG4QAAsScFJolvEXHPzGEKTRLeIuOfmMJ0pzMp8h2w8TF5bZHtEfzXmUYvLbI9oj+a8yjhMbxS0sbhG4+ywrVW5neuD4OO+OBtVbmd64Pg474wVq8U7D0V07v3A09L5h8KQmokNzmPa1Ll7FVHNW6S8puDR024Om/hTPaRpNKx2It6EeDriN7oVbsknPeY/eu0jZJOe8R+9dpNaQbvNM6U/hq8zD6UNnsknPeI/eu0mJMz8WNvsSJE+N7n+KmOKz1GNTYiHqQmJsRAAD7OgAAAAAAAABKFzUN4OksWnipTKFzUN4PksWnipR23uE7lTan4b3N0ADJFCV7bVvyXzvpOALAtq8i+d9JX5uLM4VmPs00huEAALEnBSaJbxFxz8xhCk0S3iLjn5jCdKczKfIdsPExeW2R7RH815lGLy2yPaI/mvMo4TG8UtLG4RuPssK1VuZ3rg+DjvzgLVW5neuD4OO+MFavFOw9FbO79xJoqbcHTfwpntN4aOm3B038KZ7SNJ79ndDhB3je6FNkEkG/NgAAAAAAAAAAAAAAAShc1DeD5LFJ4qUyhc1DeD5LFJ4qUdt7hO5U2p+G9zdAAyRQlfW1b8n876SvywLa1+S+d9JX5uLM4VmPs00huEAALEnBSaJbxFxz8xhCk0S3iLjn5jCdKczKfIdsPExeW2R7RH815lGLy2yPaI/mvMo4TG8UtLG4RuPssK1VuZ3rg+DjvjgbVW5nOuD4OO+MFavFOw9FbO79wNHTbg6b+FM9pvDR024Om/gbntI0nv2d0OEHeN7oU2QSQb82AAAAAAAAAAAAAAABKFzUN4PksUnipTLS1qK0hlIUjKQ4sxBY9kNEcx0RqOata7SoU1sQ3xIKIxK6+RVWm1VY2l51QNXspkveYHet0jZTJe8wO9bpMx9WN0L/FKLIdcpyVtbkfzvpK/O2tkWUgzPovo8SHGuNVutTcjrmu5qrqOJNjZ7VbLtRyUX/ppZFFSAiKAATyaFJolvEXHPzGEKTRHeIuOfmMJ0pzMp8h2w8TF5bZHtEfzXmUYqffbI9oj+a8yjjMftSzsdU+o3H2dDRWletyRk1PVdVVq7u4qqr6F9pv/AFq/9b+9/qV+CsiyMCK7Le2qkx8rAiOynJrLA9av/W/vf6mDZu2F6XLRpbUNT1VES71S6q20W9V0HGEnwyzpdjkc1utO58tk4DVqieQQSCdQm5SEAkgUGUgBIFBlIQCQKDKQgAkUGUhAJAoMpCEJugBQ8ykvFYrAPRVBWQSDygqhABIoe5SEKTRHeIuOfmMIU9URT9hFxzsxhPlOZlPkK1WHT/TX2ZsW70udVIlzXMTF5v8Ayu6TD1sfhVyLpAJlEpUzKOcmpFGtj8KuRdI1sfhVyLpAPKIe5x16jWx+FXIuka2Pwq5F0gCiDOOvUa2Pwq5F0jWx+FXIukAUQZx16jWx+FXIuka2Pwq5F0gCiDOOvUa2Pwq5F0jWx+FXIukAUQZx16jWx+FXIuka2Pwq5F0gCiDOOvUa2Pwq5F0jWx+FXIukAUQZx16jWx+FXIuka2Pwq5F0gCiDOOvUa2Pwq5F0jWx+FXIukAUQZx16jWx+FXIuka2Pwq5F0gCiDOOvUa2Pwq5F0jWx+FXIukAUQZx16jWx+FXIuka2Pwq5F0gHqIgzjr1Gtj8KuRdJ1VEbFKkCIl3++d+D8jOkA9pQ+Vcq7VP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6" name="Picture 2" descr="http://mexico.cnn.com/media/2012/01/17/casilla-if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7690" y="836712"/>
            <a:ext cx="3840426" cy="2160240"/>
          </a:xfrm>
          <a:prstGeom prst="rect">
            <a:avLst/>
          </a:prstGeom>
          <a:noFill/>
        </p:spPr>
      </p:pic>
      <p:sp>
        <p:nvSpPr>
          <p:cNvPr id="15" name="14 Botón de acción: Hacia delante o Siguiente">
            <a:hlinkClick r:id="rId3" action="ppaction://hlinksldjump" highlightClick="1"/>
          </p:cNvPr>
          <p:cNvSpPr/>
          <p:nvPr/>
        </p:nvSpPr>
        <p:spPr>
          <a:xfrm>
            <a:off x="1043609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Botón de acción: Hacia delante o Siguiente">
            <a:hlinkClick r:id="rId4" action="ppaction://hlinksldjump" highlightClick="1"/>
          </p:cNvPr>
          <p:cNvSpPr/>
          <p:nvPr/>
        </p:nvSpPr>
        <p:spPr>
          <a:xfrm rot="10800000">
            <a:off x="511714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115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3683" y="5949280"/>
            <a:ext cx="1295551" cy="600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26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5436096" y="6550223"/>
            <a:ext cx="3706727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b="1" kern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3" name="7 Grupo"/>
          <p:cNvGrpSpPr/>
          <p:nvPr/>
        </p:nvGrpSpPr>
        <p:grpSpPr>
          <a:xfrm>
            <a:off x="233684" y="594184"/>
            <a:ext cx="8802812" cy="1827587"/>
            <a:chOff x="89668" y="645840"/>
            <a:chExt cx="8802812" cy="3645768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070993" y="698712"/>
              <a:ext cx="5821487" cy="3592896"/>
            </a:xfrm>
            <a:prstGeom prst="rect">
              <a:avLst/>
            </a:prstGeom>
            <a:solidFill>
              <a:srgbClr val="DDDDDD">
                <a:alpha val="49001"/>
              </a:srgb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EEECE1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AutoShape 14"/>
            <p:cNvSpPr>
              <a:spLocks noChangeArrowheads="1"/>
            </p:cNvSpPr>
            <p:nvPr/>
          </p:nvSpPr>
          <p:spPr bwMode="auto">
            <a:xfrm>
              <a:off x="2716981" y="2337545"/>
              <a:ext cx="425450" cy="537597"/>
            </a:xfrm>
            <a:prstGeom prst="rightArrow">
              <a:avLst>
                <a:gd name="adj1" fmla="val 50000"/>
                <a:gd name="adj2" fmla="val 28755"/>
              </a:avLst>
            </a:prstGeom>
            <a:solidFill>
              <a:srgbClr val="66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89668" y="809239"/>
              <a:ext cx="2697163" cy="3482369"/>
            </a:xfrm>
            <a:prstGeom prst="rect">
              <a:avLst/>
            </a:prstGeom>
            <a:gradFill>
              <a:gsLst>
                <a:gs pos="34000">
                  <a:srgbClr val="660066"/>
                </a:gs>
                <a:gs pos="83000">
                  <a:schemeClr val="accent4">
                    <a:lumMod val="75000"/>
                  </a:schemeClr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131840" y="645840"/>
              <a:ext cx="5688632" cy="3407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0" algn="just">
                <a:spcBef>
                  <a:spcPct val="50000"/>
                </a:spcBef>
                <a:buClr>
                  <a:srgbClr val="006666"/>
                </a:buClr>
                <a:buFont typeface="Arial" pitchFamily="34" charset="0"/>
                <a:buChar char="•"/>
                <a:defRPr/>
              </a:pPr>
              <a:r>
                <a:rPr lang="es-MX" sz="14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Calibri" pitchFamily="34" charset="0"/>
                </a:rPr>
                <a:t>El 82.4% de los entrevistados tienen clara la fecha en que se llevarán a cabo las próximas elecciones, de igual forma refieren que los cargos a elegir en Sonora son: Presidentes Municipales 90.0%, </a:t>
              </a:r>
              <a:r>
                <a:rPr lang="es-MX" sz="1400" kern="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Calibri" pitchFamily="34" charset="0"/>
                </a:rPr>
                <a:t>Presidente de la República </a:t>
              </a:r>
              <a:r>
                <a:rPr lang="es-MX" sz="14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Calibri" pitchFamily="34" charset="0"/>
                </a:rPr>
                <a:t>88.9%, Senadores 63.8%, Diputados Locales 58.6% y Diputados Federales 53.0%.</a:t>
              </a:r>
            </a:p>
            <a:p>
              <a:pPr lvl="0" algn="just">
                <a:spcBef>
                  <a:spcPct val="50000"/>
                </a:spcBef>
                <a:buClr>
                  <a:srgbClr val="006666"/>
                </a:buClr>
                <a:buFont typeface="Arial" pitchFamily="34" charset="0"/>
                <a:buChar char="•"/>
                <a:defRPr/>
              </a:pPr>
              <a:r>
                <a:rPr lang="es-MX" sz="14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Calibri" pitchFamily="34" charset="0"/>
                </a:rPr>
                <a:t>Los principales motivos por los que acudirán a votar son: por que es un derecho  y una obligación, además de impedir que otros decidan por ellos.</a:t>
              </a:r>
            </a:p>
          </p:txBody>
        </p: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179512" y="1991520"/>
              <a:ext cx="2411412" cy="1043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0066CC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lang="es-MX" sz="1400" b="1" kern="0" dirty="0" smtClean="0">
                  <a:solidFill>
                    <a:srgbClr val="FFFFFF"/>
                  </a:solidFill>
                </a:rPr>
                <a:t>ELECCIONES 2012 Y PARTIDOS POLÍTICOS</a:t>
              </a:r>
              <a:endParaRPr kumimoji="0" lang="es-E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29 Grupo"/>
          <p:cNvGrpSpPr/>
          <p:nvPr/>
        </p:nvGrpSpPr>
        <p:grpSpPr>
          <a:xfrm>
            <a:off x="233683" y="4601740"/>
            <a:ext cx="8802813" cy="1923604"/>
            <a:chOff x="233683" y="4601740"/>
            <a:chExt cx="8802813" cy="1923604"/>
          </a:xfrm>
        </p:grpSpPr>
        <p:sp>
          <p:nvSpPr>
            <p:cNvPr id="35" name="Rectangle 9"/>
            <p:cNvSpPr>
              <a:spLocks noChangeArrowheads="1"/>
            </p:cNvSpPr>
            <p:nvPr/>
          </p:nvSpPr>
          <p:spPr bwMode="auto">
            <a:xfrm>
              <a:off x="233683" y="4635651"/>
              <a:ext cx="2697163" cy="1745677"/>
            </a:xfrm>
            <a:prstGeom prst="rect">
              <a:avLst/>
            </a:prstGeom>
            <a:gradFill>
              <a:gsLst>
                <a:gs pos="34000">
                  <a:srgbClr val="660066"/>
                </a:gs>
                <a:gs pos="83000">
                  <a:schemeClr val="accent4">
                    <a:lumMod val="75000"/>
                  </a:schemeClr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" name="48 Grupo"/>
            <p:cNvGrpSpPr/>
            <p:nvPr/>
          </p:nvGrpSpPr>
          <p:grpSpPr>
            <a:xfrm>
              <a:off x="395536" y="4601740"/>
              <a:ext cx="8640960" cy="1923604"/>
              <a:chOff x="251520" y="4889772"/>
              <a:chExt cx="8640960" cy="1923604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3070993" y="4942418"/>
                <a:ext cx="5821487" cy="1726942"/>
              </a:xfrm>
              <a:prstGeom prst="rect">
                <a:avLst/>
              </a:prstGeom>
              <a:solidFill>
                <a:srgbClr val="DDDDDD">
                  <a:alpha val="49001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EEECE1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AutoShape 13"/>
              <p:cNvSpPr>
                <a:spLocks noChangeArrowheads="1"/>
              </p:cNvSpPr>
              <p:nvPr/>
            </p:nvSpPr>
            <p:spPr bwMode="auto">
              <a:xfrm>
                <a:off x="2716981" y="5512848"/>
                <a:ext cx="425450" cy="292416"/>
              </a:xfrm>
              <a:prstGeom prst="rightArrow">
                <a:avLst>
                  <a:gd name="adj1" fmla="val 50000"/>
                  <a:gd name="adj2" fmla="val 28632"/>
                </a:avLst>
              </a:prstGeom>
              <a:solidFill>
                <a:srgbClr val="66006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Text Box 19"/>
              <p:cNvSpPr txBox="1">
                <a:spLocks noChangeArrowheads="1"/>
              </p:cNvSpPr>
              <p:nvPr/>
            </p:nvSpPr>
            <p:spPr bwMode="auto">
              <a:xfrm>
                <a:off x="251520" y="5517232"/>
                <a:ext cx="241141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>
                    <a:srgbClr val="0066CC"/>
                  </a:buClr>
                  <a:buSzTx/>
                  <a:buFont typeface="Wingdings" pitchFamily="2" charset="2"/>
                  <a:buNone/>
                  <a:tabLst/>
                  <a:defRPr/>
                </a:pPr>
                <a:r>
                  <a:rPr kumimoji="0" lang="es-MX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 </a:t>
                </a:r>
                <a:r>
                  <a:rPr lang="es-MX" sz="1400" b="1" kern="0" noProof="0" dirty="0" smtClean="0">
                    <a:solidFill>
                      <a:srgbClr val="FFFFFF"/>
                    </a:solidFill>
                  </a:rPr>
                  <a:t>ELECCIÓN SENADOR</a:t>
                </a:r>
                <a:endParaRPr kumimoji="0" lang="es-E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Text Box 21"/>
              <p:cNvSpPr txBox="1">
                <a:spLocks noChangeArrowheads="1"/>
              </p:cNvSpPr>
              <p:nvPr/>
            </p:nvSpPr>
            <p:spPr bwMode="auto">
              <a:xfrm>
                <a:off x="3142432" y="5104093"/>
                <a:ext cx="5318000" cy="3007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ct val="50000"/>
                  </a:spcBef>
                  <a:buClr>
                    <a:srgbClr val="006666"/>
                  </a:buClr>
                  <a:buFont typeface="Wingdings" pitchFamily="2" charset="2"/>
                  <a:buChar char="§"/>
                  <a:defRPr/>
                </a:pPr>
                <a:endParaRPr lang="es-MX" sz="14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0" name="19 Rectángulo"/>
              <p:cNvSpPr/>
              <p:nvPr/>
            </p:nvSpPr>
            <p:spPr>
              <a:xfrm>
                <a:off x="3131840" y="4889772"/>
                <a:ext cx="5688632" cy="1923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spcBef>
                    <a:spcPct val="50000"/>
                  </a:spcBef>
                  <a:buClr>
                    <a:srgbClr val="006666"/>
                  </a:buClr>
                  <a:buFont typeface="Wingdings" pitchFamily="2" charset="2"/>
                  <a:buChar char="§"/>
                  <a:defRPr/>
                </a:pPr>
                <a:r>
                  <a:rPr lang="es-MX" sz="14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Los candidatos al senado más conocidos por los entrevistados son: Francisco de Paula </a:t>
                </a:r>
                <a:r>
                  <a:rPr lang="es-MX" sz="1400" kern="0" dirty="0" err="1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Búrquez</a:t>
                </a:r>
                <a:r>
                  <a:rPr lang="es-MX" sz="14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 Valenzuela, </a:t>
                </a:r>
                <a:r>
                  <a:rPr lang="es-MX" sz="1400" kern="0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Ernesto Gándara </a:t>
                </a:r>
                <a:r>
                  <a:rPr lang="es-MX" sz="1400" kern="0" dirty="0" err="1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Camou</a:t>
                </a:r>
                <a:r>
                  <a:rPr lang="es-MX" sz="1400" kern="0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, Claudia </a:t>
                </a:r>
                <a:r>
                  <a:rPr lang="es-MX" sz="1400" kern="0" dirty="0" err="1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Artemiza</a:t>
                </a:r>
                <a:r>
                  <a:rPr lang="es-MX" sz="14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 </a:t>
                </a:r>
                <a:r>
                  <a:rPr lang="es-MX" sz="1400" kern="0" dirty="0" err="1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Pavlovich</a:t>
                </a:r>
                <a:r>
                  <a:rPr lang="es-MX" sz="14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 Arellano, Florencio Díaz Armenta y Ana Gabriela Guevara Espinoza, siendo la fórmula </a:t>
                </a:r>
                <a:r>
                  <a:rPr lang="es-MX" sz="1400" kern="0" dirty="0" err="1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priísta</a:t>
                </a:r>
                <a:r>
                  <a:rPr lang="es-MX" sz="14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 quien obtiene las mejores asociaciones positivas entre los informantes.</a:t>
                </a:r>
              </a:p>
              <a:p>
                <a:pPr algn="just">
                  <a:spcBef>
                    <a:spcPct val="50000"/>
                  </a:spcBef>
                  <a:buClr>
                    <a:srgbClr val="006666"/>
                  </a:buClr>
                  <a:buFont typeface="Wingdings" pitchFamily="2" charset="2"/>
                  <a:buChar char="§"/>
                  <a:defRPr/>
                </a:pPr>
                <a:r>
                  <a:rPr lang="es-MX" sz="1400" kern="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alibri" pitchFamily="34" charset="0"/>
                    <a:cs typeface="Calibri" pitchFamily="34" charset="0"/>
                  </a:rPr>
                  <a:t>Al momento de la aplicación de la encuesta, los informantes refieren que votarían de la siguiente manera: PAN 38.5%, PRI 32.8%, PRD/PT-MOVIMIENTO CIUDADANO 10.0%, NUEVA ALIANZA  0.7% y PVEM 0.2%.</a:t>
                </a:r>
              </a:p>
            </p:txBody>
          </p:sp>
        </p:grpSp>
      </p:grpSp>
      <p:grpSp>
        <p:nvGrpSpPr>
          <p:cNvPr id="5" name="24 Grupo"/>
          <p:cNvGrpSpPr/>
          <p:nvPr/>
        </p:nvGrpSpPr>
        <p:grpSpPr>
          <a:xfrm>
            <a:off x="233684" y="2564904"/>
            <a:ext cx="8802812" cy="1892826"/>
            <a:chOff x="89668" y="4868277"/>
            <a:chExt cx="8802812" cy="1892826"/>
          </a:xfrm>
        </p:grpSpPr>
        <p:grpSp>
          <p:nvGrpSpPr>
            <p:cNvPr id="8" name="25 Grupo"/>
            <p:cNvGrpSpPr/>
            <p:nvPr/>
          </p:nvGrpSpPr>
          <p:grpSpPr>
            <a:xfrm>
              <a:off x="89668" y="4869159"/>
              <a:ext cx="8802812" cy="1871325"/>
              <a:chOff x="89668" y="2411025"/>
              <a:chExt cx="8802812" cy="2377268"/>
            </a:xfrm>
          </p:grpSpPr>
          <p:sp>
            <p:nvSpPr>
              <p:cNvPr id="24" name="Rectangle 6"/>
              <p:cNvSpPr>
                <a:spLocks noChangeArrowheads="1"/>
              </p:cNvSpPr>
              <p:nvPr/>
            </p:nvSpPr>
            <p:spPr bwMode="auto">
              <a:xfrm>
                <a:off x="3070993" y="2412613"/>
                <a:ext cx="5821487" cy="2375680"/>
              </a:xfrm>
              <a:prstGeom prst="rect">
                <a:avLst/>
              </a:prstGeom>
              <a:solidFill>
                <a:srgbClr val="DDDDDD">
                  <a:alpha val="49001"/>
                </a:srgb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EEECE1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>
                <a:off x="89668" y="2411025"/>
                <a:ext cx="2697163" cy="2377268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AutoShape 13"/>
              <p:cNvSpPr>
                <a:spLocks noChangeArrowheads="1"/>
              </p:cNvSpPr>
              <p:nvPr/>
            </p:nvSpPr>
            <p:spPr bwMode="auto">
              <a:xfrm>
                <a:off x="2716981" y="3479769"/>
                <a:ext cx="425450" cy="371475"/>
              </a:xfrm>
              <a:prstGeom prst="rightArrow">
                <a:avLst>
                  <a:gd name="adj1" fmla="val 50000"/>
                  <a:gd name="adj2" fmla="val 28632"/>
                </a:avLst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Text Box 19"/>
              <p:cNvSpPr txBox="1">
                <a:spLocks noChangeArrowheads="1"/>
              </p:cNvSpPr>
              <p:nvPr/>
            </p:nvSpPr>
            <p:spPr bwMode="auto">
              <a:xfrm>
                <a:off x="251520" y="3324670"/>
                <a:ext cx="2411413" cy="664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>
                    <a:srgbClr val="0066CC"/>
                  </a:buClr>
                  <a:buSzTx/>
                  <a:buFont typeface="Wingdings" pitchFamily="2" charset="2"/>
                  <a:buNone/>
                  <a:tabLst/>
                  <a:defRPr/>
                </a:pPr>
                <a:r>
                  <a:rPr lang="es-MX" sz="1400" b="1" kern="0" dirty="0" smtClean="0">
                    <a:solidFill>
                      <a:srgbClr val="FFFFFF"/>
                    </a:solidFill>
                  </a:rPr>
                  <a:t>ELECCIÓN PRESIDENTE DE LA REPÚBLICA</a:t>
                </a:r>
                <a:endParaRPr kumimoji="0" lang="es-E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Text Box 21"/>
              <p:cNvSpPr txBox="1">
                <a:spLocks noChangeArrowheads="1"/>
              </p:cNvSpPr>
              <p:nvPr/>
            </p:nvSpPr>
            <p:spPr bwMode="auto">
              <a:xfrm>
                <a:off x="3142432" y="2618001"/>
                <a:ext cx="5318000" cy="3820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  <a:spcBef>
                    <a:spcPct val="50000"/>
                  </a:spcBef>
                  <a:buClr>
                    <a:srgbClr val="006666"/>
                  </a:buClr>
                  <a:buFont typeface="Wingdings" pitchFamily="2" charset="2"/>
                  <a:buChar char="§"/>
                  <a:defRPr/>
                </a:pPr>
                <a:endParaRPr lang="es-MX" sz="14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23" name="22 Rectángulo"/>
            <p:cNvSpPr/>
            <p:nvPr/>
          </p:nvSpPr>
          <p:spPr>
            <a:xfrm>
              <a:off x="3186012" y="4868277"/>
              <a:ext cx="5706468" cy="189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spcBef>
                  <a:spcPct val="50000"/>
                </a:spcBef>
                <a:buClr>
                  <a:srgbClr val="006666"/>
                </a:buClr>
                <a:buFont typeface="Wingdings" pitchFamily="2" charset="2"/>
                <a:buChar char="§"/>
                <a:defRPr/>
              </a:pPr>
              <a:r>
                <a:rPr lang="es-MX" sz="13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Calibri" pitchFamily="34" charset="0"/>
                </a:rPr>
                <a:t>Al momento de la aplicación de la encuesta, los informantes refieren que votarían de la siguiente manera: PAN 38.6%, PRI/PVEM 30.4%, PRD/PT/MOVIMIENTO CIUDADANO 14.7% y NUEVA ALIANZA 1.2%.</a:t>
              </a:r>
            </a:p>
            <a:p>
              <a:pPr lvl="0" algn="just">
                <a:spcBef>
                  <a:spcPct val="50000"/>
                </a:spcBef>
                <a:buClr>
                  <a:srgbClr val="006666"/>
                </a:buClr>
                <a:buFont typeface="Wingdings" pitchFamily="2" charset="2"/>
                <a:buChar char="§"/>
                <a:defRPr/>
              </a:pPr>
              <a:r>
                <a:rPr lang="es-MX" sz="13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Calibri" pitchFamily="34" charset="0"/>
                </a:rPr>
                <a:t>Entre la población que refirió no tener afinidad partidista el escenario es el siguiente. PAN 21.2%, PRI-PVEM 20.5%, PRD/PT/MOVIMIENTO CIUDADANO 19.3% y NUEVA ALIANZA 1.6%.</a:t>
              </a:r>
            </a:p>
            <a:p>
              <a:pPr lvl="0" algn="just">
                <a:spcBef>
                  <a:spcPct val="50000"/>
                </a:spcBef>
                <a:buClr>
                  <a:srgbClr val="006666"/>
                </a:buClr>
                <a:buFont typeface="Wingdings" pitchFamily="2" charset="2"/>
                <a:buChar char="§"/>
                <a:defRPr/>
              </a:pPr>
              <a:r>
                <a:rPr lang="es-MX" sz="13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cs typeface="Calibri" pitchFamily="34" charset="0"/>
                </a:rPr>
                <a:t>Josefina Vázquez Mota goza de una buena opinión entre los informantes al obtener un balance de +38.9 por encima de sus adversarios.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878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27</a:t>
            </a:fld>
            <a:endParaRPr lang="es-MX"/>
          </a:p>
        </p:txBody>
      </p:sp>
      <p:pic>
        <p:nvPicPr>
          <p:cNvPr id="3" name="Picture 3" descr="berumen_fondo"/>
          <p:cNvPicPr>
            <a:picLocks noChangeAspect="1" noChangeArrowheads="1"/>
          </p:cNvPicPr>
          <p:nvPr/>
        </p:nvPicPr>
        <p:blipFill rotWithShape="1">
          <a:blip r:embed="rId2" cstate="print"/>
          <a:srcRect t="85432" r="75020" b="4868"/>
          <a:stretch/>
        </p:blipFill>
        <p:spPr bwMode="auto">
          <a:xfrm>
            <a:off x="1886584" y="2204864"/>
            <a:ext cx="5370831" cy="1717079"/>
          </a:xfrm>
          <a:prstGeom prst="rect">
            <a:avLst/>
          </a:prstGeom>
          <a:noFill/>
        </p:spPr>
      </p:pic>
      <p:sp>
        <p:nvSpPr>
          <p:cNvPr id="6" name="5 Botón de acción: Hacia delante o Siguiente">
            <a:hlinkClick r:id="rId3" action="ppaction://hlinksldjump" highlightClick="1"/>
          </p:cNvPr>
          <p:cNvSpPr/>
          <p:nvPr/>
        </p:nvSpPr>
        <p:spPr>
          <a:xfrm rot="10800000">
            <a:off x="7812360" y="6129299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74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6021288"/>
            <a:ext cx="122413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3</a:t>
            </a:fld>
            <a:endParaRPr lang="es-MX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7158" y="773576"/>
            <a:ext cx="8429684" cy="580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MX" sz="1350" b="1" dirty="0" smtClean="0">
                <a:solidFill>
                  <a:srgbClr val="660066"/>
                </a:solidFill>
                <a:cs typeface="Arial" pitchFamily="34" charset="0"/>
              </a:rPr>
              <a:t>Población objetivo.</a:t>
            </a:r>
            <a:r>
              <a:rPr lang="es-MX" sz="1350" dirty="0" smtClean="0">
                <a:solidFill>
                  <a:srgbClr val="660066"/>
                </a:solidFill>
                <a:cs typeface="Arial" pitchFamily="34" charset="0"/>
              </a:rPr>
              <a:t>  </a:t>
            </a:r>
            <a:r>
              <a:rPr lang="es-MX" sz="1350" dirty="0" smtClean="0">
                <a:cs typeface="Arial" pitchFamily="34" charset="0"/>
              </a:rPr>
              <a:t>Hombres y mujeres mayores de edad con credencial de elector actualizada del estado de  Sonora, que </a:t>
            </a:r>
            <a:r>
              <a:rPr lang="es-MX" sz="1350" dirty="0">
                <a:cs typeface="Arial" pitchFamily="34" charset="0"/>
              </a:rPr>
              <a:t>están muy seguros o seguros de acudir a votar en las próximas elecciones</a:t>
            </a:r>
            <a:r>
              <a:rPr lang="es-MX" sz="1350" dirty="0" smtClean="0">
                <a:cs typeface="Arial" pitchFamily="34" charset="0"/>
              </a:rPr>
              <a:t>.</a:t>
            </a:r>
          </a:p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MX" sz="1350" b="1" dirty="0">
                <a:solidFill>
                  <a:srgbClr val="660066"/>
                </a:solidFill>
                <a:cs typeface="Arial" pitchFamily="34" charset="0"/>
              </a:rPr>
              <a:t>Universo: </a:t>
            </a:r>
            <a:r>
              <a:rPr lang="es-MX" sz="1350" dirty="0" smtClean="0">
                <a:cs typeface="Arial" pitchFamily="34" charset="0"/>
              </a:rPr>
              <a:t>Municipios de Hermosillo, </a:t>
            </a:r>
            <a:r>
              <a:rPr lang="es-MX" sz="1350" dirty="0" err="1" smtClean="0">
                <a:cs typeface="Arial" pitchFamily="34" charset="0"/>
              </a:rPr>
              <a:t>Cajeme</a:t>
            </a:r>
            <a:r>
              <a:rPr lang="es-MX" sz="1350" dirty="0" smtClean="0">
                <a:cs typeface="Arial" pitchFamily="34" charset="0"/>
              </a:rPr>
              <a:t>, Nogales, Navojoa y Guaymas.</a:t>
            </a:r>
          </a:p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MX" sz="1350" b="1" dirty="0" smtClean="0">
                <a:solidFill>
                  <a:srgbClr val="660066"/>
                </a:solidFill>
                <a:cs typeface="Arial" pitchFamily="34" charset="0"/>
              </a:rPr>
              <a:t>Diseño </a:t>
            </a:r>
            <a:r>
              <a:rPr lang="es-MX" sz="1350" b="1" dirty="0">
                <a:solidFill>
                  <a:srgbClr val="660066"/>
                </a:solidFill>
                <a:cs typeface="Arial" pitchFamily="34" charset="0"/>
              </a:rPr>
              <a:t>de la </a:t>
            </a:r>
            <a:r>
              <a:rPr lang="es-MX" sz="1350" b="1" dirty="0" smtClean="0">
                <a:solidFill>
                  <a:srgbClr val="660066"/>
                </a:solidFill>
                <a:cs typeface="Arial" pitchFamily="34" charset="0"/>
              </a:rPr>
              <a:t>Muestra</a:t>
            </a:r>
            <a:r>
              <a:rPr lang="es-MX" sz="1350" b="1" dirty="0">
                <a:solidFill>
                  <a:srgbClr val="660066"/>
                </a:solidFill>
                <a:cs typeface="Arial" pitchFamily="34" charset="0"/>
              </a:rPr>
              <a:t>.</a:t>
            </a:r>
            <a:r>
              <a:rPr lang="es-MX" sz="1350" dirty="0">
                <a:solidFill>
                  <a:srgbClr val="660066"/>
                </a:solidFill>
                <a:cs typeface="Arial" pitchFamily="34" charset="0"/>
              </a:rPr>
              <a:t> </a:t>
            </a:r>
            <a:r>
              <a:rPr lang="es-MX" sz="1350" dirty="0">
                <a:cs typeface="Arial" pitchFamily="34" charset="0"/>
              </a:rPr>
              <a:t>Se realizó una muestra </a:t>
            </a:r>
            <a:r>
              <a:rPr lang="es-MX" sz="1350" dirty="0" smtClean="0">
                <a:cs typeface="Arial" pitchFamily="34" charset="0"/>
              </a:rPr>
              <a:t>probabilística. En cada municipio, el </a:t>
            </a:r>
            <a:r>
              <a:rPr lang="es-MX" sz="1350" dirty="0">
                <a:cs typeface="Arial" pitchFamily="34" charset="0"/>
              </a:rPr>
              <a:t>marco muestral fue conformado por </a:t>
            </a:r>
            <a:r>
              <a:rPr lang="es-MX" sz="1350" dirty="0" smtClean="0">
                <a:cs typeface="Arial" pitchFamily="34" charset="0"/>
              </a:rPr>
              <a:t>la totalidad de las secciones electorales que los integran, </a:t>
            </a:r>
            <a:r>
              <a:rPr lang="es-ES" sz="1350" dirty="0" smtClean="0">
                <a:cs typeface="Arial" pitchFamily="34" charset="0"/>
              </a:rPr>
              <a:t>del cual se seleccionaron de manera aleatoria</a:t>
            </a:r>
            <a:r>
              <a:rPr lang="es-ES" sz="1350" b="1" dirty="0" smtClean="0">
                <a:solidFill>
                  <a:srgbClr val="660066"/>
                </a:solidFill>
                <a:cs typeface="Arial" pitchFamily="34" charset="0"/>
              </a:rPr>
              <a:t> </a:t>
            </a:r>
            <a:r>
              <a:rPr lang="es-ES" sz="1350" dirty="0" smtClean="0">
                <a:cs typeface="Arial" pitchFamily="34" charset="0"/>
              </a:rPr>
              <a:t>secciones electorales cuya probabilidad de ser seleccionadas fue proporcional al número de electores de la lista nominal. En cada Sección Electoral se realizó una selección aleatoria de </a:t>
            </a:r>
            <a:r>
              <a:rPr lang="es-ES" sz="1350" b="1" dirty="0">
                <a:solidFill>
                  <a:srgbClr val="660066"/>
                </a:solidFill>
                <a:cs typeface="Arial" pitchFamily="34" charset="0"/>
              </a:rPr>
              <a:t>2 </a:t>
            </a:r>
            <a:r>
              <a:rPr lang="es-ES" sz="1350" dirty="0" smtClean="0">
                <a:cs typeface="Arial" pitchFamily="34" charset="0"/>
              </a:rPr>
              <a:t>manzanas, en las que a su vez se seleccionaron</a:t>
            </a:r>
            <a:r>
              <a:rPr lang="es-ES" sz="1350" dirty="0" smtClean="0">
                <a:solidFill>
                  <a:srgbClr val="996600"/>
                </a:solidFill>
                <a:cs typeface="Arial" pitchFamily="34" charset="0"/>
              </a:rPr>
              <a:t> </a:t>
            </a:r>
            <a:r>
              <a:rPr lang="es-ES" sz="1350" b="1" dirty="0">
                <a:solidFill>
                  <a:srgbClr val="660066"/>
                </a:solidFill>
                <a:cs typeface="Arial" pitchFamily="34" charset="0"/>
              </a:rPr>
              <a:t>5 </a:t>
            </a:r>
            <a:r>
              <a:rPr lang="es-ES" sz="1350" dirty="0" smtClean="0">
                <a:cs typeface="Arial" pitchFamily="34" charset="0"/>
              </a:rPr>
              <a:t>viviendas azarosamente, </a:t>
            </a:r>
            <a:r>
              <a:rPr lang="es-MX" sz="1350" dirty="0">
                <a:cs typeface="Arial" pitchFamily="34" charset="0"/>
              </a:rPr>
              <a:t>en las que se eligió a una persona en cada una, de acuerdo a cuotas de sexo y edad para mantener una distribución proporcional de los electores</a:t>
            </a:r>
            <a:r>
              <a:rPr lang="es-MX" sz="1350" dirty="0" smtClean="0">
                <a:cs typeface="Arial" pitchFamily="34" charset="0"/>
              </a:rPr>
              <a:t>.</a:t>
            </a:r>
            <a:endParaRPr lang="es-MX" sz="1350" b="1" dirty="0" smtClean="0">
              <a:solidFill>
                <a:srgbClr val="009999"/>
              </a:solidFill>
              <a:cs typeface="Arial" pitchFamily="34" charset="0"/>
            </a:endParaRPr>
          </a:p>
          <a:p>
            <a:pPr marL="347663" indent="-347663" algn="just">
              <a:lnSpc>
                <a:spcPct val="130000"/>
              </a:lnSpc>
              <a:spcBef>
                <a:spcPct val="50000"/>
              </a:spcBef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MX" sz="1350" b="1" dirty="0" smtClean="0">
                <a:solidFill>
                  <a:srgbClr val="660066"/>
                </a:solidFill>
                <a:cs typeface="Arial" pitchFamily="34" charset="0"/>
              </a:rPr>
              <a:t>Metodología de recolección de datos.  </a:t>
            </a:r>
            <a:r>
              <a:rPr lang="es-MX" sz="1350" dirty="0" smtClean="0">
                <a:cs typeface="Arial" pitchFamily="34" charset="0"/>
              </a:rPr>
              <a:t>Entrevistas personales “cara a cara” en el domicilio de los entrevistados.</a:t>
            </a:r>
          </a:p>
          <a:p>
            <a:pPr marL="347663" indent="-347663">
              <a:lnSpc>
                <a:spcPct val="130000"/>
              </a:lnSpc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MX" sz="1350" b="1" dirty="0" smtClean="0">
                <a:solidFill>
                  <a:srgbClr val="660066"/>
                </a:solidFill>
                <a:cs typeface="Arial" pitchFamily="34" charset="0"/>
              </a:rPr>
              <a:t>Tamaño de la muestra. 3600 </a:t>
            </a:r>
            <a:r>
              <a:rPr lang="es-MX" sz="1350" dirty="0" smtClean="0">
                <a:cs typeface="Arial" pitchFamily="34" charset="0"/>
              </a:rPr>
              <a:t>entrevistas.</a:t>
            </a:r>
          </a:p>
          <a:p>
            <a:pPr marL="347663" indent="-347663">
              <a:lnSpc>
                <a:spcPct val="130000"/>
              </a:lnSpc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MX" sz="1350" b="1" dirty="0" smtClean="0">
                <a:solidFill>
                  <a:srgbClr val="660066"/>
                </a:solidFill>
                <a:cs typeface="Arial" pitchFamily="34" charset="0"/>
              </a:rPr>
              <a:t>Fecha de levantamiento. </a:t>
            </a:r>
            <a:r>
              <a:rPr lang="es-MX" sz="1350" dirty="0">
                <a:cs typeface="Arial" pitchFamily="34" charset="0"/>
              </a:rPr>
              <a:t>Del </a:t>
            </a:r>
            <a:r>
              <a:rPr lang="es-MX" sz="1350" b="1" dirty="0">
                <a:solidFill>
                  <a:srgbClr val="660066"/>
                </a:solidFill>
                <a:cs typeface="Arial" pitchFamily="34" charset="0"/>
              </a:rPr>
              <a:t>6</a:t>
            </a:r>
            <a:r>
              <a:rPr lang="es-MX" sz="1350" dirty="0" smtClean="0">
                <a:cs typeface="Arial" pitchFamily="34" charset="0"/>
              </a:rPr>
              <a:t> al</a:t>
            </a:r>
            <a:r>
              <a:rPr lang="es-MX" sz="1350" b="1" dirty="0">
                <a:solidFill>
                  <a:srgbClr val="660066"/>
                </a:solidFill>
                <a:cs typeface="Arial" pitchFamily="34" charset="0"/>
              </a:rPr>
              <a:t> 11 </a:t>
            </a:r>
            <a:r>
              <a:rPr lang="es-MX" sz="1350" dirty="0" smtClean="0">
                <a:cs typeface="Arial" pitchFamily="34" charset="0"/>
              </a:rPr>
              <a:t>de </a:t>
            </a:r>
            <a:r>
              <a:rPr lang="es-MX" sz="1350" b="1" dirty="0" smtClean="0">
                <a:solidFill>
                  <a:srgbClr val="660066"/>
                </a:solidFill>
                <a:cs typeface="Arial" pitchFamily="34" charset="0"/>
              </a:rPr>
              <a:t>Junio</a:t>
            </a:r>
            <a:r>
              <a:rPr lang="es-MX" sz="1350" b="1" dirty="0" smtClean="0">
                <a:solidFill>
                  <a:srgbClr val="996600"/>
                </a:solidFill>
                <a:cs typeface="Arial" pitchFamily="34" charset="0"/>
              </a:rPr>
              <a:t>  </a:t>
            </a:r>
            <a:r>
              <a:rPr lang="es-MX" sz="1350" dirty="0" smtClean="0">
                <a:cs typeface="Arial" pitchFamily="34" charset="0"/>
              </a:rPr>
              <a:t>del </a:t>
            </a:r>
            <a:r>
              <a:rPr lang="es-MX" sz="1350" b="1" dirty="0" smtClean="0">
                <a:solidFill>
                  <a:srgbClr val="660066"/>
                </a:solidFill>
                <a:cs typeface="Arial" pitchFamily="34" charset="0"/>
              </a:rPr>
              <a:t>2012 </a:t>
            </a:r>
          </a:p>
          <a:p>
            <a:pPr marL="347663" indent="-347663" algn="just">
              <a:lnSpc>
                <a:spcPct val="130000"/>
              </a:lnSpc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ES" sz="1350" b="1" dirty="0" smtClean="0">
                <a:solidFill>
                  <a:srgbClr val="660066"/>
                </a:solidFill>
                <a:cs typeface="Arial" pitchFamily="34" charset="0"/>
              </a:rPr>
              <a:t>Precisión. </a:t>
            </a:r>
            <a:r>
              <a:rPr lang="es-ES" sz="1350" dirty="0" smtClean="0">
                <a:cs typeface="Arial" pitchFamily="34" charset="0"/>
              </a:rPr>
              <a:t>Los datos aquí presentados son representativos del </a:t>
            </a:r>
            <a:r>
              <a:rPr lang="es-ES" sz="1350" b="1" dirty="0">
                <a:solidFill>
                  <a:srgbClr val="660066"/>
                </a:solidFill>
                <a:cs typeface="Arial" pitchFamily="34" charset="0"/>
              </a:rPr>
              <a:t>63% </a:t>
            </a:r>
            <a:r>
              <a:rPr lang="es-ES" sz="1350" dirty="0" smtClean="0">
                <a:cs typeface="Arial" pitchFamily="34" charset="0"/>
              </a:rPr>
              <a:t>de los electores del estado de Sonora, porcentaje que corresponde a los 5 municipios </a:t>
            </a:r>
            <a:r>
              <a:rPr lang="es-ES" sz="1350" dirty="0" smtClean="0">
                <a:cs typeface="Arial" pitchFamily="34" charset="0"/>
              </a:rPr>
              <a:t>en los que se realizó el estudio. </a:t>
            </a:r>
            <a:r>
              <a:rPr lang="es-ES" sz="1350" dirty="0" smtClean="0">
                <a:cs typeface="Arial" pitchFamily="34" charset="0"/>
              </a:rPr>
              <a:t>La precisión de las estimaciones</a:t>
            </a:r>
            <a:r>
              <a:rPr lang="es-ES" sz="1350" dirty="0">
                <a:cs typeface="Arial" pitchFamily="34" charset="0"/>
              </a:rPr>
              <a:t> </a:t>
            </a:r>
            <a:r>
              <a:rPr lang="es-ES" sz="1350">
                <a:cs typeface="Arial" pitchFamily="34" charset="0"/>
              </a:rPr>
              <a:t>para </a:t>
            </a:r>
            <a:r>
              <a:rPr lang="es-ES" sz="1350" b="1" dirty="0" smtClean="0">
                <a:solidFill>
                  <a:srgbClr val="660066"/>
                </a:solidFill>
                <a:cs typeface="Arial" pitchFamily="34" charset="0"/>
              </a:rPr>
              <a:t>P</a:t>
            </a:r>
            <a:r>
              <a:rPr lang="es-ES" sz="1350" b="1" smtClean="0">
                <a:solidFill>
                  <a:srgbClr val="660066"/>
                </a:solidFill>
                <a:cs typeface="Arial" pitchFamily="34" charset="0"/>
              </a:rPr>
              <a:t>residente </a:t>
            </a:r>
            <a:r>
              <a:rPr lang="es-ES" sz="1350" b="1" dirty="0" smtClean="0">
                <a:solidFill>
                  <a:srgbClr val="660066"/>
                </a:solidFill>
                <a:cs typeface="Arial" pitchFamily="34" charset="0"/>
              </a:rPr>
              <a:t>de la República </a:t>
            </a:r>
            <a:r>
              <a:rPr lang="es-ES" sz="1350" dirty="0">
                <a:cs typeface="Arial" pitchFamily="34" charset="0"/>
              </a:rPr>
              <a:t>y </a:t>
            </a:r>
            <a:r>
              <a:rPr lang="es-ES" sz="1350" b="1" dirty="0" smtClean="0">
                <a:solidFill>
                  <a:srgbClr val="660066"/>
                </a:solidFill>
                <a:cs typeface="Arial" pitchFamily="34" charset="0"/>
              </a:rPr>
              <a:t>Senador  </a:t>
            </a:r>
            <a:r>
              <a:rPr lang="es-ES" sz="1350" dirty="0" smtClean="0">
                <a:cs typeface="Arial" pitchFamily="34" charset="0"/>
              </a:rPr>
              <a:t>es de</a:t>
            </a:r>
            <a:r>
              <a:rPr lang="es-ES" sz="1350" dirty="0" smtClean="0">
                <a:solidFill>
                  <a:srgbClr val="9E4000"/>
                </a:solidFill>
                <a:cs typeface="Arial" pitchFamily="34" charset="0"/>
              </a:rPr>
              <a:t> </a:t>
            </a:r>
            <a:r>
              <a:rPr lang="en-US" sz="1350" b="1" dirty="0" smtClean="0">
                <a:solidFill>
                  <a:srgbClr val="660066"/>
                </a:solidFill>
                <a:cs typeface="Arial" pitchFamily="34" charset="0"/>
              </a:rPr>
              <a:t>±1,8% </a:t>
            </a:r>
            <a:r>
              <a:rPr lang="en-US" sz="1350" dirty="0" err="1" smtClean="0">
                <a:cs typeface="Arial" pitchFamily="34" charset="0"/>
              </a:rPr>
              <a:t>todas</a:t>
            </a:r>
            <a:r>
              <a:rPr lang="en-US" sz="1350" dirty="0" smtClean="0">
                <a:cs typeface="Arial" pitchFamily="34" charset="0"/>
              </a:rPr>
              <a:t> con un </a:t>
            </a:r>
            <a:r>
              <a:rPr lang="es-ES" sz="1350" dirty="0" smtClean="0">
                <a:cs typeface="Arial" pitchFamily="34" charset="0"/>
              </a:rPr>
              <a:t>nivel</a:t>
            </a:r>
            <a:r>
              <a:rPr lang="en-US" sz="1350" dirty="0" smtClean="0">
                <a:cs typeface="Arial" pitchFamily="34" charset="0"/>
              </a:rPr>
              <a:t> de </a:t>
            </a:r>
            <a:r>
              <a:rPr lang="es-ES" sz="1350" dirty="0" smtClean="0">
                <a:cs typeface="Arial" pitchFamily="34" charset="0"/>
              </a:rPr>
              <a:t>confianza</a:t>
            </a:r>
            <a:r>
              <a:rPr lang="en-US" sz="1350" dirty="0" smtClean="0">
                <a:cs typeface="Arial" pitchFamily="34" charset="0"/>
              </a:rPr>
              <a:t> del </a:t>
            </a:r>
            <a:r>
              <a:rPr lang="en-US" sz="1350" b="1" dirty="0" smtClean="0">
                <a:solidFill>
                  <a:srgbClr val="660066"/>
                </a:solidFill>
                <a:cs typeface="Arial" pitchFamily="34" charset="0"/>
              </a:rPr>
              <a:t>95%  </a:t>
            </a:r>
            <a:r>
              <a:rPr lang="en-US" sz="1350" dirty="0" smtClean="0">
                <a:cs typeface="Arial" pitchFamily="34" charset="0"/>
              </a:rPr>
              <a:t>en los </a:t>
            </a:r>
            <a:r>
              <a:rPr lang="es-ES" sz="1350" dirty="0" smtClean="0">
                <a:cs typeface="Arial" pitchFamily="34" charset="0"/>
              </a:rPr>
              <a:t>principales</a:t>
            </a:r>
            <a:r>
              <a:rPr lang="en-US" sz="1350" dirty="0" smtClean="0">
                <a:cs typeface="Arial" pitchFamily="34" charset="0"/>
              </a:rPr>
              <a:t> </a:t>
            </a:r>
            <a:r>
              <a:rPr lang="es-ES" sz="1350" dirty="0" smtClean="0">
                <a:cs typeface="Arial" pitchFamily="34" charset="0"/>
              </a:rPr>
              <a:t>indicadores</a:t>
            </a:r>
            <a:r>
              <a:rPr lang="en-US" sz="1350" dirty="0" smtClean="0">
                <a:cs typeface="Arial" pitchFamily="34" charset="0"/>
              </a:rPr>
              <a:t>.</a:t>
            </a:r>
            <a:r>
              <a:rPr lang="es-ES" sz="1350" dirty="0" smtClean="0">
                <a:cs typeface="Arial" pitchFamily="34" charset="0"/>
              </a:rPr>
              <a:t> </a:t>
            </a:r>
          </a:p>
          <a:p>
            <a:pPr marL="347663" indent="-347663">
              <a:lnSpc>
                <a:spcPct val="130000"/>
              </a:lnSpc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ES" sz="1350" b="1" dirty="0" smtClean="0">
                <a:solidFill>
                  <a:srgbClr val="660066"/>
                </a:solidFill>
                <a:cs typeface="Arial" pitchFamily="34" charset="0"/>
              </a:rPr>
              <a:t>Ponderación</a:t>
            </a:r>
            <a:r>
              <a:rPr lang="es-ES" sz="1350" b="1" dirty="0">
                <a:solidFill>
                  <a:srgbClr val="660066"/>
                </a:solidFill>
                <a:cs typeface="Arial" pitchFamily="34" charset="0"/>
              </a:rPr>
              <a:t>. </a:t>
            </a:r>
            <a:r>
              <a:rPr lang="es-ES" sz="1350" dirty="0">
                <a:cs typeface="Arial" pitchFamily="34" charset="0"/>
              </a:rPr>
              <a:t>Los resultados </a:t>
            </a:r>
            <a:r>
              <a:rPr lang="es-ES" sz="1350" dirty="0" smtClean="0">
                <a:cs typeface="Arial" pitchFamily="34" charset="0"/>
              </a:rPr>
              <a:t>fueron </a:t>
            </a:r>
            <a:r>
              <a:rPr lang="es-ES" sz="1350" dirty="0">
                <a:cs typeface="Arial" pitchFamily="34" charset="0"/>
              </a:rPr>
              <a:t>ponderados de acuerdo con el número de electores en la lista nominal de los </a:t>
            </a:r>
            <a:r>
              <a:rPr lang="es-ES" sz="1350" dirty="0" smtClean="0">
                <a:cs typeface="Arial" pitchFamily="34" charset="0"/>
              </a:rPr>
              <a:t>municipios </a:t>
            </a:r>
            <a:r>
              <a:rPr lang="es-MX" sz="1350" dirty="0">
                <a:cs typeface="Arial" pitchFamily="34" charset="0"/>
              </a:rPr>
              <a:t>de Hermosillo, </a:t>
            </a:r>
            <a:r>
              <a:rPr lang="es-MX" sz="1350" dirty="0" err="1">
                <a:cs typeface="Arial" pitchFamily="34" charset="0"/>
              </a:rPr>
              <a:t>Cajeme</a:t>
            </a:r>
            <a:r>
              <a:rPr lang="es-MX" sz="1350" dirty="0">
                <a:cs typeface="Arial" pitchFamily="34" charset="0"/>
              </a:rPr>
              <a:t>, Nogales, Navojoa y Guaymas</a:t>
            </a:r>
            <a:r>
              <a:rPr lang="es-ES" sz="1350" dirty="0" smtClean="0">
                <a:cs typeface="Arial" pitchFamily="34" charset="0"/>
              </a:rPr>
              <a:t>. </a:t>
            </a:r>
            <a:endParaRPr lang="es-ES" sz="1350" dirty="0">
              <a:cs typeface="Arial" pitchFamily="34" charset="0"/>
            </a:endParaRPr>
          </a:p>
          <a:p>
            <a:pPr marL="347663" indent="-347663">
              <a:lnSpc>
                <a:spcPct val="130000"/>
              </a:lnSpc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r>
              <a:rPr lang="es-ES" sz="1350" b="1" dirty="0">
                <a:solidFill>
                  <a:srgbClr val="660066"/>
                </a:solidFill>
                <a:cs typeface="Arial" pitchFamily="34" charset="0"/>
              </a:rPr>
              <a:t>No respuesta. </a:t>
            </a:r>
            <a:r>
              <a:rPr lang="es-ES" sz="1350" dirty="0">
                <a:cs typeface="Arial" pitchFamily="34" charset="0"/>
              </a:rPr>
              <a:t>La no respuesta total a la encuesta fue de </a:t>
            </a:r>
            <a:r>
              <a:rPr lang="es-ES" sz="1350" b="1" dirty="0" smtClean="0">
                <a:solidFill>
                  <a:srgbClr val="660066"/>
                </a:solidFill>
                <a:cs typeface="Arial" pitchFamily="34" charset="0"/>
              </a:rPr>
              <a:t>25%.</a:t>
            </a:r>
            <a:endParaRPr lang="es-ES" sz="1350" b="1" dirty="0">
              <a:solidFill>
                <a:srgbClr val="660066"/>
              </a:solidFill>
              <a:cs typeface="Arial" pitchFamily="34" charset="0"/>
            </a:endParaRPr>
          </a:p>
          <a:p>
            <a:pPr marL="347663" indent="-347663">
              <a:lnSpc>
                <a:spcPct val="130000"/>
              </a:lnSpc>
              <a:buClr>
                <a:srgbClr val="660033"/>
              </a:buClr>
              <a:buSzPct val="135000"/>
              <a:buFont typeface="Wingdings" pitchFamily="2" charset="2"/>
              <a:buChar char="§"/>
            </a:pPr>
            <a:endParaRPr lang="es-ES" sz="1350" dirty="0" smtClean="0"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494236" y="260648"/>
            <a:ext cx="21555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dirty="0">
                <a:ln w="0">
                  <a:noFill/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METODOLOGÍA</a:t>
            </a:r>
          </a:p>
        </p:txBody>
      </p:sp>
      <p:sp>
        <p:nvSpPr>
          <p:cNvPr id="9" name="8 Botón de acción: Hacia delante o Siguiente">
            <a:hlinkClick r:id="rId2" action="ppaction://hlinksldjump" highlightClick="1"/>
          </p:cNvPr>
          <p:cNvSpPr/>
          <p:nvPr/>
        </p:nvSpPr>
        <p:spPr>
          <a:xfrm>
            <a:off x="8100392" y="6201308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Botón de acción: Hacia delante o Siguiente">
            <a:hlinkClick r:id="rId3" action="ppaction://hlinksldjump" highlightClick="1"/>
          </p:cNvPr>
          <p:cNvSpPr/>
          <p:nvPr/>
        </p:nvSpPr>
        <p:spPr>
          <a:xfrm rot="10800000">
            <a:off x="7596336" y="6201307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867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Rectángulo"/>
          <p:cNvSpPr/>
          <p:nvPr/>
        </p:nvSpPr>
        <p:spPr>
          <a:xfrm>
            <a:off x="285720" y="5953840"/>
            <a:ext cx="1214446" cy="57150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7" name="16 Gráfico"/>
          <p:cNvGraphicFramePr/>
          <p:nvPr>
            <p:extLst>
              <p:ext uri="{D42A27DB-BD31-4B8C-83A1-F6EECF244321}">
                <p14:modId xmlns:p14="http://schemas.microsoft.com/office/powerpoint/2010/main" val="3760243046"/>
              </p:ext>
            </p:extLst>
          </p:nvPr>
        </p:nvGraphicFramePr>
        <p:xfrm>
          <a:off x="-540568" y="3573016"/>
          <a:ext cx="4973474" cy="306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12 Gráfico"/>
          <p:cNvGraphicFramePr/>
          <p:nvPr>
            <p:extLst>
              <p:ext uri="{D42A27DB-BD31-4B8C-83A1-F6EECF244321}">
                <p14:modId xmlns:p14="http://schemas.microsoft.com/office/powerpoint/2010/main" val="3528601053"/>
              </p:ext>
            </p:extLst>
          </p:nvPr>
        </p:nvGraphicFramePr>
        <p:xfrm>
          <a:off x="-324544" y="876517"/>
          <a:ext cx="4391836" cy="2427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13 Gráfico"/>
          <p:cNvGraphicFramePr/>
          <p:nvPr>
            <p:extLst>
              <p:ext uri="{D42A27DB-BD31-4B8C-83A1-F6EECF244321}">
                <p14:modId xmlns:p14="http://schemas.microsoft.com/office/powerpoint/2010/main" val="3385508145"/>
              </p:ext>
            </p:extLst>
          </p:nvPr>
        </p:nvGraphicFramePr>
        <p:xfrm>
          <a:off x="4788024" y="908720"/>
          <a:ext cx="3992548" cy="2427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14 Rectángulo"/>
          <p:cNvSpPr/>
          <p:nvPr/>
        </p:nvSpPr>
        <p:spPr>
          <a:xfrm>
            <a:off x="987560" y="692696"/>
            <a:ext cx="200026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TIPO DE INFORMANTE</a:t>
            </a:r>
            <a:endParaRPr kumimoji="0" lang="es-MX" sz="1400" b="1" i="0" u="none" strike="noStrike" kern="0" cap="none" spc="0" normalizeH="0" baseline="0" noProof="0" dirty="0">
              <a:ln w="1905"/>
              <a:solidFill>
                <a:srgbClr val="66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892013" y="690432"/>
            <a:ext cx="200026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ESCOLARIDAD</a:t>
            </a:r>
            <a:endParaRPr kumimoji="0" lang="es-MX" sz="1400" b="1" i="0" u="none" strike="noStrike" kern="0" cap="none" spc="0" normalizeH="0" baseline="0" noProof="0" dirty="0">
              <a:ln w="1905"/>
              <a:solidFill>
                <a:srgbClr val="66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988574" y="3576876"/>
            <a:ext cx="200026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OCUPACIÓN</a:t>
            </a:r>
            <a:endParaRPr kumimoji="0" lang="es-MX" sz="1400" b="1" i="0" u="none" strike="noStrike" kern="0" cap="none" spc="0" normalizeH="0" baseline="0" noProof="0" dirty="0">
              <a:ln w="1905"/>
              <a:solidFill>
                <a:srgbClr val="66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2987824" y="292586"/>
            <a:ext cx="308380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>
                <a:ln w="0">
                  <a:noFill/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PERFIL </a:t>
            </a:r>
            <a:r>
              <a:rPr lang="es-ES" sz="2000" b="1" dirty="0" smtClean="0">
                <a:ln w="0">
                  <a:noFill/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DEL INFORMANTE</a:t>
            </a:r>
            <a:endParaRPr lang="es-ES" sz="2000" b="1" dirty="0">
              <a:ln w="0">
                <a:noFill/>
              </a:ln>
              <a:solidFill>
                <a:srgbClr val="660033"/>
              </a:solidFill>
              <a:effectLst>
                <a:outerShdw blurRad="38100" dist="38100" dir="2700000" sx="101000" sy="101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9 Gráfico"/>
          <p:cNvGraphicFramePr/>
          <p:nvPr>
            <p:extLst>
              <p:ext uri="{D42A27DB-BD31-4B8C-83A1-F6EECF244321}">
                <p14:modId xmlns:p14="http://schemas.microsoft.com/office/powerpoint/2010/main" val="3226066460"/>
              </p:ext>
            </p:extLst>
          </p:nvPr>
        </p:nvGraphicFramePr>
        <p:xfrm>
          <a:off x="5203409" y="3928665"/>
          <a:ext cx="3377472" cy="2488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10 Rectángulo"/>
          <p:cNvSpPr/>
          <p:nvPr/>
        </p:nvSpPr>
        <p:spPr>
          <a:xfrm>
            <a:off x="5670360" y="3582999"/>
            <a:ext cx="2286016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INGRESO</a:t>
            </a:r>
            <a:endParaRPr kumimoji="0" lang="es-MX" sz="1400" b="1" i="0" u="none" strike="noStrike" kern="0" cap="none" spc="0" normalizeH="0" baseline="0" noProof="0" dirty="0">
              <a:ln w="1905"/>
              <a:solidFill>
                <a:srgbClr val="66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4</a:t>
            </a:fld>
            <a:endParaRPr lang="es-MX"/>
          </a:p>
        </p:txBody>
      </p:sp>
      <p:sp>
        <p:nvSpPr>
          <p:cNvPr id="23" name="22 Botón de acción: Hacia delante o Siguiente">
            <a:hlinkClick r:id="rId7" action="ppaction://hlinksldjump" highlightClick="1"/>
          </p:cNvPr>
          <p:cNvSpPr/>
          <p:nvPr/>
        </p:nvSpPr>
        <p:spPr>
          <a:xfrm>
            <a:off x="4644008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Botón de acción: Hacia delante o Siguiente">
            <a:hlinkClick r:id="rId8" action="ppaction://hlinksldjump" highlightClick="1"/>
          </p:cNvPr>
          <p:cNvSpPr/>
          <p:nvPr/>
        </p:nvSpPr>
        <p:spPr>
          <a:xfrm rot="10800000">
            <a:off x="4097678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44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3" y="692696"/>
            <a:ext cx="2323924" cy="23762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21594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7004837" y="6304235"/>
            <a:ext cx="2133600" cy="365125"/>
          </a:xfrm>
        </p:spPr>
        <p:txBody>
          <a:bodyPr/>
          <a:lstStyle/>
          <a:p>
            <a:fld id="{8D6079E2-2A00-4FC8-A0C0-72F8A323D729}" type="slidenum">
              <a:rPr lang="es-MX" smtClean="0"/>
              <a:pPr/>
              <a:t>5</a:t>
            </a:fld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2298924" y="4595644"/>
            <a:ext cx="61516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4800" b="1" cap="none" spc="0" dirty="0" smtClean="0">
                <a:ln w="19050">
                  <a:solidFill>
                    <a:schemeClr val="tx1"/>
                  </a:solidFill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ELECCIONES 2012</a:t>
            </a:r>
          </a:p>
          <a:p>
            <a:pPr algn="ctr"/>
            <a:r>
              <a:rPr lang="es-ES" sz="4800" b="1" cap="none" spc="0" dirty="0" smtClean="0">
                <a:ln w="19050">
                  <a:solidFill>
                    <a:schemeClr val="tx1"/>
                  </a:solidFill>
                </a:ln>
                <a:solidFill>
                  <a:srgbClr val="660033"/>
                </a:solidFill>
                <a:effectLst>
                  <a:outerShdw blurRad="38100" dist="38100" dir="2700000" sx="101000" sy="101000" algn="tl">
                    <a:srgbClr val="000000">
                      <a:alpha val="43137"/>
                    </a:srgbClr>
                  </a:outerShdw>
                </a:effectLst>
              </a:rPr>
              <a:t> Y PARTIDOS POLÍTICOS</a:t>
            </a:r>
            <a:endParaRPr lang="es-ES" sz="4800" b="1" cap="none" spc="0" dirty="0">
              <a:ln w="19050">
                <a:solidFill>
                  <a:schemeClr val="tx1"/>
                </a:solidFill>
              </a:ln>
              <a:solidFill>
                <a:srgbClr val="660033"/>
              </a:solidFill>
              <a:effectLst>
                <a:outerShdw blurRad="38100" dist="38100" dir="2700000" sx="101000" sy="101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8604448" y="3861048"/>
            <a:ext cx="0" cy="2520280"/>
          </a:xfrm>
          <a:prstGeom prst="line">
            <a:avLst/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8676456" y="4077072"/>
            <a:ext cx="0" cy="2088232"/>
          </a:xfrm>
          <a:prstGeom prst="line">
            <a:avLst/>
          </a:prstGeom>
          <a:ln w="28575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843808" y="6309320"/>
            <a:ext cx="5913040" cy="0"/>
          </a:xfrm>
          <a:prstGeom prst="line">
            <a:avLst/>
          </a:prstGeom>
          <a:ln w="381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979712" y="6245696"/>
            <a:ext cx="6849144" cy="0"/>
          </a:xfrm>
          <a:prstGeom prst="line">
            <a:avLst/>
          </a:prstGeom>
          <a:ln w="19050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251520" y="6093296"/>
            <a:ext cx="100811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AutoShape 4" descr="data:image/jpeg;base64,/9j/4AAQSkZJRgABAQAAAQABAAD/2wCEAAkGBg8SEBAQEBIQEBIUEBAUFREVFA8UEBUUFBAVFBUQFBQXHCYeGBkjGRQUHy8gJCcpLCwsFR4xNzAqNScuLCkBCQoKDgwOGg8PGSwdHCUtKTUvMywsKSksLi0sKiksLCwpKiksKSw0NSksKiksNSwuKSkpLiwsLCksKSkpKSksKf/AABEIALQBGQMBIgACEQEDEQH/xAAcAAEAAgMBAQEAAAAAAAAAAAAABQYBAwcEAgj/xABGEAACAQICBgUIBwYEBwEAAAAAAQIDEQQGBRIhMUFRYXGBkcETIjJCYqGx0QcjUnKCkvAUQ4OisuEkM1NzY5Ojs8Lx8hX/xAAaAQEAAgMBAAAAAAAAAAAAAAAABAUCAwYB/8QALBEBAAIBAwMCBQQDAQAAAAAAAAECAwQFERIhMRNBIjJRYdEUI3GxofDxgf/aAAwDAQACEQMRAD8A7iAAAAAAAAAAAAAAAAAAAAAAAAAAAAAAAAAAAAAAAAAAAAAAAAAAAAAAAAAAAAAAAAAAAAAAAAAAAAAAAAAAAAAAAAAAAAAAAADFw2BkGLmQAAAAAAYbDZDZizHTw0ftVJLzYf8AlLkgwvetK9VvCYufRyfDZmxEa/7Q5yk2/Ojd6jjxjq7l0cjqeGrxnCM47VKKafQ1c8i3KPptVTPz0+zaBcxc9S2QYuZAAAAAAAAAAAAAAAAAAAAAAAAAAAD5KDnHM85VJUKMnGEHaUouzlLjG64L4l+ZxzSGHnCrUhO+spyv2u9+1O/aYXniFVueW+PHEV7cr/kvTyrUlSm71aa4vbKHCXZsTLMcXwmKnTnGpTerKLun8+aOqZf01DE0VNWUlsnH7MvlyFbcvdBq/Vr0W+aP8pQBAzWgYZkicwadhhqTk7Ob2Qhxb5voXEML3ileq3hozLmSGGhZWlVkvNjy9uXR8TmmJxM6k5VKknKUndt/rcZxeLnVnKpUetKTu34Lkug1wg21GKbbdkkm23yRotbly2q1VtRb7ez5SOs5YoVIYShCompKO1PelrNxT6bWIfK+UFStWrJOrvUd6h85dPAtaNla8Lfb9JbDHXbzPsM04nFQpxc5yjCK3yk0l3s3SOU/Sljak60IOnWhThdKcr+SnJ8YLd2vb4+ZL9FeXQ6LS/qs0Y+eHUMPiYTipQlGcX60Wmu9G5H5/wBC6axGGqKdCbi+MfUkuUo8fidgy1mmOLp3goxqRS16be1dK5xfMwxZoyfylbhtWTRzzz1V+v5WEHn16nJfrtM69Tkv12m9Ut5hnnc6n2V+u004zS9KlSlVqyUIx3t+5JcX0Dw9iJtPEPVOoopttJJXbexJc2+BqwePpVVrUqkKkbtXhKMldb1dHG81Z0rYyTir06Cfm0r+l7VRre+jcjf9HGl5UcbCnfzK14SXDWUW4y91u0i/qazfphfW2PLTTTmtPFojnj7fl2ZGTETJKUAAAAAuAAAAHzKolvaXW0aZ4+kt9SH5kB6AeKWmaC/eLsTfwRplp+hwcn1RfiBJg1YbExnFSi7p/qxtAw0VHN+iKVdeVpzp+WirNa0fPS9XrXDuLcypSwLnXqU4W2Sna/JP+4mOWrLirlrNbKASOgtMzw1VVI7YuynDhKN/iuBK5kytVpxddKLXrpXdvb6uZWTRMTWXK5cd9Ll/jw6rHM9FpOKnJNXTsl8Wap5n5U32yXgisZLpRra9GUnFxSlG1tqbs1t6bd5bo5eore5vtS+CN0TzHLqNPm9XHF0dic1zjFycYRS632dZRdK6UqYio6lR7dyS9GK4RR7MyaRp1KrhRVqUG0ndvWfGXVyIhLguq3HqNd7c9oUOv1U5bdFfEMJF7yPoWEdapNXqq1uKgnfYunZvPHgsteQoqrWX1smlGP2Ftf5tnZcs+XaNqbl9qT7ls+ZlWvHdN0Oh6P3Mnn2S1jIBmuGGjy6RwtKdKca0VOnqvWTV1ZK72cz1mnFrzJdQexMxPMOJ5h0FDD1ZSpOUqMn5spKzj7Eub5PiiM0bparh60a1GTjNPsa4xkuKZ1PCaDhioVKc3aNldWvvvZrbsaaOdZkyxVwdbyc/OhJvydS1lKPLokuKK/Nimk9VfDtNq3CmqpOHP3tx7+8Ok6Hz/Tr01JU2ppLXhrbnzWzbHpPXLNEnuhFdbbOQYbEypyU4OzW75PmjpGW8fhcTTb1dWpFXnByez2lzj0knFm6u0+VFuO3Tgnrx/L/T243NFSEJTnKEIxV29X3K97s5vp7MVXGSvOTUU/NhsSXtNLY2b85acjXqqFJJUYXUbevLjUfPo6Osh9GaNq16sKNGOtOT2clzk3wS5kbNlm9umq92vbqafF+oy9ree/tDGD0bVq1FTpRc5Ple1uMnyRfNE5bjhVFuL8q9vlGmn+C+5Fryrl6nhIOEfOm7a9S1nJ+C5I0afnrVlFcIxXa9vijfhwRXvPlT7lu99T+3TtX+09o+q5UoSlvcVf5npPijT1YqPJJdysfZJUQYl0GQBWJZgr7nqJ/dfzPiWnq/2or8MfE3aHpRlXqqUYyXnvak/X6esno4Omt0IL8MQKtLS9d/vJdll8EfPlK8uNWX5/At8acVuSXYj6Ap8dGV5fu5vr2fE3Q0DXfqpdckWoAVpZcq8ZQXbL5GrH6IdKCk5pttKyT5X39haiAzNU2049En8F8wPRluDVKT4Obt2JIlzyaKpatGmvZv37fE9YAruAf+Mn96r4liK1o+X+MfTKr8GwLFVpqSaaTTTTT3NPgcnzDon9nxE6a9H0oP2XuXZtXYdaKh9ImBvSpVktsZ6rfRPd7172Y3jmFbuOGMmLq94VnKmM8njKL4Sk4PqmrfGxbs8aa8lRVKDtOrddKh6z7d3ec8p1HGUZLfGUZLri7r4HvzBpPy+InU3x2Rj91bPe7vtNcW4hUYdV6entSPMz/1HF2yTlvdiqq/24v/ALj8O8hcqaB/aat5L6qFnPlJ8IdvHo6zp6gkrLYZUr7pW3aTq/dv/wCIHMtTbTj0SfvS8CW0ZT1aNNeyn37fEgswSvWtyjFd934llpxskuSSNi/fQAAGjG/5c/us3nn0g7Upv2WBDZVe2f3Y/FkjprQ9LE0pUqqunufrRlwlF8GiLyrLbJexH4k/WrKO8THL2tprPMeXCtO6Gq4Ss6VRdMZ22TjzXy4EfCu1ezaumnZ2unsa6i6fSJmiliGsPSjCShK8qrSb1ls1YPlzfEpHk+lFXk4rb4Xf6K182GLZu0/73GnJqMU5NtJJbW23uR2bJOVI4SinNJ15pOpLfbiqa6F72cl0PjpYevSrxjGbhK+q1vVrPfxs9/A7ponSdPEUoVqTvCauuafGL5NbjdpqxzMz5Vu/5claVx1+T6/f6NmH9KfWQHp4z+L7o/8AyTuGfnVOv5kFoTzsRrffl3/+yc5FZ0ZAAAGGwK7oD/Pn92f9SLGVfQE/r+uMvBloAAAAAABWNPS1q+ryjCPft8SzlWxL1sX/ABYLua+QFnhGyS5JLuPoADDKroqV8TF85zf8sizYmdoTfKMn3Jla0DH6+PQpP+W3iBaiJzRhtfCV48VTcl1w85fAljXUgpJxe5pp9TVgwvXqrNfq4sfUINtJK7bSS5t7Ej7xOHdOc6b3wnKPc7E1krR3lcSpP0aS1317or4vsI8R34cfjxTfJFF80FopYehCmrXteT5ye9/rkSLMI+iQ7GlYpWKx4hVdJ7cTL78F7ootRU8Y/wDEy/3V8UWwMgAADyaUt5Grf/Tl8NnvPWRuYp2w9Szs2kr/AIkBCZdVWM52s0ob/wASK9n3N04ylhqUvP3VJp+irf5cWuPPlu6s4/MUsNh5ShO1aotSC473eo+hL32OeSk7vWd27tt773u7viyLqMvHwx5dDs+3Rln1ssfD7feS/UWbQORcTiaE6681Wfkk/wB409+3dHhfm+SPnJ2UniZOrVdqEHue+pJeoujm+w6oqstSko+YtsbLZGyaS2GvDh6vism7nuUYbelh+aPP4cKqQlGTjJOMotpp3TTTs0yz5EzTLDVfIyaVKrJLbuhN7FPbuT3Ps5En9JGWHFrFxtK9lVS7EqvwT7Cg2u7buw1TFsV0/HbDuGm7+/n7S/QsKThCbbu2pN9zIbLa+tf+2/jEiMlafniMJVpTm3VpU2tuxuGq9Wfg+rpJbLF/KO/+m/6oljW3VHMOHz4bYck47eYWYAGTUGnFztTnLlCT9zNx4tMTtQqdVu9pAQmXo/XLohLwRaCuZaj9ZN+x8ZIsYAAAAAAKrTd8X/Gf9TLUVOk7Yr+O/wCtgWwAAeTS07UKn3Wu/Z4kJlyP1rfKD97RL6clahPp1V/MiMy0vPm/ZXxAsRix5q2k6MPSnFPlvfcjyzzFRW7XfUvm0BUc4aAqvFa9KEpqqk/NV7TSs0+WxJ7ektOV9BLDUtV2dSTvNrdfhFdCMvMdL7M+6PzMrMlL7NTuj8zyKxE8omPS0pknJHmUuGRazFR9tdn9z6Wn6HNr8Mj1LQuktmIn9+L+DLYU/SldSrTlF3T1bP8ACkW6m9i6l8APoAAYZA5zxkaWFlObsr9r2OyXS2TzKj9JWDdXCKMdslPXS56id112ZjaZiJmG/T0rfLWt54iZhyLSGkJVZKcna+5cEr7F+uZIZY0F+111Si7QS1qk1e8YLf2vcv7EbRoynKMIrWk2kl0s6zlejh8FQUFF1KsttSaSScreim9uqty/uV+Kk5bcy7LcdTXQYYpj46p7R9o+qZp0MJTpqFKOqoxtFLW7N5lpuNFPjJrsujzy09HhRh2teCDzC3a9KDtu2vZ1bCy4cNM8zzL0YvBQU1Ca14TTTUunY0cazJoN4XFVaLu4p3g+cG3btVrPqOvSzFf0qUX+L5ormeKUcXR1o09WrTbkmmryjbzoPZt3J9aNGfH1V591ttOr9DPFbfLPlQtB6Vlhq0asL22xlH7UJK0o921dKR1fK+IjKpGUXeM6bafRsZxovf0W6Qk6zoN7FGU49C3Sj3tPvI2myzE9Mr/fdDW+P16eY8/w6ojJhGSwcUEZmCX1L6ZR+N/AkyJzI/ql99f0yA82WFtqvogv6ifuVXRmk1RjPzXKTatwWxPezNbT1Z7moLoS+LAtNwU79ury9eo+py8DP+I/43/UDxcLi5UNfELjXX/MMft9devUXW34gXC5Uq7tiW+VZP8AmR8LS1dfvJe75GlVXKalJ3bmm32h6uqMmEZA8GmqLlQnbhaX5Xcq8JyV1FvbwV9vcXZo1UsJCPoxjHqSQFaw+hK0vV1F7Wz3bz2U8sv1qndHxbJ8AQqyzD7cu6IeWYfbl3RJoAQUss8qj7Y/3Pl5Yf8AqL8r+ZPgCt1Mt1VulB96LFBWSXQj6AAAAYZFZgwzlTUkruLv02ex+BLGLAUHAZXj5V1qVJqTTvLdBX3tX2XfQWChlp+vO3RFeL+RPGTyIiPDO+S2SebzyjIZfoLepS65fI2f/h4f7H80vme8HrBHPQND7L/NL5muWXqPtr8X9iVMMDh+eNBxwuMlCHoTiqkVsulJtOP5kyzfRVoKV54yV0neEFb0l60uq9l2MsmYMi0MXiKderOotWEYShG1pKMpSW3evSe4n8NhoU4xhCKjCKSjFbklwItMHGSbOg1O7epo64I724+KW9GTCMkpz4ebSGF8pTlDdfc+lbUekAQFDLT/AHk0uiO197+RJ4fRNGG6Cb5va/eewAYSMgAAABho1SwlNu7hC++9lc3AAAAAAAAAAAAAAAAAAAAAAAAAAAABhoyAMWFjIAAAAAAAAAAAAAAAAAAAAAAA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CEAAkGBg8SEBAQEBIQEBIUEBAUFREVFA8UEBUUFBAVFBUQFBQXHCYeGBkjGRQUHy8gJCcpLCwsFR4xNzAqNScuLCkBCQoKDgwOGg8PGSwdHCUtKTUvMywsKSksLi0sKiksLCwpKiksKSw0NSksKiksNSwuKSkpLiwsLCksKSkpKSksKf/AABEIALQBGQMBIgACEQEDEQH/xAAcAAEAAgMBAQEAAAAAAAAAAAAABQYBAwcEAgj/xABGEAACAQICBgUIBwYEBwEAAAAAAQIDEQQGBRIhMUFRYXGBkcETIjJCYqGx0QcjUnKCkvAUQ4OisuEkM1NzY5Ojs8Lx8hX/xAAaAQEAAgMBAAAAAAAAAAAAAAAABAUCAwYB/8QALBEBAAIBAwMCBQQDAQAAAAAAAAECAwQFERIhMRNBIjJRYdEUI3GxofDxgf/aAAwDAQACEQMRAD8A7iAAAAAAAAAAAAAAAAAAAAAAAAAAAAAAAAAAAAAAAAAAAAAAAAAAAAAAAAAAAAAAAAAAAAAAAAAAAAAAAAAAAAAAAAAAAAAAAADFw2BkGLmQAAAAAAYbDZDZizHTw0ftVJLzYf8AlLkgwvetK9VvCYufRyfDZmxEa/7Q5yk2/Ojd6jjxjq7l0cjqeGrxnCM47VKKafQ1c8i3KPptVTPz0+zaBcxc9S2QYuZAAAAAAAAAAAAAAAAAAAAAAAAAAAD5KDnHM85VJUKMnGEHaUouzlLjG64L4l+ZxzSGHnCrUhO+spyv2u9+1O/aYXniFVueW+PHEV7cr/kvTyrUlSm71aa4vbKHCXZsTLMcXwmKnTnGpTerKLun8+aOqZf01DE0VNWUlsnH7MvlyFbcvdBq/Vr0W+aP8pQBAzWgYZkicwadhhqTk7Ob2Qhxb5voXEML3ileq3hozLmSGGhZWlVkvNjy9uXR8TmmJxM6k5VKknKUndt/rcZxeLnVnKpUetKTu34Lkug1wg21GKbbdkkm23yRotbly2q1VtRb7ez5SOs5YoVIYShCompKO1PelrNxT6bWIfK+UFStWrJOrvUd6h85dPAtaNla8Lfb9JbDHXbzPsM04nFQpxc5yjCK3yk0l3s3SOU/Sljak60IOnWhThdKcr+SnJ8YLd2vb4+ZL9FeXQ6LS/qs0Y+eHUMPiYTipQlGcX60Wmu9G5H5/wBC6axGGqKdCbi+MfUkuUo8fidgy1mmOLp3goxqRS16be1dK5xfMwxZoyfylbhtWTRzzz1V+v5WEHn16nJfrtM69Tkv12m9Ut5hnnc6n2V+u004zS9KlSlVqyUIx3t+5JcX0Dw9iJtPEPVOoopttJJXbexJc2+BqwePpVVrUqkKkbtXhKMldb1dHG81Z0rYyTir06Cfm0r+l7VRre+jcjf9HGl5UcbCnfzK14SXDWUW4y91u0i/qazfphfW2PLTTTmtPFojnj7fl2ZGTETJKUAAAAAuAAAAHzKolvaXW0aZ4+kt9SH5kB6AeKWmaC/eLsTfwRplp+hwcn1RfiBJg1YbExnFSi7p/qxtAw0VHN+iKVdeVpzp+WirNa0fPS9XrXDuLcypSwLnXqU4W2Sna/JP+4mOWrLirlrNbKASOgtMzw1VVI7YuynDhKN/iuBK5kytVpxddKLXrpXdvb6uZWTRMTWXK5cd9Ll/jw6rHM9FpOKnJNXTsl8Wap5n5U32yXgisZLpRra9GUnFxSlG1tqbs1t6bd5bo5eore5vtS+CN0TzHLqNPm9XHF0dic1zjFycYRS632dZRdK6UqYio6lR7dyS9GK4RR7MyaRp1KrhRVqUG0ndvWfGXVyIhLguq3HqNd7c9oUOv1U5bdFfEMJF7yPoWEdapNXqq1uKgnfYunZvPHgsteQoqrWX1smlGP2Ftf5tnZcs+XaNqbl9qT7ls+ZlWvHdN0Oh6P3Mnn2S1jIBmuGGjy6RwtKdKca0VOnqvWTV1ZK72cz1mnFrzJdQexMxPMOJ5h0FDD1ZSpOUqMn5spKzj7Eub5PiiM0bparh60a1GTjNPsa4xkuKZ1PCaDhioVKc3aNldWvvvZrbsaaOdZkyxVwdbyc/OhJvydS1lKPLokuKK/Nimk9VfDtNq3CmqpOHP3tx7+8Ok6Hz/Tr01JU2ppLXhrbnzWzbHpPXLNEnuhFdbbOQYbEypyU4OzW75PmjpGW8fhcTTb1dWpFXnByez2lzj0knFm6u0+VFuO3Tgnrx/L/T243NFSEJTnKEIxV29X3K97s5vp7MVXGSvOTUU/NhsSXtNLY2b85acjXqqFJJUYXUbevLjUfPo6Osh9GaNq16sKNGOtOT2clzk3wS5kbNlm9umq92vbqafF+oy9ree/tDGD0bVq1FTpRc5Ple1uMnyRfNE5bjhVFuL8q9vlGmn+C+5Fryrl6nhIOEfOm7a9S1nJ+C5I0afnrVlFcIxXa9vijfhwRXvPlT7lu99T+3TtX+09o+q5UoSlvcVf5npPijT1YqPJJdysfZJUQYl0GQBWJZgr7nqJ/dfzPiWnq/2or8MfE3aHpRlXqqUYyXnvak/X6esno4Omt0IL8MQKtLS9d/vJdll8EfPlK8uNWX5/At8acVuSXYj6Ap8dGV5fu5vr2fE3Q0DXfqpdckWoAVpZcq8ZQXbL5GrH6IdKCk5pttKyT5X39haiAzNU2049En8F8wPRluDVKT4Obt2JIlzyaKpatGmvZv37fE9YAruAf+Mn96r4liK1o+X+MfTKr8GwLFVpqSaaTTTTT3NPgcnzDon9nxE6a9H0oP2XuXZtXYdaKh9ImBvSpVktsZ6rfRPd7172Y3jmFbuOGMmLq94VnKmM8njKL4Sk4PqmrfGxbs8aa8lRVKDtOrddKh6z7d3ec8p1HGUZLfGUZLri7r4HvzBpPy+InU3x2Rj91bPe7vtNcW4hUYdV6entSPMz/1HF2yTlvdiqq/24v/ALj8O8hcqaB/aat5L6qFnPlJ8IdvHo6zp6gkrLYZUr7pW3aTq/dv/wCIHMtTbTj0SfvS8CW0ZT1aNNeyn37fEgswSvWtyjFd934llpxskuSSNi/fQAAGjG/5c/us3nn0g7Upv2WBDZVe2f3Y/FkjprQ9LE0pUqqunufrRlwlF8GiLyrLbJexH4k/WrKO8THL2tprPMeXCtO6Gq4Ss6VRdMZ22TjzXy4EfCu1ezaumnZ2unsa6i6fSJmiliGsPSjCShK8qrSb1ls1YPlzfEpHk+lFXk4rb4Xf6K182GLZu0/73GnJqMU5NtJJbW23uR2bJOVI4SinNJ15pOpLfbiqa6F72cl0PjpYevSrxjGbhK+q1vVrPfxs9/A7ponSdPEUoVqTvCauuafGL5NbjdpqxzMz5Vu/5claVx1+T6/f6NmH9KfWQHp4z+L7o/8AyTuGfnVOv5kFoTzsRrffl3/+yc5FZ0ZAAAGGwK7oD/Pn92f9SLGVfQE/r+uMvBloAAAAAABWNPS1q+ryjCPft8SzlWxL1sX/ABYLua+QFnhGyS5JLuPoADDKroqV8TF85zf8sizYmdoTfKMn3Jla0DH6+PQpP+W3iBaiJzRhtfCV48VTcl1w85fAljXUgpJxe5pp9TVgwvXqrNfq4sfUINtJK7bSS5t7Ej7xOHdOc6b3wnKPc7E1krR3lcSpP0aS1317or4vsI8R34cfjxTfJFF80FopYehCmrXteT5ye9/rkSLMI+iQ7GlYpWKx4hVdJ7cTL78F7ootRU8Y/wDEy/3V8UWwMgAADyaUt5Grf/Tl8NnvPWRuYp2w9Szs2kr/AIkBCZdVWM52s0ob/wASK9n3N04ylhqUvP3VJp+irf5cWuPPlu6s4/MUsNh5ShO1aotSC473eo+hL32OeSk7vWd27tt773u7viyLqMvHwx5dDs+3Rln1ssfD7feS/UWbQORcTiaE6681Wfkk/wB409+3dHhfm+SPnJ2UniZOrVdqEHue+pJeoujm+w6oqstSko+YtsbLZGyaS2GvDh6vism7nuUYbelh+aPP4cKqQlGTjJOMotpp3TTTs0yz5EzTLDVfIyaVKrJLbuhN7FPbuT3Ps5En9JGWHFrFxtK9lVS7EqvwT7Cg2u7buw1TFsV0/HbDuGm7+/n7S/QsKThCbbu2pN9zIbLa+tf+2/jEiMlafniMJVpTm3VpU2tuxuGq9Wfg+rpJbLF/KO/+m/6oljW3VHMOHz4bYck47eYWYAGTUGnFztTnLlCT9zNx4tMTtQqdVu9pAQmXo/XLohLwRaCuZaj9ZN+x8ZIsYAAAAAAKrTd8X/Gf9TLUVOk7Yr+O/wCtgWwAAeTS07UKn3Wu/Z4kJlyP1rfKD97RL6clahPp1V/MiMy0vPm/ZXxAsRix5q2k6MPSnFPlvfcjyzzFRW7XfUvm0BUc4aAqvFa9KEpqqk/NV7TSs0+WxJ7ektOV9BLDUtV2dSTvNrdfhFdCMvMdL7M+6PzMrMlL7NTuj8zyKxE8omPS0pknJHmUuGRazFR9tdn9z6Wn6HNr8Mj1LQuktmIn9+L+DLYU/SldSrTlF3T1bP8ACkW6m9i6l8APoAAYZA5zxkaWFlObsr9r2OyXS2TzKj9JWDdXCKMdslPXS56id112ZjaZiJmG/T0rfLWt54iZhyLSGkJVZKcna+5cEr7F+uZIZY0F+111Si7QS1qk1e8YLf2vcv7EbRoynKMIrWk2kl0s6zlejh8FQUFF1KsttSaSScreim9uqty/uV+Kk5bcy7LcdTXQYYpj46p7R9o+qZp0MJTpqFKOqoxtFLW7N5lpuNFPjJrsujzy09HhRh2teCDzC3a9KDtu2vZ1bCy4cNM8zzL0YvBQU1Ca14TTTUunY0cazJoN4XFVaLu4p3g+cG3btVrPqOvSzFf0qUX+L5ormeKUcXR1o09WrTbkmmryjbzoPZt3J9aNGfH1V591ttOr9DPFbfLPlQtB6Vlhq0asL22xlH7UJK0o921dKR1fK+IjKpGUXeM6bafRsZxovf0W6Qk6zoN7FGU49C3Sj3tPvI2myzE9Mr/fdDW+P16eY8/w6ojJhGSwcUEZmCX1L6ZR+N/AkyJzI/ql99f0yA82WFtqvogv6ifuVXRmk1RjPzXKTatwWxPezNbT1Z7moLoS+LAtNwU79ury9eo+py8DP+I/43/UDxcLi5UNfELjXX/MMft9devUXW34gXC5Uq7tiW+VZP8AmR8LS1dfvJe75GlVXKalJ3bmm32h6uqMmEZA8GmqLlQnbhaX5Xcq8JyV1FvbwV9vcXZo1UsJCPoxjHqSQFaw+hK0vV1F7Wz3bz2U8sv1qndHxbJ8AQqyzD7cu6IeWYfbl3RJoAQUss8qj7Y/3Pl5Yf8AqL8r+ZPgCt1Mt1VulB96LFBWSXQj6AAAAYZFZgwzlTUkruLv02ex+BLGLAUHAZXj5V1qVJqTTvLdBX3tX2XfQWChlp+vO3RFeL+RPGTyIiPDO+S2SebzyjIZfoLepS65fI2f/h4f7H80vme8HrBHPQND7L/NL5muWXqPtr8X9iVMMDh+eNBxwuMlCHoTiqkVsulJtOP5kyzfRVoKV54yV0neEFb0l60uq9l2MsmYMi0MXiKderOotWEYShG1pKMpSW3evSe4n8NhoU4xhCKjCKSjFbklwItMHGSbOg1O7epo64I724+KW9GTCMkpz4ebSGF8pTlDdfc+lbUekAQFDLT/AHk0uiO197+RJ4fRNGG6Cb5va/eewAYSMgAAABho1SwlNu7hC++9lc3AAAAAAAAAAAAAAAAAAAAAAAAAAAABhoyAMWFjIAAAAAAAAAAAAAAAAAAAAAAA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0" descr="data:image/jpeg;base64,/9j/4AAQSkZJRgABAQAAAQABAAD/2wCEAAkGBhANDgwMDBIQDQ0MEA0MDQwNDxANDQwNFBAVFRQQEhQXHCYeGBkkGRUSHy8hJScpLSwsFh4xNTAqNikrLCkBCQoKDgwOGg8PGiolHiQpLCw1LywuKS00LCwsNDUvLDYsKik0LiksLCwsLCwsLCksLCkpKSwsKSwsLCwsLCwsLP/AABEIAOUA3AMBIgACEQEDEQH/xAAbAAEAAgMBAQAAAAAAAAAAAAAAAQcEBQYCA//EAEsQAAECAgIJEAcFCAMBAAAAAAABAgMEBhEFBxIxU3ORstETFRYhMjM1QURSYXF0k7GzFBdRVHKDwiI0QmKBI0OSoaKjweJjZOGC/8QAGgEBAAMBAQEAAAAAAAAAAAAAAAQFBgMBAv/EAC8RAAECAwMMAwEBAQEAAAAAAAABAgMEEQVRgRITFSExMzRBUnGhsQYUMpFh4SL/2gAMAwEAAhEDEQA/AKqsjY9Y07P7dzczExxKv75x89jy89Mimx5bZHtEfzXmSQI0Z7XUQ1tm2ZLx5dr3prWvM0ux5eemRRseXnpkU3QOX2Yl5YaFlOnyppdjy89MijY8vPTIpugPsxLxoWU6fKml2PLz0yKNjy89Mim6A+zEvGhZTp8qaXY8vPTIo2PLz0yKboD7MS8aFlOnyppdjy89MijY8vPTIpugPsxLxoWU6fKml2PLz0yKNjy89Mim6A+zEvGhZTp8qaXY8vPTIo2PLz0yKboD7MS8aFlOnyppdjy89MijY8vPTIpugPsxLxoWU6fKml2PLz0yKNjy89Mim6A+zEvGhZTp8qaXY8vPTIo2PLz0yKboD7MS8aFlOnyppdjy89MijY8vPTIpugPsxLxoWU6fKml2PLz0yKNjy89Mim6A+zEvGhZTp8qaVaPLz0yKbuh6VQIif8zsxhCk0R3iLjn5jCXLxHPrUoLYkoMsrM2m2pi8tsj2iP5rzJUxuW2R7RH815kqQ5j9qaCxuEbj7AAOBbgAAAAAAAAAAAABD7yUssaLDgt3UV7YadarVWeKtEqeOWiVPnFguZVdIqXTWvRF2q2qlaKeDuLZFhkgpKRoaVMRiSq1fkStn8rrIcOcYEZsaGj28zjAjJGYjkAAO53AAAAAAAAAAAACk0S3iLjn5jCFJolvEXHPzGE6U5mU+Q7YeJi8tsj2iP5rzJUxuW2R7RH815kqcJj9qWljcI3H2AAcC3AAAAAAAAAJqPSQnVXlX9FPBv6OUtjSK3K/tpdV24Ll229LF4l6Lx8PVyNq1Krccoqva2rEqpo9RdzXZFOptd2LWJOpFci3MuxX7aKn21+y36l/QsSxFmIE7DSJAVFTaRzFREexfY5OI2CNRLyVGdmbWdkuhKyi7NpSx7Qc5qsyaKaSmdjvSJGYYiVuhpqzONbpm3/NK0KeWC7mu/hUv08q1qba1J07REkbSWWZm8musjys4sBFbSpQeou5rv4VPLm1bS7S+xdosak9P2Q7qBI3MR6Vo6PUiw2L+VPxL03usryPHdEc58Ryve5a3OctauU08vFfFblPbkl7LxYkRKubRD5gAkkoAAAAAAAAAKTRLeIuOfmMIUmiW8Rcc/MYTpTmZT5Dth4mLy2yPaI/mvMlTG5bZHtEfzXmSpwmP2paWNwjcfYABwLcAAAAAAAAAABADOsPMxoceEsq5WRnOYxtX4lVUREVONL20XjDrqSu/UlapeVSqbXtjtWnWxFStss1Yq+y73LfFV/Q7WktMoMiiw21RZjihItSM6XrxdV8zlqsdHjNhQ0qqIUE+ixIyMYms6Os4S2bNR4bYDWPVsvFu2va3aunptojl40qW90GHYK2Q9Hq2e+3DetaRGNqWFXxVJum/wA06TpKXSzJ6x0V8FUiXCJMQnNWtFuNtav/AJVxEgSz5OZasVNWyvLWR2QnS8ZucTUVEqkEqQa406AAAAAAAAAAAABSaJbxFxz8xhCk0S3iLjn5jCdKczKfIdsPExeW2R7RH815kqY3LbI9oj+a8yVOEx+1LSxuEbj7AAOBbgAAAAAAAAAAAG4sZSN8pAiwpf7EWO79pH/E1iJUjWexb+2al71VVVVVVVa1VdtVX2qeQfKNRFVUTafDYbWqqomtSazbWCpJGknLqa3UJ2+QHbh6cap7F6TUAOaj0o5Kh7GvSjj3GVqucrEVGK5blFvo2vaRTwKhWfR9olNQAAAAAAAAAAAAUmiW8Rcc/MYQpNEt4i45+YwnSnMynyHbDxMXltke0R/NeZRi8tsj2iP5rzKOMxvFLSxuEbj7NjYij8xO3fozEfqdSOrc1tVd6/1Gx9X9kME3vGaToLVW5neuD4OO+MtO2pFgRlhtRKIc5ieiQoisbSiFQ+r+yGCb3jNI9X9kME3vGaS3gQ9NxulPJw0nG/wqH1f2QwTe8ZpHq/shgm94zSW8BpuN0p5Gk43+FQOoDZBP3KL1RIekwpyjE5AS6iwIqNS+5qXaJ1q2suwg+225FRf/AE1PJ6lpxU2ohQCoQXLZ2iEtOoqubqcVb0aGiNci/mS85Osq2ztgYsjF1KMm0taw4ibiI32p09Bdyk/DmUo3UtxZy06yNq2KawAE8nAIAAdPR6hD5+D6Q2K2Gl25ly5iuXaq27/SbT1VxfeIfdO0m6ta/cPnRf8AB1iGWnLTmIUZzGqlEW4z0edjMiOai8yufVXFw8PunaSPVXFw8PunaSxwRNLzV6fxDj9+PeVz6q4uHh907SPVXFw8PunaSxgNLzV6fxB9+PeVz6q4uHh907SPVXFw8PunaSxgNLzV6fxB9+PeVx6q4vvDO7dpOPsnIrLR40uqo5YL1YrkSpFVOOovZSlaV/f53HPLiy52LMOckRdiE+QmYkV6o9eRqVJolvEXHOzGEKTRLeIuOdmMNVKcys+Q7YeJi8tsj2iP5rzKMXltke0R/NeZRwmN4paWNwjcfZYVqrczvXB8HHfHA2qtzO9cHwcd8YK1eKdh6K6d37gAQ5yJtrtJ7bxWIlSGSD56uznN/iQauznN/iQ+8264H0B5a9FvKi9S1no+VRU2ngNbZ6wrJ6A+BETbvw38cN/E5P8AJsgfcOI6G5HN2ofSKrVqhQs5KugxIkKIlT4blY5OlFPgdlbMsckOZhx2pUkwyp3S9m1XkVpxqm+l4qRobXpzQ1kvEzsNHgAIdzuWra1+4fOi/wCDrDgqC0hlZaT1OYjMhP1WI64ddV3K1VLtIdHszkPeYX9egxk9LRXTD1RqqlbjKzMN6xXURdtxugaXZnIe8Qv6tBtJWaZGY2LCcj4b0umubeVPaV74ERiVc1U7oR3Nc3ain2ABxPkAwrI2al5W49JiNhapXc3Vf2qqq7ydKGFsykPeYX9eg7tlorkq1qqnY+kY52tEU3KlK0r+/wA7jnlo7MpD3mF/XoKqpFMMizk1Fhqj2Piuc1yXlT2l/Y0GJDe5XtVNXMtLNY5sRapyNapNEt4i45+YwhSaJbxFxz8xhsZTmQvkO2HiYvLbI9oj+a8yjF5bZHtEfzXmUcJjeKWljcI3H2WFaq3M71wfBx3xwNqrczvxQfBx3xgrV4p2Horp3fuBoqb8HTfwJntN6aOm3B038Lc9pGk9+zuhHg7xvdCmyCSDfmvyUMqx9kosu9IkB7obm7f2V+yvQ5LyoXHRuzHpsrCmKkRy1tiNS8kRq1LV0cf6lJoWra1hqkgqredGiq3q+yleVFKS2YTVgZdNaKhU2nDbkI7nU6sAGRKI4a2mxNRlXcaRHonUrP8AxCtyybaf3eVxrswrY21lcK3E0lnbhO6gAFmWBNZAABKKXNQ3g+TxaeKlMoXNQ3g6TxaeKlHbe4TuVFqfhvc3QAUyRQlfW1V+5/O+kr+ssC2rfkvnfSV+bizOFZj7NPIbhBWTWQCxJwUmiW8Rcc7MYQpNEt4i452YwnSnMynyHbDxMXltke0R/NeZRi8tsj2iP5rzKOExvFLSxuEbj7LCtVbmd+KD4OO/OAtVbmd+KD4OO+MFavFOw9FdO79wNVSiRfMScxAhJdRIjURra0bWt0i316jaggQoiw3o9OS1IjXZK1QqFaAT+CTvYekbAJ/BJ3sPSW8C503G6U8lhpKN/hVtjrW809yavcQIf4nXSRHqn5UTayqWVY+RZLwmQISVQ4aI1qf5XpMgEGan4szRH7LkI0aZiRv0SQCCARjhracRNRlW8axIjk6kYmlCuDrrZNkkizbYLdtJZlytWEdtuT9EuTkVN1Z8NYcsxFu9mokGq2ClQACeTQAACULmobwdJYpPFSmULmobwdJYpPFSjtvcJ3Km1Pw3uboAKZIoSvra3IvnfSV+d/bV5F876TgDcWZwrMfZppDcIAAWJOCk0S3iLjn5jCFJolvEXHPzGE6U5mU+Q7YeJi8tsj2iP5rzKMXltke0R/NeZRwmN4paWNwjcfZYVqrczvxQfBx3xwNqrczvXB8HHfGCtXinYeiund+4AArCEKwQD2gJrBBD4iNRVcqIiX3KtSIeo1V2Hp6NPSakLJCA561LFeitgw+Nzqr69CX1NbZ2n8vLI5kBUmY15EYv7Nq/mdx/oVpZOysWbiujx3K567Xsa1vE1qcSF3IWW97kfFSjfZYSsk6IuU9KIY8eM6I5z3qrnvVXuct9zlWtVPmSQas0aJTUgAB6egAAEoXNQ3g6SxaeKlMoXNQ3g6SxaeKlHbe4TuVNqfhvc3QUAyRQlfW1eRfO+kr8sC2ryL530lfm4szhWY+zTSG4QAAsScFJolvEXHPzGEKTRLeIuOfmMJ0pzMp8h2w8TF5bZHtEfzXmUYvLbI9oj+a8yjhMbxS0sbhG4+ywrVW5neuD4OO+OBtVbmd64Pg474wVq8U7D0V07v3A09L5h8KQmokNzmPa1Ll7FVHNW6S8puDR024Om/hTPaRpNKx2It6EeDriN7oVbsknPeY/eu0jZJOe8R+9dpNaQbvNM6U/hq8zD6UNnsknPeI/eu0mJMz8WNvsSJE+N7n+KmOKz1GNTYiHqQmJsRAAD7OgAAAAAAAABKFzUN4OksWnipTKFzUN4PksWnipR23uE7lTan4b3N0ADJFCV7bVvyXzvpOALAtq8i+d9JX5uLM4VmPs00huEAALEnBSaJbxFxz8xhCk0S3iLjn5jCdKczKfIdsPExeW2R7RH815lGLy2yPaI/mvMo4TG8UtLG4RuPssK1VuZ3rg+DjvzgLVW5neuD4OO+MFavFOw9FbO79xJoqbcHTfwpntN4aOm3B038KZ7SNJ79ndDhB3je6FNkEkG/NgAAAAAAAAAAAAAAAShc1DeD5LFJ4qUyhc1DeD5LFJ4qUdt7hO5U2p+G9zdAAyRQlfW1b8n876SvywLa1+S+d9JX5uLM4VmPs00huEAALEnBSaJbxFxz8xhCk0S3iLjn5jCdKczKfIdsPExeW2R7RH815lGLy2yPaI/mvMo4TG8UtLG4RuPssK1VuZ3rg+DjvjgbVW5nOuD4OO+MFavFOw9FbO79wNHTbg6b+FM9pvDR024Om/gbntI0nv2d0OEHeN7oU2QSQb82AAAAAAAAAAAAAAABKFzUN4PksUnipTLS1qK0hlIUjKQ4sxBY9kNEcx0RqOata7SoU1sQ3xIKIxK6+RVWm1VY2l51QNXspkveYHet0jZTJe8wO9bpMx9WN0L/FKLIdcpyVtbkfzvpK/O2tkWUgzPovo8SHGuNVutTcjrmu5qrqOJNjZ7VbLtRyUX/ppZFFSAiKAATyaFJolvEXHPzGEKTRHeIuOfmMJ0pzMp8h2w8TF5bZHtEfzXmUYqffbI9oj+a8yjjMftSzsdU+o3H2dDRWletyRk1PVdVVq7u4qqr6F9pv/AFq/9b+9/qV+CsiyMCK7Le2qkx8rAiOynJrLA9av/W/vf6mDZu2F6XLRpbUNT1VES71S6q20W9V0HGEnwyzpdjkc1utO58tk4DVqieQQSCdQm5SEAkgUGUgBIFBlIQCQKDKQgAkUGUhAJAoMpCEJugBQ8ykvFYrAPRVBWQSDygqhABIoe5SEKTRHeIuOfmMIU9URT9hFxzsxhPlOZlPkK1WHT/TX2ZsW70udVIlzXMTF5v8Ayu6TD1sfhVyLpAJlEpUzKOcmpFGtj8KuRdI1sfhVyLpAPKIe5x16jWx+FXIuka2Pwq5F0gCiDOOvUa2Pwq5F0jWx+FXIukAUQZx16jWx+FXIuka2Pwq5F0gCiDOOvUa2Pwq5F0jWx+FXIukAUQZx16jWx+FXIuka2Pwq5F0gCiDOOvUa2Pwq5F0jWx+FXIukAUQZx16jWx+FXIuka2Pwq5F0gCiDOOvUa2Pwq5F0jWx+FXIukAUQZx16jWx+FXIuka2Pwq5F0gCiDOOvUa2Pwq5F0jWx+FXIukAUQZx16jWx+FXIuka2Pwq5F0gHqIgzjr1Gtj8KuRdJ1VEbFKkCIl3++d+D8jOkA9pQ+Vcq7VP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10" name="9 Grupo"/>
          <p:cNvGrpSpPr/>
          <p:nvPr/>
        </p:nvGrpSpPr>
        <p:grpSpPr>
          <a:xfrm>
            <a:off x="2559836" y="1484785"/>
            <a:ext cx="1870969" cy="2226123"/>
            <a:chOff x="3093363" y="607964"/>
            <a:chExt cx="1123046" cy="1293660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8983" y="607964"/>
              <a:ext cx="576064" cy="4266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0309" y="1262549"/>
              <a:ext cx="364800" cy="3797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1" name="Picture 13" descr="http://t0.gstatic.com/images?q=tbn:ANd9GcT4rlIvjI8BaHcSpTPEdeC-9Ww06mxPqzUctPhzyBoHsmWUJfxm9w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3363" y="826957"/>
              <a:ext cx="426648" cy="426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8179" y="1106348"/>
              <a:ext cx="403741" cy="398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1 Imagen" descr="PAN2.jpg"/>
            <p:cNvPicPr>
              <a:picLocks noChangeAspect="1"/>
            </p:cNvPicPr>
            <p:nvPr/>
          </p:nvPicPr>
          <p:blipFill>
            <a:blip r:embed="rId7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527131" y="1463103"/>
              <a:ext cx="428249" cy="438521"/>
            </a:xfrm>
            <a:prstGeom prst="rect">
              <a:avLst/>
            </a:prstGeom>
          </p:spPr>
        </p:pic>
        <p:pic>
          <p:nvPicPr>
            <p:cNvPr id="20" name="19 Imagen" descr="PRD1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825712" y="1068268"/>
              <a:ext cx="390697" cy="390697"/>
            </a:xfrm>
            <a:prstGeom prst="rect">
              <a:avLst/>
            </a:prstGeom>
          </p:spPr>
        </p:pic>
      </p:grpSp>
      <p:sp>
        <p:nvSpPr>
          <p:cNvPr id="22" name="21 Rectángulo"/>
          <p:cNvSpPr/>
          <p:nvPr/>
        </p:nvSpPr>
        <p:spPr>
          <a:xfrm>
            <a:off x="578360" y="3946267"/>
            <a:ext cx="2000264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0" cap="none" spc="0" normalizeH="0" baseline="0" noProof="0" dirty="0" smtClean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BASE: 3600 ENTREVISTAS</a:t>
            </a:r>
            <a:endParaRPr kumimoji="0" lang="es-MX" sz="1100" b="1" i="0" u="none" strike="noStrike" kern="0" cap="none" spc="0" normalizeH="0" baseline="0" noProof="0" dirty="0">
              <a:ln w="1905"/>
              <a:solidFill>
                <a:srgbClr val="66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21" name="20 Botón de acción: Hacia delante o Siguiente">
            <a:hlinkClick r:id="rId9" action="ppaction://hlinksldjump" highlightClick="1"/>
          </p:cNvPr>
          <p:cNvSpPr/>
          <p:nvPr/>
        </p:nvSpPr>
        <p:spPr>
          <a:xfrm>
            <a:off x="1043608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Botón de acción: Hacia delante o Siguiente">
            <a:hlinkClick r:id="rId10" action="ppaction://hlinksldjump" highlightClick="1"/>
          </p:cNvPr>
          <p:cNvSpPr/>
          <p:nvPr/>
        </p:nvSpPr>
        <p:spPr>
          <a:xfrm rot="10800000">
            <a:off x="511714" y="6093296"/>
            <a:ext cx="432048" cy="324036"/>
          </a:xfrm>
          <a:prstGeom prst="actionButtonForwardNext">
            <a:avLst/>
          </a:prstGeom>
          <a:solidFill>
            <a:srgbClr val="6600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815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85720" y="-16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¿Sabe usted cuándo se llevarán a cabo las próximas elecciones en Sonora?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751453102"/>
              </p:ext>
            </p:extLst>
          </p:nvPr>
        </p:nvGraphicFramePr>
        <p:xfrm>
          <a:off x="1115616" y="1249660"/>
          <a:ext cx="7040254" cy="2863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1 Grupo"/>
          <p:cNvGrpSpPr/>
          <p:nvPr/>
        </p:nvGrpSpPr>
        <p:grpSpPr>
          <a:xfrm>
            <a:off x="7596336" y="1214422"/>
            <a:ext cx="1119068" cy="1119068"/>
            <a:chOff x="7596336" y="1214422"/>
            <a:chExt cx="1119068" cy="1119068"/>
          </a:xfrm>
        </p:grpSpPr>
        <p:pic>
          <p:nvPicPr>
            <p:cNvPr id="25602" name="Picture 2" descr="D:\Documents and Settings\AISHA\Configuración local\Archivos temporales de Internet\Content.IE5\3UCRBH09\MC900434804[2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96336" y="1214422"/>
              <a:ext cx="1119068" cy="1119068"/>
            </a:xfrm>
            <a:prstGeom prst="rect">
              <a:avLst/>
            </a:prstGeom>
            <a:noFill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74" name="Picture 2" descr="http://t1.gstatic.com/images?q=tbn:ANd9GcTDceeGAClotPxBWNEHc5ywq3_oRtdXKapkR3uBnMDYtMkjPUv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0352" y="1556792"/>
              <a:ext cx="864096" cy="576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102928"/>
              </p:ext>
            </p:extLst>
          </p:nvPr>
        </p:nvGraphicFramePr>
        <p:xfrm>
          <a:off x="2878527" y="4365104"/>
          <a:ext cx="3386946" cy="2016227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720193"/>
                <a:gridCol w="985349"/>
                <a:gridCol w="840702"/>
                <a:gridCol w="840702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1 DE JULIO 2012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JULIO 2012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00"/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16.6%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84.6%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11.6%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78.7%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AFINIDAD</a:t>
                      </a:r>
                      <a:r>
                        <a:rPr lang="es-MX" sz="800" b="1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PARTIDISTA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PAN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14.4%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83.2%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PRD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82.5%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OTRA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83.8%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NINGUNA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80.1%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17.0%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04837" y="6304235"/>
            <a:ext cx="2133600" cy="365125"/>
          </a:xfrm>
        </p:spPr>
        <p:txBody>
          <a:bodyPr/>
          <a:lstStyle/>
          <a:p>
            <a:fld id="{8D6079E2-2A00-4FC8-A0C0-72F8A323D729}" type="slidenum">
              <a:rPr lang="es-MX" sz="1000">
                <a:solidFill>
                  <a:srgbClr val="008080"/>
                </a:solidFill>
              </a:rPr>
              <a:pPr/>
              <a:t>6</a:t>
            </a:fld>
            <a:endParaRPr lang="es-MX" sz="1000" dirty="0">
              <a:solidFill>
                <a:srgbClr val="00808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740220" y="6550223"/>
            <a:ext cx="200026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ELECCIONES 2012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9758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85720" y="-16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_tradnl" sz="1400" dirty="0" smtClean="0"/>
              <a:t>¿</a:t>
            </a:r>
            <a:r>
              <a:rPr lang="es-ES_tradnl" sz="1400" dirty="0"/>
              <a:t>Qué cargos se elegirán en las próximas elecciones en </a:t>
            </a:r>
            <a:r>
              <a:rPr lang="es-ES_tradnl" sz="1400" b="1" dirty="0" smtClean="0"/>
              <a:t>Sonora</a:t>
            </a:r>
            <a:r>
              <a:rPr lang="es-ES_tradnl" sz="1400" dirty="0" smtClean="0"/>
              <a:t>?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762742983"/>
              </p:ext>
            </p:extLst>
          </p:nvPr>
        </p:nvGraphicFramePr>
        <p:xfrm>
          <a:off x="714348" y="1455306"/>
          <a:ext cx="7715304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Rectángulo"/>
          <p:cNvSpPr/>
          <p:nvPr/>
        </p:nvSpPr>
        <p:spPr>
          <a:xfrm>
            <a:off x="7236296" y="1412776"/>
            <a:ext cx="1420582" cy="2539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1050" b="1" cap="none" spc="0" dirty="0" smtClean="0">
                <a:ln w="19050">
                  <a:solidFill>
                    <a:schemeClr val="tx1"/>
                  </a:solidFill>
                </a:ln>
                <a:solidFill>
                  <a:srgbClr val="660033"/>
                </a:solidFill>
              </a:rPr>
              <a:t>RESPUESTA MÚLTIPLE</a:t>
            </a:r>
            <a:endParaRPr lang="es-ES" sz="1050" b="1" cap="none" spc="0" dirty="0">
              <a:ln w="19050">
                <a:solidFill>
                  <a:schemeClr val="tx1"/>
                </a:solidFill>
              </a:ln>
              <a:solidFill>
                <a:srgbClr val="660033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309320"/>
            <a:ext cx="2133600" cy="365125"/>
          </a:xfrm>
        </p:spPr>
        <p:txBody>
          <a:bodyPr/>
          <a:lstStyle/>
          <a:p>
            <a:fld id="{8D6079E2-2A00-4FC8-A0C0-72F8A323D729}" type="slidenum">
              <a:rPr lang="es-MX" sz="1000">
                <a:solidFill>
                  <a:srgbClr val="008080"/>
                </a:solidFill>
              </a:rPr>
              <a:pPr/>
              <a:t>7</a:t>
            </a:fld>
            <a:endParaRPr lang="es-MX" sz="1000" dirty="0">
              <a:solidFill>
                <a:srgbClr val="00808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740220" y="6550223"/>
            <a:ext cx="200026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ELECCIONES 2012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683506"/>
              </p:ext>
            </p:extLst>
          </p:nvPr>
        </p:nvGraphicFramePr>
        <p:xfrm>
          <a:off x="1967900" y="4293096"/>
          <a:ext cx="5208200" cy="2045202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625413"/>
                <a:gridCol w="855674"/>
                <a:gridCol w="730063"/>
                <a:gridCol w="730063"/>
                <a:gridCol w="730063"/>
                <a:gridCol w="768462"/>
                <a:gridCol w="768462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PRESIDENTE MUNICIPAL</a:t>
                      </a:r>
                      <a:endParaRPr lang="es-MX" sz="800" b="1" i="0" u="none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537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PRESIDENTE </a:t>
                      </a:r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DE LA REPÚBLICA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SENADORES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DIPUTADOS LOCALES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DIPUTADOS FEDERALES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660066"/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94.3%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87.5%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68.1%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68.0%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59.8%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79.6%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95.1%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44.9%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4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90.2%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84.9%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63.0%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92.0%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93.8%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78.1%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72.3%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87.0%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96.6%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40000"/>
                      </a:srgb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AFINIDAD</a:t>
                      </a:r>
                      <a:r>
                        <a:rPr lang="es-MX" sz="800" b="1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PARTIDISTA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PAN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89.7%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88.9%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58.4%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92.6%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88.1%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66.0%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62.6%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54.3%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PRD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86.5%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87.9%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59.7%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OTRA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86.1%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97.3%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66.8%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34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NINGUNA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88.8%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89.4%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54.5%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87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85720" y="-16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_tradnl" sz="1400" dirty="0" smtClean="0"/>
              <a:t>De </a:t>
            </a:r>
            <a:r>
              <a:rPr lang="es-ES_tradnl" sz="1400" dirty="0"/>
              <a:t>las razones que aparecen en esta tarjeta</a:t>
            </a:r>
            <a:r>
              <a:rPr lang="es-ES_tradnl" sz="1400" dirty="0" smtClean="0"/>
              <a:t>, </a:t>
            </a:r>
            <a:r>
              <a:rPr lang="es-ES_tradnl" sz="1400" dirty="0"/>
              <a:t>¿Por cual de ellas acudirá usted a votar? </a:t>
            </a:r>
            <a:r>
              <a:rPr lang="es-ES_tradnl" sz="1400" dirty="0" smtClean="0"/>
              <a:t>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3449039340"/>
              </p:ext>
            </p:extLst>
          </p:nvPr>
        </p:nvGraphicFramePr>
        <p:xfrm>
          <a:off x="395251" y="1628800"/>
          <a:ext cx="8424936" cy="2328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Rectángulo"/>
          <p:cNvSpPr/>
          <p:nvPr/>
        </p:nvSpPr>
        <p:spPr>
          <a:xfrm>
            <a:off x="7164288" y="1268760"/>
            <a:ext cx="1296144" cy="36004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b="1" dirty="0" smtClean="0"/>
              <a:t>SE MOSTRÓ TARJETA</a:t>
            </a:r>
            <a:endParaRPr lang="es-MX" sz="900" b="1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fld id="{8D6079E2-2A00-4FC8-A0C0-72F8A323D729}" type="slidenum">
              <a:rPr lang="es-MX" smtClean="0"/>
              <a:pPr/>
              <a:t>8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6740220" y="6550223"/>
            <a:ext cx="200026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ELECCIONES 2012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506098"/>
              </p:ext>
            </p:extLst>
          </p:nvPr>
        </p:nvGraphicFramePr>
        <p:xfrm>
          <a:off x="1751875" y="4077072"/>
          <a:ext cx="5640250" cy="2270950"/>
        </p:xfrm>
        <a:graphic>
          <a:graphicData uri="http://schemas.openxmlformats.org/drawingml/2006/table">
            <a:tbl>
              <a:tblPr>
                <a:effectLst/>
                <a:tableStyleId>{073A0DAA-6AF3-43AB-8588-CEC1D06C72B9}</a:tableStyleId>
              </a:tblPr>
              <a:tblGrid>
                <a:gridCol w="590210"/>
                <a:gridCol w="807510"/>
                <a:gridCol w="568099"/>
                <a:gridCol w="809840"/>
                <a:gridCol w="688970"/>
                <a:gridCol w="725207"/>
                <a:gridCol w="725207"/>
                <a:gridCol w="725207"/>
              </a:tblGrid>
              <a:tr h="271457">
                <a:tc gridSpan="2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ES </a:t>
                      </a:r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UN DERECHO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ES </a:t>
                      </a:r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UNA </a:t>
                      </a:r>
                      <a:endParaRPr lang="es-MX" sz="800" b="1" i="0" u="none" strike="noStrike" dirty="0" smtClean="0">
                        <a:solidFill>
                          <a:schemeClr val="bg1"/>
                        </a:solidFill>
                        <a:latin typeface="+mj-lt"/>
                      </a:endParaRPr>
                    </a:p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OBLIGACIÓN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PARA IMPEDIR QUE OTROS DECIDAN POR MI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PARA FORTALECER LA DEMOCRACIA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SIMPATIZO</a:t>
                      </a:r>
                      <a:r>
                        <a:rPr lang="es-MX" sz="800" b="1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POR ESE PARTIDO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ASÍ </a:t>
                      </a:r>
                    </a:p>
                    <a:p>
                      <a:pPr algn="ctr" fontAlgn="b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ME </a:t>
                      </a:r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CONVIENE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MUNICIPIO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CAJEME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29.7%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DD9C3">
                        <a:alpha val="60000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GUAYMAS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43.1%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5">
                        <a:alpha val="69804"/>
                      </a:srgb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HERMOSILLO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34.6%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NAVOJOA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28.8%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17.8%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  <a:alpha val="69804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pPr algn="ctr" fontAlgn="ctr"/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fontAlgn="t"/>
                      <a:r>
                        <a:rPr lang="es-MX" sz="800" b="1" i="0" u="none" strike="noStrike" dirty="0" smtClean="0">
                          <a:latin typeface="+mj-lt"/>
                        </a:rPr>
                        <a:t>NOGALES</a:t>
                      </a:r>
                      <a:endParaRPr lang="es-MX" sz="800" b="1" i="0" u="none" strike="noStrike" dirty="0">
                        <a:latin typeface="+mj-lt"/>
                      </a:endParaRPr>
                    </a:p>
                  </a:txBody>
                  <a:tcPr marL="9525" marR="9525" marT="9525" marB="0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24.9%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24.5%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>
                        <a:alpha val="69804"/>
                      </a:srgbClr>
                    </a:solidFill>
                  </a:tcPr>
                </a:tc>
              </a:tr>
              <a:tr h="17447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8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AFINIDAD</a:t>
                      </a:r>
                      <a:r>
                        <a:rPr lang="es-MX" sz="800" b="1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PARTIDISTA</a:t>
                      </a:r>
                      <a:endParaRPr lang="es-MX" sz="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185" marR="2185" marT="218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PAN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31.7%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21.0%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PRI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30.7%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21.4%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5.8%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PRD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23.9%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22.9%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447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OTRA</a:t>
                      </a:r>
                      <a:endParaRPr lang="es-MX" sz="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32.9%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21.2%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34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fontAlgn="t"/>
                      <a:r>
                        <a:rPr lang="es-MX" sz="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NINGUNA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37.0%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22.7%</a:t>
                      </a: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578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50001" y="32641"/>
            <a:ext cx="8643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Independientemente </a:t>
            </a:r>
            <a:r>
              <a:rPr lang="es-ES" sz="1400" dirty="0"/>
              <a:t>de por cual partido haya usted votado en el pasado </a:t>
            </a:r>
            <a:endParaRPr lang="es-ES" sz="1400" dirty="0" smtClean="0"/>
          </a:p>
          <a:p>
            <a:pPr algn="ctr">
              <a:spcBef>
                <a:spcPct val="0"/>
              </a:spcBef>
              <a:defRPr/>
            </a:pPr>
            <a:r>
              <a:rPr lang="es-ES" sz="1400" dirty="0" smtClean="0"/>
              <a:t>¿</a:t>
            </a:r>
            <a:r>
              <a:rPr lang="es-ES" sz="1400" dirty="0"/>
              <a:t>Con cuál partido político simpatiza más usted actualmente? </a:t>
            </a:r>
            <a:r>
              <a:rPr lang="es-ES_tradnl" sz="1400" dirty="0" smtClean="0"/>
              <a:t>  </a:t>
            </a:r>
            <a:endParaRPr kumimoji="0" lang="es-MX" sz="1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3389036025"/>
              </p:ext>
            </p:extLst>
          </p:nvPr>
        </p:nvGraphicFramePr>
        <p:xfrm>
          <a:off x="678629" y="1844824"/>
          <a:ext cx="7715304" cy="2030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6 Imagen" descr="PR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08510" y="2564904"/>
            <a:ext cx="401825" cy="415047"/>
          </a:xfrm>
          <a:prstGeom prst="rect">
            <a:avLst/>
          </a:prstGeom>
        </p:spPr>
      </p:pic>
      <p:pic>
        <p:nvPicPr>
          <p:cNvPr id="10" name="Picture 13" descr="http://t0.gstatic.com/images?q=tbn:ANd9GcT4rlIvjI8BaHcSpTPEdeC-9Ww06mxPqzUctPhzyBoHsmWUJfxm9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145" y="1769275"/>
            <a:ext cx="389774" cy="40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1 Imagen" descr="PAN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93608" y="1379903"/>
            <a:ext cx="340533" cy="360175"/>
          </a:xfrm>
          <a:prstGeom prst="rect">
            <a:avLst/>
          </a:prstGeom>
        </p:spPr>
      </p:pic>
      <p:sp>
        <p:nvSpPr>
          <p:cNvPr id="13" name="12 Cerrar llave"/>
          <p:cNvSpPr/>
          <p:nvPr/>
        </p:nvSpPr>
        <p:spPr>
          <a:xfrm rot="5400000">
            <a:off x="2853053" y="2427854"/>
            <a:ext cx="429768" cy="3008126"/>
          </a:xfrm>
          <a:prstGeom prst="rightBrace">
            <a:avLst>
              <a:gd name="adj1" fmla="val 25303"/>
              <a:gd name="adj2" fmla="val 50000"/>
            </a:avLst>
          </a:prstGeom>
          <a:ln w="285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4" name="54 Grupo"/>
          <p:cNvGrpSpPr/>
          <p:nvPr/>
        </p:nvGrpSpPr>
        <p:grpSpPr>
          <a:xfrm>
            <a:off x="1590679" y="5079323"/>
            <a:ext cx="1122066" cy="400734"/>
            <a:chOff x="0" y="1465"/>
            <a:chExt cx="2069680" cy="966924"/>
          </a:xfrm>
          <a:solidFill>
            <a:srgbClr val="00808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5" name="14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6" name="15 Rectángulo"/>
            <p:cNvSpPr/>
            <p:nvPr/>
          </p:nvSpPr>
          <p:spPr>
            <a:xfrm>
              <a:off x="47201" y="48666"/>
              <a:ext cx="1975278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kern="1200" dirty="0" smtClean="0"/>
                <a:t>MUCHO </a:t>
              </a:r>
              <a:endParaRPr lang="es-MX" sz="1600" b="1" kern="1200" dirty="0"/>
            </a:p>
          </p:txBody>
        </p:sp>
      </p:grpSp>
      <p:grpSp>
        <p:nvGrpSpPr>
          <p:cNvPr id="17" name="87 Grupo"/>
          <p:cNvGrpSpPr/>
          <p:nvPr/>
        </p:nvGrpSpPr>
        <p:grpSpPr>
          <a:xfrm>
            <a:off x="4243574" y="5079323"/>
            <a:ext cx="1037106" cy="400734"/>
            <a:chOff x="0" y="1465"/>
            <a:chExt cx="2069680" cy="966924"/>
          </a:xfrm>
          <a:solidFill>
            <a:srgbClr val="00808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8" name="17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370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9" name="18 Rectángulo"/>
            <p:cNvSpPr/>
            <p:nvPr/>
          </p:nvSpPr>
          <p:spPr>
            <a:xfrm>
              <a:off x="47201" y="48666"/>
              <a:ext cx="1975278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54.6</a:t>
              </a:r>
              <a:r>
                <a:rPr lang="es-MX" b="1" kern="1200" dirty="0" smtClean="0"/>
                <a:t>%</a:t>
              </a:r>
              <a:endParaRPr lang="es-MX" b="1" kern="1200" dirty="0"/>
            </a:p>
          </p:txBody>
        </p:sp>
      </p:grpSp>
      <p:grpSp>
        <p:nvGrpSpPr>
          <p:cNvPr id="20" name="90 Grupo"/>
          <p:cNvGrpSpPr/>
          <p:nvPr/>
        </p:nvGrpSpPr>
        <p:grpSpPr>
          <a:xfrm>
            <a:off x="4243574" y="5517232"/>
            <a:ext cx="1037106" cy="425436"/>
            <a:chOff x="0" y="-58140"/>
            <a:chExt cx="2069680" cy="1026529"/>
          </a:xfrm>
          <a:solidFill>
            <a:srgbClr val="660033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1" name="20 Rectángulo redondeado"/>
            <p:cNvSpPr/>
            <p:nvPr/>
          </p:nvSpPr>
          <p:spPr>
            <a:xfrm>
              <a:off x="0" y="1464"/>
              <a:ext cx="2069680" cy="96692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2" name="21 Rectángulo"/>
            <p:cNvSpPr/>
            <p:nvPr/>
          </p:nvSpPr>
          <p:spPr>
            <a:xfrm>
              <a:off x="47201" y="-58140"/>
              <a:ext cx="1975279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37.2%</a:t>
              </a:r>
              <a:r>
                <a:rPr lang="es-MX" sz="3600" b="1" kern="1200" dirty="0" smtClean="0"/>
                <a:t> </a:t>
              </a:r>
              <a:endParaRPr lang="es-MX" sz="3600" b="1" kern="1200" dirty="0"/>
            </a:p>
          </p:txBody>
        </p:sp>
      </p:grpSp>
      <p:grpSp>
        <p:nvGrpSpPr>
          <p:cNvPr id="23" name="93 Grupo"/>
          <p:cNvGrpSpPr/>
          <p:nvPr/>
        </p:nvGrpSpPr>
        <p:grpSpPr>
          <a:xfrm>
            <a:off x="2958830" y="5079323"/>
            <a:ext cx="1037106" cy="400734"/>
            <a:chOff x="0" y="1465"/>
            <a:chExt cx="2069680" cy="966924"/>
          </a:xfrm>
          <a:solidFill>
            <a:srgbClr val="00808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4" name="23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6338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5" name="24 Rectángulo"/>
            <p:cNvSpPr/>
            <p:nvPr/>
          </p:nvSpPr>
          <p:spPr>
            <a:xfrm>
              <a:off x="47201" y="95867"/>
              <a:ext cx="1975279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59.9%</a:t>
              </a:r>
              <a:endParaRPr lang="es-MX" b="1" kern="1200" dirty="0"/>
            </a:p>
          </p:txBody>
        </p:sp>
      </p:grpSp>
      <p:grpSp>
        <p:nvGrpSpPr>
          <p:cNvPr id="26" name="96 Grupo"/>
          <p:cNvGrpSpPr/>
          <p:nvPr/>
        </p:nvGrpSpPr>
        <p:grpSpPr>
          <a:xfrm>
            <a:off x="2958830" y="5546337"/>
            <a:ext cx="1037106" cy="400734"/>
            <a:chOff x="0" y="1465"/>
            <a:chExt cx="2069680" cy="966924"/>
          </a:xfrm>
          <a:solidFill>
            <a:srgbClr val="660033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7" name="26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9304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8" name="27 Rectángulo"/>
            <p:cNvSpPr/>
            <p:nvPr/>
          </p:nvSpPr>
          <p:spPr>
            <a:xfrm>
              <a:off x="47201" y="48666"/>
              <a:ext cx="1975278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34.3</a:t>
              </a:r>
              <a:r>
                <a:rPr lang="es-MX" b="1" kern="1200" dirty="0" smtClean="0"/>
                <a:t>%</a:t>
              </a:r>
              <a:r>
                <a:rPr lang="es-MX" sz="2000" b="1" kern="1200" dirty="0" smtClean="0"/>
                <a:t> </a:t>
              </a:r>
              <a:endParaRPr lang="es-MX" sz="2000" b="1" kern="1200" dirty="0"/>
            </a:p>
          </p:txBody>
        </p:sp>
      </p:grpSp>
      <p:sp>
        <p:nvSpPr>
          <p:cNvPr id="29" name="1 Título"/>
          <p:cNvSpPr txBox="1">
            <a:spLocks/>
          </p:cNvSpPr>
          <p:nvPr/>
        </p:nvSpPr>
        <p:spPr>
          <a:xfrm>
            <a:off x="1428728" y="3933056"/>
            <a:ext cx="621510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1400" dirty="0" smtClean="0">
                <a:solidFill>
                  <a:srgbClr val="9E4000"/>
                </a:solidFill>
              </a:rPr>
              <a:t> </a:t>
            </a:r>
            <a:r>
              <a:rPr lang="es-ES" sz="1400" dirty="0"/>
              <a:t>¿Qué tanto se identifica usted con ese partido? ¿Mucho o algo? </a:t>
            </a:r>
            <a:endParaRPr kumimoji="0" lang="es-MX" sz="1200" b="0" i="1" u="none" strike="noStrike" kern="1200" cap="none" spc="0" normalizeH="0" baseline="0" noProof="0" dirty="0" smtClean="0">
              <a:ln>
                <a:noFill/>
              </a:ln>
              <a:solidFill>
                <a:srgbClr val="9E4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0" name="54 Grupo"/>
          <p:cNvGrpSpPr/>
          <p:nvPr/>
        </p:nvGrpSpPr>
        <p:grpSpPr>
          <a:xfrm>
            <a:off x="1590678" y="5546337"/>
            <a:ext cx="1122066" cy="400734"/>
            <a:chOff x="0" y="1465"/>
            <a:chExt cx="2069680" cy="966924"/>
          </a:xfrm>
          <a:solidFill>
            <a:srgbClr val="660033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1" name="30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9635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32" name="31 Rectángulo"/>
            <p:cNvSpPr/>
            <p:nvPr/>
          </p:nvSpPr>
          <p:spPr>
            <a:xfrm>
              <a:off x="47201" y="48666"/>
              <a:ext cx="1975278" cy="872523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kern="1200" dirty="0" smtClean="0"/>
                <a:t>ALGO</a:t>
              </a:r>
              <a:endParaRPr lang="es-MX" sz="1600" b="1" kern="1200" dirty="0"/>
            </a:p>
          </p:txBody>
        </p:sp>
      </p:grpSp>
      <p:grpSp>
        <p:nvGrpSpPr>
          <p:cNvPr id="33" name="93 Grupo"/>
          <p:cNvGrpSpPr/>
          <p:nvPr/>
        </p:nvGrpSpPr>
        <p:grpSpPr>
          <a:xfrm>
            <a:off x="5515778" y="5079323"/>
            <a:ext cx="1037106" cy="400734"/>
            <a:chOff x="0" y="1465"/>
            <a:chExt cx="2069680" cy="966924"/>
          </a:xfrm>
          <a:solidFill>
            <a:srgbClr val="00808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4" name="33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337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35" name="34 Rectángulo"/>
            <p:cNvSpPr/>
            <p:nvPr/>
          </p:nvSpPr>
          <p:spPr>
            <a:xfrm>
              <a:off x="47201" y="95867"/>
              <a:ext cx="1975279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52.1%</a:t>
              </a:r>
              <a:r>
                <a:rPr lang="es-MX" b="1" kern="1200" dirty="0" smtClean="0"/>
                <a:t> </a:t>
              </a:r>
              <a:endParaRPr lang="es-MX" b="1" kern="1200" dirty="0"/>
            </a:p>
          </p:txBody>
        </p:sp>
      </p:grpSp>
      <p:grpSp>
        <p:nvGrpSpPr>
          <p:cNvPr id="36" name="96 Grupo"/>
          <p:cNvGrpSpPr/>
          <p:nvPr/>
        </p:nvGrpSpPr>
        <p:grpSpPr>
          <a:xfrm>
            <a:off x="5515778" y="5546337"/>
            <a:ext cx="1037106" cy="400734"/>
            <a:chOff x="0" y="1465"/>
            <a:chExt cx="2069680" cy="966924"/>
          </a:xfrm>
          <a:solidFill>
            <a:srgbClr val="660033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7" name="36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337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38" name="37 Rectángulo"/>
            <p:cNvSpPr/>
            <p:nvPr/>
          </p:nvSpPr>
          <p:spPr>
            <a:xfrm>
              <a:off x="47201" y="48666"/>
              <a:ext cx="1975278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36.3</a:t>
              </a:r>
              <a:r>
                <a:rPr lang="es-MX" b="1" kern="1200" dirty="0" smtClean="0"/>
                <a:t>%</a:t>
              </a:r>
              <a:r>
                <a:rPr lang="es-MX" sz="2000" b="1" kern="1200" dirty="0" smtClean="0"/>
                <a:t> </a:t>
              </a:r>
              <a:endParaRPr lang="es-MX" sz="2000" b="1" kern="1200" dirty="0"/>
            </a:p>
          </p:txBody>
        </p:sp>
      </p:grpSp>
      <p:grpSp>
        <p:nvGrpSpPr>
          <p:cNvPr id="39" name="90 Grupo"/>
          <p:cNvGrpSpPr/>
          <p:nvPr/>
        </p:nvGrpSpPr>
        <p:grpSpPr>
          <a:xfrm>
            <a:off x="4237228" y="6023497"/>
            <a:ext cx="1037106" cy="425436"/>
            <a:chOff x="0" y="-58140"/>
            <a:chExt cx="2069680" cy="1026529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0" name="39 Rectángulo redondeado"/>
            <p:cNvSpPr/>
            <p:nvPr/>
          </p:nvSpPr>
          <p:spPr>
            <a:xfrm>
              <a:off x="0" y="1464"/>
              <a:ext cx="2069680" cy="96692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41" name="40 Rectángulo"/>
            <p:cNvSpPr/>
            <p:nvPr/>
          </p:nvSpPr>
          <p:spPr>
            <a:xfrm>
              <a:off x="47201" y="-58140"/>
              <a:ext cx="1975279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8.2%</a:t>
              </a:r>
              <a:r>
                <a:rPr lang="es-MX" sz="3600" b="1" kern="1200" dirty="0" smtClean="0"/>
                <a:t> </a:t>
              </a:r>
              <a:endParaRPr lang="es-MX" sz="3600" b="1" kern="1200" dirty="0"/>
            </a:p>
          </p:txBody>
        </p:sp>
      </p:grpSp>
      <p:grpSp>
        <p:nvGrpSpPr>
          <p:cNvPr id="42" name="96 Grupo"/>
          <p:cNvGrpSpPr/>
          <p:nvPr/>
        </p:nvGrpSpPr>
        <p:grpSpPr>
          <a:xfrm>
            <a:off x="2952484" y="6052602"/>
            <a:ext cx="1037106" cy="400734"/>
            <a:chOff x="0" y="1465"/>
            <a:chExt cx="2069680" cy="966924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3" name="42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9304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44" name="43 Rectángulo"/>
            <p:cNvSpPr/>
            <p:nvPr/>
          </p:nvSpPr>
          <p:spPr>
            <a:xfrm>
              <a:off x="47201" y="48666"/>
              <a:ext cx="1975278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5.8</a:t>
              </a:r>
              <a:r>
                <a:rPr lang="es-MX" b="1" kern="1200" dirty="0" smtClean="0"/>
                <a:t>%</a:t>
              </a:r>
              <a:r>
                <a:rPr lang="es-MX" sz="2000" b="1" kern="1200" dirty="0" smtClean="0"/>
                <a:t> </a:t>
              </a:r>
              <a:endParaRPr lang="es-MX" sz="2000" b="1" kern="1200" dirty="0"/>
            </a:p>
          </p:txBody>
        </p:sp>
      </p:grpSp>
      <p:grpSp>
        <p:nvGrpSpPr>
          <p:cNvPr id="45" name="54 Grupo"/>
          <p:cNvGrpSpPr/>
          <p:nvPr/>
        </p:nvGrpSpPr>
        <p:grpSpPr>
          <a:xfrm>
            <a:off x="1584332" y="6052602"/>
            <a:ext cx="1122066" cy="400734"/>
            <a:chOff x="0" y="1465"/>
            <a:chExt cx="2069680" cy="966924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6" name="45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9635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47" name="46 Rectángulo"/>
            <p:cNvSpPr/>
            <p:nvPr/>
          </p:nvSpPr>
          <p:spPr>
            <a:xfrm>
              <a:off x="47201" y="48666"/>
              <a:ext cx="1975278" cy="872523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b="1" kern="1200" dirty="0" smtClean="0"/>
                <a:t>POCO</a:t>
              </a:r>
              <a:endParaRPr lang="es-MX" sz="1600" b="1" kern="1200" dirty="0"/>
            </a:p>
          </p:txBody>
        </p:sp>
      </p:grpSp>
      <p:grpSp>
        <p:nvGrpSpPr>
          <p:cNvPr id="48" name="96 Grupo"/>
          <p:cNvGrpSpPr/>
          <p:nvPr/>
        </p:nvGrpSpPr>
        <p:grpSpPr>
          <a:xfrm>
            <a:off x="5509432" y="6052602"/>
            <a:ext cx="1037106" cy="400734"/>
            <a:chOff x="0" y="1465"/>
            <a:chExt cx="2069680" cy="966924"/>
          </a:xfrm>
          <a:solidFill>
            <a:schemeClr val="bg2">
              <a:lumMod val="5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9" name="48 Rectángulo redondeado"/>
            <p:cNvSpPr/>
            <p:nvPr/>
          </p:nvSpPr>
          <p:spPr>
            <a:xfrm>
              <a:off x="0" y="1465"/>
              <a:ext cx="2069680" cy="966924"/>
            </a:xfrm>
            <a:prstGeom prst="roundRect">
              <a:avLst>
                <a:gd name="adj" fmla="val 13370"/>
              </a:avLst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50" name="49 Rectángulo"/>
            <p:cNvSpPr/>
            <p:nvPr/>
          </p:nvSpPr>
          <p:spPr>
            <a:xfrm>
              <a:off x="47201" y="48666"/>
              <a:ext cx="1975278" cy="872522"/>
            </a:xfrm>
            <a:prstGeom prst="rect">
              <a:avLst/>
            </a:prstGeom>
            <a:no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19050" rIns="38100" bIns="190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dirty="0" smtClean="0"/>
                <a:t>11.6</a:t>
              </a:r>
              <a:r>
                <a:rPr lang="es-MX" b="1" kern="1200" dirty="0" smtClean="0"/>
                <a:t>%</a:t>
              </a:r>
              <a:r>
                <a:rPr lang="es-MX" sz="2000" b="1" kern="1200" dirty="0" smtClean="0"/>
                <a:t> </a:t>
              </a:r>
              <a:endParaRPr lang="es-MX" sz="2000" b="1" kern="1200" dirty="0"/>
            </a:p>
          </p:txBody>
        </p:sp>
      </p:grpSp>
      <p:pic>
        <p:nvPicPr>
          <p:cNvPr id="51" name="50 Imagen" descr="PR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7360" y="4529633"/>
            <a:ext cx="442188" cy="456738"/>
          </a:xfrm>
          <a:prstGeom prst="rect">
            <a:avLst/>
          </a:prstGeom>
        </p:spPr>
      </p:pic>
      <p:pic>
        <p:nvPicPr>
          <p:cNvPr id="52" name="Picture 13" descr="http://t0.gstatic.com/images?q=tbn:ANd9GcT4rlIvjI8BaHcSpTPEdeC-9Ww06mxPqzUctPhzyBoHsmWUJfxm9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538569"/>
            <a:ext cx="389774" cy="40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1 Imagen" descr="PAN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4509120"/>
            <a:ext cx="432048" cy="456969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79E2-2A00-4FC8-A0C0-72F8A323D729}" type="slidenum">
              <a:rPr lang="es-MX" smtClean="0"/>
              <a:pPr/>
              <a:t>9</a:t>
            </a:fld>
            <a:endParaRPr lang="es-MX"/>
          </a:p>
        </p:txBody>
      </p:sp>
      <p:sp>
        <p:nvSpPr>
          <p:cNvPr id="54" name="53 Rectángulo"/>
          <p:cNvSpPr/>
          <p:nvPr/>
        </p:nvSpPr>
        <p:spPr>
          <a:xfrm>
            <a:off x="6740220" y="6550223"/>
            <a:ext cx="200026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0" cap="none" spc="0" normalizeH="0" baseline="0" noProof="0" dirty="0" smtClean="0">
                <a:ln w="190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PARTIDOS POLÍTICOS</a:t>
            </a:r>
            <a:endParaRPr kumimoji="0" lang="es-MX" sz="1400" b="1" i="0" u="none" strike="noStrike" kern="0" cap="none" spc="0" normalizeH="0" baseline="0" noProof="0" dirty="0">
              <a:ln w="190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361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99CC00"/>
    </a:dk2>
    <a:lt2>
      <a:srgbClr val="DBF5F9"/>
    </a:lt2>
    <a:accent1>
      <a:srgbClr val="FF9933"/>
    </a:accent1>
    <a:accent2>
      <a:srgbClr val="008000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387025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4190</TotalTime>
  <Words>2826</Words>
  <Application>Microsoft Office PowerPoint</Application>
  <PresentationFormat>Presentación en pantalla (4:3)</PresentationFormat>
  <Paragraphs>850</Paragraphs>
  <Slides>27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LETY</dc:creator>
  <cp:lastModifiedBy>Diseño</cp:lastModifiedBy>
  <cp:revision>630</cp:revision>
  <cp:lastPrinted>2012-06-21T17:48:47Z</cp:lastPrinted>
  <dcterms:created xsi:type="dcterms:W3CDTF">2012-06-05T15:39:41Z</dcterms:created>
  <dcterms:modified xsi:type="dcterms:W3CDTF">2012-06-21T18:02:47Z</dcterms:modified>
</cp:coreProperties>
</file>