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62"/>
  </p:notesMasterIdLst>
  <p:sldIdLst>
    <p:sldId id="945" r:id="rId2"/>
    <p:sldId id="946" r:id="rId3"/>
    <p:sldId id="947" r:id="rId4"/>
    <p:sldId id="948" r:id="rId5"/>
    <p:sldId id="949" r:id="rId6"/>
    <p:sldId id="950" r:id="rId7"/>
    <p:sldId id="951" r:id="rId8"/>
    <p:sldId id="952" r:id="rId9"/>
    <p:sldId id="953" r:id="rId10"/>
    <p:sldId id="954" r:id="rId11"/>
    <p:sldId id="955" r:id="rId12"/>
    <p:sldId id="956" r:id="rId13"/>
    <p:sldId id="957" r:id="rId14"/>
    <p:sldId id="958" r:id="rId15"/>
    <p:sldId id="959" r:id="rId16"/>
    <p:sldId id="960" r:id="rId17"/>
    <p:sldId id="961" r:id="rId18"/>
    <p:sldId id="962" r:id="rId19"/>
    <p:sldId id="963" r:id="rId20"/>
    <p:sldId id="964" r:id="rId21"/>
    <p:sldId id="965" r:id="rId22"/>
    <p:sldId id="966" r:id="rId23"/>
    <p:sldId id="967" r:id="rId24"/>
    <p:sldId id="968" r:id="rId25"/>
    <p:sldId id="969" r:id="rId26"/>
    <p:sldId id="970" r:id="rId27"/>
    <p:sldId id="971" r:id="rId28"/>
    <p:sldId id="972" r:id="rId29"/>
    <p:sldId id="973" r:id="rId30"/>
    <p:sldId id="974" r:id="rId31"/>
    <p:sldId id="975" r:id="rId32"/>
    <p:sldId id="933" r:id="rId33"/>
    <p:sldId id="934" r:id="rId34"/>
    <p:sldId id="935" r:id="rId35"/>
    <p:sldId id="885" r:id="rId36"/>
    <p:sldId id="886" r:id="rId37"/>
    <p:sldId id="887" r:id="rId38"/>
    <p:sldId id="888" r:id="rId39"/>
    <p:sldId id="889" r:id="rId40"/>
    <p:sldId id="890" r:id="rId41"/>
    <p:sldId id="891" r:id="rId42"/>
    <p:sldId id="903" r:id="rId43"/>
    <p:sldId id="904" r:id="rId44"/>
    <p:sldId id="905" r:id="rId45"/>
    <p:sldId id="940" r:id="rId46"/>
    <p:sldId id="943" r:id="rId47"/>
    <p:sldId id="941" r:id="rId48"/>
    <p:sldId id="894" r:id="rId49"/>
    <p:sldId id="884" r:id="rId50"/>
    <p:sldId id="893" r:id="rId51"/>
    <p:sldId id="906" r:id="rId52"/>
    <p:sldId id="907" r:id="rId53"/>
    <p:sldId id="908" r:id="rId54"/>
    <p:sldId id="909" r:id="rId55"/>
    <p:sldId id="895" r:id="rId56"/>
    <p:sldId id="896" r:id="rId57"/>
    <p:sldId id="897" r:id="rId58"/>
    <p:sldId id="898" r:id="rId59"/>
    <p:sldId id="910" r:id="rId60"/>
    <p:sldId id="944" r:id="rId61"/>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8" autoAdjust="0"/>
    <p:restoredTop sz="98153" autoAdjust="0"/>
  </p:normalViewPr>
  <p:slideViewPr>
    <p:cSldViewPr snapToGrid="0">
      <p:cViewPr varScale="1">
        <p:scale>
          <a:sx n="92" d="100"/>
          <a:sy n="92" d="100"/>
        </p:scale>
        <p:origin x="-1248" y="-102"/>
      </p:cViewPr>
      <p:guideLst>
        <p:guide orient="horz" pos="1069"/>
        <p:guide orient="horz" pos="316"/>
        <p:guide orient="horz" pos="774"/>
        <p:guide orient="horz" pos="2158"/>
        <p:guide orient="horz" pos="4120"/>
        <p:guide pos="2880"/>
        <p:guide pos="5217"/>
        <p:guide pos="545"/>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858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image" Target="../media/image33.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image" Target="../media/image45.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40.v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image" Target="../media/image48.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image" Target="../media/image5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7D7CCA-AD06-4454-9988-C41F69F13C35}" type="datetimeFigureOut">
              <a:rPr lang="es-MX" smtClean="0"/>
              <a:pPr/>
              <a:t>09/05/2012</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6A026D-D479-4354-8E63-1A2649FB8E76}" type="slidenum">
              <a:rPr lang="es-MX" smtClean="0"/>
              <a:pPr/>
              <a:t>‹Nº›</a:t>
            </a:fld>
            <a:endParaRPr lang="es-MX"/>
          </a:p>
        </p:txBody>
      </p:sp>
    </p:spTree>
    <p:extLst>
      <p:ext uri="{BB962C8B-B14F-4D97-AF65-F5344CB8AC3E}">
        <p14:creationId xmlns:p14="http://schemas.microsoft.com/office/powerpoint/2010/main" val="1692362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Marcador de imagen de diapositiva"/>
          <p:cNvSpPr>
            <a:spLocks noGrp="1" noRot="1" noChangeAspect="1" noTextEdit="1"/>
          </p:cNvSpPr>
          <p:nvPr>
            <p:ph type="sldImg"/>
          </p:nvPr>
        </p:nvSpPr>
        <p:spPr>
          <a:ln/>
        </p:spPr>
      </p:sp>
      <p:sp>
        <p:nvSpPr>
          <p:cNvPr id="103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p>
        </p:txBody>
      </p:sp>
      <p:sp>
        <p:nvSpPr>
          <p:cNvPr id="103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322" eaLnBrk="0" hangingPunct="0">
              <a:defRPr sz="800" b="1">
                <a:solidFill>
                  <a:schemeClr val="tx1"/>
                </a:solidFill>
                <a:latin typeface="Arial" charset="0"/>
                <a:cs typeface="Arial" charset="0"/>
              </a:defRPr>
            </a:lvl1pPr>
            <a:lvl2pPr marL="729057" indent="-280406" defTabSz="911322" eaLnBrk="0" hangingPunct="0">
              <a:defRPr sz="800" b="1">
                <a:solidFill>
                  <a:schemeClr val="tx1"/>
                </a:solidFill>
                <a:latin typeface="Arial" charset="0"/>
                <a:cs typeface="Arial" charset="0"/>
              </a:defRPr>
            </a:lvl2pPr>
            <a:lvl3pPr marL="1121626" indent="-224325" defTabSz="911322" eaLnBrk="0" hangingPunct="0">
              <a:defRPr sz="800" b="1">
                <a:solidFill>
                  <a:schemeClr val="tx1"/>
                </a:solidFill>
                <a:latin typeface="Arial" charset="0"/>
                <a:cs typeface="Arial" charset="0"/>
              </a:defRPr>
            </a:lvl3pPr>
            <a:lvl4pPr marL="1570276" indent="-224325" defTabSz="911322" eaLnBrk="0" hangingPunct="0">
              <a:defRPr sz="800" b="1">
                <a:solidFill>
                  <a:schemeClr val="tx1"/>
                </a:solidFill>
                <a:latin typeface="Arial" charset="0"/>
                <a:cs typeface="Arial" charset="0"/>
              </a:defRPr>
            </a:lvl4pPr>
            <a:lvl5pPr marL="2018927" indent="-224325" defTabSz="911322" eaLnBrk="0" hangingPunct="0">
              <a:defRPr sz="800" b="1">
                <a:solidFill>
                  <a:schemeClr val="tx1"/>
                </a:solidFill>
                <a:latin typeface="Arial" charset="0"/>
                <a:cs typeface="Arial" charset="0"/>
              </a:defRPr>
            </a:lvl5pPr>
            <a:lvl6pPr marL="2467577" indent="-224325" defTabSz="911322" eaLnBrk="0" fontAlgn="base" hangingPunct="0">
              <a:spcBef>
                <a:spcPct val="0"/>
              </a:spcBef>
              <a:spcAft>
                <a:spcPct val="0"/>
              </a:spcAft>
              <a:defRPr sz="800" b="1">
                <a:solidFill>
                  <a:schemeClr val="tx1"/>
                </a:solidFill>
                <a:latin typeface="Arial" charset="0"/>
                <a:cs typeface="Arial" charset="0"/>
              </a:defRPr>
            </a:lvl6pPr>
            <a:lvl7pPr marL="2916227" indent="-224325" defTabSz="911322" eaLnBrk="0" fontAlgn="base" hangingPunct="0">
              <a:spcBef>
                <a:spcPct val="0"/>
              </a:spcBef>
              <a:spcAft>
                <a:spcPct val="0"/>
              </a:spcAft>
              <a:defRPr sz="800" b="1">
                <a:solidFill>
                  <a:schemeClr val="tx1"/>
                </a:solidFill>
                <a:latin typeface="Arial" charset="0"/>
                <a:cs typeface="Arial" charset="0"/>
              </a:defRPr>
            </a:lvl7pPr>
            <a:lvl8pPr marL="3364878" indent="-224325" defTabSz="911322" eaLnBrk="0" fontAlgn="base" hangingPunct="0">
              <a:spcBef>
                <a:spcPct val="0"/>
              </a:spcBef>
              <a:spcAft>
                <a:spcPct val="0"/>
              </a:spcAft>
              <a:defRPr sz="800" b="1">
                <a:solidFill>
                  <a:schemeClr val="tx1"/>
                </a:solidFill>
                <a:latin typeface="Arial" charset="0"/>
                <a:cs typeface="Arial" charset="0"/>
              </a:defRPr>
            </a:lvl8pPr>
            <a:lvl9pPr marL="3813528" indent="-224325" defTabSz="911322" eaLnBrk="0" fontAlgn="base" hangingPunct="0">
              <a:spcBef>
                <a:spcPct val="0"/>
              </a:spcBef>
              <a:spcAft>
                <a:spcPct val="0"/>
              </a:spcAft>
              <a:defRPr sz="800" b="1">
                <a:solidFill>
                  <a:schemeClr val="tx1"/>
                </a:solidFill>
                <a:latin typeface="Arial" charset="0"/>
                <a:cs typeface="Arial" charset="0"/>
              </a:defRPr>
            </a:lvl9pPr>
          </a:lstStyle>
          <a:p>
            <a:fld id="{76B149D2-62AF-48FB-BDA0-6D13777520CD}" type="slidenum">
              <a:rPr lang="es-ES" sz="1200" b="0">
                <a:latin typeface="Times" pitchFamily="18" charset="0"/>
              </a:rPr>
              <a:pPr/>
              <a:t>1</a:t>
            </a:fld>
            <a:endParaRPr lang="es-ES" sz="1200" b="0" dirty="0">
              <a:latin typeface="Times"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2</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latin typeface="Time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8</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9</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10</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11</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12</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13</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14</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15</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16</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17</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18</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19</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20</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21</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22</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0ED7BDF4-DADB-447B-A276-FAA533720A04}" type="slidenum">
              <a:rPr lang="es-ES" sz="1200">
                <a:solidFill>
                  <a:srgbClr val="000000"/>
                </a:solidFill>
                <a:latin typeface="Times" pitchFamily="18" charset="0"/>
              </a:rPr>
              <a:pPr algn="r" fontAlgn="base">
                <a:spcBef>
                  <a:spcPct val="0"/>
                </a:spcBef>
                <a:spcAft>
                  <a:spcPct val="0"/>
                </a:spcAft>
              </a:pPr>
              <a:t>23</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0ED7BDF4-DADB-447B-A276-FAA533720A04}" type="slidenum">
              <a:rPr lang="es-ES" sz="1200">
                <a:solidFill>
                  <a:srgbClr val="000000"/>
                </a:solidFill>
                <a:latin typeface="Times" pitchFamily="18" charset="0"/>
              </a:rPr>
              <a:pPr algn="r" fontAlgn="base">
                <a:spcBef>
                  <a:spcPct val="0"/>
                </a:spcBef>
                <a:spcAft>
                  <a:spcPct val="0"/>
                </a:spcAft>
              </a:pPr>
              <a:t>24</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0ED7BDF4-DADB-447B-A276-FAA533720A04}" type="slidenum">
              <a:rPr lang="es-ES" sz="1200">
                <a:solidFill>
                  <a:srgbClr val="000000"/>
                </a:solidFill>
                <a:latin typeface="Times" pitchFamily="18" charset="0"/>
              </a:rPr>
              <a:pPr algn="r" fontAlgn="base">
                <a:spcBef>
                  <a:spcPct val="0"/>
                </a:spcBef>
                <a:spcAft>
                  <a:spcPct val="0"/>
                </a:spcAft>
              </a:pPr>
              <a:t>25</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fontAlgn="base">
              <a:spcBef>
                <a:spcPct val="0"/>
              </a:spcBef>
              <a:spcAft>
                <a:spcPct val="0"/>
              </a:spcAft>
            </a:pPr>
            <a:fld id="{7469D237-6FFB-483B-8B7C-AFAED48D204A}" type="slidenum">
              <a:rPr lang="es-ES" sz="1200">
                <a:solidFill>
                  <a:srgbClr val="000000"/>
                </a:solidFill>
                <a:latin typeface="Times" pitchFamily="18" charset="0"/>
              </a:rPr>
              <a:pPr algn="r" fontAlgn="base">
                <a:spcBef>
                  <a:spcPct val="0"/>
                </a:spcBef>
                <a:spcAft>
                  <a:spcPct val="0"/>
                </a:spcAft>
              </a:pPr>
              <a:t>26</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27</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28</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30</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0ED7BDF4-DADB-447B-A276-FAA533720A04}" type="slidenum">
              <a:rPr lang="es-ES" sz="1200">
                <a:solidFill>
                  <a:srgbClr val="000000"/>
                </a:solidFill>
                <a:latin typeface="Times" pitchFamily="18" charset="0"/>
              </a:rPr>
              <a:pPr algn="r"/>
              <a:t>31</a:t>
            </a:fld>
            <a:endParaRPr lang="es-ES" sz="1200" dirty="0">
              <a:solidFill>
                <a:srgbClr val="000000"/>
              </a:solidFill>
              <a:latin typeface="Times" pitchFamily="18" charset="0"/>
            </a:endParaRPr>
          </a:p>
        </p:txBody>
      </p:sp>
      <p:sp>
        <p:nvSpPr>
          <p:cNvPr id="142339" name="Rectangle 2"/>
          <p:cNvSpPr>
            <a:spLocks noGrp="1" noRot="1" noChangeAspect="1" noChangeArrowheads="1" noTextEdit="1"/>
          </p:cNvSpPr>
          <p:nvPr>
            <p:ph type="sldImg"/>
          </p:nvPr>
        </p:nvSpPr>
        <p:spPr>
          <a:xfrm>
            <a:off x="1130300" y="674688"/>
            <a:ext cx="4597400" cy="3449637"/>
          </a:xfrm>
          <a:ln/>
        </p:spPr>
      </p:sp>
      <p:sp>
        <p:nvSpPr>
          <p:cNvPr id="14234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32</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33</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latin typeface="Time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35</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latin typeface="Time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a:ln/>
        </p:spPr>
      </p:sp>
      <p:sp>
        <p:nvSpPr>
          <p:cNvPr id="111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p>
        </p:txBody>
      </p:sp>
      <p:sp>
        <p:nvSpPr>
          <p:cNvPr id="111620" name="3 Marcador de número de diapositiva"/>
          <p:cNvSpPr txBox="1">
            <a:spLocks noGrp="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8A3322-7A20-4ABA-AAF8-AE13B6E672B5}" type="slidenum">
              <a:rPr lang="es-ES" sz="1200">
                <a:solidFill>
                  <a:srgbClr val="000000"/>
                </a:solidFill>
                <a:latin typeface="Times" pitchFamily="18" charset="0"/>
              </a:rPr>
              <a:pPr algn="r"/>
              <a:t>37</a:t>
            </a:fld>
            <a:endParaRPr lang="es-ES" sz="1200" dirty="0">
              <a:solidFill>
                <a:srgbClr val="000000"/>
              </a:solidFill>
              <a:latin typeface="Times"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a:ln/>
        </p:spPr>
      </p:sp>
      <p:sp>
        <p:nvSpPr>
          <p:cNvPr id="111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dirty="0" smtClean="0"/>
          </a:p>
        </p:txBody>
      </p:sp>
      <p:sp>
        <p:nvSpPr>
          <p:cNvPr id="111620" name="3 Marcador de número de diapositiva"/>
          <p:cNvSpPr txBox="1">
            <a:spLocks noGrp="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8A3322-7A20-4ABA-AAF8-AE13B6E672B5}" type="slidenum">
              <a:rPr lang="es-ES" sz="1200">
                <a:solidFill>
                  <a:srgbClr val="000000"/>
                </a:solidFill>
                <a:latin typeface="Times" pitchFamily="18" charset="0"/>
              </a:rPr>
              <a:pPr algn="r"/>
              <a:t>38</a:t>
            </a:fld>
            <a:endParaRPr lang="es-ES" sz="1200" dirty="0">
              <a:solidFill>
                <a:srgbClr val="000000"/>
              </a:solidFill>
              <a:latin typeface="Times"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42</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6AA30F45-ABF2-446C-9A0A-89B9F7C1A054}" type="slidenum">
              <a:rPr lang="es-ES" sz="1200">
                <a:solidFill>
                  <a:srgbClr val="000000"/>
                </a:solidFill>
                <a:latin typeface="Times" pitchFamily="18" charset="0"/>
              </a:rPr>
              <a:pPr algn="r"/>
              <a:t>43</a:t>
            </a:fld>
            <a:endParaRPr lang="es-ES" sz="1200">
              <a:solidFill>
                <a:srgbClr val="000000"/>
              </a:solidFill>
              <a:latin typeface="Times" pitchFamily="18" charset="0"/>
            </a:endParaRPr>
          </a:p>
        </p:txBody>
      </p:sp>
      <p:sp>
        <p:nvSpPr>
          <p:cNvPr id="157699" name="Rectangle 2"/>
          <p:cNvSpPr>
            <a:spLocks noGrp="1" noRot="1" noChangeAspect="1" noChangeArrowheads="1" noTextEdit="1"/>
          </p:cNvSpPr>
          <p:nvPr>
            <p:ph type="sldImg"/>
          </p:nvPr>
        </p:nvSpPr>
        <p:spPr>
          <a:xfrm>
            <a:off x="1130300" y="674688"/>
            <a:ext cx="4597400" cy="3449637"/>
          </a:xfrm>
          <a:ln/>
        </p:spPr>
      </p:sp>
      <p:sp>
        <p:nvSpPr>
          <p:cNvPr id="15770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44</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45</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46</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47</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a:ln/>
        </p:spPr>
      </p:sp>
      <p:sp>
        <p:nvSpPr>
          <p:cNvPr id="136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dirty="0" smtClean="0"/>
          </a:p>
        </p:txBody>
      </p:sp>
      <p:sp>
        <p:nvSpPr>
          <p:cNvPr id="136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322" eaLnBrk="0" hangingPunct="0">
              <a:defRPr sz="800" b="1">
                <a:solidFill>
                  <a:schemeClr val="tx1"/>
                </a:solidFill>
                <a:latin typeface="Arial" charset="0"/>
                <a:cs typeface="Arial" charset="0"/>
              </a:defRPr>
            </a:lvl1pPr>
            <a:lvl2pPr marL="729057" indent="-280406" defTabSz="911322" eaLnBrk="0" hangingPunct="0">
              <a:defRPr sz="800" b="1">
                <a:solidFill>
                  <a:schemeClr val="tx1"/>
                </a:solidFill>
                <a:latin typeface="Arial" charset="0"/>
                <a:cs typeface="Arial" charset="0"/>
              </a:defRPr>
            </a:lvl2pPr>
            <a:lvl3pPr marL="1121626" indent="-224325" defTabSz="911322" eaLnBrk="0" hangingPunct="0">
              <a:defRPr sz="800" b="1">
                <a:solidFill>
                  <a:schemeClr val="tx1"/>
                </a:solidFill>
                <a:latin typeface="Arial" charset="0"/>
                <a:cs typeface="Arial" charset="0"/>
              </a:defRPr>
            </a:lvl3pPr>
            <a:lvl4pPr marL="1570276" indent="-224325" defTabSz="911322" eaLnBrk="0" hangingPunct="0">
              <a:defRPr sz="800" b="1">
                <a:solidFill>
                  <a:schemeClr val="tx1"/>
                </a:solidFill>
                <a:latin typeface="Arial" charset="0"/>
                <a:cs typeface="Arial" charset="0"/>
              </a:defRPr>
            </a:lvl4pPr>
            <a:lvl5pPr marL="2018927" indent="-224325" defTabSz="911322" eaLnBrk="0" hangingPunct="0">
              <a:defRPr sz="800" b="1">
                <a:solidFill>
                  <a:schemeClr val="tx1"/>
                </a:solidFill>
                <a:latin typeface="Arial" charset="0"/>
                <a:cs typeface="Arial" charset="0"/>
              </a:defRPr>
            </a:lvl5pPr>
            <a:lvl6pPr marL="2467577" indent="-224325" defTabSz="911322" eaLnBrk="0" fontAlgn="base" hangingPunct="0">
              <a:spcBef>
                <a:spcPct val="0"/>
              </a:spcBef>
              <a:spcAft>
                <a:spcPct val="0"/>
              </a:spcAft>
              <a:defRPr sz="800" b="1">
                <a:solidFill>
                  <a:schemeClr val="tx1"/>
                </a:solidFill>
                <a:latin typeface="Arial" charset="0"/>
                <a:cs typeface="Arial" charset="0"/>
              </a:defRPr>
            </a:lvl6pPr>
            <a:lvl7pPr marL="2916227" indent="-224325" defTabSz="911322" eaLnBrk="0" fontAlgn="base" hangingPunct="0">
              <a:spcBef>
                <a:spcPct val="0"/>
              </a:spcBef>
              <a:spcAft>
                <a:spcPct val="0"/>
              </a:spcAft>
              <a:defRPr sz="800" b="1">
                <a:solidFill>
                  <a:schemeClr val="tx1"/>
                </a:solidFill>
                <a:latin typeface="Arial" charset="0"/>
                <a:cs typeface="Arial" charset="0"/>
              </a:defRPr>
            </a:lvl7pPr>
            <a:lvl8pPr marL="3364878" indent="-224325" defTabSz="911322" eaLnBrk="0" fontAlgn="base" hangingPunct="0">
              <a:spcBef>
                <a:spcPct val="0"/>
              </a:spcBef>
              <a:spcAft>
                <a:spcPct val="0"/>
              </a:spcAft>
              <a:defRPr sz="800" b="1">
                <a:solidFill>
                  <a:schemeClr val="tx1"/>
                </a:solidFill>
                <a:latin typeface="Arial" charset="0"/>
                <a:cs typeface="Arial" charset="0"/>
              </a:defRPr>
            </a:lvl8pPr>
            <a:lvl9pPr marL="3813528" indent="-224325" defTabSz="911322" eaLnBrk="0" fontAlgn="base" hangingPunct="0">
              <a:spcBef>
                <a:spcPct val="0"/>
              </a:spcBef>
              <a:spcAft>
                <a:spcPct val="0"/>
              </a:spcAft>
              <a:defRPr sz="800" b="1">
                <a:solidFill>
                  <a:schemeClr val="tx1"/>
                </a:solidFill>
                <a:latin typeface="Arial" charset="0"/>
                <a:cs typeface="Arial" charset="0"/>
              </a:defRPr>
            </a:lvl9pPr>
          </a:lstStyle>
          <a:p>
            <a:fld id="{FB386561-839E-48AB-8AE0-32571094A8A4}" type="slidenum">
              <a:rPr lang="es-ES" sz="1200">
                <a:solidFill>
                  <a:srgbClr val="000000"/>
                </a:solidFill>
                <a:latin typeface="Times" pitchFamily="18" charset="0"/>
              </a:rPr>
              <a:pPr/>
              <a:t>49</a:t>
            </a:fld>
            <a:endParaRPr lang="es-ES" sz="1200" dirty="0">
              <a:solidFill>
                <a:srgbClr val="000000"/>
              </a:solidFill>
              <a:latin typeface="Times"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51</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6AA30F45-ABF2-446C-9A0A-89B9F7C1A054}" type="slidenum">
              <a:rPr lang="es-ES" sz="1200">
                <a:solidFill>
                  <a:srgbClr val="000000"/>
                </a:solidFill>
                <a:latin typeface="Times" pitchFamily="18" charset="0"/>
              </a:rPr>
              <a:pPr algn="r"/>
              <a:t>53</a:t>
            </a:fld>
            <a:endParaRPr lang="es-ES" sz="1200">
              <a:solidFill>
                <a:srgbClr val="000000"/>
              </a:solidFill>
              <a:latin typeface="Times" pitchFamily="18" charset="0"/>
            </a:endParaRPr>
          </a:p>
        </p:txBody>
      </p:sp>
      <p:sp>
        <p:nvSpPr>
          <p:cNvPr id="157699" name="Rectangle 2"/>
          <p:cNvSpPr>
            <a:spLocks noGrp="1" noRot="1" noChangeAspect="1" noChangeArrowheads="1" noTextEdit="1"/>
          </p:cNvSpPr>
          <p:nvPr>
            <p:ph type="sldImg"/>
          </p:nvPr>
        </p:nvSpPr>
        <p:spPr>
          <a:xfrm>
            <a:off x="1130300" y="674688"/>
            <a:ext cx="4597400" cy="3449637"/>
          </a:xfrm>
          <a:ln/>
        </p:spPr>
      </p:sp>
      <p:sp>
        <p:nvSpPr>
          <p:cNvPr id="15770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55</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A945FD0D-258E-4B0C-9EC2-88FD043885B0}" type="slidenum">
              <a:rPr lang="es-ES" sz="1200">
                <a:solidFill>
                  <a:srgbClr val="000000"/>
                </a:solidFill>
                <a:latin typeface="Times" pitchFamily="18" charset="0"/>
              </a:rPr>
              <a:pPr algn="r"/>
              <a:t>56</a:t>
            </a:fld>
            <a:endParaRPr lang="es-ES" sz="1200">
              <a:solidFill>
                <a:srgbClr val="000000"/>
              </a:solidFill>
              <a:latin typeface="Times" pitchFamily="18" charset="0"/>
            </a:endParaRPr>
          </a:p>
        </p:txBody>
      </p:sp>
      <p:sp>
        <p:nvSpPr>
          <p:cNvPr id="178179" name="Rectangle 2"/>
          <p:cNvSpPr>
            <a:spLocks noGrp="1" noRot="1" noChangeAspect="1" noChangeArrowheads="1" noTextEdit="1"/>
          </p:cNvSpPr>
          <p:nvPr>
            <p:ph type="sldImg"/>
          </p:nvPr>
        </p:nvSpPr>
        <p:spPr>
          <a:xfrm>
            <a:off x="1130300" y="674688"/>
            <a:ext cx="4597400" cy="3449637"/>
          </a:xfrm>
          <a:ln/>
        </p:spPr>
      </p:sp>
      <p:sp>
        <p:nvSpPr>
          <p:cNvPr id="178180"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7469D237-6FFB-483B-8B7C-AFAED48D204A}" type="slidenum">
              <a:rPr lang="es-ES" sz="1200">
                <a:solidFill>
                  <a:srgbClr val="000000"/>
                </a:solidFill>
                <a:latin typeface="Times" pitchFamily="18" charset="0"/>
              </a:rPr>
              <a:pPr algn="r"/>
              <a:t>57</a:t>
            </a:fld>
            <a:endParaRPr lang="es-ES" sz="1200" dirty="0">
              <a:solidFill>
                <a:srgbClr val="000000"/>
              </a:solidFill>
              <a:latin typeface="Times" pitchFamily="18" charset="0"/>
            </a:endParaRPr>
          </a:p>
        </p:txBody>
      </p:sp>
      <p:sp>
        <p:nvSpPr>
          <p:cNvPr id="146435" name="Rectangle 2"/>
          <p:cNvSpPr>
            <a:spLocks noGrp="1" noRot="1" noChangeAspect="1" noChangeArrowheads="1" noTextEdit="1"/>
          </p:cNvSpPr>
          <p:nvPr>
            <p:ph type="sldImg"/>
          </p:nvPr>
        </p:nvSpPr>
        <p:spPr>
          <a:xfrm>
            <a:off x="1130300" y="674688"/>
            <a:ext cx="4597400" cy="3449637"/>
          </a:xfrm>
          <a:ln/>
        </p:spPr>
      </p:sp>
      <p:sp>
        <p:nvSpPr>
          <p:cNvPr id="146436"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latin typeface="Time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8" tIns="45574" rIns="91148" bIns="45574" anchor="b"/>
          <a:lstStyle>
            <a:lvl1pPr defTabSz="928688" eaLnBrk="0" hangingPunct="0">
              <a:defRPr sz="800" b="1">
                <a:solidFill>
                  <a:schemeClr val="tx1"/>
                </a:solidFill>
                <a:latin typeface="Arial" charset="0"/>
                <a:cs typeface="Arial" charset="0"/>
              </a:defRPr>
            </a:lvl1pPr>
            <a:lvl2pPr marL="742950" indent="-285750" defTabSz="928688" eaLnBrk="0" hangingPunct="0">
              <a:defRPr sz="800" b="1">
                <a:solidFill>
                  <a:schemeClr val="tx1"/>
                </a:solidFill>
                <a:latin typeface="Arial" charset="0"/>
                <a:cs typeface="Arial" charset="0"/>
              </a:defRPr>
            </a:lvl2pPr>
            <a:lvl3pPr marL="1143000" indent="-228600" defTabSz="928688" eaLnBrk="0" hangingPunct="0">
              <a:defRPr sz="800" b="1">
                <a:solidFill>
                  <a:schemeClr val="tx1"/>
                </a:solidFill>
                <a:latin typeface="Arial" charset="0"/>
                <a:cs typeface="Arial" charset="0"/>
              </a:defRPr>
            </a:lvl3pPr>
            <a:lvl4pPr marL="1600200" indent="-228600" defTabSz="928688" eaLnBrk="0" hangingPunct="0">
              <a:defRPr sz="800" b="1">
                <a:solidFill>
                  <a:schemeClr val="tx1"/>
                </a:solidFill>
                <a:latin typeface="Arial" charset="0"/>
                <a:cs typeface="Arial" charset="0"/>
              </a:defRPr>
            </a:lvl4pPr>
            <a:lvl5pPr marL="2057400" indent="-228600" defTabSz="928688" eaLnBrk="0" hangingPunct="0">
              <a:defRPr sz="800" b="1">
                <a:solidFill>
                  <a:schemeClr val="tx1"/>
                </a:solidFill>
                <a:latin typeface="Arial" charset="0"/>
                <a:cs typeface="Arial" charset="0"/>
              </a:defRPr>
            </a:lvl5pPr>
            <a:lvl6pPr marL="2514600" indent="-228600" defTabSz="928688" eaLnBrk="0" fontAlgn="base" hangingPunct="0">
              <a:spcBef>
                <a:spcPct val="0"/>
              </a:spcBef>
              <a:spcAft>
                <a:spcPct val="0"/>
              </a:spcAft>
              <a:defRPr sz="800" b="1">
                <a:solidFill>
                  <a:schemeClr val="tx1"/>
                </a:solidFill>
                <a:latin typeface="Arial" charset="0"/>
                <a:cs typeface="Arial" charset="0"/>
              </a:defRPr>
            </a:lvl6pPr>
            <a:lvl7pPr marL="2971800" indent="-228600" defTabSz="928688" eaLnBrk="0" fontAlgn="base" hangingPunct="0">
              <a:spcBef>
                <a:spcPct val="0"/>
              </a:spcBef>
              <a:spcAft>
                <a:spcPct val="0"/>
              </a:spcAft>
              <a:defRPr sz="800" b="1">
                <a:solidFill>
                  <a:schemeClr val="tx1"/>
                </a:solidFill>
                <a:latin typeface="Arial" charset="0"/>
                <a:cs typeface="Arial" charset="0"/>
              </a:defRPr>
            </a:lvl7pPr>
            <a:lvl8pPr marL="3429000" indent="-228600" defTabSz="928688" eaLnBrk="0" fontAlgn="base" hangingPunct="0">
              <a:spcBef>
                <a:spcPct val="0"/>
              </a:spcBef>
              <a:spcAft>
                <a:spcPct val="0"/>
              </a:spcAft>
              <a:defRPr sz="800" b="1">
                <a:solidFill>
                  <a:schemeClr val="tx1"/>
                </a:solidFill>
                <a:latin typeface="Arial" charset="0"/>
                <a:cs typeface="Arial" charset="0"/>
              </a:defRPr>
            </a:lvl8pPr>
            <a:lvl9pPr marL="3886200" indent="-228600" defTabSz="928688" eaLnBrk="0" fontAlgn="base" hangingPunct="0">
              <a:spcBef>
                <a:spcPct val="0"/>
              </a:spcBef>
              <a:spcAft>
                <a:spcPct val="0"/>
              </a:spcAft>
              <a:defRPr sz="800" b="1">
                <a:solidFill>
                  <a:schemeClr val="tx1"/>
                </a:solidFill>
                <a:latin typeface="Arial" charset="0"/>
                <a:cs typeface="Arial" charset="0"/>
              </a:defRPr>
            </a:lvl9pPr>
          </a:lstStyle>
          <a:p>
            <a:pPr algn="r"/>
            <a:fld id="{1633274A-A1AF-4276-A07E-7C4847E43C7A}" type="slidenum">
              <a:rPr lang="es-ES" sz="1200">
                <a:solidFill>
                  <a:srgbClr val="000000"/>
                </a:solidFill>
                <a:latin typeface="Times" pitchFamily="18" charset="0"/>
              </a:rPr>
              <a:pPr algn="r"/>
              <a:t>59</a:t>
            </a:fld>
            <a:endParaRPr lang="es-ES" sz="1200" dirty="0">
              <a:solidFill>
                <a:srgbClr val="000000"/>
              </a:solidFill>
              <a:latin typeface="Times" pitchFamily="18" charset="0"/>
            </a:endParaRPr>
          </a:p>
        </p:txBody>
      </p:sp>
      <p:sp>
        <p:nvSpPr>
          <p:cNvPr id="155651" name="Rectangle 2"/>
          <p:cNvSpPr>
            <a:spLocks noGrp="1" noRot="1" noChangeAspect="1" noChangeArrowheads="1" noTextEdit="1"/>
          </p:cNvSpPr>
          <p:nvPr>
            <p:ph type="sldImg"/>
          </p:nvPr>
        </p:nvSpPr>
        <p:spPr>
          <a:xfrm>
            <a:off x="1130300" y="674688"/>
            <a:ext cx="4597400" cy="3449637"/>
          </a:xfrm>
          <a:ln/>
        </p:spPr>
      </p:sp>
      <p:sp>
        <p:nvSpPr>
          <p:cNvPr id="155652" name="Rectangle 3"/>
          <p:cNvSpPr>
            <a:spLocks noGrp="1" noChangeArrowheads="1"/>
          </p:cNvSpPr>
          <p:nvPr>
            <p:ph type="body" idx="1"/>
          </p:nvPr>
        </p:nvSpPr>
        <p:spPr>
          <a:xfrm>
            <a:off x="914711" y="4347148"/>
            <a:ext cx="5028579" cy="41222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9A4B98A0-C5F0-4A03-92C1-948DE84EBDFF}" type="datetimeFigureOut">
              <a:rPr lang="es-MX" smtClean="0"/>
              <a:pPr/>
              <a:t>09/05/2012</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3BDEADB1-7F9B-4860-BD80-6D85A6FFDC6A}" type="slidenum">
              <a:rPr lang="es-MX" smtClean="0"/>
              <a:pPr/>
              <a:t>‹Nº›</a:t>
            </a:fld>
            <a:endParaRPr lang="es-MX"/>
          </a:p>
        </p:txBody>
      </p:sp>
    </p:spTree>
    <p:extLst>
      <p:ext uri="{BB962C8B-B14F-4D97-AF65-F5344CB8AC3E}">
        <p14:creationId xmlns:p14="http://schemas.microsoft.com/office/powerpoint/2010/main" val="1477432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585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Tree>
    <p:extLst>
      <p:ext uri="{BB962C8B-B14F-4D97-AF65-F5344CB8AC3E}">
        <p14:creationId xmlns:p14="http://schemas.microsoft.com/office/powerpoint/2010/main" val="841259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_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9A4B98A0-C5F0-4A03-92C1-948DE84EBDFF}" type="datetimeFigureOut">
              <a:rPr lang="es-MX" smtClean="0">
                <a:solidFill>
                  <a:prstClr val="black">
                    <a:tint val="75000"/>
                  </a:prstClr>
                </a:solidFill>
              </a:rPr>
              <a:pPr/>
              <a:t>09/05/2012</a:t>
            </a:fld>
            <a:endParaRPr lang="es-MX" dirty="0">
              <a:solidFill>
                <a:prstClr val="black">
                  <a:tint val="75000"/>
                </a:prstClr>
              </a:solidFill>
            </a:endParaRPr>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dirty="0">
              <a:solidFill>
                <a:prstClr val="black">
                  <a:tint val="75000"/>
                </a:prstClr>
              </a:solidFill>
            </a:endParaRPr>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3BDEADB1-7F9B-4860-BD80-6D85A6FFDC6A}"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2464301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9A4B98A0-C5F0-4A03-92C1-948DE84EBDFF}" type="datetimeFigureOut">
              <a:rPr lang="es-MX" smtClean="0">
                <a:solidFill>
                  <a:prstClr val="black"/>
                </a:solidFill>
              </a:rPr>
              <a:pPr/>
              <a:t>09/05/2012</a:t>
            </a:fld>
            <a:endParaRPr lang="es-MX" dirty="0">
              <a:solidFill>
                <a:prstClr val="black"/>
              </a:solidFill>
            </a:endParaRPr>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dirty="0">
              <a:solidFill>
                <a:prstClr val="black"/>
              </a:solidFill>
            </a:endParaRPr>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3BDEADB1-7F9B-4860-BD80-6D85A6FFDC6A}" type="slidenum">
              <a:rPr lang="es-MX" smtClean="0">
                <a:solidFill>
                  <a:prstClr val="black"/>
                </a:solidFill>
              </a:rPr>
              <a:pPr/>
              <a:t>‹Nº›</a:t>
            </a:fld>
            <a:endParaRPr lang="es-MX" dirty="0">
              <a:solidFill>
                <a:prstClr val="black"/>
              </a:solidFill>
            </a:endParaRPr>
          </a:p>
        </p:txBody>
      </p:sp>
    </p:spTree>
    <p:extLst>
      <p:ext uri="{BB962C8B-B14F-4D97-AF65-F5344CB8AC3E}">
        <p14:creationId xmlns:p14="http://schemas.microsoft.com/office/powerpoint/2010/main" val="17747059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ctangle 2"/>
          <p:cNvSpPr txBox="1">
            <a:spLocks noChangeArrowheads="1"/>
          </p:cNvSpPr>
          <p:nvPr userDrawn="1"/>
        </p:nvSpPr>
        <p:spPr bwMode="auto">
          <a:xfrm>
            <a:off x="-10274" y="6626350"/>
            <a:ext cx="8936038" cy="228600"/>
          </a:xfrm>
          <a:prstGeom prst="rect">
            <a:avLst/>
          </a:prstGeom>
          <a:solidFill>
            <a:schemeClr val="bg1"/>
          </a:solidFill>
          <a:ln>
            <a:noFill/>
          </a:ln>
          <a:extLst/>
        </p:spPr>
        <p:txBody>
          <a:bodyPr anchor="ct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eaLnBrk="1" hangingPunct="1">
              <a:defRPr/>
            </a:pPr>
            <a:r>
              <a:rPr lang="es-MX" sz="900" b="0" dirty="0" smtClean="0">
                <a:solidFill>
                  <a:srgbClr val="000000"/>
                </a:solidFill>
                <a:ea typeface="MS PGothic" pitchFamily="34" charset="-128"/>
              </a:rPr>
              <a:t>Encuesta Estatal en Vivienda / Fecha de levantamiento:</a:t>
            </a:r>
            <a:r>
              <a:rPr lang="es-MX" sz="900" b="0" baseline="0" dirty="0" smtClean="0">
                <a:solidFill>
                  <a:srgbClr val="000000"/>
                </a:solidFill>
                <a:ea typeface="MS PGothic" pitchFamily="34" charset="-128"/>
              </a:rPr>
              <a:t> </a:t>
            </a:r>
            <a:r>
              <a:rPr lang="es-MX" sz="900" b="0" dirty="0" smtClean="0">
                <a:solidFill>
                  <a:srgbClr val="000000"/>
                </a:solidFill>
                <a:ea typeface="MS PGothic" pitchFamily="34" charset="-128"/>
              </a:rPr>
              <a:t>del 11</a:t>
            </a:r>
            <a:r>
              <a:rPr lang="es-MX" sz="900" b="0" baseline="0" dirty="0" smtClean="0">
                <a:solidFill>
                  <a:srgbClr val="000000"/>
                </a:solidFill>
                <a:ea typeface="MS PGothic" pitchFamily="34" charset="-128"/>
              </a:rPr>
              <a:t> al 15 de abril </a:t>
            </a:r>
            <a:r>
              <a:rPr lang="es-MX" sz="900" b="0" dirty="0" smtClean="0">
                <a:solidFill>
                  <a:srgbClr val="000000"/>
                </a:solidFill>
                <a:ea typeface="MS PGothic" pitchFamily="34" charset="-128"/>
              </a:rPr>
              <a:t>de 2012 / No. de casos: 804 / Margen de error: 3.46% al 95% de confianza</a:t>
            </a:r>
            <a:endParaRPr lang="es-ES" sz="900" b="0" dirty="0" smtClean="0">
              <a:solidFill>
                <a:srgbClr val="000000"/>
              </a:solidFill>
              <a:ea typeface="MS PGothic" pitchFamily="34" charset="-128"/>
            </a:endParaRPr>
          </a:p>
        </p:txBody>
      </p:sp>
    </p:spTree>
    <p:extLst>
      <p:ext uri="{BB962C8B-B14F-4D97-AF65-F5344CB8AC3E}">
        <p14:creationId xmlns:p14="http://schemas.microsoft.com/office/powerpoint/2010/main" val="1798613404"/>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 id="2147483658" r:id="rId4"/>
    <p:sldLayoutId id="2147483659" r:id="rId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4.emf"/><Relationship Id="rId5" Type="http://schemas.openxmlformats.org/officeDocument/2006/relationships/oleObject" Target="../embeddings/oleObject4.bin"/><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emf"/><Relationship Id="rId5" Type="http://schemas.openxmlformats.org/officeDocument/2006/relationships/oleObject" Target="../embeddings/oleObject6.bin"/><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8.emf"/><Relationship Id="rId5" Type="http://schemas.openxmlformats.org/officeDocument/2006/relationships/oleObject" Target="../embeddings/oleObject8.bin"/><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vmlDrawing" Target="../drawings/vmlDrawing5.vml"/><Relationship Id="rId5" Type="http://schemas.openxmlformats.org/officeDocument/2006/relationships/image" Target="../media/image9.emf"/><Relationship Id="rId4" Type="http://schemas.openxmlformats.org/officeDocument/2006/relationships/oleObject" Target="../embeddings/oleObject9.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0.emf"/><Relationship Id="rId4" Type="http://schemas.openxmlformats.org/officeDocument/2006/relationships/oleObject" Target="../embeddings/oleObject10.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1.emf"/><Relationship Id="rId4" Type="http://schemas.openxmlformats.org/officeDocument/2006/relationships/oleObject" Target="../embeddings/oleObject1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2.emf"/><Relationship Id="rId4" Type="http://schemas.openxmlformats.org/officeDocument/2006/relationships/oleObject" Target="../embeddings/oleObject12.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3.emf"/><Relationship Id="rId4" Type="http://schemas.openxmlformats.org/officeDocument/2006/relationships/oleObject" Target="../embeddings/oleObject13.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4.emf"/><Relationship Id="rId4" Type="http://schemas.openxmlformats.org/officeDocument/2006/relationships/oleObject" Target="../embeddings/oleObject14.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6.e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16.bin"/><Relationship Id="rId5" Type="http://schemas.openxmlformats.org/officeDocument/2006/relationships/image" Target="../media/image15.emf"/><Relationship Id="rId4" Type="http://schemas.openxmlformats.org/officeDocument/2006/relationships/oleObject" Target="../embeddings/oleObject15.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8.e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18.bin"/><Relationship Id="rId5" Type="http://schemas.openxmlformats.org/officeDocument/2006/relationships/image" Target="../media/image17.emf"/><Relationship Id="rId4" Type="http://schemas.openxmlformats.org/officeDocument/2006/relationships/oleObject" Target="../embeddings/oleObject17.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19.emf"/><Relationship Id="rId4" Type="http://schemas.openxmlformats.org/officeDocument/2006/relationships/oleObject" Target="../embeddings/oleObject19.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20.emf"/><Relationship Id="rId4" Type="http://schemas.openxmlformats.org/officeDocument/2006/relationships/oleObject" Target="../embeddings/oleObject20.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21.emf"/><Relationship Id="rId4" Type="http://schemas.openxmlformats.org/officeDocument/2006/relationships/oleObject" Target="../embeddings/oleObject2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22.emf"/><Relationship Id="rId4" Type="http://schemas.openxmlformats.org/officeDocument/2006/relationships/oleObject" Target="../embeddings/oleObject22.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23.emf"/><Relationship Id="rId4" Type="http://schemas.openxmlformats.org/officeDocument/2006/relationships/oleObject" Target="../embeddings/oleObject23.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24.emf"/><Relationship Id="rId4" Type="http://schemas.openxmlformats.org/officeDocument/2006/relationships/oleObject" Target="../embeddings/oleObject24.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25.emf"/><Relationship Id="rId4" Type="http://schemas.openxmlformats.org/officeDocument/2006/relationships/oleObject" Target="../embeddings/oleObject25.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26.emf"/><Relationship Id="rId4" Type="http://schemas.openxmlformats.org/officeDocument/2006/relationships/oleObject" Target="../embeddings/oleObject26.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27.emf"/><Relationship Id="rId4" Type="http://schemas.openxmlformats.org/officeDocument/2006/relationships/oleObject" Target="../embeddings/oleObject27.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28.emf"/><Relationship Id="rId4" Type="http://schemas.openxmlformats.org/officeDocument/2006/relationships/oleObject" Target="../embeddings/oleObject28.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1.xml"/><Relationship Id="rId1" Type="http://schemas.openxmlformats.org/officeDocument/2006/relationships/vmlDrawing" Target="../drawings/vmlDrawing23.vml"/><Relationship Id="rId4" Type="http://schemas.openxmlformats.org/officeDocument/2006/relationships/image" Target="../media/image29.emf"/></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4.vml"/><Relationship Id="rId5" Type="http://schemas.openxmlformats.org/officeDocument/2006/relationships/image" Target="../media/image30.emf"/><Relationship Id="rId4" Type="http://schemas.openxmlformats.org/officeDocument/2006/relationships/oleObject" Target="../embeddings/oleObject30.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31.emf"/><Relationship Id="rId4" Type="http://schemas.openxmlformats.org/officeDocument/2006/relationships/oleObject" Target="../embeddings/oleObject31.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32.emf"/><Relationship Id="rId4" Type="http://schemas.openxmlformats.org/officeDocument/2006/relationships/oleObject" Target="../embeddings/oleObject32.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34.emf"/><Relationship Id="rId2" Type="http://schemas.openxmlformats.org/officeDocument/2006/relationships/slideLayout" Target="../slideLayouts/slideLayout3.xml"/><Relationship Id="rId1" Type="http://schemas.openxmlformats.org/officeDocument/2006/relationships/vmlDrawing" Target="../drawings/vmlDrawing27.vml"/><Relationship Id="rId6" Type="http://schemas.openxmlformats.org/officeDocument/2006/relationships/oleObject" Target="../embeddings/oleObject34.bin"/><Relationship Id="rId5" Type="http://schemas.openxmlformats.org/officeDocument/2006/relationships/image" Target="../media/image33.emf"/><Relationship Id="rId4" Type="http://schemas.openxmlformats.org/officeDocument/2006/relationships/oleObject" Target="../embeddings/oleObject33.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xml"/><Relationship Id="rId1" Type="http://schemas.openxmlformats.org/officeDocument/2006/relationships/vmlDrawing" Target="../drawings/vmlDrawing28.vml"/><Relationship Id="rId5" Type="http://schemas.openxmlformats.org/officeDocument/2006/relationships/image" Target="../media/image35.emf"/><Relationship Id="rId4" Type="http://schemas.openxmlformats.org/officeDocument/2006/relationships/oleObject" Target="../embeddings/oleObject35.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image" Target="../media/image36.emf"/><Relationship Id="rId4" Type="http://schemas.openxmlformats.org/officeDocument/2006/relationships/oleObject" Target="../embeddings/oleObject36.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37.emf"/><Relationship Id="rId4" Type="http://schemas.openxmlformats.org/officeDocument/2006/relationships/oleObject" Target="../embeddings/oleObject37.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vmlDrawing" Target="../drawings/vmlDrawing31.vml"/><Relationship Id="rId5" Type="http://schemas.openxmlformats.org/officeDocument/2006/relationships/image" Target="../media/image38.emf"/><Relationship Id="rId4" Type="http://schemas.openxmlformats.org/officeDocument/2006/relationships/oleObject" Target="../embeddings/oleObject38.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vmlDrawing" Target="../drawings/vmlDrawing32.vml"/><Relationship Id="rId5" Type="http://schemas.openxmlformats.org/officeDocument/2006/relationships/image" Target="../media/image39.emf"/><Relationship Id="rId4" Type="http://schemas.openxmlformats.org/officeDocument/2006/relationships/oleObject" Target="../embeddings/oleObject39.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vmlDrawing" Target="../drawings/vmlDrawing33.vml"/><Relationship Id="rId5" Type="http://schemas.openxmlformats.org/officeDocument/2006/relationships/image" Target="../media/image40.emf"/><Relationship Id="rId4" Type="http://schemas.openxmlformats.org/officeDocument/2006/relationships/oleObject" Target="../embeddings/oleObject40.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image" Target="../media/image41.emf"/><Relationship Id="rId4" Type="http://schemas.openxmlformats.org/officeDocument/2006/relationships/oleObject" Target="../embeddings/oleObject41.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image" Target="../media/image42.emf"/><Relationship Id="rId4" Type="http://schemas.openxmlformats.org/officeDocument/2006/relationships/oleObject" Target="../embeddings/oleObject42.bin"/></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36.vml"/><Relationship Id="rId5" Type="http://schemas.openxmlformats.org/officeDocument/2006/relationships/image" Target="../media/image43.emf"/><Relationship Id="rId4" Type="http://schemas.openxmlformats.org/officeDocument/2006/relationships/oleObject" Target="../embeddings/oleObject43.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2.xml"/><Relationship Id="rId1" Type="http://schemas.openxmlformats.org/officeDocument/2006/relationships/vmlDrawing" Target="../drawings/vmlDrawing37.vml"/><Relationship Id="rId4" Type="http://schemas.openxmlformats.org/officeDocument/2006/relationships/image" Target="../media/image44.emf"/></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image" Target="../media/image46.emf"/><Relationship Id="rId2" Type="http://schemas.openxmlformats.org/officeDocument/2006/relationships/slideLayout" Target="../slideLayouts/slideLayout2.xml"/><Relationship Id="rId1" Type="http://schemas.openxmlformats.org/officeDocument/2006/relationships/vmlDrawing" Target="../drawings/vmlDrawing38.vml"/><Relationship Id="rId6" Type="http://schemas.openxmlformats.org/officeDocument/2006/relationships/oleObject" Target="../embeddings/oleObject46.bin"/><Relationship Id="rId5" Type="http://schemas.openxmlformats.org/officeDocument/2006/relationships/image" Target="../media/image45.emf"/><Relationship Id="rId4" Type="http://schemas.openxmlformats.org/officeDocument/2006/relationships/oleObject" Target="../embeddings/oleObject45.bin"/></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39.vml"/><Relationship Id="rId4" Type="http://schemas.openxmlformats.org/officeDocument/2006/relationships/image" Target="../media/image47.em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image" Target="../media/image49.emf"/><Relationship Id="rId5" Type="http://schemas.openxmlformats.org/officeDocument/2006/relationships/oleObject" Target="../embeddings/oleObject49.bin"/><Relationship Id="rId4" Type="http://schemas.openxmlformats.org/officeDocument/2006/relationships/image" Target="../media/image48.emf"/></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41.vml"/><Relationship Id="rId5" Type="http://schemas.openxmlformats.org/officeDocument/2006/relationships/image" Target="../media/image50.emf"/><Relationship Id="rId4" Type="http://schemas.openxmlformats.org/officeDocument/2006/relationships/oleObject" Target="../embeddings/oleObject50.bin"/></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42.vml"/><Relationship Id="rId4" Type="http://schemas.openxmlformats.org/officeDocument/2006/relationships/image" Target="../media/image51.emf"/></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43.vml"/><Relationship Id="rId5" Type="http://schemas.openxmlformats.org/officeDocument/2006/relationships/image" Target="../media/image52.emf"/><Relationship Id="rId4" Type="http://schemas.openxmlformats.org/officeDocument/2006/relationships/oleObject" Target="../embeddings/oleObject52.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44.vml"/><Relationship Id="rId5" Type="http://schemas.openxmlformats.org/officeDocument/2006/relationships/image" Target="../media/image53.emf"/><Relationship Id="rId4" Type="http://schemas.openxmlformats.org/officeDocument/2006/relationships/oleObject" Target="../embeddings/oleObject53.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9.xml"/><Relationship Id="rId7" Type="http://schemas.openxmlformats.org/officeDocument/2006/relationships/image" Target="../media/image55.emf"/><Relationship Id="rId2" Type="http://schemas.openxmlformats.org/officeDocument/2006/relationships/slideLayout" Target="../slideLayouts/slideLayout3.xml"/><Relationship Id="rId1" Type="http://schemas.openxmlformats.org/officeDocument/2006/relationships/vmlDrawing" Target="../drawings/vmlDrawing45.vml"/><Relationship Id="rId6" Type="http://schemas.openxmlformats.org/officeDocument/2006/relationships/oleObject" Target="../embeddings/oleObject55.bin"/><Relationship Id="rId5" Type="http://schemas.openxmlformats.org/officeDocument/2006/relationships/image" Target="../media/image54.emf"/><Relationship Id="rId4" Type="http://schemas.openxmlformats.org/officeDocument/2006/relationships/oleObject" Target="../embeddings/oleObject54.bin"/></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685800" y="2302851"/>
            <a:ext cx="7772400" cy="1470025"/>
          </a:xfrm>
          <a:prstGeom prst="rect">
            <a:avLst/>
          </a:prstGeom>
        </p:spPr>
        <p:txBody>
          <a:bodyPr>
            <a:noAutofit/>
          </a:bodyPr>
          <a:lstStyle/>
          <a:p>
            <a:pPr eaLnBrk="1" hangingPunct="1"/>
            <a:r>
              <a:rPr lang="es-MX" sz="5400" dirty="0" smtClean="0">
                <a:solidFill>
                  <a:schemeClr val="tx1"/>
                </a:solidFill>
                <a:latin typeface="Arial" pitchFamily="34" charset="0"/>
                <a:cs typeface="Arial" pitchFamily="34" charset="0"/>
              </a:rPr>
              <a:t>Baja California</a:t>
            </a:r>
            <a:endParaRPr lang="es-ES" sz="5400" dirty="0" smtClean="0">
              <a:solidFill>
                <a:schemeClr val="tx1"/>
              </a:solidFill>
              <a:latin typeface="Arial" pitchFamily="34" charset="0"/>
              <a:cs typeface="Arial" pitchFamily="34" charset="0"/>
            </a:endParaRPr>
          </a:p>
        </p:txBody>
      </p:sp>
      <p:sp>
        <p:nvSpPr>
          <p:cNvPr id="3075" name="Rectangle 3"/>
          <p:cNvSpPr>
            <a:spLocks noChangeArrowheads="1"/>
          </p:cNvSpPr>
          <p:nvPr/>
        </p:nvSpPr>
        <p:spPr bwMode="auto">
          <a:xfrm>
            <a:off x="1609357" y="3828321"/>
            <a:ext cx="59213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MX" sz="3200" dirty="0" smtClean="0">
                <a:solidFill>
                  <a:srgbClr val="FF0000"/>
                </a:solidFill>
                <a:latin typeface="Arial" pitchFamily="34" charset="0"/>
                <a:cs typeface="Arial" pitchFamily="34" charset="0"/>
              </a:rPr>
              <a:t>16</a:t>
            </a:r>
            <a:r>
              <a:rPr lang="es-MX" sz="3200" b="0" dirty="0" smtClean="0">
                <a:solidFill>
                  <a:srgbClr val="FF0000"/>
                </a:solidFill>
                <a:latin typeface="Arial" pitchFamily="34" charset="0"/>
                <a:cs typeface="Arial" pitchFamily="34" charset="0"/>
              </a:rPr>
              <a:t> </a:t>
            </a:r>
            <a:r>
              <a:rPr lang="es-MX" sz="3200" b="0" dirty="0">
                <a:solidFill>
                  <a:srgbClr val="FF0000"/>
                </a:solidFill>
                <a:latin typeface="Arial" pitchFamily="34" charset="0"/>
                <a:cs typeface="Arial" pitchFamily="34" charset="0"/>
              </a:rPr>
              <a:t>de </a:t>
            </a:r>
            <a:r>
              <a:rPr lang="es-MX" sz="3200" dirty="0" smtClean="0">
                <a:solidFill>
                  <a:srgbClr val="FF0000"/>
                </a:solidFill>
                <a:latin typeface="Arial" pitchFamily="34" charset="0"/>
                <a:cs typeface="Arial" pitchFamily="34" charset="0"/>
              </a:rPr>
              <a:t>abril</a:t>
            </a:r>
            <a:r>
              <a:rPr lang="es-MX" sz="3200" b="0" dirty="0" smtClean="0">
                <a:solidFill>
                  <a:srgbClr val="FF0000"/>
                </a:solidFill>
                <a:latin typeface="Arial" pitchFamily="34" charset="0"/>
                <a:cs typeface="Arial" pitchFamily="34" charset="0"/>
              </a:rPr>
              <a:t> de 2012</a:t>
            </a:r>
            <a:endParaRPr lang="es-ES_tradnl" sz="3200" b="0" dirty="0">
              <a:solidFill>
                <a:srgbClr val="FF0000"/>
              </a:solidFill>
              <a:latin typeface="Arial" pitchFamily="34" charset="0"/>
              <a:cs typeface="Arial" pitchFamily="34" charset="0"/>
            </a:endParaRPr>
          </a:p>
        </p:txBody>
      </p:sp>
      <p:sp>
        <p:nvSpPr>
          <p:cNvPr id="2" name="1 CuadroTexto"/>
          <p:cNvSpPr txBox="1"/>
          <p:nvPr/>
        </p:nvSpPr>
        <p:spPr bwMode="auto">
          <a:xfrm>
            <a:off x="2065867" y="778933"/>
            <a:ext cx="184731" cy="230832"/>
          </a:xfrm>
          <a:prstGeom prst="rect">
            <a:avLst/>
          </a:prstGeom>
          <a:solidFill>
            <a:schemeClr val="bg1"/>
          </a:solidFill>
          <a:ln w="9525">
            <a:noFill/>
            <a:miter lim="800000"/>
            <a:headEnd/>
            <a:tailEnd/>
          </a:ln>
        </p:spPr>
        <p:txBody>
          <a:bodyPr wrap="none" rtlCol="0" anchor="ctr">
            <a:spAutoFit/>
          </a:bodyPr>
          <a:lstStyle/>
          <a:p>
            <a:pPr algn="l" rtl="0" fontAlgn="base">
              <a:spcBef>
                <a:spcPct val="0"/>
              </a:spcBef>
              <a:spcAft>
                <a:spcPct val="0"/>
              </a:spcAft>
            </a:pPr>
            <a:endParaRPr lang="es-MX" sz="900" b="0" kern="1200" dirty="0">
              <a:solidFill>
                <a:srgbClr val="000000"/>
              </a:solidFill>
              <a:latin typeface="Arial" charset="0"/>
              <a:ea typeface="MS PGothic"/>
              <a:cs typeface="Arial" charset="0"/>
            </a:endParaRPr>
          </a:p>
        </p:txBody>
      </p:sp>
    </p:spTree>
    <p:extLst>
      <p:ext uri="{BB962C8B-B14F-4D97-AF65-F5344CB8AC3E}">
        <p14:creationId xmlns:p14="http://schemas.microsoft.com/office/powerpoint/2010/main" val="18364278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999056"/>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Indicadores electorales </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88691420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3911735251"/>
              </p:ext>
            </p:extLst>
          </p:nvPr>
        </p:nvGraphicFramePr>
        <p:xfrm>
          <a:off x="294412" y="1658366"/>
          <a:ext cx="4227513" cy="4143375"/>
        </p:xfrm>
        <a:graphic>
          <a:graphicData uri="http://schemas.openxmlformats.org/presentationml/2006/ole">
            <mc:AlternateContent xmlns:mc="http://schemas.openxmlformats.org/markup-compatibility/2006">
              <mc:Choice xmlns:v="urn:schemas-microsoft-com:vml" Requires="v">
                <p:oleObj spid="_x0000_s814104" name="Gráfico" r:id="rId3" imgW="5753160" imgH="5638710" progId="MSGraph.Chart.8">
                  <p:embed followColorScheme="full"/>
                </p:oleObj>
              </mc:Choice>
              <mc:Fallback>
                <p:oleObj name="Gráfico" r:id="rId3" imgW="5753160" imgH="5638710" progId="MSGraph.Chart.8">
                  <p:embed followColorScheme="full"/>
                  <p:pic>
                    <p:nvPicPr>
                      <p:cNvPr id="0" name=""/>
                      <p:cNvPicPr>
                        <a:picLocks noChangeAspect="1" noChangeArrowheads="1"/>
                      </p:cNvPicPr>
                      <p:nvPr/>
                    </p:nvPicPr>
                    <p:blipFill>
                      <a:blip r:embed="rId4"/>
                      <a:srcRect/>
                      <a:stretch>
                        <a:fillRect/>
                      </a:stretch>
                    </p:blipFill>
                    <p:spPr bwMode="auto">
                      <a:xfrm>
                        <a:off x="294412" y="1658366"/>
                        <a:ext cx="4227513"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8" name="Rectangle 2"/>
          <p:cNvSpPr>
            <a:spLocks noChangeArrowheads="1"/>
          </p:cNvSpPr>
          <p:nvPr/>
        </p:nvSpPr>
        <p:spPr bwMode="auto">
          <a:xfrm>
            <a:off x="1102659"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Presidente de la República</a:t>
            </a:r>
            <a:endParaRPr lang="es-ES_tradnl" sz="2600" b="1" dirty="0">
              <a:solidFill>
                <a:srgbClr val="000000"/>
              </a:solidFill>
              <a:latin typeface="Arial" pitchFamily="34" charset="0"/>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2829655247"/>
              </p:ext>
            </p:extLst>
          </p:nvPr>
        </p:nvGraphicFramePr>
        <p:xfrm>
          <a:off x="4613959" y="1578737"/>
          <a:ext cx="4227512" cy="4143375"/>
        </p:xfrm>
        <a:graphic>
          <a:graphicData uri="http://schemas.openxmlformats.org/presentationml/2006/ole">
            <mc:AlternateContent xmlns:mc="http://schemas.openxmlformats.org/markup-compatibility/2006">
              <mc:Choice xmlns:v="urn:schemas-microsoft-com:vml" Requires="v">
                <p:oleObj spid="_x0000_s814105" name="Gráfico" r:id="rId5" imgW="5753160" imgH="5638710" progId="MSGraph.Chart.8">
                  <p:embed followColorScheme="full"/>
                </p:oleObj>
              </mc:Choice>
              <mc:Fallback>
                <p:oleObj name="Gráfico" r:id="rId5" imgW="5753160" imgH="5638710" progId="MSGraph.Chart.8">
                  <p:embed followColorScheme="full"/>
                  <p:pic>
                    <p:nvPicPr>
                      <p:cNvPr id="0" name=""/>
                      <p:cNvPicPr>
                        <a:picLocks noChangeAspect="1" noChangeArrowheads="1"/>
                      </p:cNvPicPr>
                      <p:nvPr/>
                    </p:nvPicPr>
                    <p:blipFill>
                      <a:blip r:embed="rId6"/>
                      <a:srcRect/>
                      <a:stretch>
                        <a:fillRect/>
                      </a:stretch>
                    </p:blipFill>
                    <p:spPr bwMode="auto">
                      <a:xfrm>
                        <a:off x="4613959" y="1578737"/>
                        <a:ext cx="4227512"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
        <p:nvSpPr>
          <p:cNvPr id="12" name="Rectangle 4"/>
          <p:cNvSpPr>
            <a:spLocks noChangeArrowheads="1"/>
          </p:cNvSpPr>
          <p:nvPr/>
        </p:nvSpPr>
        <p:spPr bwMode="auto">
          <a:xfrm>
            <a:off x="6798019" y="6117498"/>
            <a:ext cx="156004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6567421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p:cNvSpPr>
            <a:spLocks noChangeArrowheads="1"/>
          </p:cNvSpPr>
          <p:nvPr/>
        </p:nvSpPr>
        <p:spPr bwMode="auto">
          <a:xfrm>
            <a:off x="6798019" y="6117498"/>
            <a:ext cx="1592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smtClean="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3332338095"/>
              </p:ext>
            </p:extLst>
          </p:nvPr>
        </p:nvGraphicFramePr>
        <p:xfrm>
          <a:off x="361845" y="1531938"/>
          <a:ext cx="4240213" cy="4470400"/>
        </p:xfrm>
        <a:graphic>
          <a:graphicData uri="http://schemas.openxmlformats.org/presentationml/2006/ole">
            <mc:AlternateContent xmlns:mc="http://schemas.openxmlformats.org/markup-compatibility/2006">
              <mc:Choice xmlns:v="urn:schemas-microsoft-com:vml" Requires="v">
                <p:oleObj spid="_x0000_s815128" name="Gráfico" r:id="rId3" imgW="5724540" imgH="6077040" progId="MSGraph.Chart.8">
                  <p:embed followColorScheme="full"/>
                </p:oleObj>
              </mc:Choice>
              <mc:Fallback>
                <p:oleObj name="Gráfico" r:id="rId3" imgW="5724540" imgH="6077040" progId="MSGraph.Chart.8">
                  <p:embed followColorScheme="full"/>
                  <p:pic>
                    <p:nvPicPr>
                      <p:cNvPr id="0" name=""/>
                      <p:cNvPicPr>
                        <a:picLocks noChangeAspect="1" noChangeArrowheads="1"/>
                      </p:cNvPicPr>
                      <p:nvPr/>
                    </p:nvPicPr>
                    <p:blipFill>
                      <a:blip r:embed="rId4"/>
                      <a:srcRect/>
                      <a:stretch>
                        <a:fillRect/>
                      </a:stretch>
                    </p:blipFill>
                    <p:spPr bwMode="auto">
                      <a:xfrm>
                        <a:off x="361845" y="1531938"/>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4200117660"/>
              </p:ext>
            </p:extLst>
          </p:nvPr>
        </p:nvGraphicFramePr>
        <p:xfrm>
          <a:off x="4843314" y="1539433"/>
          <a:ext cx="4240213" cy="4470400"/>
        </p:xfrm>
        <a:graphic>
          <a:graphicData uri="http://schemas.openxmlformats.org/presentationml/2006/ole">
            <mc:AlternateContent xmlns:mc="http://schemas.openxmlformats.org/markup-compatibility/2006">
              <mc:Choice xmlns:v="urn:schemas-microsoft-com:vml" Requires="v">
                <p:oleObj spid="_x0000_s815129" name="Gráfico" r:id="rId5" imgW="5733990" imgH="6067335" progId="MSGraph.Chart.8">
                  <p:embed followColorScheme="full"/>
                </p:oleObj>
              </mc:Choice>
              <mc:Fallback>
                <p:oleObj name="Gráfico" r:id="rId5" imgW="5733990" imgH="6067335" progId="MSGraph.Chart.8">
                  <p:embed followColorScheme="full"/>
                  <p:pic>
                    <p:nvPicPr>
                      <p:cNvPr id="0" name=""/>
                      <p:cNvPicPr>
                        <a:picLocks noChangeAspect="1" noChangeArrowheads="1"/>
                      </p:cNvPicPr>
                      <p:nvPr/>
                    </p:nvPicPr>
                    <p:blipFill>
                      <a:blip r:embed="rId6"/>
                      <a:srcRect/>
                      <a:stretch>
                        <a:fillRect/>
                      </a:stretch>
                    </p:blipFill>
                    <p:spPr bwMode="auto">
                      <a:xfrm>
                        <a:off x="4843314" y="1539433"/>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13"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
        <p:nvSpPr>
          <p:cNvPr id="9" name="Rectangle 2"/>
          <p:cNvSpPr>
            <a:spLocks noChangeArrowheads="1"/>
          </p:cNvSpPr>
          <p:nvPr/>
        </p:nvSpPr>
        <p:spPr bwMode="auto">
          <a:xfrm>
            <a:off x="1089011"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Senador </a:t>
            </a:r>
            <a:endParaRPr lang="es-ES_tradnl" sz="26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1930962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8 Objeto"/>
          <p:cNvGraphicFramePr>
            <a:graphicFrameLocks noChangeAspect="1"/>
          </p:cNvGraphicFramePr>
          <p:nvPr>
            <p:extLst>
              <p:ext uri="{D42A27DB-BD31-4B8C-83A1-F6EECF244321}">
                <p14:modId xmlns:p14="http://schemas.microsoft.com/office/powerpoint/2010/main" val="3178223893"/>
              </p:ext>
            </p:extLst>
          </p:nvPr>
        </p:nvGraphicFramePr>
        <p:xfrm>
          <a:off x="633644" y="1658366"/>
          <a:ext cx="4227513" cy="4143375"/>
        </p:xfrm>
        <a:graphic>
          <a:graphicData uri="http://schemas.openxmlformats.org/presentationml/2006/ole">
            <mc:AlternateContent xmlns:mc="http://schemas.openxmlformats.org/markup-compatibility/2006">
              <mc:Choice xmlns:v="urn:schemas-microsoft-com:vml" Requires="v">
                <p:oleObj spid="_x0000_s816152" name="Gráfico" r:id="rId3" imgW="5753160" imgH="5638710" progId="MSGraph.Chart.8">
                  <p:embed followColorScheme="full"/>
                </p:oleObj>
              </mc:Choice>
              <mc:Fallback>
                <p:oleObj name="Gráfico" r:id="rId3" imgW="5753160" imgH="5638710" progId="MSGraph.Chart.8">
                  <p:embed followColorScheme="full"/>
                  <p:pic>
                    <p:nvPicPr>
                      <p:cNvPr id="0" name=""/>
                      <p:cNvPicPr>
                        <a:picLocks noChangeAspect="1" noChangeArrowheads="1"/>
                      </p:cNvPicPr>
                      <p:nvPr/>
                    </p:nvPicPr>
                    <p:blipFill>
                      <a:blip r:embed="rId4"/>
                      <a:srcRect/>
                      <a:stretch>
                        <a:fillRect/>
                      </a:stretch>
                    </p:blipFill>
                    <p:spPr bwMode="auto">
                      <a:xfrm>
                        <a:off x="633644" y="1658366"/>
                        <a:ext cx="4227513"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12 Objeto"/>
          <p:cNvGraphicFramePr>
            <a:graphicFrameLocks noChangeAspect="1"/>
          </p:cNvGraphicFramePr>
          <p:nvPr>
            <p:extLst>
              <p:ext uri="{D42A27DB-BD31-4B8C-83A1-F6EECF244321}">
                <p14:modId xmlns:p14="http://schemas.microsoft.com/office/powerpoint/2010/main" val="1716279025"/>
              </p:ext>
            </p:extLst>
          </p:nvPr>
        </p:nvGraphicFramePr>
        <p:xfrm>
          <a:off x="5018309" y="1654937"/>
          <a:ext cx="4227512" cy="4143375"/>
        </p:xfrm>
        <a:graphic>
          <a:graphicData uri="http://schemas.openxmlformats.org/presentationml/2006/ole">
            <mc:AlternateContent xmlns:mc="http://schemas.openxmlformats.org/markup-compatibility/2006">
              <mc:Choice xmlns:v="urn:schemas-microsoft-com:vml" Requires="v">
                <p:oleObj spid="_x0000_s816153" name="Gráfico" r:id="rId5" imgW="5753160" imgH="5638710" progId="MSGraph.Chart.8">
                  <p:embed followColorScheme="full"/>
                </p:oleObj>
              </mc:Choice>
              <mc:Fallback>
                <p:oleObj name="Gráfico" r:id="rId5" imgW="5753160" imgH="5638710" progId="MSGraph.Chart.8">
                  <p:embed followColorScheme="full"/>
                  <p:pic>
                    <p:nvPicPr>
                      <p:cNvPr id="0" name=""/>
                      <p:cNvPicPr>
                        <a:picLocks noChangeAspect="1" noChangeArrowheads="1"/>
                      </p:cNvPicPr>
                      <p:nvPr/>
                    </p:nvPicPr>
                    <p:blipFill>
                      <a:blip r:embed="rId6"/>
                      <a:srcRect/>
                      <a:stretch>
                        <a:fillRect/>
                      </a:stretch>
                    </p:blipFill>
                    <p:spPr bwMode="auto">
                      <a:xfrm>
                        <a:off x="5018309" y="1654937"/>
                        <a:ext cx="4227512" cy="414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4"/>
          <p:cNvSpPr>
            <a:spLocks noChangeArrowheads="1"/>
          </p:cNvSpPr>
          <p:nvPr/>
        </p:nvSpPr>
        <p:spPr bwMode="auto">
          <a:xfrm>
            <a:off x="6798019" y="6117498"/>
            <a:ext cx="156004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sp>
        <p:nvSpPr>
          <p:cNvPr id="10" name="Rectangle 2"/>
          <p:cNvSpPr>
            <a:spLocks noChangeArrowheads="1"/>
          </p:cNvSpPr>
          <p:nvPr/>
        </p:nvSpPr>
        <p:spPr bwMode="auto">
          <a:xfrm>
            <a:off x="1089011"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Diputado Federal </a:t>
            </a:r>
            <a:endParaRPr lang="es-ES_tradnl" sz="2600" b="1" dirty="0">
              <a:solidFill>
                <a:srgbClr val="000000"/>
              </a:solidFill>
              <a:latin typeface="Arial" pitchFamily="34" charset="0"/>
              <a:cs typeface="Arial" pitchFamily="34" charset="0"/>
            </a:endParaRPr>
          </a:p>
        </p:txBody>
      </p:sp>
      <p:sp>
        <p:nvSpPr>
          <p:cNvPr id="12"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16"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Tree>
    <p:extLst>
      <p:ext uri="{BB962C8B-B14F-4D97-AF65-F5344CB8AC3E}">
        <p14:creationId xmlns:p14="http://schemas.microsoft.com/office/powerpoint/2010/main" val="27805446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102659" y="-86518"/>
            <a:ext cx="72960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a:solidFill>
                  <a:srgbClr val="000000"/>
                </a:solidFill>
                <a:latin typeface="Arial" pitchFamily="34" charset="0"/>
                <a:cs typeface="Arial" pitchFamily="34" charset="0"/>
              </a:rPr>
              <a:t>Intención de voto </a:t>
            </a:r>
            <a:endParaRPr lang="es-MX" sz="2600" b="1" dirty="0" smtClean="0">
              <a:solidFill>
                <a:srgbClr val="000000"/>
              </a:solidFill>
              <a:latin typeface="Arial" pitchFamily="34" charset="0"/>
              <a:cs typeface="Arial" pitchFamily="34" charset="0"/>
            </a:endParaRPr>
          </a:p>
          <a:p>
            <a:pPr algn="r"/>
            <a:r>
              <a:rPr lang="es-MX" sz="2600" b="1" dirty="0" smtClean="0">
                <a:solidFill>
                  <a:srgbClr val="000000"/>
                </a:solidFill>
                <a:latin typeface="Arial" pitchFamily="34" charset="0"/>
                <a:cs typeface="Arial" pitchFamily="34" charset="0"/>
              </a:rPr>
              <a:t>Diputado Federal -Alianzas- </a:t>
            </a:r>
            <a:endParaRPr lang="es-ES_tradnl" sz="2600" b="1" dirty="0">
              <a:solidFill>
                <a:srgbClr val="000000"/>
              </a:solidFill>
              <a:latin typeface="Arial" pitchFamily="34" charset="0"/>
              <a:cs typeface="Arial" pitchFamily="34" charset="0"/>
            </a:endParaRPr>
          </a:p>
        </p:txBody>
      </p:sp>
      <p:sp>
        <p:nvSpPr>
          <p:cNvPr id="10" name="Rectangle 4"/>
          <p:cNvSpPr>
            <a:spLocks noChangeArrowheads="1"/>
          </p:cNvSpPr>
          <p:nvPr/>
        </p:nvSpPr>
        <p:spPr bwMode="auto">
          <a:xfrm>
            <a:off x="6798019" y="6117498"/>
            <a:ext cx="1592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dirty="0" smtClean="0">
                <a:solidFill>
                  <a:srgbClr val="000000"/>
                </a:solidFill>
                <a:latin typeface="Arial" pitchFamily="34" charset="0"/>
                <a:cs typeface="Arial" pitchFamily="34" charset="0"/>
              </a:rPr>
              <a:t>^</a:t>
            </a:r>
            <a:r>
              <a:rPr lang="es-MX" sz="900" b="1" i="1" dirty="0" smtClean="0">
                <a:solidFill>
                  <a:srgbClr val="000000"/>
                </a:solidFill>
                <a:latin typeface="Arial" pitchFamily="34" charset="0"/>
                <a:cs typeface="Arial" pitchFamily="34" charset="0"/>
              </a:rPr>
              <a:t>Sin </a:t>
            </a:r>
            <a:r>
              <a:rPr lang="es-MX" sz="900" b="1" i="1" dirty="0">
                <a:solidFill>
                  <a:srgbClr val="000000"/>
                </a:solidFill>
                <a:latin typeface="Arial" pitchFamily="34" charset="0"/>
                <a:cs typeface="Arial" pitchFamily="34" charset="0"/>
              </a:rPr>
              <a:t>incluir no respuesta</a:t>
            </a:r>
            <a:endParaRPr lang="es-ES" sz="900" b="1" i="1" dirty="0">
              <a:solidFill>
                <a:srgbClr val="000000"/>
              </a:solidFill>
              <a:latin typeface="Arial" pitchFamily="34" charset="0"/>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1921956717"/>
              </p:ext>
            </p:extLst>
          </p:nvPr>
        </p:nvGraphicFramePr>
        <p:xfrm>
          <a:off x="1078824" y="1531938"/>
          <a:ext cx="4240213" cy="4470400"/>
        </p:xfrm>
        <a:graphic>
          <a:graphicData uri="http://schemas.openxmlformats.org/presentationml/2006/ole">
            <mc:AlternateContent xmlns:mc="http://schemas.openxmlformats.org/markup-compatibility/2006">
              <mc:Choice xmlns:v="urn:schemas-microsoft-com:vml" Requires="v">
                <p:oleObj spid="_x0000_s817176" name="Gráfico" r:id="rId3" imgW="5733990" imgH="6077040" progId="MSGraph.Chart.8">
                  <p:embed followColorScheme="full"/>
                </p:oleObj>
              </mc:Choice>
              <mc:Fallback>
                <p:oleObj name="Gráfico" r:id="rId3" imgW="5733990" imgH="6077040" progId="MSGraph.Chart.8">
                  <p:embed followColorScheme="full"/>
                  <p:pic>
                    <p:nvPicPr>
                      <p:cNvPr id="0" name=""/>
                      <p:cNvPicPr>
                        <a:picLocks noChangeAspect="1" noChangeArrowheads="1"/>
                      </p:cNvPicPr>
                      <p:nvPr/>
                    </p:nvPicPr>
                    <p:blipFill>
                      <a:blip r:embed="rId4"/>
                      <a:srcRect/>
                      <a:stretch>
                        <a:fillRect/>
                      </a:stretch>
                    </p:blipFill>
                    <p:spPr bwMode="auto">
                      <a:xfrm>
                        <a:off x="1078824" y="1531938"/>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3730128698"/>
              </p:ext>
            </p:extLst>
          </p:nvPr>
        </p:nvGraphicFramePr>
        <p:xfrm>
          <a:off x="4899868" y="1393959"/>
          <a:ext cx="4240213" cy="4470400"/>
        </p:xfrm>
        <a:graphic>
          <a:graphicData uri="http://schemas.openxmlformats.org/presentationml/2006/ole">
            <mc:AlternateContent xmlns:mc="http://schemas.openxmlformats.org/markup-compatibility/2006">
              <mc:Choice xmlns:v="urn:schemas-microsoft-com:vml" Requires="v">
                <p:oleObj spid="_x0000_s817177" name="Gráfico" r:id="rId5" imgW="5733990" imgH="6077040" progId="MSGraph.Chart.8">
                  <p:embed followColorScheme="full"/>
                </p:oleObj>
              </mc:Choice>
              <mc:Fallback>
                <p:oleObj name="Gráfico" r:id="rId5" imgW="5733990" imgH="6077040" progId="MSGraph.Chart.8">
                  <p:embed followColorScheme="full"/>
                  <p:pic>
                    <p:nvPicPr>
                      <p:cNvPr id="0" name=""/>
                      <p:cNvPicPr>
                        <a:picLocks noChangeAspect="1" noChangeArrowheads="1"/>
                      </p:cNvPicPr>
                      <p:nvPr/>
                    </p:nvPicPr>
                    <p:blipFill>
                      <a:blip r:embed="rId6"/>
                      <a:srcRect/>
                      <a:stretch>
                        <a:fillRect/>
                      </a:stretch>
                    </p:blipFill>
                    <p:spPr bwMode="auto">
                      <a:xfrm>
                        <a:off x="4899868" y="1393959"/>
                        <a:ext cx="4240213" cy="447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 Box 3"/>
          <p:cNvSpPr txBox="1">
            <a:spLocks noChangeArrowheads="1"/>
          </p:cNvSpPr>
          <p:nvPr/>
        </p:nvSpPr>
        <p:spPr bwMode="auto">
          <a:xfrm>
            <a:off x="5597443"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efectiva</a:t>
            </a:r>
            <a:r>
              <a:rPr lang="es-MX" sz="1500" dirty="0" smtClean="0">
                <a:solidFill>
                  <a:srgbClr val="000000"/>
                </a:solidFill>
                <a:latin typeface="Arial" pitchFamily="34" charset="0"/>
                <a:cs typeface="Arial" pitchFamily="34" charset="0"/>
              </a:rPr>
              <a:t>^</a:t>
            </a:r>
            <a:endParaRPr lang="es-MX" sz="1500" dirty="0">
              <a:solidFill>
                <a:srgbClr val="000000"/>
              </a:solidFill>
              <a:latin typeface="Arial" pitchFamily="34" charset="0"/>
              <a:cs typeface="Arial" pitchFamily="34" charset="0"/>
            </a:endParaRPr>
          </a:p>
        </p:txBody>
      </p:sp>
      <p:sp>
        <p:nvSpPr>
          <p:cNvPr id="13" name="Text Box 3"/>
          <p:cNvSpPr txBox="1">
            <a:spLocks noChangeArrowheads="1"/>
          </p:cNvSpPr>
          <p:nvPr/>
        </p:nvSpPr>
        <p:spPr bwMode="auto">
          <a:xfrm>
            <a:off x="1118484" y="1136093"/>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Tree>
    <p:extLst>
      <p:ext uri="{BB962C8B-B14F-4D97-AF65-F5344CB8AC3E}">
        <p14:creationId xmlns:p14="http://schemas.microsoft.com/office/powerpoint/2010/main" val="28921701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3"/>
          <p:cNvGraphicFramePr>
            <a:graphicFrameLocks noChangeAspect="1"/>
          </p:cNvGraphicFramePr>
          <p:nvPr>
            <p:extLst>
              <p:ext uri="{D42A27DB-BD31-4B8C-83A1-F6EECF244321}">
                <p14:modId xmlns:p14="http://schemas.microsoft.com/office/powerpoint/2010/main" val="2722508859"/>
              </p:ext>
            </p:extLst>
          </p:nvPr>
        </p:nvGraphicFramePr>
        <p:xfrm>
          <a:off x="2987824" y="1403472"/>
          <a:ext cx="5214937" cy="4797425"/>
        </p:xfrm>
        <a:graphic>
          <a:graphicData uri="http://schemas.openxmlformats.org/presentationml/2006/ole">
            <mc:AlternateContent xmlns:mc="http://schemas.openxmlformats.org/markup-compatibility/2006">
              <mc:Choice xmlns:v="urn:schemas-microsoft-com:vml" Requires="v">
                <p:oleObj spid="_x0000_s818189" name="Gráfico" r:id="rId4" imgW="6934140" imgH="6410235" progId="MSGraph.Chart.8">
                  <p:embed followColorScheme="full"/>
                </p:oleObj>
              </mc:Choice>
              <mc:Fallback>
                <p:oleObj name="Gráfico" r:id="rId4" imgW="6934140" imgH="6410235" progId="MSGraph.Chart.8">
                  <p:embed followColorScheme="full"/>
                  <p:pic>
                    <p:nvPicPr>
                      <p:cNvPr id="0" name=""/>
                      <p:cNvPicPr>
                        <a:picLocks noChangeAspect="1" noChangeArrowheads="1"/>
                      </p:cNvPicPr>
                      <p:nvPr/>
                    </p:nvPicPr>
                    <p:blipFill>
                      <a:blip r:embed="rId5"/>
                      <a:srcRect/>
                      <a:stretch>
                        <a:fillRect/>
                      </a:stretch>
                    </p:blipFill>
                    <p:spPr bwMode="auto">
                      <a:xfrm>
                        <a:off x="2987824" y="1403472"/>
                        <a:ext cx="5214937" cy="4797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15"/>
          <p:cNvSpPr>
            <a:spLocks noChangeArrowheads="1"/>
          </p:cNvSpPr>
          <p:nvPr/>
        </p:nvSpPr>
        <p:spPr bwMode="auto">
          <a:xfrm>
            <a:off x="6795990" y="1619542"/>
            <a:ext cx="654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ES" sz="1400" b="1" dirty="0" smtClean="0">
                <a:solidFill>
                  <a:prstClr val="black"/>
                </a:solidFill>
                <a:latin typeface="Arial" pitchFamily="34" charset="0"/>
                <a:cs typeface="Arial" pitchFamily="34" charset="0"/>
              </a:rPr>
              <a:t>32%</a:t>
            </a:r>
            <a:endParaRPr lang="es-ES_tradnl" sz="1400" b="1" dirty="0">
              <a:solidFill>
                <a:prstClr val="black"/>
              </a:solidFill>
              <a:latin typeface="Arial" pitchFamily="34" charset="0"/>
              <a:cs typeface="Arial" pitchFamily="34" charset="0"/>
            </a:endParaRPr>
          </a:p>
        </p:txBody>
      </p:sp>
      <p:sp>
        <p:nvSpPr>
          <p:cNvPr id="12" name="Rectangle 3"/>
          <p:cNvSpPr>
            <a:spLocks noChangeArrowheads="1"/>
          </p:cNvSpPr>
          <p:nvPr/>
        </p:nvSpPr>
        <p:spPr bwMode="auto">
          <a:xfrm>
            <a:off x="3378834" y="132276"/>
            <a:ext cx="50768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a:solidFill>
                  <a:prstClr val="black"/>
                </a:solidFill>
                <a:latin typeface="Arial" pitchFamily="34" charset="0"/>
                <a:cs typeface="Arial" pitchFamily="34" charset="0"/>
              </a:rPr>
              <a:t>Identificación partidista</a:t>
            </a:r>
            <a:endParaRPr lang="es-ES_tradnl" sz="2600" b="1" dirty="0">
              <a:solidFill>
                <a:prstClr val="black"/>
              </a:solidFill>
              <a:latin typeface="Arial" pitchFamily="34" charset="0"/>
              <a:cs typeface="Arial" pitchFamily="34" charset="0"/>
            </a:endParaRPr>
          </a:p>
        </p:txBody>
      </p:sp>
      <p:sp>
        <p:nvSpPr>
          <p:cNvPr id="14" name="13 Cerrar llave"/>
          <p:cNvSpPr/>
          <p:nvPr/>
        </p:nvSpPr>
        <p:spPr>
          <a:xfrm>
            <a:off x="6664467" y="1521070"/>
            <a:ext cx="172447" cy="515930"/>
          </a:xfrm>
          <a:prstGeom prst="rightBrace">
            <a:avLst>
              <a:gd name="adj1" fmla="val 34047"/>
              <a:gd name="adj2" fmla="val 50000"/>
            </a:avLst>
          </a:prstGeom>
          <a:ln w="15875">
            <a:solidFill>
              <a:srgbClr val="3366F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dirty="0">
              <a:solidFill>
                <a:prstClr val="black"/>
              </a:solidFill>
            </a:endParaRPr>
          </a:p>
        </p:txBody>
      </p:sp>
      <p:sp>
        <p:nvSpPr>
          <p:cNvPr id="26" name="Rectangle 15"/>
          <p:cNvSpPr>
            <a:spLocks noChangeArrowheads="1"/>
          </p:cNvSpPr>
          <p:nvPr/>
        </p:nvSpPr>
        <p:spPr bwMode="auto">
          <a:xfrm>
            <a:off x="6795990" y="2163022"/>
            <a:ext cx="654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ES" sz="1400" b="1" dirty="0" smtClean="0">
                <a:solidFill>
                  <a:prstClr val="black"/>
                </a:solidFill>
                <a:latin typeface="Arial" pitchFamily="34" charset="0"/>
                <a:cs typeface="Arial" pitchFamily="34" charset="0"/>
              </a:rPr>
              <a:t>26%</a:t>
            </a:r>
            <a:endParaRPr lang="es-ES_tradnl" sz="1400" b="1" dirty="0">
              <a:solidFill>
                <a:prstClr val="black"/>
              </a:solidFill>
              <a:latin typeface="Arial" pitchFamily="34" charset="0"/>
              <a:cs typeface="Arial" pitchFamily="34" charset="0"/>
            </a:endParaRPr>
          </a:p>
        </p:txBody>
      </p:sp>
      <p:sp>
        <p:nvSpPr>
          <p:cNvPr id="27" name="26 Cerrar llave"/>
          <p:cNvSpPr/>
          <p:nvPr/>
        </p:nvSpPr>
        <p:spPr>
          <a:xfrm>
            <a:off x="6664467" y="2055758"/>
            <a:ext cx="172447" cy="515930"/>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dirty="0">
              <a:solidFill>
                <a:prstClr val="black"/>
              </a:solidFill>
            </a:endParaRPr>
          </a:p>
        </p:txBody>
      </p:sp>
      <p:sp>
        <p:nvSpPr>
          <p:cNvPr id="28" name="Rectangle 15"/>
          <p:cNvSpPr>
            <a:spLocks noChangeArrowheads="1"/>
          </p:cNvSpPr>
          <p:nvPr/>
        </p:nvSpPr>
        <p:spPr bwMode="auto">
          <a:xfrm>
            <a:off x="6795990" y="2680830"/>
            <a:ext cx="654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ES" sz="1400" b="1" dirty="0">
                <a:solidFill>
                  <a:prstClr val="black"/>
                </a:solidFill>
                <a:latin typeface="Arial" pitchFamily="34" charset="0"/>
                <a:cs typeface="Arial" pitchFamily="34" charset="0"/>
              </a:rPr>
              <a:t>7</a:t>
            </a:r>
            <a:r>
              <a:rPr lang="es-ES" sz="1400" b="1" dirty="0" smtClean="0">
                <a:solidFill>
                  <a:prstClr val="black"/>
                </a:solidFill>
                <a:latin typeface="Arial" pitchFamily="34" charset="0"/>
                <a:cs typeface="Arial" pitchFamily="34" charset="0"/>
              </a:rPr>
              <a:t>%</a:t>
            </a:r>
            <a:endParaRPr lang="es-ES_tradnl" sz="1400" b="1" dirty="0">
              <a:solidFill>
                <a:prstClr val="black"/>
              </a:solidFill>
              <a:latin typeface="Arial" pitchFamily="34" charset="0"/>
              <a:cs typeface="Arial" pitchFamily="34" charset="0"/>
            </a:endParaRPr>
          </a:p>
        </p:txBody>
      </p:sp>
      <p:sp>
        <p:nvSpPr>
          <p:cNvPr id="29" name="28 Cerrar llave"/>
          <p:cNvSpPr/>
          <p:nvPr/>
        </p:nvSpPr>
        <p:spPr>
          <a:xfrm>
            <a:off x="6664467" y="2582358"/>
            <a:ext cx="172447" cy="515930"/>
          </a:xfrm>
          <a:prstGeom prst="rightBrace">
            <a:avLst>
              <a:gd name="adj1" fmla="val 34047"/>
              <a:gd name="adj2" fmla="val 50000"/>
            </a:avLst>
          </a:prstGeom>
          <a:ln w="15875">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dirty="0">
              <a:solidFill>
                <a:prstClr val="black"/>
              </a:solidFill>
            </a:endParaRPr>
          </a:p>
        </p:txBody>
      </p:sp>
      <p:sp>
        <p:nvSpPr>
          <p:cNvPr id="13" name="Rectangle 15"/>
          <p:cNvSpPr>
            <a:spLocks noChangeArrowheads="1"/>
          </p:cNvSpPr>
          <p:nvPr/>
        </p:nvSpPr>
        <p:spPr bwMode="auto">
          <a:xfrm>
            <a:off x="665163" y="787400"/>
            <a:ext cx="78168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eaLnBrk="0" hangingPunct="0"/>
            <a:r>
              <a:rPr lang="es-MX" sz="1500" b="1" dirty="0" smtClean="0">
                <a:solidFill>
                  <a:prstClr val="black"/>
                </a:solidFill>
                <a:latin typeface="Arial" pitchFamily="34" charset="0"/>
                <a:cs typeface="Arial" pitchFamily="34" charset="0"/>
              </a:rPr>
              <a:t>Independientemente </a:t>
            </a:r>
            <a:r>
              <a:rPr lang="es-MX" sz="1500" b="1" dirty="0">
                <a:solidFill>
                  <a:prstClr val="black"/>
                </a:solidFill>
                <a:latin typeface="Arial" pitchFamily="34" charset="0"/>
                <a:cs typeface="Arial" pitchFamily="34" charset="0"/>
              </a:rPr>
              <a:t>de por quién haya votado, </a:t>
            </a:r>
            <a:r>
              <a:rPr lang="es-MX" sz="1500" b="1" dirty="0" smtClean="0">
                <a:solidFill>
                  <a:prstClr val="black"/>
                </a:solidFill>
                <a:latin typeface="Arial" pitchFamily="34" charset="0"/>
                <a:cs typeface="Arial" pitchFamily="34" charset="0"/>
              </a:rPr>
              <a:t>¿con </a:t>
            </a:r>
            <a:r>
              <a:rPr lang="es-MX" sz="1500" b="1" dirty="0">
                <a:solidFill>
                  <a:prstClr val="black"/>
                </a:solidFill>
                <a:latin typeface="Arial" pitchFamily="34" charset="0"/>
                <a:cs typeface="Arial" pitchFamily="34" charset="0"/>
              </a:rPr>
              <a:t>cuál partido </a:t>
            </a:r>
          </a:p>
          <a:p>
            <a:pPr algn="ctr" eaLnBrk="0" hangingPunct="0"/>
            <a:r>
              <a:rPr lang="es-MX" sz="1500" b="1" dirty="0">
                <a:solidFill>
                  <a:prstClr val="black"/>
                </a:solidFill>
                <a:latin typeface="Arial" pitchFamily="34" charset="0"/>
                <a:cs typeface="Arial" pitchFamily="34" charset="0"/>
              </a:rPr>
              <a:t>político se identifica usted más</a:t>
            </a:r>
            <a:r>
              <a:rPr lang="es-ES" sz="1500" b="1" dirty="0">
                <a:solidFill>
                  <a:prstClr val="black"/>
                </a:solidFill>
                <a:latin typeface="Arial" pitchFamily="34" charset="0"/>
                <a:cs typeface="Arial" pitchFamily="34" charset="0"/>
              </a:rPr>
              <a:t>?</a:t>
            </a:r>
            <a:endParaRPr lang="es-ES_tradnl" sz="15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6433869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1495633227"/>
              </p:ext>
            </p:extLst>
          </p:nvPr>
        </p:nvGraphicFramePr>
        <p:xfrm>
          <a:off x="752475" y="1501775"/>
          <a:ext cx="7467600" cy="4662488"/>
        </p:xfrm>
        <a:graphic>
          <a:graphicData uri="http://schemas.openxmlformats.org/presentationml/2006/ole">
            <mc:AlternateContent xmlns:mc="http://schemas.openxmlformats.org/markup-compatibility/2006">
              <mc:Choice xmlns:v="urn:schemas-microsoft-com:vml" Requires="v">
                <p:oleObj spid="_x0000_s819213" name="Gráfico" r:id="rId4" imgW="10553760" imgH="6610260" progId="MSGraph.Chart.8">
                  <p:embed followColorScheme="full"/>
                </p:oleObj>
              </mc:Choice>
              <mc:Fallback>
                <p:oleObj name="Gráfico" r:id="rId4" imgW="10553760" imgH="6610260" progId="MSGraph.Chart.8">
                  <p:embed followColorScheme="full"/>
                  <p:pic>
                    <p:nvPicPr>
                      <p:cNvPr id="0" name=""/>
                      <p:cNvPicPr>
                        <a:picLocks noChangeAspect="1" noChangeArrowheads="1"/>
                      </p:cNvPicPr>
                      <p:nvPr/>
                    </p:nvPicPr>
                    <p:blipFill>
                      <a:blip r:embed="rId5"/>
                      <a:srcRect/>
                      <a:stretch>
                        <a:fillRect/>
                      </a:stretch>
                    </p:blipFill>
                    <p:spPr bwMode="auto">
                      <a:xfrm>
                        <a:off x="752475" y="1501775"/>
                        <a:ext cx="7467600" cy="466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solidFill>
                  <a:srgbClr val="000000"/>
                </a:solidFill>
                <a:latin typeface="Arial" pitchFamily="34" charset="0"/>
                <a:ea typeface="MS PGothic" pitchFamily="34" charset="-128"/>
                <a:cs typeface="Arial" pitchFamily="34" charset="0"/>
              </a:rPr>
              <a:t>Intención de voto </a:t>
            </a:r>
            <a:r>
              <a:rPr lang="es-MX" sz="2600" b="1" dirty="0">
                <a:solidFill>
                  <a:srgbClr val="000000"/>
                </a:solidFill>
                <a:latin typeface="Arial" pitchFamily="34" charset="0"/>
                <a:ea typeface="MS PGothic" pitchFamily="34" charset="-128"/>
                <a:cs typeface="Arial" pitchFamily="34" charset="0"/>
              </a:rPr>
              <a:t>para Presidente de la República </a:t>
            </a:r>
            <a:r>
              <a:rPr lang="es-MX" sz="2600" b="1" dirty="0" smtClean="0">
                <a:solidFill>
                  <a:srgbClr val="000000"/>
                </a:solidFill>
                <a:latin typeface="Arial" pitchFamily="34" charset="0"/>
                <a:ea typeface="MS PGothic" pitchFamily="34" charset="-128"/>
                <a:cs typeface="Arial" pitchFamily="34" charset="0"/>
              </a:rPr>
              <a:t>por identificación partidista</a:t>
            </a:r>
            <a:endParaRPr lang="es-MX" sz="2600" b="1" dirty="0">
              <a:solidFill>
                <a:srgbClr val="000000"/>
              </a:solidFill>
              <a:latin typeface="Arial" pitchFamily="34" charset="0"/>
              <a:ea typeface="MS PGothic" pitchFamily="34" charset="-128"/>
              <a:cs typeface="Arial" pitchFamily="34" charset="0"/>
            </a:endParaRPr>
          </a:p>
        </p:txBody>
      </p:sp>
      <p:sp>
        <p:nvSpPr>
          <p:cNvPr id="9" name="Text Box 3"/>
          <p:cNvSpPr txBox="1">
            <a:spLocks noChangeArrowheads="1"/>
          </p:cNvSpPr>
          <p:nvPr/>
        </p:nvSpPr>
        <p:spPr bwMode="auto">
          <a:xfrm>
            <a:off x="3382758" y="1092374"/>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sp>
        <p:nvSpPr>
          <p:cNvPr id="14"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32%</a:t>
            </a:r>
            <a:endParaRPr lang="es-MX" sz="1400" dirty="0">
              <a:ea typeface="MS PGothic" pitchFamily="34" charset="-128"/>
            </a:endParaRPr>
          </a:p>
        </p:txBody>
      </p:sp>
      <p:sp>
        <p:nvSpPr>
          <p:cNvPr id="15"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26%</a:t>
            </a:r>
            <a:endParaRPr lang="es-MX" sz="1400" dirty="0">
              <a:ea typeface="MS PGothic" pitchFamily="34" charset="-128"/>
            </a:endParaRPr>
          </a:p>
        </p:txBody>
      </p:sp>
      <p:sp>
        <p:nvSpPr>
          <p:cNvPr id="16"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7%</a:t>
            </a:r>
            <a:endParaRPr lang="es-MX" sz="1400" dirty="0">
              <a:ea typeface="MS PGothic" pitchFamily="34" charset="-128"/>
            </a:endParaRPr>
          </a:p>
        </p:txBody>
      </p:sp>
      <p:sp>
        <p:nvSpPr>
          <p:cNvPr id="17"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30%</a:t>
            </a:r>
            <a:endParaRPr lang="es-MX" sz="1400" dirty="0">
              <a:ea typeface="MS PGothic" pitchFamily="34" charset="-128"/>
            </a:endParaRPr>
          </a:p>
        </p:txBody>
      </p:sp>
      <p:sp>
        <p:nvSpPr>
          <p:cNvPr id="18"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Tree>
    <p:extLst>
      <p:ext uri="{BB962C8B-B14F-4D97-AF65-F5344CB8AC3E}">
        <p14:creationId xmlns:p14="http://schemas.microsoft.com/office/powerpoint/2010/main" val="241702780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latin typeface="Arial" pitchFamily="34" charset="0"/>
                <a:ea typeface="MS PGothic" pitchFamily="34" charset="-128"/>
                <a:cs typeface="Arial" pitchFamily="34" charset="0"/>
              </a:rPr>
              <a:t>Intención de voto </a:t>
            </a:r>
            <a:r>
              <a:rPr lang="es-MX" sz="2600" b="1" dirty="0">
                <a:latin typeface="Arial" pitchFamily="34" charset="0"/>
                <a:ea typeface="MS PGothic" pitchFamily="34" charset="-128"/>
                <a:cs typeface="Arial" pitchFamily="34" charset="0"/>
              </a:rPr>
              <a:t>para </a:t>
            </a:r>
            <a:r>
              <a:rPr lang="es-MX" sz="2600" b="1" dirty="0" smtClean="0">
                <a:latin typeface="Arial" pitchFamily="34" charset="0"/>
                <a:ea typeface="MS PGothic" pitchFamily="34" charset="-128"/>
                <a:cs typeface="Arial" pitchFamily="34" charset="0"/>
              </a:rPr>
              <a:t>Senador </a:t>
            </a:r>
            <a:endParaRPr lang="es-MX" sz="2600" b="1" dirty="0">
              <a:latin typeface="Arial" pitchFamily="34" charset="0"/>
              <a:ea typeface="MS PGothic" pitchFamily="34" charset="-128"/>
              <a:cs typeface="Arial" pitchFamily="34" charset="0"/>
            </a:endParaRPr>
          </a:p>
          <a:p>
            <a:pPr algn="r" fontAlgn="base">
              <a:spcBef>
                <a:spcPct val="0"/>
              </a:spcBef>
              <a:spcAft>
                <a:spcPct val="0"/>
              </a:spcAft>
            </a:pPr>
            <a:r>
              <a:rPr lang="es-MX" sz="2600" b="1" dirty="0" smtClean="0">
                <a:latin typeface="Arial" pitchFamily="34" charset="0"/>
                <a:ea typeface="MS PGothic" pitchFamily="34" charset="-128"/>
                <a:cs typeface="Arial" pitchFamily="34" charset="0"/>
              </a:rPr>
              <a:t>por identificación partidista</a:t>
            </a:r>
            <a:endParaRPr lang="es-MX" sz="2600" b="1" dirty="0">
              <a:latin typeface="Arial" pitchFamily="34" charset="0"/>
              <a:ea typeface="MS PGothic" pitchFamily="34" charset="-128"/>
              <a:cs typeface="Arial" pitchFamily="34" charset="0"/>
            </a:endParaRPr>
          </a:p>
        </p:txBody>
      </p:sp>
      <p:sp>
        <p:nvSpPr>
          <p:cNvPr id="16" name="Text Box 3"/>
          <p:cNvSpPr txBox="1">
            <a:spLocks noChangeArrowheads="1"/>
          </p:cNvSpPr>
          <p:nvPr/>
        </p:nvSpPr>
        <p:spPr bwMode="auto">
          <a:xfrm>
            <a:off x="3382758" y="1092374"/>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4126026820"/>
              </p:ext>
            </p:extLst>
          </p:nvPr>
        </p:nvGraphicFramePr>
        <p:xfrm>
          <a:off x="752475" y="1501775"/>
          <a:ext cx="7467600" cy="4662488"/>
        </p:xfrm>
        <a:graphic>
          <a:graphicData uri="http://schemas.openxmlformats.org/presentationml/2006/ole">
            <mc:AlternateContent xmlns:mc="http://schemas.openxmlformats.org/markup-compatibility/2006">
              <mc:Choice xmlns:v="urn:schemas-microsoft-com:vml" Requires="v">
                <p:oleObj spid="_x0000_s820237" name="Gráfico" r:id="rId4" imgW="10553760" imgH="6610260" progId="MSGraph.Chart.8">
                  <p:embed followColorScheme="full"/>
                </p:oleObj>
              </mc:Choice>
              <mc:Fallback>
                <p:oleObj name="Gráfico" r:id="rId4" imgW="10553760" imgH="6610260" progId="MSGraph.Chart.8">
                  <p:embed followColorScheme="full"/>
                  <p:pic>
                    <p:nvPicPr>
                      <p:cNvPr id="0" name=""/>
                      <p:cNvPicPr>
                        <a:picLocks noChangeAspect="1" noChangeArrowheads="1"/>
                      </p:cNvPicPr>
                      <p:nvPr/>
                    </p:nvPicPr>
                    <p:blipFill>
                      <a:blip r:embed="rId5"/>
                      <a:srcRect/>
                      <a:stretch>
                        <a:fillRect/>
                      </a:stretch>
                    </p:blipFill>
                    <p:spPr bwMode="auto">
                      <a:xfrm>
                        <a:off x="752475" y="1501775"/>
                        <a:ext cx="7467600" cy="466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
        <p:nvSpPr>
          <p:cNvPr id="14"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32%</a:t>
            </a:r>
            <a:endParaRPr lang="es-MX" sz="1400" dirty="0">
              <a:ea typeface="MS PGothic" pitchFamily="34" charset="-128"/>
            </a:endParaRPr>
          </a:p>
        </p:txBody>
      </p:sp>
      <p:sp>
        <p:nvSpPr>
          <p:cNvPr id="15"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26%</a:t>
            </a:r>
            <a:endParaRPr lang="es-MX" sz="1400" dirty="0">
              <a:ea typeface="MS PGothic" pitchFamily="34" charset="-128"/>
            </a:endParaRPr>
          </a:p>
        </p:txBody>
      </p:sp>
      <p:sp>
        <p:nvSpPr>
          <p:cNvPr id="17"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7%</a:t>
            </a:r>
            <a:endParaRPr lang="es-MX" sz="1400" dirty="0">
              <a:ea typeface="MS PGothic" pitchFamily="34" charset="-128"/>
            </a:endParaRPr>
          </a:p>
        </p:txBody>
      </p:sp>
      <p:sp>
        <p:nvSpPr>
          <p:cNvPr id="18"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30%</a:t>
            </a:r>
            <a:endParaRPr lang="es-MX" sz="1400" dirty="0">
              <a:ea typeface="MS PGothic" pitchFamily="34" charset="-128"/>
            </a:endParaRPr>
          </a:p>
        </p:txBody>
      </p:sp>
    </p:spTree>
    <p:extLst>
      <p:ext uri="{BB962C8B-B14F-4D97-AF65-F5344CB8AC3E}">
        <p14:creationId xmlns:p14="http://schemas.microsoft.com/office/powerpoint/2010/main" val="391081712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latin typeface="Arial" pitchFamily="34" charset="0"/>
                <a:ea typeface="MS PGothic" pitchFamily="34" charset="-128"/>
                <a:cs typeface="Arial" pitchFamily="34" charset="0"/>
              </a:rPr>
              <a:t>Intención de voto </a:t>
            </a:r>
            <a:r>
              <a:rPr lang="es-MX" sz="2600" b="1" dirty="0">
                <a:latin typeface="Arial" pitchFamily="34" charset="0"/>
                <a:ea typeface="MS PGothic" pitchFamily="34" charset="-128"/>
                <a:cs typeface="Arial" pitchFamily="34" charset="0"/>
              </a:rPr>
              <a:t>para </a:t>
            </a:r>
            <a:r>
              <a:rPr lang="es-MX" sz="2600" b="1" dirty="0" smtClean="0">
                <a:latin typeface="Arial" pitchFamily="34" charset="0"/>
                <a:ea typeface="MS PGothic" pitchFamily="34" charset="-128"/>
                <a:cs typeface="Arial" pitchFamily="34" charset="0"/>
              </a:rPr>
              <a:t>Diputado Federal</a:t>
            </a:r>
            <a:endParaRPr lang="es-MX" sz="2600" b="1" dirty="0">
              <a:latin typeface="Arial" pitchFamily="34" charset="0"/>
              <a:ea typeface="MS PGothic" pitchFamily="34" charset="-128"/>
              <a:cs typeface="Arial" pitchFamily="34" charset="0"/>
            </a:endParaRPr>
          </a:p>
          <a:p>
            <a:pPr algn="r" fontAlgn="base">
              <a:spcBef>
                <a:spcPct val="0"/>
              </a:spcBef>
              <a:spcAft>
                <a:spcPct val="0"/>
              </a:spcAft>
            </a:pPr>
            <a:r>
              <a:rPr lang="es-MX" sz="2600" b="1" dirty="0" smtClean="0">
                <a:latin typeface="Arial" pitchFamily="34" charset="0"/>
                <a:ea typeface="MS PGothic" pitchFamily="34" charset="-128"/>
                <a:cs typeface="Arial" pitchFamily="34" charset="0"/>
              </a:rPr>
              <a:t>por identificación partidista</a:t>
            </a:r>
            <a:endParaRPr lang="es-MX" sz="2600" b="1" dirty="0">
              <a:latin typeface="Arial" pitchFamily="34" charset="0"/>
              <a:ea typeface="MS PGothic" pitchFamily="34" charset="-128"/>
              <a:cs typeface="Arial" pitchFamily="34" charset="0"/>
            </a:endParaRPr>
          </a:p>
        </p:txBody>
      </p:sp>
      <p:sp>
        <p:nvSpPr>
          <p:cNvPr id="16" name="Text Box 3"/>
          <p:cNvSpPr txBox="1">
            <a:spLocks noChangeArrowheads="1"/>
          </p:cNvSpPr>
          <p:nvPr/>
        </p:nvSpPr>
        <p:spPr bwMode="auto">
          <a:xfrm>
            <a:off x="3382758" y="1092374"/>
            <a:ext cx="2590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500" i="1" dirty="0">
                <a:solidFill>
                  <a:srgbClr val="000000"/>
                </a:solidFill>
              </a:rPr>
              <a:t>Preferencia </a:t>
            </a:r>
            <a:r>
              <a:rPr lang="es-MX" sz="1500" i="1" dirty="0" smtClean="0">
                <a:solidFill>
                  <a:srgbClr val="000000"/>
                </a:solidFill>
              </a:rPr>
              <a:t>bruta</a:t>
            </a:r>
            <a:endParaRPr lang="es-MX" sz="1500" i="1" dirty="0">
              <a:solidFill>
                <a:srgbClr val="000000"/>
              </a:solidFill>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1421617472"/>
              </p:ext>
            </p:extLst>
          </p:nvPr>
        </p:nvGraphicFramePr>
        <p:xfrm>
          <a:off x="752475" y="1501775"/>
          <a:ext cx="7467600" cy="4662488"/>
        </p:xfrm>
        <a:graphic>
          <a:graphicData uri="http://schemas.openxmlformats.org/presentationml/2006/ole">
            <mc:AlternateContent xmlns:mc="http://schemas.openxmlformats.org/markup-compatibility/2006">
              <mc:Choice xmlns:v="urn:schemas-microsoft-com:vml" Requires="v">
                <p:oleObj spid="_x0000_s821261" name="Gráfico" r:id="rId4" imgW="10544310" imgH="6619965" progId="MSGraph.Chart.8">
                  <p:embed followColorScheme="full"/>
                </p:oleObj>
              </mc:Choice>
              <mc:Fallback>
                <p:oleObj name="Gráfico" r:id="rId4" imgW="10544310" imgH="6619965" progId="MSGraph.Chart.8">
                  <p:embed followColorScheme="full"/>
                  <p:pic>
                    <p:nvPicPr>
                      <p:cNvPr id="0" name=""/>
                      <p:cNvPicPr>
                        <a:picLocks noChangeAspect="1" noChangeArrowheads="1"/>
                      </p:cNvPicPr>
                      <p:nvPr/>
                    </p:nvPicPr>
                    <p:blipFill>
                      <a:blip r:embed="rId5"/>
                      <a:srcRect/>
                      <a:stretch>
                        <a:fillRect/>
                      </a:stretch>
                    </p:blipFill>
                    <p:spPr bwMode="auto">
                      <a:xfrm>
                        <a:off x="752475" y="1501775"/>
                        <a:ext cx="7467600" cy="4662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
        <p:nvSpPr>
          <p:cNvPr id="14"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32%</a:t>
            </a:r>
            <a:endParaRPr lang="es-MX" sz="1400" dirty="0">
              <a:ea typeface="MS PGothic" pitchFamily="34" charset="-128"/>
            </a:endParaRPr>
          </a:p>
        </p:txBody>
      </p:sp>
      <p:sp>
        <p:nvSpPr>
          <p:cNvPr id="15"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26%</a:t>
            </a:r>
            <a:endParaRPr lang="es-MX" sz="1400" dirty="0">
              <a:ea typeface="MS PGothic" pitchFamily="34" charset="-128"/>
            </a:endParaRPr>
          </a:p>
        </p:txBody>
      </p:sp>
      <p:sp>
        <p:nvSpPr>
          <p:cNvPr id="17"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7%</a:t>
            </a:r>
            <a:endParaRPr lang="es-MX" sz="1400" dirty="0">
              <a:ea typeface="MS PGothic" pitchFamily="34" charset="-128"/>
            </a:endParaRPr>
          </a:p>
        </p:txBody>
      </p:sp>
      <p:sp>
        <p:nvSpPr>
          <p:cNvPr id="18"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30%</a:t>
            </a:r>
            <a:endParaRPr lang="es-MX" sz="1400" dirty="0">
              <a:ea typeface="MS PGothic" pitchFamily="34" charset="-128"/>
            </a:endParaRPr>
          </a:p>
        </p:txBody>
      </p:sp>
    </p:spTree>
    <p:extLst>
      <p:ext uri="{BB962C8B-B14F-4D97-AF65-F5344CB8AC3E}">
        <p14:creationId xmlns:p14="http://schemas.microsoft.com/office/powerpoint/2010/main" val="254383974"/>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680255"/>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Escenario 2012</a:t>
            </a:r>
          </a:p>
          <a:p>
            <a:pPr algn="ctr" eaLnBrk="0" hangingPunct="0"/>
            <a:r>
              <a:rPr lang="es-ES_tradnl" sz="4800" dirty="0" smtClean="0">
                <a:solidFill>
                  <a:srgbClr val="000000"/>
                </a:solidFill>
                <a:latin typeface="Arial" pitchFamily="34" charset="0"/>
                <a:ea typeface="MS PGothic" pitchFamily="34" charset="-128"/>
                <a:cs typeface="Arial" pitchFamily="34" charset="0"/>
              </a:rPr>
              <a:t>Presidente de la República </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37970562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988503" y="106363"/>
            <a:ext cx="6411813"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Candidato </a:t>
            </a:r>
            <a:r>
              <a:rPr lang="es-MX" sz="2600" b="1" dirty="0">
                <a:latin typeface="Arial" pitchFamily="34" charset="0"/>
                <a:ea typeface="MS PGothic" pitchFamily="34" charset="-128"/>
                <a:cs typeface="Arial" pitchFamily="34" charset="0"/>
              </a:rPr>
              <a:t>que ganaría la elección presidencial del 2012</a:t>
            </a:r>
          </a:p>
        </p:txBody>
      </p:sp>
      <p:sp>
        <p:nvSpPr>
          <p:cNvPr id="3" name="Rectangle 3"/>
          <p:cNvSpPr>
            <a:spLocks noChangeArrowheads="1"/>
          </p:cNvSpPr>
          <p:nvPr/>
        </p:nvSpPr>
        <p:spPr bwMode="auto">
          <a:xfrm>
            <a:off x="540408" y="999524"/>
            <a:ext cx="805473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smtClean="0">
                <a:latin typeface="Arial" pitchFamily="34" charset="0"/>
                <a:ea typeface="MS PGothic" pitchFamily="34" charset="-128"/>
                <a:cs typeface="Arial" pitchFamily="34" charset="0"/>
              </a:rPr>
              <a:t>¿</a:t>
            </a:r>
            <a:r>
              <a:rPr lang="es-MX" sz="1500" b="1" dirty="0">
                <a:latin typeface="Arial" pitchFamily="34" charset="0"/>
                <a:ea typeface="MS PGothic" pitchFamily="34" charset="-128"/>
                <a:cs typeface="Arial" pitchFamily="34" charset="0"/>
              </a:rPr>
              <a:t>Q</a:t>
            </a:r>
            <a:r>
              <a:rPr lang="es-MX" sz="1500" b="1" dirty="0" smtClean="0">
                <a:latin typeface="Arial" pitchFamily="34" charset="0"/>
                <a:ea typeface="MS PGothic" pitchFamily="34" charset="-128"/>
                <a:cs typeface="Arial" pitchFamily="34" charset="0"/>
              </a:rPr>
              <a:t>uién </a:t>
            </a:r>
            <a:r>
              <a:rPr lang="es-MX" sz="1500" b="1" dirty="0">
                <a:latin typeface="Arial" pitchFamily="34" charset="0"/>
                <a:ea typeface="MS PGothic" pitchFamily="34" charset="-128"/>
                <a:cs typeface="Arial" pitchFamily="34" charset="0"/>
              </a:rPr>
              <a:t>cree que va a ganar la elección de Presidente de la República? </a:t>
            </a:r>
            <a:endParaRPr lang="es-ES_tradnl" sz="1500" b="1" dirty="0">
              <a:latin typeface="Arial" pitchFamily="34" charset="0"/>
              <a:ea typeface="MS PGothic" pitchFamily="34" charset="-128"/>
              <a:cs typeface="Arial" pitchFamily="34" charset="0"/>
            </a:endParaRPr>
          </a:p>
        </p:txBody>
      </p:sp>
      <p:graphicFrame>
        <p:nvGraphicFramePr>
          <p:cNvPr id="5" name="4 Objeto"/>
          <p:cNvGraphicFramePr>
            <a:graphicFrameLocks noChangeAspect="1"/>
          </p:cNvGraphicFramePr>
          <p:nvPr>
            <p:extLst>
              <p:ext uri="{D42A27DB-BD31-4B8C-83A1-F6EECF244321}">
                <p14:modId xmlns:p14="http://schemas.microsoft.com/office/powerpoint/2010/main" val="2138451578"/>
              </p:ext>
            </p:extLst>
          </p:nvPr>
        </p:nvGraphicFramePr>
        <p:xfrm>
          <a:off x="1405797" y="1519238"/>
          <a:ext cx="5938837" cy="4806950"/>
        </p:xfrm>
        <a:graphic>
          <a:graphicData uri="http://schemas.openxmlformats.org/presentationml/2006/ole">
            <mc:AlternateContent xmlns:mc="http://schemas.openxmlformats.org/markup-compatibility/2006">
              <mc:Choice xmlns:v="urn:schemas-microsoft-com:vml" Requires="v">
                <p:oleObj spid="_x0000_s822285" name="Gráfico" r:id="rId4" imgW="7029450" imgH="5695860" progId="MSGraph.Chart.8">
                  <p:embed followColorScheme="full"/>
                </p:oleObj>
              </mc:Choice>
              <mc:Fallback>
                <p:oleObj name="Gráfico" r:id="rId4" imgW="7029450" imgH="5695860" progId="MSGraph.Chart.8">
                  <p:embed followColorScheme="full"/>
                  <p:pic>
                    <p:nvPicPr>
                      <p:cNvPr id="0" name=""/>
                      <p:cNvPicPr>
                        <a:picLocks noChangeAspect="1" noChangeArrowheads="1"/>
                      </p:cNvPicPr>
                      <p:nvPr/>
                    </p:nvPicPr>
                    <p:blipFill>
                      <a:blip r:embed="rId5"/>
                      <a:srcRect/>
                      <a:stretch>
                        <a:fillRect/>
                      </a:stretch>
                    </p:blipFill>
                    <p:spPr bwMode="auto">
                      <a:xfrm>
                        <a:off x="1405797" y="1519238"/>
                        <a:ext cx="5938837" cy="480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10299813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926688272"/>
              </p:ext>
            </p:extLst>
          </p:nvPr>
        </p:nvGraphicFramePr>
        <p:xfrm>
          <a:off x="1707866" y="1519238"/>
          <a:ext cx="5938837" cy="4806950"/>
        </p:xfrm>
        <a:graphic>
          <a:graphicData uri="http://schemas.openxmlformats.org/presentationml/2006/ole">
            <mc:AlternateContent xmlns:mc="http://schemas.openxmlformats.org/markup-compatibility/2006">
              <mc:Choice xmlns:v="urn:schemas-microsoft-com:vml" Requires="v">
                <p:oleObj spid="_x0000_s823309" name="Gráfico" r:id="rId4" imgW="7029450" imgH="5695860" progId="MSGraph.Chart.8">
                  <p:embed followColorScheme="full"/>
                </p:oleObj>
              </mc:Choice>
              <mc:Fallback>
                <p:oleObj name="Gráfico" r:id="rId4" imgW="7029450" imgH="5695860" progId="MSGraph.Chart.8">
                  <p:embed followColorScheme="full"/>
                  <p:pic>
                    <p:nvPicPr>
                      <p:cNvPr id="0" name=""/>
                      <p:cNvPicPr>
                        <a:picLocks noChangeAspect="1" noChangeArrowheads="1"/>
                      </p:cNvPicPr>
                      <p:nvPr/>
                    </p:nvPicPr>
                    <p:blipFill>
                      <a:blip r:embed="rId5"/>
                      <a:srcRect/>
                      <a:stretch>
                        <a:fillRect/>
                      </a:stretch>
                    </p:blipFill>
                    <p:spPr bwMode="auto">
                      <a:xfrm>
                        <a:off x="1707866" y="1519238"/>
                        <a:ext cx="5938837" cy="4806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a:spLocks noChangeArrowheads="1"/>
          </p:cNvSpPr>
          <p:nvPr/>
        </p:nvSpPr>
        <p:spPr bwMode="auto">
          <a:xfrm>
            <a:off x="1979711" y="123947"/>
            <a:ext cx="6411813"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Candidato por el que nunca votaría</a:t>
            </a:r>
            <a:endParaRPr lang="es-MX" sz="2600" b="1" dirty="0">
              <a:latin typeface="Arial" pitchFamily="34" charset="0"/>
              <a:ea typeface="MS PGothic" pitchFamily="34" charset="-128"/>
              <a:cs typeface="Arial" pitchFamily="34" charset="0"/>
            </a:endParaRPr>
          </a:p>
        </p:txBody>
      </p:sp>
      <p:sp>
        <p:nvSpPr>
          <p:cNvPr id="9" name="Rectangle 3"/>
          <p:cNvSpPr>
            <a:spLocks noChangeArrowheads="1"/>
          </p:cNvSpPr>
          <p:nvPr/>
        </p:nvSpPr>
        <p:spPr bwMode="auto">
          <a:xfrm>
            <a:off x="411344" y="793460"/>
            <a:ext cx="82295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400" b="1" dirty="0">
                <a:latin typeface="Arial" pitchFamily="34" charset="0"/>
                <a:ea typeface="MS PGothic" pitchFamily="34" charset="-128"/>
                <a:cs typeface="Arial" pitchFamily="34" charset="0"/>
              </a:rPr>
              <a:t>Entre Josefina Vázquez Mota, Enrique Peña Nieto, Andrés Manuel López Obrador y Gabriel </a:t>
            </a:r>
            <a:r>
              <a:rPr lang="es-MX" sz="1400" b="1" dirty="0" err="1">
                <a:latin typeface="Arial" pitchFamily="34" charset="0"/>
                <a:ea typeface="MS PGothic" pitchFamily="34" charset="-128"/>
                <a:cs typeface="Arial" pitchFamily="34" charset="0"/>
              </a:rPr>
              <a:t>Quadri</a:t>
            </a:r>
            <a:r>
              <a:rPr lang="es-MX" sz="1400" b="1" dirty="0">
                <a:latin typeface="Arial" pitchFamily="34" charset="0"/>
                <a:ea typeface="MS PGothic" pitchFamily="34" charset="-128"/>
                <a:cs typeface="Arial" pitchFamily="34" charset="0"/>
              </a:rPr>
              <a:t> </a:t>
            </a:r>
            <a:r>
              <a:rPr lang="es-MX" sz="1400" b="1" dirty="0" smtClean="0">
                <a:latin typeface="Arial" pitchFamily="34" charset="0"/>
                <a:ea typeface="MS PGothic" pitchFamily="34" charset="-128"/>
                <a:cs typeface="Arial" pitchFamily="34" charset="0"/>
              </a:rPr>
              <a:t>de </a:t>
            </a:r>
            <a:r>
              <a:rPr lang="es-MX" sz="1400" b="1" dirty="0">
                <a:latin typeface="Arial" pitchFamily="34" charset="0"/>
                <a:ea typeface="MS PGothic" pitchFamily="34" charset="-128"/>
                <a:cs typeface="Arial" pitchFamily="34" charset="0"/>
              </a:rPr>
              <a:t>la Torre. ¿Por quién </a:t>
            </a:r>
            <a:r>
              <a:rPr lang="es-MX" sz="1400" b="1" dirty="0" smtClean="0">
                <a:latin typeface="Arial" pitchFamily="34" charset="0"/>
                <a:ea typeface="MS PGothic" pitchFamily="34" charset="-128"/>
                <a:cs typeface="Arial" pitchFamily="34" charset="0"/>
              </a:rPr>
              <a:t>nunca votaría </a:t>
            </a:r>
            <a:r>
              <a:rPr lang="es-MX" sz="1400" b="1" dirty="0">
                <a:latin typeface="Arial" pitchFamily="34" charset="0"/>
                <a:ea typeface="MS PGothic" pitchFamily="34" charset="-128"/>
                <a:cs typeface="Arial" pitchFamily="34" charset="0"/>
              </a:rPr>
              <a:t>para elegir Presidente la República? </a:t>
            </a:r>
            <a:endParaRPr lang="es-ES_tradnl" sz="1400" b="1" dirty="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707663604"/>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844892718"/>
              </p:ext>
            </p:extLst>
          </p:nvPr>
        </p:nvGraphicFramePr>
        <p:xfrm>
          <a:off x="4591873" y="2112378"/>
          <a:ext cx="4814887" cy="3862388"/>
        </p:xfrm>
        <a:graphic>
          <a:graphicData uri="http://schemas.openxmlformats.org/presentationml/2006/ole">
            <mc:AlternateContent xmlns:mc="http://schemas.openxmlformats.org/markup-compatibility/2006">
              <mc:Choice xmlns:v="urn:schemas-microsoft-com:vml" Requires="v">
                <p:oleObj spid="_x0000_s824344" name="Gráfico" r:id="rId4" imgW="6553170" imgH="5257800" progId="MSGraph.Chart.8">
                  <p:embed followColorScheme="full"/>
                </p:oleObj>
              </mc:Choice>
              <mc:Fallback>
                <p:oleObj name="Gráfico" r:id="rId4" imgW="6553170" imgH="5257800" progId="MSGraph.Chart.8">
                  <p:embed followColorScheme="full"/>
                  <p:pic>
                    <p:nvPicPr>
                      <p:cNvPr id="0" name=""/>
                      <p:cNvPicPr>
                        <a:picLocks noChangeAspect="1" noChangeArrowheads="1"/>
                      </p:cNvPicPr>
                      <p:nvPr/>
                    </p:nvPicPr>
                    <p:blipFill>
                      <a:blip r:embed="rId5"/>
                      <a:srcRect/>
                      <a:stretch>
                        <a:fillRect/>
                      </a:stretch>
                    </p:blipFill>
                    <p:spPr bwMode="auto">
                      <a:xfrm>
                        <a:off x="4591873" y="2112378"/>
                        <a:ext cx="4814887" cy="3862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2546675971"/>
              </p:ext>
            </p:extLst>
          </p:nvPr>
        </p:nvGraphicFramePr>
        <p:xfrm>
          <a:off x="812292" y="2168663"/>
          <a:ext cx="5516563" cy="4287838"/>
        </p:xfrm>
        <a:graphic>
          <a:graphicData uri="http://schemas.openxmlformats.org/presentationml/2006/ole">
            <mc:AlternateContent xmlns:mc="http://schemas.openxmlformats.org/markup-compatibility/2006">
              <mc:Choice xmlns:v="urn:schemas-microsoft-com:vml" Requires="v">
                <p:oleObj spid="_x0000_s824345" name="Gráfico" r:id="rId6" imgW="7258140" imgH="5638710" progId="MSGraph.Chart.8">
                  <p:embed followColorScheme="full"/>
                </p:oleObj>
              </mc:Choice>
              <mc:Fallback>
                <p:oleObj name="Gráfico" r:id="rId6" imgW="7258140" imgH="5638710" progId="MSGraph.Chart.8">
                  <p:embed followColorScheme="full"/>
                  <p:pic>
                    <p:nvPicPr>
                      <p:cNvPr id="0" name=""/>
                      <p:cNvPicPr>
                        <a:picLocks noChangeAspect="1" noChangeArrowheads="1"/>
                      </p:cNvPicPr>
                      <p:nvPr/>
                    </p:nvPicPr>
                    <p:blipFill>
                      <a:blip r:embed="rId7"/>
                      <a:srcRect/>
                      <a:stretch>
                        <a:fillRect/>
                      </a:stretch>
                    </p:blipFill>
                    <p:spPr bwMode="auto">
                      <a:xfrm>
                        <a:off x="812292" y="2168663"/>
                        <a:ext cx="5516563" cy="4287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4"/>
          <p:cNvSpPr>
            <a:spLocks noChangeArrowheads="1"/>
          </p:cNvSpPr>
          <p:nvPr/>
        </p:nvSpPr>
        <p:spPr bwMode="auto">
          <a:xfrm>
            <a:off x="1416886" y="1698434"/>
            <a:ext cx="160551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300" b="1" i="1" dirty="0">
                <a:solidFill>
                  <a:srgbClr val="FF0000"/>
                </a:solidFill>
                <a:latin typeface="Arial" pitchFamily="34" charset="0"/>
                <a:cs typeface="Arial" pitchFamily="34" charset="0"/>
              </a:rPr>
              <a:t>Promedio: </a:t>
            </a:r>
            <a:r>
              <a:rPr lang="es-MX" sz="1300" b="1" i="1" dirty="0" smtClean="0">
                <a:solidFill>
                  <a:srgbClr val="FF0000"/>
                </a:solidFill>
                <a:latin typeface="Arial" pitchFamily="34" charset="0"/>
                <a:cs typeface="Arial" pitchFamily="34" charset="0"/>
              </a:rPr>
              <a:t>8.40</a:t>
            </a:r>
            <a:endParaRPr lang="es-ES_tradnl" sz="1300" b="1" i="1" dirty="0">
              <a:solidFill>
                <a:srgbClr val="FF0000"/>
              </a:solidFill>
              <a:latin typeface="Arial" pitchFamily="34" charset="0"/>
              <a:ea typeface="MS PGothic" pitchFamily="34" charset="-128"/>
              <a:cs typeface="Arial" pitchFamily="34" charset="0"/>
            </a:endParaRPr>
          </a:p>
        </p:txBody>
      </p:sp>
      <p:sp>
        <p:nvSpPr>
          <p:cNvPr id="10" name="Rectangle 4"/>
          <p:cNvSpPr>
            <a:spLocks noChangeArrowheads="1"/>
          </p:cNvSpPr>
          <p:nvPr/>
        </p:nvSpPr>
        <p:spPr bwMode="auto">
          <a:xfrm>
            <a:off x="4010891" y="1588706"/>
            <a:ext cx="510798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300" b="1" i="1" dirty="0">
                <a:solidFill>
                  <a:srgbClr val="FF0000"/>
                </a:solidFill>
                <a:latin typeface="Arial" pitchFamily="34" charset="0"/>
                <a:cs typeface="Arial" pitchFamily="34" charset="0"/>
              </a:rPr>
              <a:t>Preferencia electoral para </a:t>
            </a:r>
            <a:r>
              <a:rPr lang="es-MX" sz="1300" b="1" i="1" dirty="0" smtClean="0">
                <a:solidFill>
                  <a:srgbClr val="FF0000"/>
                </a:solidFill>
                <a:latin typeface="Arial" pitchFamily="34" charset="0"/>
                <a:cs typeface="Arial" pitchFamily="34" charset="0"/>
              </a:rPr>
              <a:t>Presidente de la República entre </a:t>
            </a:r>
            <a:r>
              <a:rPr lang="es-MX" sz="1300" b="1" i="1" dirty="0">
                <a:solidFill>
                  <a:srgbClr val="FF0000"/>
                </a:solidFill>
                <a:latin typeface="Arial" pitchFamily="34" charset="0"/>
                <a:cs typeface="Arial" pitchFamily="34" charset="0"/>
              </a:rPr>
              <a:t>quienes </a:t>
            </a:r>
            <a:r>
              <a:rPr lang="es-MX" sz="1300" b="1" i="1" dirty="0" smtClean="0">
                <a:solidFill>
                  <a:srgbClr val="FF0000"/>
                </a:solidFill>
                <a:latin typeface="Arial" pitchFamily="34" charset="0"/>
                <a:cs typeface="Arial" pitchFamily="34" charset="0"/>
              </a:rPr>
              <a:t>manifiestan que es muy probable que acudan </a:t>
            </a:r>
            <a:r>
              <a:rPr lang="es-MX" sz="1300" b="1" i="1" dirty="0">
                <a:solidFill>
                  <a:srgbClr val="FF0000"/>
                </a:solidFill>
                <a:latin typeface="Arial" pitchFamily="34" charset="0"/>
                <a:cs typeface="Arial" pitchFamily="34" charset="0"/>
              </a:rPr>
              <a:t>a votar</a:t>
            </a:r>
            <a:endParaRPr lang="es-ES_tradnl" sz="1300" b="1" i="1" dirty="0">
              <a:solidFill>
                <a:srgbClr val="FF0000"/>
              </a:solidFill>
              <a:latin typeface="Arial" pitchFamily="34" charset="0"/>
              <a:ea typeface="MS PGothic" pitchFamily="34" charset="-128"/>
              <a:cs typeface="Arial" pitchFamily="34" charset="0"/>
            </a:endParaRPr>
          </a:p>
        </p:txBody>
      </p:sp>
      <p:sp>
        <p:nvSpPr>
          <p:cNvPr id="11" name="Rectangle 4"/>
          <p:cNvSpPr>
            <a:spLocks noChangeArrowheads="1"/>
          </p:cNvSpPr>
          <p:nvPr/>
        </p:nvSpPr>
        <p:spPr bwMode="auto">
          <a:xfrm>
            <a:off x="410306" y="769854"/>
            <a:ext cx="829834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El 1 de julio de 2012 habrá elecciones para elegir Presidente de la </a:t>
            </a:r>
            <a:r>
              <a:rPr lang="es-MX" sz="1500" b="1" dirty="0" smtClean="0">
                <a:solidFill>
                  <a:srgbClr val="000000"/>
                </a:solidFill>
                <a:latin typeface="Arial" pitchFamily="34" charset="0"/>
                <a:cs typeface="Arial" pitchFamily="34" charset="0"/>
              </a:rPr>
              <a:t>República,  Senadores y Diputados Federales. </a:t>
            </a:r>
            <a:r>
              <a:rPr lang="es-MX" sz="1500" b="1" dirty="0">
                <a:solidFill>
                  <a:srgbClr val="000000"/>
                </a:solidFill>
                <a:latin typeface="Arial" pitchFamily="34" charset="0"/>
                <a:cs typeface="Arial" pitchFamily="34" charset="0"/>
              </a:rPr>
              <a:t>En una escala del 0 al 10 donde 0 es nada probable y 10 es muy probable, ¿qué tan probable es que usted vote en la próxima elección?</a:t>
            </a:r>
            <a:endParaRPr lang="es-ES_tradnl" sz="1500" b="1" dirty="0">
              <a:solidFill>
                <a:srgbClr val="000000"/>
              </a:solidFill>
              <a:latin typeface="Arial" pitchFamily="34" charset="0"/>
              <a:ea typeface="MS PGothic" pitchFamily="34" charset="-128"/>
              <a:cs typeface="Arial" pitchFamily="34" charset="0"/>
            </a:endParaRPr>
          </a:p>
        </p:txBody>
      </p:sp>
      <p:sp>
        <p:nvSpPr>
          <p:cNvPr id="12" name="Rectangle 3"/>
          <p:cNvSpPr>
            <a:spLocks noChangeArrowheads="1"/>
          </p:cNvSpPr>
          <p:nvPr/>
        </p:nvSpPr>
        <p:spPr bwMode="auto">
          <a:xfrm>
            <a:off x="1771123" y="-93883"/>
            <a:ext cx="662463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fontAlgn="base" hangingPunct="0">
              <a:spcBef>
                <a:spcPct val="0"/>
              </a:spcBef>
              <a:spcAft>
                <a:spcPct val="0"/>
              </a:spcAft>
            </a:pPr>
            <a:r>
              <a:rPr lang="es-MX" sz="2600" b="1" dirty="0">
                <a:latin typeface="Arial" pitchFamily="34" charset="0"/>
                <a:cs typeface="Arial" pitchFamily="34" charset="0"/>
              </a:rPr>
              <a:t>Probabilidad de votar en las próximas elecciones a </a:t>
            </a:r>
            <a:r>
              <a:rPr lang="es-MX" sz="2600" b="1" dirty="0" smtClean="0">
                <a:latin typeface="Arial" pitchFamily="34" charset="0"/>
                <a:cs typeface="Arial" pitchFamily="34" charset="0"/>
              </a:rPr>
              <a:t>Presidente de la República</a:t>
            </a:r>
            <a:endParaRPr lang="es-ES_tradnl" sz="2600" b="1" dirty="0">
              <a:latin typeface="Arial" pitchFamily="34" charset="0"/>
              <a:cs typeface="Arial" pitchFamily="34" charset="0"/>
            </a:endParaRPr>
          </a:p>
        </p:txBody>
      </p:sp>
    </p:spTree>
    <p:extLst>
      <p:ext uri="{BB962C8B-B14F-4D97-AF65-F5344CB8AC3E}">
        <p14:creationId xmlns:p14="http://schemas.microsoft.com/office/powerpoint/2010/main" val="321778592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1028000" y="769972"/>
            <a:ext cx="70866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latin typeface="Arial" pitchFamily="34" charset="0"/>
                <a:ea typeface="MS PGothic" pitchFamily="34" charset="-128"/>
                <a:cs typeface="Arial" pitchFamily="34" charset="0"/>
              </a:rPr>
              <a:t>Si el candidato que usted prefiere no tuviera posibilidades de ganar, </a:t>
            </a:r>
            <a:endParaRPr lang="es-MX" sz="1500" b="1" dirty="0" smtClean="0">
              <a:latin typeface="Arial" pitchFamily="34" charset="0"/>
              <a:ea typeface="MS PGothic" pitchFamily="34" charset="-128"/>
              <a:cs typeface="Arial" pitchFamily="34" charset="0"/>
            </a:endParaRPr>
          </a:p>
          <a:p>
            <a:pPr algn="ctr" eaLnBrk="0" hangingPunct="0"/>
            <a:r>
              <a:rPr lang="es-MX" sz="1500" b="1" dirty="0" smtClean="0">
                <a:latin typeface="Arial" pitchFamily="34" charset="0"/>
                <a:ea typeface="MS PGothic" pitchFamily="34" charset="-128"/>
                <a:cs typeface="Arial" pitchFamily="34" charset="0"/>
              </a:rPr>
              <a:t>¿</a:t>
            </a:r>
            <a:r>
              <a:rPr lang="es-MX" sz="1500" b="1" dirty="0">
                <a:latin typeface="Arial" pitchFamily="34" charset="0"/>
                <a:ea typeface="MS PGothic" pitchFamily="34" charset="-128"/>
                <a:cs typeface="Arial" pitchFamily="34" charset="0"/>
              </a:rPr>
              <a:t>por cuál otro candidato votaría para Presidente de la </a:t>
            </a:r>
            <a:r>
              <a:rPr lang="es-MX" sz="1500" b="1" dirty="0" smtClean="0">
                <a:latin typeface="Arial" pitchFamily="34" charset="0"/>
                <a:ea typeface="MS PGothic" pitchFamily="34" charset="-128"/>
                <a:cs typeface="Arial" pitchFamily="34" charset="0"/>
              </a:rPr>
              <a:t>República?</a:t>
            </a:r>
            <a:endParaRPr lang="es-ES_tradnl" sz="1500" b="1" dirty="0">
              <a:latin typeface="Arial" pitchFamily="34" charset="0"/>
              <a:ea typeface="MS PGothic" pitchFamily="34" charset="-128"/>
              <a:cs typeface="Arial" pitchFamily="34" charset="0"/>
            </a:endParaRPr>
          </a:p>
        </p:txBody>
      </p:sp>
      <p:graphicFrame>
        <p:nvGraphicFramePr>
          <p:cNvPr id="7" name="Group 125"/>
          <p:cNvGraphicFramePr>
            <a:graphicFrameLocks noGrp="1"/>
          </p:cNvGraphicFramePr>
          <p:nvPr>
            <p:extLst>
              <p:ext uri="{D42A27DB-BD31-4B8C-83A1-F6EECF244321}">
                <p14:modId xmlns:p14="http://schemas.microsoft.com/office/powerpoint/2010/main" val="2654289010"/>
              </p:ext>
            </p:extLst>
          </p:nvPr>
        </p:nvGraphicFramePr>
        <p:xfrm>
          <a:off x="863119" y="1689370"/>
          <a:ext cx="7857814" cy="3805136"/>
        </p:xfrm>
        <a:graphic>
          <a:graphicData uri="http://schemas.openxmlformats.org/drawingml/2006/table">
            <a:tbl>
              <a:tblPr/>
              <a:tblGrid>
                <a:gridCol w="2022577"/>
                <a:gridCol w="853804"/>
                <a:gridCol w="873457"/>
                <a:gridCol w="887104"/>
                <a:gridCol w="914400"/>
                <a:gridCol w="859809"/>
                <a:gridCol w="668740"/>
                <a:gridCol w="777923"/>
              </a:tblGrid>
              <a:tr h="46239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dirty="0" smtClean="0">
                        <a:ln>
                          <a:noFill/>
                        </a:ln>
                        <a:solidFill>
                          <a:schemeClr val="tx1"/>
                        </a:solidFill>
                        <a:effectLst/>
                        <a:latin typeface="Arial" charset="0"/>
                      </a:endParaRPr>
                    </a:p>
                  </a:txBody>
                  <a:tcPr marL="91439" marR="91439" marT="45722" marB="45722" anchor="ctr"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500" b="1" i="0" u="none" strike="noStrike" cap="none" normalizeH="0" baseline="0" dirty="0" smtClean="0">
                          <a:ln>
                            <a:noFill/>
                          </a:ln>
                          <a:solidFill>
                            <a:schemeClr val="bg1"/>
                          </a:solidFill>
                          <a:effectLst/>
                          <a:latin typeface="Arial" charset="0"/>
                        </a:rPr>
                        <a:t>Segunda opción</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lumMod val="65000"/>
                        <a:lumOff val="35000"/>
                      </a:srgbClr>
                    </a:solidFill>
                  </a:tcPr>
                </a:tc>
                <a:tc hMerge="1">
                  <a:txBody>
                    <a:bodyPr/>
                    <a:lstStyle/>
                    <a:p>
                      <a:endParaRPr lang="es-MX"/>
                    </a:p>
                  </a:txBody>
                  <a:tcPr/>
                </a:tc>
                <a:tc hMerge="1">
                  <a:txBody>
                    <a:bodyPr/>
                    <a:lstStyle/>
                    <a:p>
                      <a:endParaRPr lang="es-MX"/>
                    </a:p>
                  </a:txBody>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600" b="1" i="0" u="none" strike="noStrike" cap="none" normalizeH="0" baseline="0" dirty="0" smtClean="0">
                        <a:ln>
                          <a:noFill/>
                        </a:ln>
                        <a:solidFill>
                          <a:schemeClr val="bg1"/>
                        </a:solidFill>
                        <a:effectLst/>
                        <a:latin typeface="Arial" charset="0"/>
                      </a:endParaRPr>
                    </a:p>
                  </a:txBody>
                  <a:tcPr marL="89999" marR="89999" marT="46802" marB="46802"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000000">
                        <a:lumMod val="65000"/>
                        <a:lumOff val="35000"/>
                      </a:srgbClr>
                    </a:solidFill>
                  </a:tcPr>
                </a:tc>
                <a:tc hMerge="1">
                  <a:txBody>
                    <a:bodyPr/>
                    <a:lstStyle/>
                    <a:p>
                      <a:endParaRPr lang="es-MX"/>
                    </a:p>
                  </a:txBody>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600" b="1" i="0" u="none" strike="noStrike" cap="none" normalizeH="0" baseline="0" dirty="0" smtClean="0">
                        <a:ln>
                          <a:noFill/>
                        </a:ln>
                        <a:solidFill>
                          <a:schemeClr val="bg1"/>
                        </a:solidFill>
                        <a:effectLst/>
                        <a:latin typeface="Arial" charset="0"/>
                      </a:endParaRPr>
                    </a:p>
                  </a:txBody>
                  <a:tcPr marL="89999" marR="89999" marT="46802" marB="46802"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000000">
                        <a:lumMod val="65000"/>
                        <a:lumOff val="3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dirty="0" smtClean="0">
                        <a:ln>
                          <a:noFill/>
                        </a:ln>
                        <a:solidFill>
                          <a:schemeClr val="tx1"/>
                        </a:solidFill>
                        <a:effectLst/>
                        <a:latin typeface="Arial"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61358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500" b="1" i="0" u="none" strike="noStrike" cap="none" normalizeH="0" baseline="0" dirty="0" smtClean="0">
                          <a:ln>
                            <a:noFill/>
                          </a:ln>
                          <a:solidFill>
                            <a:schemeClr val="bg1"/>
                          </a:solidFill>
                          <a:effectLst/>
                          <a:latin typeface="Arial" charset="0"/>
                        </a:rPr>
                        <a:t>Voto Presidente de la República</a:t>
                      </a:r>
                      <a:endParaRPr kumimoji="0" lang="es-ES" sz="1500" b="1" i="0" u="none" strike="noStrike" cap="none" normalizeH="0" baseline="0" dirty="0" smtClean="0">
                        <a:ln>
                          <a:noFill/>
                        </a:ln>
                        <a:solidFill>
                          <a:schemeClr val="bg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lumMod val="65000"/>
                        <a:lumOff val="3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200" b="1" i="0" u="none" strike="noStrike" cap="none" normalizeH="0" baseline="0" dirty="0" smtClean="0">
                          <a:ln>
                            <a:noFill/>
                          </a:ln>
                          <a:solidFill>
                            <a:schemeClr val="tx1"/>
                          </a:solidFill>
                          <a:effectLst/>
                          <a:latin typeface="Arial" charset="0"/>
                        </a:rPr>
                        <a:t>Josefina Vázquez Mota</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rPr>
                        <a:t>Enrique Peña Nieto</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b"/>
                      <a:r>
                        <a:rPr lang="es-MX" sz="1200" b="1" i="0" u="none" strike="noStrike" kern="1200" baseline="0" dirty="0" smtClean="0">
                          <a:solidFill>
                            <a:schemeClr val="tx1"/>
                          </a:solidFill>
                          <a:latin typeface="Arial" pitchFamily="34" charset="0"/>
                          <a:ea typeface="+mn-ea"/>
                          <a:cs typeface="Arial" pitchFamily="34" charset="0"/>
                        </a:rPr>
                        <a:t>Andrés Manuel López Obrador</a:t>
                      </a:r>
                      <a:endParaRPr lang="es-MX" sz="1200" b="1" i="0" u="none" strike="noStrike" kern="1200" baseline="0" dirty="0">
                        <a:solidFill>
                          <a:schemeClr val="tx1"/>
                        </a:solidFill>
                        <a:latin typeface="Arial" pitchFamily="34" charset="0"/>
                        <a:ea typeface="+mn-ea"/>
                        <a:cs typeface="Arial" pitchFamily="34"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kern="1200" cap="none" normalizeH="0" baseline="0" dirty="0" smtClean="0">
                          <a:ln>
                            <a:noFill/>
                          </a:ln>
                          <a:solidFill>
                            <a:schemeClr val="tx1"/>
                          </a:solidFill>
                          <a:effectLst/>
                          <a:latin typeface="Arial" charset="0"/>
                          <a:ea typeface="+mn-ea"/>
                          <a:cs typeface="+mn-cs"/>
                        </a:rPr>
                        <a:t>Gabriel </a:t>
                      </a:r>
                      <a:r>
                        <a:rPr kumimoji="0" lang="es-ES" sz="1200" b="1" i="0" u="none" strike="noStrike" kern="1200" cap="none" normalizeH="0" baseline="0" dirty="0" err="1" smtClean="0">
                          <a:ln>
                            <a:noFill/>
                          </a:ln>
                          <a:solidFill>
                            <a:schemeClr val="tx1"/>
                          </a:solidFill>
                          <a:effectLst/>
                          <a:latin typeface="Arial" charset="0"/>
                          <a:ea typeface="+mn-ea"/>
                          <a:cs typeface="+mn-cs"/>
                        </a:rPr>
                        <a:t>Quadri</a:t>
                      </a:r>
                      <a:r>
                        <a:rPr kumimoji="0" lang="es-ES" sz="1200" b="1" i="0" u="none" strike="noStrike" kern="1200" cap="none" normalizeH="0" baseline="0" dirty="0" smtClean="0">
                          <a:ln>
                            <a:noFill/>
                          </a:ln>
                          <a:solidFill>
                            <a:schemeClr val="tx1"/>
                          </a:solidFill>
                          <a:effectLst/>
                          <a:latin typeface="Arial" charset="0"/>
                          <a:ea typeface="+mn-ea"/>
                          <a:cs typeface="+mn-cs"/>
                        </a:rPr>
                        <a:t> de la Torre</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kern="1200" cap="none" normalizeH="0" baseline="0" dirty="0" smtClean="0">
                          <a:ln>
                            <a:noFill/>
                          </a:ln>
                          <a:solidFill>
                            <a:schemeClr val="tx1"/>
                          </a:solidFill>
                          <a:effectLst/>
                          <a:latin typeface="Arial" charset="0"/>
                          <a:ea typeface="+mn-ea"/>
                          <a:cs typeface="+mn-cs"/>
                        </a:rPr>
                        <a:t>Ninguno</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1" i="0" u="none" strike="noStrike" kern="1200" cap="none" normalizeH="0" baseline="0" dirty="0" err="1" smtClean="0">
                          <a:ln>
                            <a:noFill/>
                          </a:ln>
                          <a:solidFill>
                            <a:schemeClr val="tx1"/>
                          </a:solidFill>
                          <a:effectLst/>
                          <a:latin typeface="Arial" charset="0"/>
                          <a:ea typeface="+mn-ea"/>
                          <a:cs typeface="+mn-cs"/>
                        </a:rPr>
                        <a:t>Ns</a:t>
                      </a:r>
                      <a:r>
                        <a:rPr kumimoji="0" lang="es-ES" sz="1200" b="1" i="0" u="none" strike="noStrike" kern="1200" cap="none" normalizeH="0" baseline="0" dirty="0" smtClean="0">
                          <a:ln>
                            <a:noFill/>
                          </a:ln>
                          <a:solidFill>
                            <a:schemeClr val="tx1"/>
                          </a:solidFill>
                          <a:effectLst/>
                          <a:latin typeface="Arial" charset="0"/>
                          <a:ea typeface="+mn-ea"/>
                          <a:cs typeface="+mn-cs"/>
                        </a:rPr>
                        <a:t>/</a:t>
                      </a:r>
                      <a:r>
                        <a:rPr kumimoji="0" lang="es-ES" sz="1200" b="1" i="0" u="none" strike="noStrike" kern="1200" cap="none" normalizeH="0" baseline="0" dirty="0" err="1" smtClean="0">
                          <a:ln>
                            <a:noFill/>
                          </a:ln>
                          <a:solidFill>
                            <a:schemeClr val="tx1"/>
                          </a:solidFill>
                          <a:effectLst/>
                          <a:latin typeface="Arial" charset="0"/>
                          <a:ea typeface="+mn-ea"/>
                          <a:cs typeface="+mn-cs"/>
                        </a:rPr>
                        <a:t>Nc</a:t>
                      </a:r>
                      <a:endParaRPr kumimoji="0" lang="es-ES" sz="1200" b="1" i="0" u="none" strike="noStrike" kern="1200" cap="none" normalizeH="0" baseline="0" dirty="0" smtClean="0">
                        <a:ln>
                          <a:noFill/>
                        </a:ln>
                        <a:solidFill>
                          <a:schemeClr val="tx1"/>
                        </a:solidFill>
                        <a:effectLst/>
                        <a:latin typeface="Arial" charset="0"/>
                        <a:ea typeface="+mn-ea"/>
                        <a:cs typeface="+mn-cs"/>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Total</a:t>
                      </a:r>
                      <a:endParaRPr kumimoji="0" lang="es-ES" sz="120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r>
              <a:tr h="44440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300" b="1" i="0" u="none" strike="noStrike" kern="1200" baseline="0" dirty="0" smtClean="0">
                          <a:solidFill>
                            <a:schemeClr val="tx1"/>
                          </a:solidFill>
                          <a:latin typeface="+mn-lt"/>
                          <a:ea typeface="+mn-ea"/>
                          <a:cs typeface="+mn-cs"/>
                        </a:rPr>
                        <a:t> </a:t>
                      </a:r>
                      <a:r>
                        <a:rPr kumimoji="0" lang="es-ES" sz="1300" b="1" i="0" u="none" strike="noStrike" cap="none" normalizeH="0" baseline="0" dirty="0" smtClean="0">
                          <a:ln>
                            <a:noFill/>
                          </a:ln>
                          <a:solidFill>
                            <a:schemeClr val="tx1"/>
                          </a:solidFill>
                          <a:effectLst/>
                          <a:latin typeface="Arial" charset="0"/>
                        </a:rPr>
                        <a:t>Josefina Vázquez Mota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44366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 Enrique Peña Nieto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443662">
                <a:tc>
                  <a:txBody>
                    <a:bodyPr/>
                    <a:lstStyle/>
                    <a:p>
                      <a:pPr algn="l" fontAlgn="b"/>
                      <a:r>
                        <a:rPr lang="es-MX" sz="1300" b="1" i="0" u="none" strike="noStrike" kern="1200" baseline="0" dirty="0" smtClean="0">
                          <a:solidFill>
                            <a:schemeClr val="tx1"/>
                          </a:solidFill>
                          <a:latin typeface="Arial"/>
                          <a:ea typeface="+mn-ea"/>
                          <a:cs typeface="+mn-cs"/>
                        </a:rPr>
                        <a:t> Andrés Manuel López </a:t>
                      </a:r>
                    </a:p>
                    <a:p>
                      <a:pPr algn="l" fontAlgn="b"/>
                      <a:r>
                        <a:rPr lang="es-MX" sz="1300" b="1" i="0" u="none" strike="noStrike" kern="1200" baseline="0" dirty="0" smtClean="0">
                          <a:solidFill>
                            <a:schemeClr val="tx1"/>
                          </a:solidFill>
                          <a:latin typeface="Arial"/>
                          <a:ea typeface="+mn-ea"/>
                          <a:cs typeface="+mn-cs"/>
                        </a:rPr>
                        <a:t> Obrador</a:t>
                      </a:r>
                      <a:endParaRPr lang="es-MX" sz="1300" b="1" i="0" u="none" strike="noStrike" kern="1200" baseline="0" dirty="0">
                        <a:solidFill>
                          <a:schemeClr val="tx1"/>
                        </a:solidFill>
                        <a:latin typeface="Arial"/>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444407">
                <a:tc>
                  <a:txBody>
                    <a:bodyPr/>
                    <a:lstStyle/>
                    <a:p>
                      <a:pPr algn="l" fontAlgn="b"/>
                      <a:r>
                        <a:rPr lang="es-MX" sz="1300" b="1" i="0" u="none" strike="noStrike" kern="1200" baseline="0" dirty="0" smtClean="0">
                          <a:solidFill>
                            <a:schemeClr val="tx1"/>
                          </a:solidFill>
                          <a:latin typeface="Arial"/>
                          <a:ea typeface="+mn-ea"/>
                          <a:cs typeface="+mn-cs"/>
                        </a:rPr>
                        <a:t> Gabriel </a:t>
                      </a:r>
                      <a:r>
                        <a:rPr lang="es-MX" sz="1300" b="1" i="0" u="none" strike="noStrike" kern="1200" baseline="0" dirty="0" err="1" smtClean="0">
                          <a:solidFill>
                            <a:schemeClr val="tx1"/>
                          </a:solidFill>
                          <a:latin typeface="Arial"/>
                          <a:ea typeface="+mn-ea"/>
                          <a:cs typeface="+mn-cs"/>
                        </a:rPr>
                        <a:t>Quadri</a:t>
                      </a:r>
                      <a:r>
                        <a:rPr lang="es-MX" sz="1300" b="1" i="0" u="none" strike="noStrike" kern="1200" baseline="0" dirty="0" smtClean="0">
                          <a:solidFill>
                            <a:schemeClr val="tx1"/>
                          </a:solidFill>
                          <a:latin typeface="Arial"/>
                          <a:ea typeface="+mn-ea"/>
                          <a:cs typeface="+mn-cs"/>
                        </a:rPr>
                        <a:t> de la  </a:t>
                      </a:r>
                    </a:p>
                    <a:p>
                      <a:pPr algn="l" fontAlgn="b"/>
                      <a:r>
                        <a:rPr lang="es-MX" sz="1300" b="1" i="0" u="none" strike="noStrike" kern="1200" baseline="0" dirty="0" smtClean="0">
                          <a:solidFill>
                            <a:schemeClr val="tx1"/>
                          </a:solidFill>
                          <a:latin typeface="Arial"/>
                          <a:ea typeface="+mn-ea"/>
                          <a:cs typeface="+mn-cs"/>
                        </a:rPr>
                        <a:t> Torre</a:t>
                      </a:r>
                      <a:endParaRPr lang="es-MX" sz="1300" b="1" i="0" u="none" strike="noStrike" kern="1200" baseline="0" dirty="0">
                        <a:solidFill>
                          <a:schemeClr val="tx1"/>
                        </a:solidFill>
                        <a:latin typeface="Arial"/>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45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MX" sz="1300" b="1" i="0" u="none" strike="noStrike" kern="1200" cap="none" normalizeH="0" baseline="0" dirty="0" smtClean="0">
                        <a:ln>
                          <a:noFill/>
                        </a:ln>
                        <a:solidFill>
                          <a:schemeClr val="tx1"/>
                        </a:solidFill>
                        <a:effectLst/>
                        <a:latin typeface="Arial"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lumMod val="85000"/>
                      </a:srgbClr>
                    </a:solidFill>
                  </a:tcPr>
                </a:tc>
              </a:tr>
              <a:tr h="366542">
                <a:tc>
                  <a:txBody>
                    <a:bodyPr/>
                    <a:lstStyle/>
                    <a:p>
                      <a:pPr algn="l" fontAlgn="b"/>
                      <a:r>
                        <a:rPr lang="es-MX" sz="1300" b="1" i="0" u="none" strike="noStrike" kern="1200" baseline="0" dirty="0" smtClean="0">
                          <a:solidFill>
                            <a:schemeClr val="tx1"/>
                          </a:solidFill>
                          <a:latin typeface="Arial"/>
                          <a:ea typeface="+mn-ea"/>
                          <a:cs typeface="+mn-cs"/>
                        </a:rPr>
                        <a:t> </a:t>
                      </a:r>
                      <a:r>
                        <a:rPr lang="es-MX" sz="1300" b="1" i="0" u="none" strike="noStrike" kern="1200" baseline="0" dirty="0" err="1" smtClean="0">
                          <a:solidFill>
                            <a:schemeClr val="tx1"/>
                          </a:solidFill>
                          <a:latin typeface="Arial"/>
                          <a:ea typeface="+mn-ea"/>
                          <a:cs typeface="+mn-cs"/>
                        </a:rPr>
                        <a:t>Ns</a:t>
                      </a:r>
                      <a:r>
                        <a:rPr lang="es-MX" sz="1300" b="1" i="0" u="none" strike="noStrike" kern="1200" baseline="0" dirty="0" smtClean="0">
                          <a:solidFill>
                            <a:schemeClr val="tx1"/>
                          </a:solidFill>
                          <a:latin typeface="Arial"/>
                          <a:ea typeface="+mn-ea"/>
                          <a:cs typeface="+mn-cs"/>
                        </a:rPr>
                        <a:t>/</a:t>
                      </a:r>
                      <a:r>
                        <a:rPr lang="es-MX" sz="1300" b="1" i="0" u="none" strike="noStrike" kern="1200" baseline="0" dirty="0" err="1" smtClean="0">
                          <a:solidFill>
                            <a:schemeClr val="tx1"/>
                          </a:solidFill>
                          <a:latin typeface="Arial"/>
                          <a:ea typeface="+mn-ea"/>
                          <a:cs typeface="+mn-cs"/>
                        </a:rPr>
                        <a:t>Nc</a:t>
                      </a:r>
                      <a:endParaRPr lang="es-MX" sz="1300" b="1" i="0" u="none" strike="noStrike" kern="1200" baseline="0" dirty="0">
                        <a:solidFill>
                          <a:schemeClr val="tx1"/>
                        </a:solidFill>
                        <a:latin typeface="Arial"/>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1C5F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300" b="1" i="0" u="none" strike="noStrike" cap="none" normalizeH="0" baseline="0" dirty="0" smtClean="0">
                          <a:ln>
                            <a:noFill/>
                          </a:ln>
                          <a:solidFill>
                            <a:schemeClr val="tx1"/>
                          </a:solidFill>
                          <a:effectLst/>
                          <a:latin typeface="Arial" charset="0"/>
                        </a:rPr>
                        <a:t>100</a:t>
                      </a: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r>
              <a:tr h="37493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250" b="1" i="0" u="none" strike="noStrike" cap="none" normalizeH="0" baseline="0" dirty="0" smtClean="0">
                          <a:ln>
                            <a:noFill/>
                          </a:ln>
                          <a:solidFill>
                            <a:schemeClr val="tx1"/>
                          </a:solidFill>
                          <a:effectLst/>
                          <a:latin typeface="Arial" charset="0"/>
                        </a:rPr>
                        <a:t>Total</a:t>
                      </a:r>
                      <a:endParaRPr kumimoji="0" lang="es-ES" sz="125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300" b="1" i="0" u="none" strike="noStrike" kern="1200" cap="none" normalizeH="0" baseline="0" dirty="0" smtClean="0">
                          <a:ln>
                            <a:noFill/>
                          </a:ln>
                          <a:solidFill>
                            <a:schemeClr val="tx1"/>
                          </a:solidFill>
                          <a:effectLst/>
                          <a:latin typeface="Arial" charset="0"/>
                          <a:ea typeface="+mn-ea"/>
                          <a:cs typeface="+mn-cs"/>
                        </a:rPr>
                        <a:t>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300" b="1" i="0" u="none" strike="noStrike" cap="none" normalizeH="0" baseline="0" dirty="0" smtClean="0">
                        <a:ln>
                          <a:noFill/>
                        </a:ln>
                        <a:solidFill>
                          <a:schemeClr val="tx1"/>
                        </a:solidFill>
                        <a:effectLst/>
                        <a:latin typeface="Arial" charset="0"/>
                      </a:endParaRPr>
                    </a:p>
                  </a:txBody>
                  <a:tcPr marL="89999" marR="89999" marT="46802" marB="46802" anchor="ct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solidFill>
                      <a:srgbClr val="FFFFFF"/>
                    </a:solidFill>
                  </a:tcPr>
                </a:tc>
              </a:tr>
            </a:tbl>
          </a:graphicData>
        </a:graphic>
      </p:graphicFrame>
      <p:sp>
        <p:nvSpPr>
          <p:cNvPr id="8" name="7 Elipse"/>
          <p:cNvSpPr/>
          <p:nvPr/>
        </p:nvSpPr>
        <p:spPr>
          <a:xfrm>
            <a:off x="3111703" y="3449224"/>
            <a:ext cx="422030" cy="3868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8 Elipse"/>
          <p:cNvSpPr/>
          <p:nvPr/>
        </p:nvSpPr>
        <p:spPr>
          <a:xfrm>
            <a:off x="3967160" y="3009417"/>
            <a:ext cx="422030" cy="3868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angle 2"/>
          <p:cNvSpPr>
            <a:spLocks noChangeArrowheads="1"/>
          </p:cNvSpPr>
          <p:nvPr/>
        </p:nvSpPr>
        <p:spPr bwMode="auto">
          <a:xfrm>
            <a:off x="1333233" y="126966"/>
            <a:ext cx="7063033" cy="481012"/>
          </a:xfrm>
          <a:prstGeom prst="rect">
            <a:avLst/>
          </a:prstGeom>
          <a:noFill/>
          <a:ln>
            <a:noFill/>
          </a:ln>
          <a:extLst/>
        </p:spPr>
        <p:txBody>
          <a:bodyPr anchor="ctr"/>
          <a:lstStyle/>
          <a:p>
            <a:pPr algn="r"/>
            <a:r>
              <a:rPr lang="es-MX" sz="2600" b="1" dirty="0" smtClean="0">
                <a:latin typeface="Arial" pitchFamily="34" charset="0"/>
                <a:cs typeface="Arial" pitchFamily="34" charset="0"/>
              </a:rPr>
              <a:t>Segunda opción</a:t>
            </a:r>
            <a:endParaRPr lang="es-MX" sz="2600" b="1" dirty="0">
              <a:latin typeface="Arial" pitchFamily="34" charset="0"/>
              <a:cs typeface="Arial" pitchFamily="34" charset="0"/>
            </a:endParaRPr>
          </a:p>
        </p:txBody>
      </p:sp>
      <p:sp>
        <p:nvSpPr>
          <p:cNvPr id="13" name="12 Elipse"/>
          <p:cNvSpPr/>
          <p:nvPr/>
        </p:nvSpPr>
        <p:spPr>
          <a:xfrm>
            <a:off x="3124403" y="3893724"/>
            <a:ext cx="422030" cy="3868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43638413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419501"/>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Candidatos </a:t>
            </a:r>
          </a:p>
          <a:p>
            <a:pPr algn="ctr" eaLnBrk="0" hangingPunct="0"/>
            <a:r>
              <a:rPr lang="es-ES_tradnl" sz="4800" dirty="0" smtClean="0">
                <a:solidFill>
                  <a:srgbClr val="000000"/>
                </a:solidFill>
                <a:latin typeface="Arial" pitchFamily="34" charset="0"/>
                <a:ea typeface="MS PGothic" pitchFamily="34" charset="-128"/>
                <a:cs typeface="Arial" pitchFamily="34" charset="0"/>
              </a:rPr>
              <a:t>Presidente de la República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40281617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588963" y="892186"/>
            <a:ext cx="33496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¿Ha oído hablar o no de…?</a:t>
            </a:r>
          </a:p>
          <a:p>
            <a:pPr algn="ctr"/>
            <a:r>
              <a:rPr lang="es-ES" sz="1500" b="1" i="1" u="sng" dirty="0" smtClean="0">
                <a:solidFill>
                  <a:srgbClr val="FF0000"/>
                </a:solidFill>
                <a:latin typeface="Arial" pitchFamily="34" charset="0"/>
                <a:cs typeface="Arial" pitchFamily="34" charset="0"/>
              </a:rPr>
              <a:t>Sí</a:t>
            </a:r>
            <a:endParaRPr lang="es-ES_tradnl" sz="1500" b="1" i="1" u="sng" dirty="0">
              <a:solidFill>
                <a:srgbClr val="FF0000"/>
              </a:solidFill>
              <a:latin typeface="Arial" pitchFamily="34" charset="0"/>
              <a:cs typeface="Arial" pitchFamily="34" charset="0"/>
            </a:endParaRPr>
          </a:p>
        </p:txBody>
      </p:sp>
      <p:graphicFrame>
        <p:nvGraphicFramePr>
          <p:cNvPr id="9" name="Object 5"/>
          <p:cNvGraphicFramePr>
            <a:graphicFrameLocks noChangeAspect="1"/>
          </p:cNvGraphicFramePr>
          <p:nvPr>
            <p:extLst>
              <p:ext uri="{D42A27DB-BD31-4B8C-83A1-F6EECF244321}">
                <p14:modId xmlns:p14="http://schemas.microsoft.com/office/powerpoint/2010/main" val="446465488"/>
              </p:ext>
            </p:extLst>
          </p:nvPr>
        </p:nvGraphicFramePr>
        <p:xfrm>
          <a:off x="4227513" y="1557338"/>
          <a:ext cx="4718050" cy="4645025"/>
        </p:xfrm>
        <a:graphic>
          <a:graphicData uri="http://schemas.openxmlformats.org/presentationml/2006/ole">
            <mc:AlternateContent xmlns:mc="http://schemas.openxmlformats.org/markup-compatibility/2006">
              <mc:Choice xmlns:v="urn:schemas-microsoft-com:vml" Requires="v">
                <p:oleObj spid="_x0000_s825368" name="Gráfico" r:id="rId4" imgW="6896070" imgH="6781710" progId="MSGraph.Chart.8">
                  <p:embed followColorScheme="full"/>
                </p:oleObj>
              </mc:Choice>
              <mc:Fallback>
                <p:oleObj name="Gráfico" r:id="rId4" imgW="6896070" imgH="6781710" progId="MSGraph.Chart.8">
                  <p:embed followColorScheme="full"/>
                  <p:pic>
                    <p:nvPicPr>
                      <p:cNvPr id="0" name=""/>
                      <p:cNvPicPr>
                        <a:picLocks noChangeAspect="1" noChangeArrowheads="1"/>
                      </p:cNvPicPr>
                      <p:nvPr/>
                    </p:nvPicPr>
                    <p:blipFill>
                      <a:blip r:embed="rId5"/>
                      <a:srcRect/>
                      <a:stretch>
                        <a:fillRect/>
                      </a:stretch>
                    </p:blipFill>
                    <p:spPr bwMode="auto">
                      <a:xfrm>
                        <a:off x="4227513" y="1557338"/>
                        <a:ext cx="4718050" cy="4645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5"/>
          <p:cNvSpPr>
            <a:spLocks noChangeArrowheads="1"/>
          </p:cNvSpPr>
          <p:nvPr/>
        </p:nvSpPr>
        <p:spPr bwMode="auto">
          <a:xfrm>
            <a:off x="5395913" y="892186"/>
            <a:ext cx="30321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a:r>
              <a:rPr lang="es-ES" sz="1500" b="1" dirty="0">
                <a:latin typeface="Arial" pitchFamily="34" charset="0"/>
                <a:cs typeface="Arial" pitchFamily="34" charset="0"/>
              </a:rPr>
              <a:t>¿Y cuál es su opinión sobre esta persona </a:t>
            </a:r>
            <a:r>
              <a:rPr lang="es-ES" sz="1500" b="1" dirty="0" smtClean="0">
                <a:latin typeface="Arial" pitchFamily="34" charset="0"/>
                <a:cs typeface="Arial" pitchFamily="34" charset="0"/>
              </a:rPr>
              <a:t>(…)?*</a:t>
            </a:r>
            <a:endParaRPr lang="es-ES_tradnl" sz="1500" b="1" dirty="0">
              <a:latin typeface="Arial" pitchFamily="34" charset="0"/>
              <a:cs typeface="Arial" pitchFamily="34" charset="0"/>
            </a:endParaRPr>
          </a:p>
        </p:txBody>
      </p:sp>
      <p:graphicFrame>
        <p:nvGraphicFramePr>
          <p:cNvPr id="11" name="Object 6"/>
          <p:cNvGraphicFramePr>
            <a:graphicFrameLocks noChangeAspect="1"/>
          </p:cNvGraphicFramePr>
          <p:nvPr>
            <p:extLst>
              <p:ext uri="{D42A27DB-BD31-4B8C-83A1-F6EECF244321}">
                <p14:modId xmlns:p14="http://schemas.microsoft.com/office/powerpoint/2010/main" val="2738968912"/>
              </p:ext>
            </p:extLst>
          </p:nvPr>
        </p:nvGraphicFramePr>
        <p:xfrm>
          <a:off x="350860" y="1503535"/>
          <a:ext cx="5222875" cy="4435475"/>
        </p:xfrm>
        <a:graphic>
          <a:graphicData uri="http://schemas.openxmlformats.org/presentationml/2006/ole">
            <mc:AlternateContent xmlns:mc="http://schemas.openxmlformats.org/markup-compatibility/2006">
              <mc:Choice xmlns:v="urn:schemas-microsoft-com:vml" Requires="v">
                <p:oleObj spid="_x0000_s825369" name="Gráfico" r:id="rId6" imgW="6991380" imgH="5991315" progId="MSGraph.Chart.8">
                  <p:embed followColorScheme="full"/>
                </p:oleObj>
              </mc:Choice>
              <mc:Fallback>
                <p:oleObj name="Gráfico" r:id="rId6" imgW="6991380" imgH="5991315" progId="MSGraph.Chart.8">
                  <p:embed followColorScheme="full"/>
                  <p:pic>
                    <p:nvPicPr>
                      <p:cNvPr id="0" name=""/>
                      <p:cNvPicPr>
                        <a:picLocks noChangeAspect="1" noChangeArrowheads="1"/>
                      </p:cNvPicPr>
                      <p:nvPr/>
                    </p:nvPicPr>
                    <p:blipFill>
                      <a:blip r:embed="rId7"/>
                      <a:srcRect/>
                      <a:stretch>
                        <a:fillRect/>
                      </a:stretch>
                    </p:blipFill>
                    <p:spPr bwMode="auto">
                      <a:xfrm>
                        <a:off x="350860" y="1503535"/>
                        <a:ext cx="5222875" cy="4435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4"/>
          <p:cNvSpPr>
            <a:spLocks noChangeArrowheads="1"/>
          </p:cNvSpPr>
          <p:nvPr/>
        </p:nvSpPr>
        <p:spPr bwMode="auto">
          <a:xfrm>
            <a:off x="6494697" y="6247638"/>
            <a:ext cx="24416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i="1" dirty="0" smtClean="0">
                <a:latin typeface="Arial" pitchFamily="34" charset="0"/>
                <a:cs typeface="Arial" pitchFamily="34" charset="0"/>
              </a:rPr>
              <a:t>*Se preguntó sólo a quienes los conocen</a:t>
            </a:r>
            <a:endParaRPr lang="es-ES" sz="900" b="1" i="1" dirty="0">
              <a:latin typeface="Arial" pitchFamily="34" charset="0"/>
              <a:cs typeface="Arial" pitchFamily="34" charset="0"/>
            </a:endParaRPr>
          </a:p>
        </p:txBody>
      </p:sp>
      <p:sp>
        <p:nvSpPr>
          <p:cNvPr id="8" name="Rectangle 3"/>
          <p:cNvSpPr>
            <a:spLocks noChangeArrowheads="1"/>
          </p:cNvSpPr>
          <p:nvPr/>
        </p:nvSpPr>
        <p:spPr bwMode="auto">
          <a:xfrm>
            <a:off x="1457101" y="172803"/>
            <a:ext cx="6929381"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a:solidFill>
                  <a:srgbClr val="000000"/>
                </a:solidFill>
                <a:latin typeface="Arial" pitchFamily="34" charset="0"/>
                <a:ea typeface="MS PGothic" pitchFamily="34" charset="-128"/>
                <a:cs typeface="Arial" pitchFamily="34" charset="0"/>
              </a:rPr>
              <a:t>Conocimiento y opinión de </a:t>
            </a:r>
            <a:r>
              <a:rPr lang="es-ES" sz="2600" b="1" dirty="0" smtClean="0">
                <a:solidFill>
                  <a:srgbClr val="000000"/>
                </a:solidFill>
                <a:latin typeface="Arial" pitchFamily="34" charset="0"/>
                <a:ea typeface="MS PGothic" pitchFamily="34" charset="-128"/>
                <a:cs typeface="Arial" pitchFamily="34" charset="0"/>
              </a:rPr>
              <a:t>candidatos a  Presidente de la República</a:t>
            </a:r>
            <a:endParaRPr lang="es-MX" sz="2600" b="1"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52186183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476250" y="775680"/>
            <a:ext cx="818197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srgbClr val="000000"/>
                </a:solidFill>
                <a:latin typeface="Arial" pitchFamily="34" charset="0"/>
                <a:cs typeface="Arial" pitchFamily="34" charset="0"/>
              </a:rPr>
              <a:t>Entre Josefina Vázquez Mota, Enrique Peña Nieto y Andrés Manuel López Obrador, ¿quién cree que puede (…) en caso de llegar a ser Presidente de la República?</a:t>
            </a:r>
            <a:endParaRPr lang="es-ES_tradnl" sz="1500" b="1" dirty="0">
              <a:solidFill>
                <a:srgbClr val="000000"/>
              </a:solidFill>
              <a:latin typeface="Arial" pitchFamily="34" charset="0"/>
              <a:cs typeface="Arial" pitchFamily="34" charset="0"/>
            </a:endParaRPr>
          </a:p>
        </p:txBody>
      </p:sp>
      <p:sp>
        <p:nvSpPr>
          <p:cNvPr id="7" name="Rectangle 2"/>
          <p:cNvSpPr>
            <a:spLocks noChangeArrowheads="1"/>
          </p:cNvSpPr>
          <p:nvPr/>
        </p:nvSpPr>
        <p:spPr bwMode="auto">
          <a:xfrm>
            <a:off x="582401" y="103132"/>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Expectativas del trabajo de los candidatos </a:t>
            </a:r>
          </a:p>
          <a:p>
            <a:pPr algn="r"/>
            <a:r>
              <a:rPr lang="es-MX" sz="2600" b="1" dirty="0">
                <a:latin typeface="Arial" pitchFamily="34" charset="0"/>
                <a:ea typeface="MS PGothic" pitchFamily="34" charset="-128"/>
                <a:cs typeface="Arial" pitchFamily="34" charset="0"/>
              </a:rPr>
              <a:t>a</a:t>
            </a:r>
            <a:r>
              <a:rPr lang="es-MX" sz="2600" b="1" dirty="0" smtClean="0">
                <a:latin typeface="Arial" pitchFamily="34" charset="0"/>
                <a:ea typeface="MS PGothic" pitchFamily="34" charset="-128"/>
                <a:cs typeface="Arial" pitchFamily="34" charset="0"/>
              </a:rPr>
              <a:t> la Presidencia </a:t>
            </a:r>
            <a:r>
              <a:rPr lang="es-MX" sz="2600" b="1" dirty="0">
                <a:latin typeface="Arial" pitchFamily="34" charset="0"/>
                <a:ea typeface="MS PGothic" pitchFamily="34" charset="-128"/>
                <a:cs typeface="Arial" pitchFamily="34" charset="0"/>
              </a:rPr>
              <a:t>de la </a:t>
            </a:r>
            <a:r>
              <a:rPr lang="es-MX" sz="2600" b="1" dirty="0" smtClean="0">
                <a:latin typeface="Arial" pitchFamily="34" charset="0"/>
                <a:ea typeface="MS PGothic" pitchFamily="34" charset="-128"/>
                <a:cs typeface="Arial" pitchFamily="34" charset="0"/>
              </a:rPr>
              <a:t>República</a:t>
            </a:r>
            <a:endParaRPr lang="es-MX" sz="2600" b="1" dirty="0">
              <a:latin typeface="Arial" pitchFamily="34" charset="0"/>
              <a:ea typeface="MS PGothic" pitchFamily="34" charset="-128"/>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2661801577"/>
              </p:ext>
            </p:extLst>
          </p:nvPr>
        </p:nvGraphicFramePr>
        <p:xfrm>
          <a:off x="381000" y="1452563"/>
          <a:ext cx="8039100" cy="4897437"/>
        </p:xfrm>
        <a:graphic>
          <a:graphicData uri="http://schemas.openxmlformats.org/presentationml/2006/ole">
            <mc:AlternateContent xmlns:mc="http://schemas.openxmlformats.org/markup-compatibility/2006">
              <mc:Choice xmlns:v="urn:schemas-microsoft-com:vml" Requires="v">
                <p:oleObj spid="_x0000_s826381" name="Gráfico" r:id="rId4" imgW="11582460" imgH="7067460" progId="MSGraph.Chart.8">
                  <p:embed followColorScheme="full"/>
                </p:oleObj>
              </mc:Choice>
              <mc:Fallback>
                <p:oleObj name="Gráfico" r:id="rId4" imgW="11582460" imgH="7067460" progId="MSGraph.Chart.8">
                  <p:embed followColorScheme="full"/>
                  <p:pic>
                    <p:nvPicPr>
                      <p:cNvPr id="0" name=""/>
                      <p:cNvPicPr>
                        <a:picLocks noChangeAspect="1" noChangeArrowheads="1"/>
                      </p:cNvPicPr>
                      <p:nvPr/>
                    </p:nvPicPr>
                    <p:blipFill>
                      <a:blip r:embed="rId5"/>
                      <a:srcRect/>
                      <a:stretch>
                        <a:fillRect/>
                      </a:stretch>
                    </p:blipFill>
                    <p:spPr bwMode="auto">
                      <a:xfrm>
                        <a:off x="381000" y="1452563"/>
                        <a:ext cx="8039100" cy="4897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6333363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52550" y="775680"/>
            <a:ext cx="897583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srgbClr val="000000"/>
                </a:solidFill>
                <a:latin typeface="Arial" pitchFamily="34" charset="0"/>
                <a:cs typeface="Arial" pitchFamily="34" charset="0"/>
              </a:rPr>
              <a:t>E</a:t>
            </a:r>
            <a:r>
              <a:rPr lang="es-MX" sz="1500" b="1" dirty="0" smtClean="0">
                <a:solidFill>
                  <a:srgbClr val="000000"/>
                </a:solidFill>
                <a:latin typeface="Arial" pitchFamily="34" charset="0"/>
                <a:cs typeface="Arial" pitchFamily="34" charset="0"/>
              </a:rPr>
              <a:t>ntre </a:t>
            </a:r>
            <a:r>
              <a:rPr lang="es-MX" sz="1500" b="1" dirty="0">
                <a:solidFill>
                  <a:srgbClr val="000000"/>
                </a:solidFill>
                <a:latin typeface="Arial" pitchFamily="34" charset="0"/>
                <a:cs typeface="Arial" pitchFamily="34" charset="0"/>
              </a:rPr>
              <a:t>Josefina Vázquez Mota, Enrique Peña Nieto y Andrés </a:t>
            </a:r>
            <a:r>
              <a:rPr lang="es-MX" sz="1500" b="1" dirty="0" smtClean="0">
                <a:solidFill>
                  <a:srgbClr val="000000"/>
                </a:solidFill>
                <a:latin typeface="Arial" pitchFamily="34" charset="0"/>
                <a:cs typeface="Arial" pitchFamily="34" charset="0"/>
              </a:rPr>
              <a:t>Manuel López </a:t>
            </a:r>
            <a:r>
              <a:rPr lang="es-MX" sz="1500" b="1" dirty="0">
                <a:solidFill>
                  <a:srgbClr val="000000"/>
                </a:solidFill>
                <a:latin typeface="Arial" pitchFamily="34" charset="0"/>
                <a:cs typeface="Arial" pitchFamily="34" charset="0"/>
              </a:rPr>
              <a:t>Obrador, </a:t>
            </a:r>
            <a:endParaRPr lang="es-MX" sz="1500" b="1" dirty="0" smtClean="0">
              <a:solidFill>
                <a:srgbClr val="000000"/>
              </a:solidFill>
              <a:latin typeface="Arial" pitchFamily="34" charset="0"/>
              <a:cs typeface="Arial" pitchFamily="34" charset="0"/>
            </a:endParaRPr>
          </a:p>
          <a:p>
            <a:pPr algn="ctr" eaLnBrk="0" hangingPunct="0"/>
            <a:r>
              <a:rPr lang="es-MX" sz="1500" b="1" dirty="0" smtClean="0">
                <a:solidFill>
                  <a:srgbClr val="000000"/>
                </a:solidFill>
                <a:latin typeface="Arial" pitchFamily="34" charset="0"/>
                <a:cs typeface="Arial" pitchFamily="34" charset="0"/>
              </a:rPr>
              <a:t>¿</a:t>
            </a:r>
            <a:r>
              <a:rPr lang="es-MX" sz="1500" b="1" dirty="0">
                <a:solidFill>
                  <a:srgbClr val="000000"/>
                </a:solidFill>
                <a:latin typeface="Arial" pitchFamily="34" charset="0"/>
                <a:cs typeface="Arial" pitchFamily="34" charset="0"/>
              </a:rPr>
              <a:t>quién cree que </a:t>
            </a:r>
            <a:r>
              <a:rPr lang="es-MX" sz="1500" b="1" dirty="0" smtClean="0">
                <a:solidFill>
                  <a:srgbClr val="000000"/>
                </a:solidFill>
                <a:latin typeface="Arial" pitchFamily="34" charset="0"/>
                <a:cs typeface="Arial" pitchFamily="34" charset="0"/>
              </a:rPr>
              <a:t>es más probable que negocie con el </a:t>
            </a:r>
            <a:r>
              <a:rPr lang="es-MX" sz="1500" b="1" dirty="0">
                <a:solidFill>
                  <a:srgbClr val="000000"/>
                </a:solidFill>
                <a:latin typeface="Arial" pitchFamily="34" charset="0"/>
                <a:cs typeface="Arial" pitchFamily="34" charset="0"/>
              </a:rPr>
              <a:t>crimen organizado? </a:t>
            </a:r>
            <a:endParaRPr lang="es-ES_tradnl" sz="1500" b="1" dirty="0">
              <a:solidFill>
                <a:srgbClr val="000000"/>
              </a:solidFill>
              <a:latin typeface="Arial" pitchFamily="34" charset="0"/>
              <a:cs typeface="Arial" pitchFamily="34" charset="0"/>
            </a:endParaRPr>
          </a:p>
        </p:txBody>
      </p:sp>
      <p:sp>
        <p:nvSpPr>
          <p:cNvPr id="5"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Negociar con el crimen organizado</a:t>
            </a:r>
            <a:endParaRPr lang="es-MX" sz="2600" b="1" dirty="0">
              <a:latin typeface="Arial" pitchFamily="34" charset="0"/>
              <a:ea typeface="MS PGothic" pitchFamily="34" charset="-128"/>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2308659192"/>
              </p:ext>
            </p:extLst>
          </p:nvPr>
        </p:nvGraphicFramePr>
        <p:xfrm>
          <a:off x="2864003" y="1512774"/>
          <a:ext cx="5603875" cy="4554538"/>
        </p:xfrm>
        <a:graphic>
          <a:graphicData uri="http://schemas.openxmlformats.org/presentationml/2006/ole">
            <mc:AlternateContent xmlns:mc="http://schemas.openxmlformats.org/markup-compatibility/2006">
              <mc:Choice xmlns:v="urn:schemas-microsoft-com:vml" Requires="v">
                <p:oleObj spid="_x0000_s827405" name="Gráfico" r:id="rId4" imgW="7229520" imgH="5905590" progId="MSGraph.Chart.8">
                  <p:embed followColorScheme="full"/>
                </p:oleObj>
              </mc:Choice>
              <mc:Fallback>
                <p:oleObj name="Gráfico" r:id="rId4" imgW="7229520" imgH="5905590" progId="MSGraph.Chart.8">
                  <p:embed followColorScheme="full"/>
                  <p:pic>
                    <p:nvPicPr>
                      <p:cNvPr id="0" name=""/>
                      <p:cNvPicPr>
                        <a:picLocks noChangeAspect="1" noChangeArrowheads="1"/>
                      </p:cNvPicPr>
                      <p:nvPr/>
                    </p:nvPicPr>
                    <p:blipFill>
                      <a:blip r:embed="rId5"/>
                      <a:srcRect/>
                      <a:stretch>
                        <a:fillRect/>
                      </a:stretch>
                    </p:blipFill>
                    <p:spPr bwMode="auto">
                      <a:xfrm>
                        <a:off x="2864003" y="1512774"/>
                        <a:ext cx="5603875" cy="4554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575127155"/>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27546" y="775680"/>
            <a:ext cx="858444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400" b="1" dirty="0">
                <a:solidFill>
                  <a:srgbClr val="000000"/>
                </a:solidFill>
                <a:latin typeface="Arial" pitchFamily="34" charset="0"/>
                <a:ea typeface="MS PGothic" pitchFamily="34" charset="-128"/>
                <a:cs typeface="Arial" pitchFamily="34" charset="0"/>
              </a:rPr>
              <a:t>Entre Josefina Vázquez Mota, Enrique Peña Nieto y Andrés Manuel López Obrador, </a:t>
            </a:r>
            <a:r>
              <a:rPr lang="es-MX" sz="1400" b="1" dirty="0" smtClean="0">
                <a:solidFill>
                  <a:srgbClr val="000000"/>
                </a:solidFill>
                <a:latin typeface="Arial" pitchFamily="34" charset="0"/>
                <a:ea typeface="MS PGothic" pitchFamily="34" charset="-128"/>
                <a:cs typeface="Arial" pitchFamily="34" charset="0"/>
              </a:rPr>
              <a:t>¿</a:t>
            </a:r>
            <a:r>
              <a:rPr lang="es-MX" sz="1400" b="1" dirty="0">
                <a:solidFill>
                  <a:srgbClr val="000000"/>
                </a:solidFill>
                <a:latin typeface="Arial" pitchFamily="34" charset="0"/>
                <a:ea typeface="MS PGothic" pitchFamily="34" charset="-128"/>
                <a:cs typeface="Arial" pitchFamily="34" charset="0"/>
              </a:rPr>
              <a:t>quién cree que </a:t>
            </a:r>
            <a:r>
              <a:rPr lang="es-MX" sz="1400" b="1" dirty="0" smtClean="0">
                <a:solidFill>
                  <a:srgbClr val="000000"/>
                </a:solidFill>
                <a:latin typeface="Arial" pitchFamily="34" charset="0"/>
                <a:ea typeface="MS PGothic" pitchFamily="34" charset="-128"/>
                <a:cs typeface="Arial" pitchFamily="34" charset="0"/>
              </a:rPr>
              <a:t>continuaría la lucha pero cambiaría la estrategia para combatir el problema del crimen organizado enfocándose en la educación, la generación de empleos y la prevención de adicciones?</a:t>
            </a:r>
            <a:endParaRPr lang="es-ES_tradnl" sz="1400" b="1" dirty="0">
              <a:solidFill>
                <a:srgbClr val="000000"/>
              </a:solidFill>
              <a:latin typeface="Arial" pitchFamily="34" charset="0"/>
              <a:ea typeface="MS PGothic" pitchFamily="34" charset="-128"/>
              <a:cs typeface="Arial" pitchFamily="34" charset="0"/>
            </a:endParaRPr>
          </a:p>
        </p:txBody>
      </p:sp>
      <p:sp>
        <p:nvSpPr>
          <p:cNvPr id="5"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latin typeface="Arial" pitchFamily="34" charset="0"/>
                <a:ea typeface="MS PGothic" pitchFamily="34" charset="-128"/>
                <a:cs typeface="Arial" pitchFamily="34" charset="0"/>
              </a:rPr>
              <a:t>Continuidad de la lucha contra el crimen organizado </a:t>
            </a:r>
            <a:r>
              <a:rPr lang="es-MX" sz="2600" b="1" dirty="0" smtClean="0">
                <a:latin typeface="Arial" pitchFamily="34" charset="0"/>
                <a:ea typeface="MS PGothic" pitchFamily="34" charset="-128"/>
                <a:cs typeface="Arial" pitchFamily="34" charset="0"/>
              </a:rPr>
              <a:t>por </a:t>
            </a:r>
            <a:r>
              <a:rPr lang="es-MX" sz="2600" b="1" dirty="0">
                <a:latin typeface="Arial" pitchFamily="34" charset="0"/>
                <a:ea typeface="MS PGothic" pitchFamily="34" charset="-128"/>
                <a:cs typeface="Arial" pitchFamily="34" charset="0"/>
              </a:rPr>
              <a:t>parte de candidatos</a:t>
            </a:r>
          </a:p>
        </p:txBody>
      </p:sp>
      <p:graphicFrame>
        <p:nvGraphicFramePr>
          <p:cNvPr id="3" name="2 Objeto"/>
          <p:cNvGraphicFramePr>
            <a:graphicFrameLocks noChangeAspect="1"/>
          </p:cNvGraphicFramePr>
          <p:nvPr>
            <p:extLst>
              <p:ext uri="{D42A27DB-BD31-4B8C-83A1-F6EECF244321}">
                <p14:modId xmlns:p14="http://schemas.microsoft.com/office/powerpoint/2010/main" val="2613955137"/>
              </p:ext>
            </p:extLst>
          </p:nvPr>
        </p:nvGraphicFramePr>
        <p:xfrm>
          <a:off x="2863850" y="1512888"/>
          <a:ext cx="5603875" cy="4554537"/>
        </p:xfrm>
        <a:graphic>
          <a:graphicData uri="http://schemas.openxmlformats.org/presentationml/2006/ole">
            <mc:AlternateContent xmlns:mc="http://schemas.openxmlformats.org/markup-compatibility/2006">
              <mc:Choice xmlns:v="urn:schemas-microsoft-com:vml" Requires="v">
                <p:oleObj spid="_x0000_s828429" name="Gráfico" r:id="rId4" imgW="7229520" imgH="5905590" progId="MSGraph.Chart.8">
                  <p:embed followColorScheme="full"/>
                </p:oleObj>
              </mc:Choice>
              <mc:Fallback>
                <p:oleObj name="Gráfico" r:id="rId4" imgW="7229520" imgH="5905590" progId="MSGraph.Chart.8">
                  <p:embed followColorScheme="full"/>
                  <p:pic>
                    <p:nvPicPr>
                      <p:cNvPr id="0" name=""/>
                      <p:cNvPicPr>
                        <a:picLocks noChangeAspect="1" noChangeArrowheads="1"/>
                      </p:cNvPicPr>
                      <p:nvPr/>
                    </p:nvPicPr>
                    <p:blipFill>
                      <a:blip r:embed="rId5"/>
                      <a:srcRect/>
                      <a:stretch>
                        <a:fillRect/>
                      </a:stretch>
                    </p:blipFill>
                    <p:spPr bwMode="auto">
                      <a:xfrm>
                        <a:off x="2863850" y="1512888"/>
                        <a:ext cx="5603875" cy="455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674343781"/>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378065" y="767702"/>
            <a:ext cx="83878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solidFill>
                  <a:srgbClr val="000000"/>
                </a:solidFill>
                <a:latin typeface="Arial" pitchFamily="34" charset="0"/>
                <a:ea typeface="MS PGothic" pitchFamily="34" charset="-128"/>
                <a:cs typeface="Arial" pitchFamily="34" charset="0"/>
              </a:rPr>
              <a:t>Entre Josefina Vázquez Mota del PAN y Andrés Manuel López Obrador del PRD, ¿quién cree </a:t>
            </a:r>
            <a:r>
              <a:rPr lang="es-MX" sz="1500" b="1" dirty="0" smtClean="0">
                <a:solidFill>
                  <a:srgbClr val="000000"/>
                </a:solidFill>
                <a:latin typeface="Arial" pitchFamily="34" charset="0"/>
                <a:ea typeface="MS PGothic" pitchFamily="34" charset="-128"/>
                <a:cs typeface="Arial" pitchFamily="34" charset="0"/>
              </a:rPr>
              <a:t>usted </a:t>
            </a:r>
            <a:r>
              <a:rPr lang="es-MX" sz="1500" b="1" dirty="0">
                <a:solidFill>
                  <a:srgbClr val="000000"/>
                </a:solidFill>
                <a:latin typeface="Arial" pitchFamily="34" charset="0"/>
                <a:ea typeface="MS PGothic" pitchFamily="34" charset="-128"/>
                <a:cs typeface="Arial" pitchFamily="34" charset="0"/>
              </a:rPr>
              <a:t>que tiene más posibilidades de ganarle a Enrique Peña Nieto</a:t>
            </a:r>
            <a:r>
              <a:rPr lang="es-MX" sz="1500" b="1" dirty="0" smtClean="0">
                <a:solidFill>
                  <a:srgbClr val="000000"/>
                </a:solidFill>
                <a:latin typeface="Arial" pitchFamily="34" charset="0"/>
                <a:ea typeface="MS PGothic" pitchFamily="34" charset="-128"/>
                <a:cs typeface="Arial" pitchFamily="34" charset="0"/>
              </a:rPr>
              <a:t>?</a:t>
            </a:r>
            <a:endParaRPr lang="es-ES_tradnl" sz="1500" b="1" dirty="0">
              <a:solidFill>
                <a:srgbClr val="000000"/>
              </a:solidFill>
              <a:latin typeface="Arial" pitchFamily="34" charset="0"/>
              <a:ea typeface="MS PGothic" pitchFamily="34" charset="-128"/>
              <a:cs typeface="Arial" pitchFamily="34" charset="0"/>
            </a:endParaRPr>
          </a:p>
        </p:txBody>
      </p:sp>
      <p:graphicFrame>
        <p:nvGraphicFramePr>
          <p:cNvPr id="3" name="2 Objeto"/>
          <p:cNvGraphicFramePr>
            <a:graphicFrameLocks noChangeAspect="1"/>
          </p:cNvGraphicFramePr>
          <p:nvPr>
            <p:extLst>
              <p:ext uri="{D42A27DB-BD31-4B8C-83A1-F6EECF244321}">
                <p14:modId xmlns:p14="http://schemas.microsoft.com/office/powerpoint/2010/main" val="3437810536"/>
              </p:ext>
            </p:extLst>
          </p:nvPr>
        </p:nvGraphicFramePr>
        <p:xfrm>
          <a:off x="750888" y="1461116"/>
          <a:ext cx="7542212" cy="4273550"/>
        </p:xfrm>
        <a:graphic>
          <a:graphicData uri="http://schemas.openxmlformats.org/presentationml/2006/ole">
            <mc:AlternateContent xmlns:mc="http://schemas.openxmlformats.org/markup-compatibility/2006">
              <mc:Choice xmlns:v="urn:schemas-microsoft-com:vml" Requires="v">
                <p:oleObj spid="_x0000_s829453" name="Gráfico" r:id="rId4" imgW="10582380" imgH="5991315" progId="MSGraph.Chart.8">
                  <p:embed followColorScheme="full"/>
                </p:oleObj>
              </mc:Choice>
              <mc:Fallback>
                <p:oleObj name="Gráfico" r:id="rId4" imgW="10582380" imgH="5991315" progId="MSGraph.Chart.8">
                  <p:embed followColorScheme="full"/>
                  <p:pic>
                    <p:nvPicPr>
                      <p:cNvPr id="0" name=""/>
                      <p:cNvPicPr>
                        <a:picLocks noChangeAspect="1" noChangeArrowheads="1"/>
                      </p:cNvPicPr>
                      <p:nvPr/>
                    </p:nvPicPr>
                    <p:blipFill>
                      <a:blip r:embed="rId5"/>
                      <a:srcRect/>
                      <a:stretch>
                        <a:fillRect/>
                      </a:stretch>
                    </p:blipFill>
                    <p:spPr bwMode="auto">
                      <a:xfrm>
                        <a:off x="750888" y="1461116"/>
                        <a:ext cx="7542212" cy="427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Line 12"/>
          <p:cNvSpPr>
            <a:spLocks noChangeShapeType="1"/>
          </p:cNvSpPr>
          <p:nvPr/>
        </p:nvSpPr>
        <p:spPr bwMode="auto">
          <a:xfrm flipV="1">
            <a:off x="565636" y="2318775"/>
            <a:ext cx="7567249" cy="294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
        <p:nvSpPr>
          <p:cNvPr id="8" name="Rectangle 2"/>
          <p:cNvSpPr>
            <a:spLocks noChangeArrowheads="1"/>
          </p:cNvSpPr>
          <p:nvPr/>
        </p:nvSpPr>
        <p:spPr bwMode="auto">
          <a:xfrm>
            <a:off x="1048871"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latin typeface="Arial" pitchFamily="34" charset="0"/>
                <a:ea typeface="MS PGothic" pitchFamily="34" charset="-128"/>
                <a:cs typeface="Arial" pitchFamily="34" charset="0"/>
              </a:rPr>
              <a:t>Candidato con más posibilidades de </a:t>
            </a:r>
          </a:p>
          <a:p>
            <a:pPr algn="r" fontAlgn="base">
              <a:spcBef>
                <a:spcPct val="0"/>
              </a:spcBef>
              <a:spcAft>
                <a:spcPct val="0"/>
              </a:spcAft>
            </a:pPr>
            <a:r>
              <a:rPr lang="es-MX" sz="2600" b="1" dirty="0" smtClean="0">
                <a:latin typeface="Arial" pitchFamily="34" charset="0"/>
                <a:ea typeface="MS PGothic" pitchFamily="34" charset="-128"/>
                <a:cs typeface="Arial" pitchFamily="34" charset="0"/>
              </a:rPr>
              <a:t>ganarle a Enrique Peña Nieto</a:t>
            </a:r>
            <a:endParaRPr lang="es-MX" sz="2600" b="1" dirty="0">
              <a:latin typeface="Arial" pitchFamily="34" charset="0"/>
              <a:ea typeface="MS PGothic" pitchFamily="34" charset="-128"/>
              <a:cs typeface="Arial" pitchFamily="34" charset="0"/>
            </a:endParaRPr>
          </a:p>
        </p:txBody>
      </p:sp>
      <p:sp>
        <p:nvSpPr>
          <p:cNvPr id="13" name="Text Box 4"/>
          <p:cNvSpPr txBox="1">
            <a:spLocks noChangeArrowheads="1"/>
          </p:cNvSpPr>
          <p:nvPr/>
        </p:nvSpPr>
        <p:spPr bwMode="auto">
          <a:xfrm>
            <a:off x="79613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32%</a:t>
            </a:r>
            <a:endParaRPr lang="es-MX" sz="1400" dirty="0">
              <a:ea typeface="MS PGothic" pitchFamily="34" charset="-128"/>
            </a:endParaRPr>
          </a:p>
        </p:txBody>
      </p:sp>
      <p:sp>
        <p:nvSpPr>
          <p:cNvPr id="14" name="Text Box 4"/>
          <p:cNvSpPr txBox="1">
            <a:spLocks noChangeArrowheads="1"/>
          </p:cNvSpPr>
          <p:nvPr/>
        </p:nvSpPr>
        <p:spPr bwMode="auto">
          <a:xfrm>
            <a:off x="79613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26%</a:t>
            </a:r>
            <a:endParaRPr lang="es-MX" sz="1400" dirty="0">
              <a:ea typeface="MS PGothic" pitchFamily="34" charset="-128"/>
            </a:endParaRPr>
          </a:p>
        </p:txBody>
      </p:sp>
      <p:sp>
        <p:nvSpPr>
          <p:cNvPr id="15" name="Text Box 4"/>
          <p:cNvSpPr txBox="1">
            <a:spLocks noChangeArrowheads="1"/>
          </p:cNvSpPr>
          <p:nvPr/>
        </p:nvSpPr>
        <p:spPr bwMode="auto">
          <a:xfrm>
            <a:off x="79613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7%</a:t>
            </a:r>
            <a:endParaRPr lang="es-MX" sz="1400" dirty="0">
              <a:ea typeface="MS PGothic" pitchFamily="34" charset="-128"/>
            </a:endParaRPr>
          </a:p>
        </p:txBody>
      </p:sp>
      <p:sp>
        <p:nvSpPr>
          <p:cNvPr id="16" name="Text Box 4"/>
          <p:cNvSpPr txBox="1">
            <a:spLocks noChangeArrowheads="1"/>
          </p:cNvSpPr>
          <p:nvPr/>
        </p:nvSpPr>
        <p:spPr bwMode="auto">
          <a:xfrm>
            <a:off x="79613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30%</a:t>
            </a:r>
            <a:endParaRPr lang="es-MX" sz="1400" dirty="0">
              <a:ea typeface="MS PGothic" pitchFamily="34" charset="-128"/>
            </a:endParaRPr>
          </a:p>
        </p:txBody>
      </p:sp>
    </p:spTree>
    <p:extLst>
      <p:ext uri="{BB962C8B-B14F-4D97-AF65-F5344CB8AC3E}">
        <p14:creationId xmlns:p14="http://schemas.microsoft.com/office/powerpoint/2010/main" val="71881222"/>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040079" y="106363"/>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smtClean="0">
                <a:solidFill>
                  <a:srgbClr val="000000"/>
                </a:solidFill>
                <a:latin typeface="Arial" pitchFamily="34" charset="0"/>
                <a:ea typeface="MS PGothic" pitchFamily="34" charset="-128"/>
                <a:cs typeface="Arial" pitchFamily="34" charset="0"/>
              </a:rPr>
              <a:t>Consideración del voto por</a:t>
            </a:r>
          </a:p>
          <a:p>
            <a:pPr algn="r" fontAlgn="base">
              <a:spcBef>
                <a:spcPct val="0"/>
              </a:spcBef>
              <a:spcAft>
                <a:spcPct val="0"/>
              </a:spcAft>
            </a:pPr>
            <a:r>
              <a:rPr lang="es-MX" sz="2600" b="1" dirty="0" smtClean="0">
                <a:solidFill>
                  <a:srgbClr val="000000"/>
                </a:solidFill>
                <a:latin typeface="Arial" pitchFamily="34" charset="0"/>
                <a:ea typeface="MS PGothic" pitchFamily="34" charset="-128"/>
                <a:cs typeface="Arial" pitchFamily="34" charset="0"/>
              </a:rPr>
              <a:t>Josefina </a:t>
            </a:r>
            <a:r>
              <a:rPr lang="es-MX" sz="2600" b="1" dirty="0">
                <a:solidFill>
                  <a:srgbClr val="000000"/>
                </a:solidFill>
                <a:latin typeface="Arial" pitchFamily="34" charset="0"/>
                <a:ea typeface="MS PGothic" pitchFamily="34" charset="-128"/>
                <a:cs typeface="Arial" pitchFamily="34" charset="0"/>
              </a:rPr>
              <a:t>Vázquez Mota</a:t>
            </a:r>
          </a:p>
        </p:txBody>
      </p:sp>
      <p:sp>
        <p:nvSpPr>
          <p:cNvPr id="6" name="Rectangle 3"/>
          <p:cNvSpPr>
            <a:spLocks noChangeArrowheads="1"/>
          </p:cNvSpPr>
          <p:nvPr/>
        </p:nvSpPr>
        <p:spPr bwMode="auto">
          <a:xfrm>
            <a:off x="378065" y="767702"/>
            <a:ext cx="83878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solidFill>
                  <a:srgbClr val="000000"/>
                </a:solidFill>
                <a:latin typeface="Arial" pitchFamily="34" charset="0"/>
                <a:ea typeface="MS PGothic" pitchFamily="34" charset="-128"/>
                <a:cs typeface="Arial" pitchFamily="34" charset="0"/>
              </a:rPr>
              <a:t>Pensando sólo en Josefina Vázquez Mota, ¿si la elección </a:t>
            </a:r>
            <a:endParaRPr lang="es-MX" sz="1500" b="1" dirty="0" smtClean="0">
              <a:solidFill>
                <a:srgbClr val="000000"/>
              </a:solidFill>
              <a:latin typeface="Arial" pitchFamily="34" charset="0"/>
              <a:ea typeface="MS PGothic" pitchFamily="34" charset="-128"/>
              <a:cs typeface="Arial" pitchFamily="34" charset="0"/>
            </a:endParaRPr>
          </a:p>
          <a:p>
            <a:pPr algn="ctr" eaLnBrk="0" fontAlgn="base" hangingPunct="0">
              <a:spcBef>
                <a:spcPct val="0"/>
              </a:spcBef>
              <a:spcAft>
                <a:spcPct val="0"/>
              </a:spcAft>
            </a:pPr>
            <a:r>
              <a:rPr lang="es-MX" sz="1500" b="1" dirty="0" smtClean="0">
                <a:solidFill>
                  <a:srgbClr val="000000"/>
                </a:solidFill>
                <a:latin typeface="Arial" pitchFamily="34" charset="0"/>
                <a:ea typeface="MS PGothic" pitchFamily="34" charset="-128"/>
                <a:cs typeface="Arial" pitchFamily="34" charset="0"/>
              </a:rPr>
              <a:t>de </a:t>
            </a:r>
            <a:r>
              <a:rPr lang="es-MX" sz="1500" b="1" dirty="0">
                <a:solidFill>
                  <a:srgbClr val="000000"/>
                </a:solidFill>
                <a:latin typeface="Arial" pitchFamily="34" charset="0"/>
                <a:ea typeface="MS PGothic" pitchFamily="34" charset="-128"/>
                <a:cs typeface="Arial" pitchFamily="34" charset="0"/>
              </a:rPr>
              <a:t>Presidente de </a:t>
            </a:r>
            <a:r>
              <a:rPr lang="es-MX" sz="1500" b="1" dirty="0" smtClean="0">
                <a:solidFill>
                  <a:srgbClr val="000000"/>
                </a:solidFill>
                <a:latin typeface="Arial" pitchFamily="34" charset="0"/>
                <a:ea typeface="MS PGothic" pitchFamily="34" charset="-128"/>
                <a:cs typeface="Arial" pitchFamily="34" charset="0"/>
              </a:rPr>
              <a:t>la República </a:t>
            </a:r>
            <a:r>
              <a:rPr lang="es-MX" sz="1500" b="1" dirty="0">
                <a:solidFill>
                  <a:srgbClr val="000000"/>
                </a:solidFill>
                <a:latin typeface="Arial" pitchFamily="34" charset="0"/>
                <a:ea typeface="MS PGothic" pitchFamily="34" charset="-128"/>
                <a:cs typeface="Arial" pitchFamily="34" charset="0"/>
              </a:rPr>
              <a:t>se </a:t>
            </a:r>
            <a:r>
              <a:rPr lang="es-MX" sz="1500" b="1" dirty="0" smtClean="0">
                <a:solidFill>
                  <a:srgbClr val="000000"/>
                </a:solidFill>
                <a:latin typeface="Arial" pitchFamily="34" charset="0"/>
                <a:ea typeface="MS PGothic" pitchFamily="34" charset="-128"/>
                <a:cs typeface="Arial" pitchFamily="34" charset="0"/>
              </a:rPr>
              <a:t>realizara </a:t>
            </a:r>
            <a:r>
              <a:rPr lang="es-MX" sz="1500" b="1" dirty="0">
                <a:solidFill>
                  <a:srgbClr val="000000"/>
                </a:solidFill>
                <a:latin typeface="Arial" pitchFamily="34" charset="0"/>
                <a:ea typeface="MS PGothic" pitchFamily="34" charset="-128"/>
                <a:cs typeface="Arial" pitchFamily="34" charset="0"/>
              </a:rPr>
              <a:t>mañana, usted </a:t>
            </a:r>
            <a:r>
              <a:rPr lang="es-MX" sz="1500" b="1" dirty="0" smtClean="0">
                <a:solidFill>
                  <a:srgbClr val="000000"/>
                </a:solidFill>
                <a:latin typeface="Arial" pitchFamily="34" charset="0"/>
                <a:ea typeface="MS PGothic" pitchFamily="34" charset="-128"/>
                <a:cs typeface="Arial" pitchFamily="34" charset="0"/>
              </a:rPr>
              <a:t>(…)?</a:t>
            </a:r>
            <a:endParaRPr lang="es-ES_tradnl" sz="1500" b="1" dirty="0">
              <a:solidFill>
                <a:srgbClr val="000000"/>
              </a:solidFill>
              <a:latin typeface="Arial" pitchFamily="34" charset="0"/>
              <a:ea typeface="MS PGothic" pitchFamily="34" charset="-128"/>
              <a:cs typeface="Arial" pitchFamily="34" charset="0"/>
            </a:endParaRPr>
          </a:p>
        </p:txBody>
      </p:sp>
      <p:graphicFrame>
        <p:nvGraphicFramePr>
          <p:cNvPr id="9" name="8 Objeto"/>
          <p:cNvGraphicFramePr>
            <a:graphicFrameLocks noChangeAspect="1"/>
          </p:cNvGraphicFramePr>
          <p:nvPr>
            <p:extLst>
              <p:ext uri="{D42A27DB-BD31-4B8C-83A1-F6EECF244321}">
                <p14:modId xmlns:p14="http://schemas.microsoft.com/office/powerpoint/2010/main" val="986129482"/>
              </p:ext>
            </p:extLst>
          </p:nvPr>
        </p:nvGraphicFramePr>
        <p:xfrm>
          <a:off x="643428" y="1495425"/>
          <a:ext cx="8104187" cy="4564063"/>
        </p:xfrm>
        <a:graphic>
          <a:graphicData uri="http://schemas.openxmlformats.org/presentationml/2006/ole">
            <mc:AlternateContent xmlns:mc="http://schemas.openxmlformats.org/markup-compatibility/2006">
              <mc:Choice xmlns:v="urn:schemas-microsoft-com:vml" Requires="v">
                <p:oleObj spid="_x0000_s830477" name="Gráfico" r:id="rId4" imgW="11344320" imgH="6381660" progId="MSGraph.Chart.8">
                  <p:embed followColorScheme="full"/>
                </p:oleObj>
              </mc:Choice>
              <mc:Fallback>
                <p:oleObj name="Gráfico" r:id="rId4" imgW="11344320" imgH="6381660" progId="MSGraph.Chart.8">
                  <p:embed followColorScheme="full"/>
                  <p:pic>
                    <p:nvPicPr>
                      <p:cNvPr id="0" name=""/>
                      <p:cNvPicPr>
                        <a:picLocks noChangeAspect="1" noChangeArrowheads="1"/>
                      </p:cNvPicPr>
                      <p:nvPr/>
                    </p:nvPicPr>
                    <p:blipFill>
                      <a:blip r:embed="rId5"/>
                      <a:srcRect/>
                      <a:stretch>
                        <a:fillRect/>
                      </a:stretch>
                    </p:blipFill>
                    <p:spPr bwMode="auto">
                      <a:xfrm>
                        <a:off x="643428" y="1495425"/>
                        <a:ext cx="8104187" cy="4564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Line 12"/>
          <p:cNvSpPr>
            <a:spLocks noChangeShapeType="1"/>
          </p:cNvSpPr>
          <p:nvPr/>
        </p:nvSpPr>
        <p:spPr bwMode="auto">
          <a:xfrm>
            <a:off x="565636" y="2321180"/>
            <a:ext cx="7959239"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dirty="0"/>
          </a:p>
        </p:txBody>
      </p:sp>
      <p:sp>
        <p:nvSpPr>
          <p:cNvPr id="18" name="Text Box 4"/>
          <p:cNvSpPr txBox="1">
            <a:spLocks noChangeArrowheads="1"/>
          </p:cNvSpPr>
          <p:nvPr/>
        </p:nvSpPr>
        <p:spPr bwMode="auto">
          <a:xfrm>
            <a:off x="8189919" y="25347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32%</a:t>
            </a:r>
            <a:endParaRPr lang="es-MX" sz="1400" dirty="0">
              <a:ea typeface="MS PGothic" pitchFamily="34" charset="-128"/>
            </a:endParaRPr>
          </a:p>
        </p:txBody>
      </p:sp>
      <p:sp>
        <p:nvSpPr>
          <p:cNvPr id="19" name="Text Box 4"/>
          <p:cNvSpPr txBox="1">
            <a:spLocks noChangeArrowheads="1"/>
          </p:cNvSpPr>
          <p:nvPr/>
        </p:nvSpPr>
        <p:spPr bwMode="auto">
          <a:xfrm>
            <a:off x="8189919" y="327954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26%</a:t>
            </a:r>
            <a:endParaRPr lang="es-MX" sz="1400" dirty="0">
              <a:ea typeface="MS PGothic" pitchFamily="34" charset="-128"/>
            </a:endParaRPr>
          </a:p>
        </p:txBody>
      </p:sp>
      <p:sp>
        <p:nvSpPr>
          <p:cNvPr id="20" name="Text Box 4"/>
          <p:cNvSpPr txBox="1">
            <a:spLocks noChangeArrowheads="1"/>
          </p:cNvSpPr>
          <p:nvPr/>
        </p:nvSpPr>
        <p:spPr bwMode="auto">
          <a:xfrm>
            <a:off x="8189919" y="4033234"/>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7%</a:t>
            </a:r>
            <a:endParaRPr lang="es-MX" sz="1400" dirty="0">
              <a:ea typeface="MS PGothic" pitchFamily="34" charset="-128"/>
            </a:endParaRPr>
          </a:p>
        </p:txBody>
      </p:sp>
      <p:sp>
        <p:nvSpPr>
          <p:cNvPr id="21" name="Text Box 4"/>
          <p:cNvSpPr txBox="1">
            <a:spLocks noChangeArrowheads="1"/>
          </p:cNvSpPr>
          <p:nvPr/>
        </p:nvSpPr>
        <p:spPr bwMode="auto">
          <a:xfrm>
            <a:off x="8189919" y="477739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30%</a:t>
            </a:r>
            <a:endParaRPr lang="es-MX" sz="1400" dirty="0">
              <a:ea typeface="MS PGothic" pitchFamily="34" charset="-128"/>
            </a:endParaRPr>
          </a:p>
        </p:txBody>
      </p:sp>
    </p:spTree>
    <p:extLst>
      <p:ext uri="{BB962C8B-B14F-4D97-AF65-F5344CB8AC3E}">
        <p14:creationId xmlns:p14="http://schemas.microsoft.com/office/powerpoint/2010/main" val="224125916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3817224623"/>
              </p:ext>
            </p:extLst>
          </p:nvPr>
        </p:nvGraphicFramePr>
        <p:xfrm>
          <a:off x="355726" y="1401273"/>
          <a:ext cx="8229600" cy="4879975"/>
        </p:xfrm>
        <a:graphic>
          <a:graphicData uri="http://schemas.openxmlformats.org/presentationml/2006/ole">
            <mc:AlternateContent xmlns:mc="http://schemas.openxmlformats.org/markup-compatibility/2006">
              <mc:Choice xmlns:v="urn:schemas-microsoft-com:vml" Requires="v">
                <p:oleObj spid="_x0000_s831501" name="Gráfico" r:id="rId4" imgW="11544390" imgH="6838860" progId="MSGraph.Chart.8">
                  <p:embed followColorScheme="full"/>
                </p:oleObj>
              </mc:Choice>
              <mc:Fallback>
                <p:oleObj name="Gráfico" r:id="rId4" imgW="11544390" imgH="6838860" progId="MSGraph.Chart.8">
                  <p:embed followColorScheme="full"/>
                  <p:pic>
                    <p:nvPicPr>
                      <p:cNvPr id="0" name=""/>
                      <p:cNvPicPr>
                        <a:picLocks noChangeAspect="1" noChangeArrowheads="1"/>
                      </p:cNvPicPr>
                      <p:nvPr/>
                    </p:nvPicPr>
                    <p:blipFill>
                      <a:blip r:embed="rId5"/>
                      <a:srcRect/>
                      <a:stretch>
                        <a:fillRect/>
                      </a:stretch>
                    </p:blipFill>
                    <p:spPr bwMode="auto">
                      <a:xfrm>
                        <a:off x="355726" y="1401273"/>
                        <a:ext cx="8229600" cy="487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1052513" y="775680"/>
            <a:ext cx="7058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 Sabiendo esto, si hoy fuera la elección para Presidente de la República, y los candidatos fueran (…), ¿por cuál candidato votaría usted?</a:t>
            </a:r>
            <a:endParaRPr lang="es-ES_tradnl" sz="1500" b="1" dirty="0">
              <a:solidFill>
                <a:srgbClr val="000000"/>
              </a:solidFill>
              <a:latin typeface="Arial" pitchFamily="34" charset="0"/>
              <a:cs typeface="Arial" pitchFamily="34" charset="0"/>
            </a:endParaRPr>
          </a:p>
        </p:txBody>
      </p:sp>
      <p:sp>
        <p:nvSpPr>
          <p:cNvPr id="5" name="Rectangle 3"/>
          <p:cNvSpPr>
            <a:spLocks noChangeArrowheads="1"/>
          </p:cNvSpPr>
          <p:nvPr/>
        </p:nvSpPr>
        <p:spPr bwMode="auto">
          <a:xfrm>
            <a:off x="95535" y="-96115"/>
            <a:ext cx="830216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Intención de voto por Josefina Vázquez </a:t>
            </a:r>
          </a:p>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Mota a partir de argumentos</a:t>
            </a:r>
          </a:p>
        </p:txBody>
      </p:sp>
      <p:sp>
        <p:nvSpPr>
          <p:cNvPr id="9" name="Line 12"/>
          <p:cNvSpPr>
            <a:spLocks noChangeShapeType="1"/>
          </p:cNvSpPr>
          <p:nvPr/>
        </p:nvSpPr>
        <p:spPr bwMode="auto">
          <a:xfrm flipV="1">
            <a:off x="606661" y="2274301"/>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Tree>
    <p:extLst>
      <p:ext uri="{BB962C8B-B14F-4D97-AF65-F5344CB8AC3E}">
        <p14:creationId xmlns:p14="http://schemas.microsoft.com/office/powerpoint/2010/main" val="876701252"/>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436035572"/>
              </p:ext>
            </p:extLst>
          </p:nvPr>
        </p:nvGraphicFramePr>
        <p:xfrm>
          <a:off x="355726" y="1401273"/>
          <a:ext cx="8229600" cy="4879975"/>
        </p:xfrm>
        <a:graphic>
          <a:graphicData uri="http://schemas.openxmlformats.org/presentationml/2006/ole">
            <mc:AlternateContent xmlns:mc="http://schemas.openxmlformats.org/markup-compatibility/2006">
              <mc:Choice xmlns:v="urn:schemas-microsoft-com:vml" Requires="v">
                <p:oleObj spid="_x0000_s832526" name="Gráfico" r:id="rId4" imgW="11544390" imgH="6838860" progId="MSGraph.Chart.8">
                  <p:embed followColorScheme="full"/>
                </p:oleObj>
              </mc:Choice>
              <mc:Fallback>
                <p:oleObj name="Gráfico" r:id="rId4" imgW="11544390" imgH="6838860" progId="MSGraph.Chart.8">
                  <p:embed followColorScheme="full"/>
                  <p:pic>
                    <p:nvPicPr>
                      <p:cNvPr id="0" name=""/>
                      <p:cNvPicPr>
                        <a:picLocks noChangeAspect="1" noChangeArrowheads="1"/>
                      </p:cNvPicPr>
                      <p:nvPr/>
                    </p:nvPicPr>
                    <p:blipFill>
                      <a:blip r:embed="rId5"/>
                      <a:srcRect/>
                      <a:stretch>
                        <a:fillRect/>
                      </a:stretch>
                    </p:blipFill>
                    <p:spPr bwMode="auto">
                      <a:xfrm>
                        <a:off x="355726" y="1401273"/>
                        <a:ext cx="8229600" cy="487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1052513" y="775680"/>
            <a:ext cx="7058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 Sabiendo esto, si hoy fuera la elección para Presidente de la República, y los candidatos fueran (…), ¿por cuál candidato votaría usted?</a:t>
            </a:r>
            <a:endParaRPr lang="es-ES_tradnl" sz="1500" b="1" dirty="0">
              <a:solidFill>
                <a:srgbClr val="000000"/>
              </a:solidFill>
              <a:latin typeface="Arial" pitchFamily="34" charset="0"/>
              <a:cs typeface="Arial" pitchFamily="34" charset="0"/>
            </a:endParaRPr>
          </a:p>
        </p:txBody>
      </p:sp>
      <p:sp>
        <p:nvSpPr>
          <p:cNvPr id="5" name="Rectangle 3"/>
          <p:cNvSpPr>
            <a:spLocks noChangeArrowheads="1"/>
          </p:cNvSpPr>
          <p:nvPr/>
        </p:nvSpPr>
        <p:spPr bwMode="auto">
          <a:xfrm>
            <a:off x="2339752" y="-96115"/>
            <a:ext cx="605795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Intención de voto por </a:t>
            </a:r>
            <a:r>
              <a:rPr lang="es-MX" sz="2600" b="1" dirty="0" smtClean="0">
                <a:solidFill>
                  <a:srgbClr val="000000"/>
                </a:solidFill>
                <a:latin typeface="Arial" pitchFamily="34" charset="0"/>
                <a:cs typeface="Arial" pitchFamily="34" charset="0"/>
              </a:rPr>
              <a:t>Enrique Peña Nieto </a:t>
            </a:r>
            <a:r>
              <a:rPr lang="es-MX" sz="2600" b="1" dirty="0">
                <a:solidFill>
                  <a:srgbClr val="000000"/>
                </a:solidFill>
                <a:latin typeface="Arial" pitchFamily="34" charset="0"/>
                <a:cs typeface="Arial" pitchFamily="34" charset="0"/>
              </a:rPr>
              <a:t>a partir de argumentos</a:t>
            </a:r>
          </a:p>
        </p:txBody>
      </p:sp>
      <p:sp>
        <p:nvSpPr>
          <p:cNvPr id="9" name="Line 12"/>
          <p:cNvSpPr>
            <a:spLocks noChangeShapeType="1"/>
          </p:cNvSpPr>
          <p:nvPr/>
        </p:nvSpPr>
        <p:spPr bwMode="auto">
          <a:xfrm flipV="1">
            <a:off x="606661" y="2274301"/>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Tree>
    <p:extLst>
      <p:ext uri="{BB962C8B-B14F-4D97-AF65-F5344CB8AC3E}">
        <p14:creationId xmlns:p14="http://schemas.microsoft.com/office/powerpoint/2010/main" val="2715440353"/>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2324917302"/>
              </p:ext>
            </p:extLst>
          </p:nvPr>
        </p:nvGraphicFramePr>
        <p:xfrm>
          <a:off x="355726" y="1401273"/>
          <a:ext cx="8229600" cy="4879975"/>
        </p:xfrm>
        <a:graphic>
          <a:graphicData uri="http://schemas.openxmlformats.org/presentationml/2006/ole">
            <mc:AlternateContent xmlns:mc="http://schemas.openxmlformats.org/markup-compatibility/2006">
              <mc:Choice xmlns:v="urn:schemas-microsoft-com:vml" Requires="v">
                <p:oleObj spid="_x0000_s833550" name="Gráfico" r:id="rId4" imgW="11544390" imgH="6838860" progId="MSGraph.Chart.8">
                  <p:embed followColorScheme="full"/>
                </p:oleObj>
              </mc:Choice>
              <mc:Fallback>
                <p:oleObj name="Gráfico" r:id="rId4" imgW="11544390" imgH="6838860" progId="MSGraph.Chart.8">
                  <p:embed followColorScheme="full"/>
                  <p:pic>
                    <p:nvPicPr>
                      <p:cNvPr id="0" name=""/>
                      <p:cNvPicPr>
                        <a:picLocks noChangeAspect="1" noChangeArrowheads="1"/>
                      </p:cNvPicPr>
                      <p:nvPr/>
                    </p:nvPicPr>
                    <p:blipFill>
                      <a:blip r:embed="rId5"/>
                      <a:srcRect/>
                      <a:stretch>
                        <a:fillRect/>
                      </a:stretch>
                    </p:blipFill>
                    <p:spPr bwMode="auto">
                      <a:xfrm>
                        <a:off x="355726" y="1401273"/>
                        <a:ext cx="8229600" cy="487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1052513" y="775680"/>
            <a:ext cx="7058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spcBef>
                <a:spcPct val="0"/>
              </a:spcBef>
              <a:spcAft>
                <a:spcPct val="0"/>
              </a:spcAft>
            </a:pPr>
            <a:r>
              <a:rPr lang="es-MX" sz="1500" b="1" dirty="0">
                <a:solidFill>
                  <a:srgbClr val="000000"/>
                </a:solidFill>
                <a:latin typeface="Arial" pitchFamily="34" charset="0"/>
                <a:cs typeface="Arial" pitchFamily="34" charset="0"/>
              </a:rPr>
              <a:t>(…). Sabiendo esto, si hoy fuera la elección para Presidente de la República, y los candidatos fueran (…), ¿por cuál candidato votaría usted?</a:t>
            </a:r>
            <a:endParaRPr lang="es-ES_tradnl" sz="1500" b="1" dirty="0">
              <a:solidFill>
                <a:srgbClr val="000000"/>
              </a:solidFill>
              <a:latin typeface="Arial" pitchFamily="34" charset="0"/>
              <a:cs typeface="Arial" pitchFamily="34" charset="0"/>
            </a:endParaRPr>
          </a:p>
        </p:txBody>
      </p:sp>
      <p:sp>
        <p:nvSpPr>
          <p:cNvPr id="5" name="Rectangle 3"/>
          <p:cNvSpPr>
            <a:spLocks noChangeArrowheads="1"/>
          </p:cNvSpPr>
          <p:nvPr/>
        </p:nvSpPr>
        <p:spPr bwMode="auto">
          <a:xfrm>
            <a:off x="865188" y="-96115"/>
            <a:ext cx="753251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Intención de voto por </a:t>
            </a:r>
            <a:r>
              <a:rPr lang="es-MX" sz="2600" b="1" dirty="0" smtClean="0">
                <a:solidFill>
                  <a:srgbClr val="000000"/>
                </a:solidFill>
                <a:latin typeface="Arial" pitchFamily="34" charset="0"/>
                <a:cs typeface="Arial" pitchFamily="34" charset="0"/>
              </a:rPr>
              <a:t>Andrés Manuel López Obrador a </a:t>
            </a:r>
            <a:r>
              <a:rPr lang="es-MX" sz="2600" b="1" dirty="0">
                <a:solidFill>
                  <a:srgbClr val="000000"/>
                </a:solidFill>
                <a:latin typeface="Arial" pitchFamily="34" charset="0"/>
                <a:cs typeface="Arial" pitchFamily="34" charset="0"/>
              </a:rPr>
              <a:t>partir de argumentos</a:t>
            </a:r>
          </a:p>
        </p:txBody>
      </p:sp>
      <p:sp>
        <p:nvSpPr>
          <p:cNvPr id="9" name="Line 12"/>
          <p:cNvSpPr>
            <a:spLocks noChangeShapeType="1"/>
          </p:cNvSpPr>
          <p:nvPr/>
        </p:nvSpPr>
        <p:spPr bwMode="auto">
          <a:xfrm flipV="1">
            <a:off x="606661" y="2780928"/>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pPr fontAlgn="base">
              <a:spcBef>
                <a:spcPct val="0"/>
              </a:spcBef>
              <a:spcAft>
                <a:spcPct val="0"/>
              </a:spcAft>
            </a:pPr>
            <a:endParaRPr lang="es-MX" sz="800" b="1" dirty="0">
              <a:solidFill>
                <a:srgbClr val="000000"/>
              </a:solidFill>
              <a:cs typeface="Arial" charset="0"/>
            </a:endParaRPr>
          </a:p>
        </p:txBody>
      </p:sp>
    </p:spTree>
    <p:extLst>
      <p:ext uri="{BB962C8B-B14F-4D97-AF65-F5344CB8AC3E}">
        <p14:creationId xmlns:p14="http://schemas.microsoft.com/office/powerpoint/2010/main" val="2239820328"/>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649224" y="897110"/>
            <a:ext cx="77251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es-MX" sz="1500" b="1" dirty="0">
                <a:latin typeface="Arial" pitchFamily="34" charset="0"/>
                <a:cs typeface="Arial" pitchFamily="34" charset="0"/>
              </a:rPr>
              <a:t>¿Y si </a:t>
            </a:r>
            <a:r>
              <a:rPr lang="es-MX" sz="1500" b="1" dirty="0" smtClean="0">
                <a:latin typeface="Arial" pitchFamily="34" charset="0"/>
                <a:cs typeface="Arial" pitchFamily="34" charset="0"/>
              </a:rPr>
              <a:t>(…) </a:t>
            </a:r>
            <a:r>
              <a:rPr lang="es-MX" sz="1500" b="1" dirty="0">
                <a:latin typeface="Arial" pitchFamily="34" charset="0"/>
                <a:cs typeface="Arial" pitchFamily="34" charset="0"/>
              </a:rPr>
              <a:t>ganara la Presidencia de la </a:t>
            </a:r>
            <a:r>
              <a:rPr lang="es-MX" sz="1500" b="1" dirty="0" smtClean="0">
                <a:latin typeface="Arial" pitchFamily="34" charset="0"/>
                <a:cs typeface="Arial" pitchFamily="34" charset="0"/>
              </a:rPr>
              <a:t>República, </a:t>
            </a:r>
            <a:r>
              <a:rPr lang="es-MX" sz="1500" b="1" dirty="0">
                <a:latin typeface="Arial" pitchFamily="34" charset="0"/>
                <a:cs typeface="Arial" pitchFamily="34" charset="0"/>
              </a:rPr>
              <a:t>usted cree que la violencia relacionada con el crimen organizado aumentaría o disminuiría?</a:t>
            </a:r>
            <a:endParaRPr lang="es-ES_tradnl" sz="1500" b="1" dirty="0">
              <a:solidFill>
                <a:srgbClr val="000000"/>
              </a:solidFill>
              <a:latin typeface="Arial" pitchFamily="34" charset="0"/>
              <a:ea typeface="MS PGothic" pitchFamily="34" charset="-128"/>
              <a:cs typeface="Arial" pitchFamily="34" charset="0"/>
            </a:endParaRPr>
          </a:p>
        </p:txBody>
      </p:sp>
      <p:sp>
        <p:nvSpPr>
          <p:cNvPr id="14" name="Rectangle 3"/>
          <p:cNvSpPr>
            <a:spLocks noChangeArrowheads="1"/>
          </p:cNvSpPr>
          <p:nvPr/>
        </p:nvSpPr>
        <p:spPr bwMode="auto">
          <a:xfrm>
            <a:off x="539497" y="-96115"/>
            <a:ext cx="785820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Nivel de violencia a partir del candidato </a:t>
            </a:r>
          </a:p>
          <a:p>
            <a:pPr algn="r" eaLnBrk="0" fontAlgn="base" hangingPunct="0">
              <a:spcBef>
                <a:spcPct val="0"/>
              </a:spcBef>
              <a:spcAft>
                <a:spcPct val="0"/>
              </a:spcAft>
            </a:pPr>
            <a:r>
              <a:rPr lang="es-MX" sz="2600" b="1" dirty="0">
                <a:solidFill>
                  <a:srgbClr val="000000"/>
                </a:solidFill>
                <a:latin typeface="Arial" pitchFamily="34" charset="0"/>
                <a:cs typeface="Arial" pitchFamily="34" charset="0"/>
              </a:rPr>
              <a:t>que gane la Presidencia de la República </a:t>
            </a:r>
          </a:p>
        </p:txBody>
      </p:sp>
      <p:graphicFrame>
        <p:nvGraphicFramePr>
          <p:cNvPr id="3" name="2 Objeto"/>
          <p:cNvGraphicFramePr>
            <a:graphicFrameLocks noChangeAspect="1"/>
          </p:cNvGraphicFramePr>
          <p:nvPr>
            <p:extLst>
              <p:ext uri="{D42A27DB-BD31-4B8C-83A1-F6EECF244321}">
                <p14:modId xmlns:p14="http://schemas.microsoft.com/office/powerpoint/2010/main" val="1383201874"/>
              </p:ext>
            </p:extLst>
          </p:nvPr>
        </p:nvGraphicFramePr>
        <p:xfrm>
          <a:off x="700088" y="1754857"/>
          <a:ext cx="7558087" cy="4057650"/>
        </p:xfrm>
        <a:graphic>
          <a:graphicData uri="http://schemas.openxmlformats.org/presentationml/2006/ole">
            <mc:AlternateContent xmlns:mc="http://schemas.openxmlformats.org/markup-compatibility/2006">
              <mc:Choice xmlns:v="urn:schemas-microsoft-com:vml" Requires="v">
                <p:oleObj spid="_x0000_s834574" name="Gráfico" r:id="rId4" imgW="10582380" imgH="5686425" progId="MSGraph.Chart.8">
                  <p:embed followColorScheme="full"/>
                </p:oleObj>
              </mc:Choice>
              <mc:Fallback>
                <p:oleObj name="Gráfico" r:id="rId4" imgW="10582380" imgH="5686425" progId="MSGraph.Chart.8">
                  <p:embed followColorScheme="full"/>
                  <p:pic>
                    <p:nvPicPr>
                      <p:cNvPr id="0" name=""/>
                      <p:cNvPicPr>
                        <a:picLocks noChangeAspect="1" noChangeArrowheads="1"/>
                      </p:cNvPicPr>
                      <p:nvPr/>
                    </p:nvPicPr>
                    <p:blipFill>
                      <a:blip r:embed="rId5"/>
                      <a:srcRect/>
                      <a:stretch>
                        <a:fillRect/>
                      </a:stretch>
                    </p:blipFill>
                    <p:spPr bwMode="auto">
                      <a:xfrm>
                        <a:off x="700088" y="1754857"/>
                        <a:ext cx="7558087" cy="405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098021885"/>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Objeto"/>
          <p:cNvGraphicFramePr>
            <a:graphicFrameLocks noChangeAspect="1"/>
          </p:cNvGraphicFramePr>
          <p:nvPr>
            <p:extLst>
              <p:ext uri="{D42A27DB-BD31-4B8C-83A1-F6EECF244321}">
                <p14:modId xmlns:p14="http://schemas.microsoft.com/office/powerpoint/2010/main" val="41608151"/>
              </p:ext>
            </p:extLst>
          </p:nvPr>
        </p:nvGraphicFramePr>
        <p:xfrm>
          <a:off x="746125" y="1676591"/>
          <a:ext cx="7577138" cy="4357687"/>
        </p:xfrm>
        <a:graphic>
          <a:graphicData uri="http://schemas.openxmlformats.org/presentationml/2006/ole">
            <mc:AlternateContent xmlns:mc="http://schemas.openxmlformats.org/markup-compatibility/2006">
              <mc:Choice xmlns:v="urn:schemas-microsoft-com:vml" Requires="v">
                <p:oleObj spid="_x0000_s835597" name="Gráfico" r:id="rId4" imgW="10591830" imgH="6105615" progId="MSGraph.Chart.8">
                  <p:embed followColorScheme="full"/>
                </p:oleObj>
              </mc:Choice>
              <mc:Fallback>
                <p:oleObj name="Gráfico" r:id="rId4" imgW="10591830" imgH="6105615" progId="MSGraph.Chart.8">
                  <p:embed followColorScheme="full"/>
                  <p:pic>
                    <p:nvPicPr>
                      <p:cNvPr id="0" name=""/>
                      <p:cNvPicPr>
                        <a:picLocks noChangeAspect="1" noChangeArrowheads="1"/>
                      </p:cNvPicPr>
                      <p:nvPr/>
                    </p:nvPicPr>
                    <p:blipFill>
                      <a:blip r:embed="rId5"/>
                      <a:srcRect/>
                      <a:stretch>
                        <a:fillRect/>
                      </a:stretch>
                    </p:blipFill>
                    <p:spPr bwMode="auto">
                      <a:xfrm>
                        <a:off x="746125" y="1676591"/>
                        <a:ext cx="7577138" cy="4357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5"/>
          <p:cNvSpPr>
            <a:spLocks noChangeArrowheads="1"/>
          </p:cNvSpPr>
          <p:nvPr/>
        </p:nvSpPr>
        <p:spPr bwMode="auto">
          <a:xfrm>
            <a:off x="1227871" y="3108298"/>
            <a:ext cx="6688137"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s-MX" sz="1500" b="1" dirty="0">
                <a:solidFill>
                  <a:prstClr val="black"/>
                </a:solidFill>
                <a:latin typeface="Arial" pitchFamily="34" charset="0"/>
                <a:cs typeface="Arial" pitchFamily="34" charset="0"/>
              </a:rPr>
              <a:t>Y después de todo lo que hemos hablado, si hoy fuera la elección para Presidente de la República, ¿por quién  votaría usted? </a:t>
            </a:r>
          </a:p>
          <a:p>
            <a:pPr algn="ctr" eaLnBrk="0" hangingPunct="0"/>
            <a:endParaRPr lang="es-MX" sz="300" b="1" dirty="0">
              <a:solidFill>
                <a:prstClr val="black"/>
              </a:solidFill>
              <a:latin typeface="Arial" pitchFamily="34" charset="0"/>
              <a:cs typeface="Arial" pitchFamily="34" charset="0"/>
            </a:endParaRPr>
          </a:p>
          <a:p>
            <a:pPr algn="ctr" eaLnBrk="0" hangingPunct="0"/>
            <a:r>
              <a:rPr lang="es-MX" sz="1400" b="1" i="1" u="sng" dirty="0">
                <a:solidFill>
                  <a:srgbClr val="FF0000"/>
                </a:solidFill>
                <a:latin typeface="Arial" pitchFamily="34" charset="0"/>
                <a:cs typeface="Arial" pitchFamily="34" charset="0"/>
              </a:rPr>
              <a:t>Final del cuestionario</a:t>
            </a:r>
          </a:p>
        </p:txBody>
      </p:sp>
      <p:sp>
        <p:nvSpPr>
          <p:cNvPr id="8" name="Line 7"/>
          <p:cNvSpPr>
            <a:spLocks noChangeShapeType="1"/>
          </p:cNvSpPr>
          <p:nvPr/>
        </p:nvSpPr>
        <p:spPr bwMode="auto">
          <a:xfrm>
            <a:off x="502565" y="2967519"/>
            <a:ext cx="7850126" cy="54"/>
          </a:xfrm>
          <a:prstGeom prst="line">
            <a:avLst/>
          </a:prstGeom>
          <a:noFill/>
          <a:ln w="19050">
            <a:solidFill>
              <a:srgbClr val="FF0000"/>
            </a:solidFill>
            <a:prstDash val="solid"/>
            <a:round/>
            <a:headEnd/>
            <a:tailEnd/>
          </a:ln>
          <a:extLst>
            <a:ext uri="{909E8E84-426E-40DD-AFC4-6F175D3DCCD1}">
              <a14:hiddenFill xmlns:a14="http://schemas.microsoft.com/office/drawing/2010/main">
                <a:noFill/>
              </a14:hiddenFill>
            </a:ext>
          </a:extLst>
        </p:spPr>
        <p:txBody>
          <a:bodyPr wrap="square" anchor="ctr">
            <a:spAutoFit/>
          </a:bodyPr>
          <a:lstStyle/>
          <a:p>
            <a:endParaRPr lang="es-MX" dirty="0">
              <a:solidFill>
                <a:prstClr val="black"/>
              </a:solidFill>
            </a:endParaRPr>
          </a:p>
        </p:txBody>
      </p:sp>
      <p:sp>
        <p:nvSpPr>
          <p:cNvPr id="11" name="Rectangle 2"/>
          <p:cNvSpPr>
            <a:spLocks noChangeArrowheads="1"/>
          </p:cNvSpPr>
          <p:nvPr/>
        </p:nvSpPr>
        <p:spPr bwMode="auto">
          <a:xfrm>
            <a:off x="2288564" y="1120517"/>
            <a:ext cx="458079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i="1" dirty="0">
                <a:solidFill>
                  <a:prstClr val="black"/>
                </a:solidFill>
                <a:latin typeface="Arial" pitchFamily="34" charset="0"/>
                <a:cs typeface="Arial" pitchFamily="34" charset="0"/>
              </a:rPr>
              <a:t>Voto Presidente de la República</a:t>
            </a:r>
          </a:p>
          <a:p>
            <a:pPr algn="ctr"/>
            <a:r>
              <a:rPr lang="es-MX" sz="1500" b="1" i="1" u="sng" dirty="0">
                <a:solidFill>
                  <a:srgbClr val="FF0000"/>
                </a:solidFill>
                <a:latin typeface="Arial" pitchFamily="34" charset="0"/>
                <a:cs typeface="Arial" pitchFamily="34" charset="0"/>
              </a:rPr>
              <a:t>Boleta simulada</a:t>
            </a:r>
          </a:p>
        </p:txBody>
      </p:sp>
      <p:sp>
        <p:nvSpPr>
          <p:cNvPr id="9" name="Rectangle 2"/>
          <p:cNvSpPr>
            <a:spLocks noChangeArrowheads="1"/>
          </p:cNvSpPr>
          <p:nvPr/>
        </p:nvSpPr>
        <p:spPr bwMode="auto">
          <a:xfrm>
            <a:off x="2758221" y="106363"/>
            <a:ext cx="5624512"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fontAlgn="base">
              <a:spcBef>
                <a:spcPct val="0"/>
              </a:spcBef>
              <a:spcAft>
                <a:spcPct val="0"/>
              </a:spcAft>
            </a:pPr>
            <a:r>
              <a:rPr lang="es-MX" sz="2600" b="1" dirty="0">
                <a:solidFill>
                  <a:srgbClr val="000000"/>
                </a:solidFill>
                <a:latin typeface="Arial" pitchFamily="34" charset="0"/>
                <a:ea typeface="MS PGothic" pitchFamily="34" charset="-128"/>
                <a:cs typeface="Arial" pitchFamily="34" charset="0"/>
              </a:rPr>
              <a:t>Intención de voto Presidente </a:t>
            </a:r>
          </a:p>
          <a:p>
            <a:pPr algn="r" fontAlgn="base">
              <a:spcBef>
                <a:spcPct val="0"/>
              </a:spcBef>
              <a:spcAft>
                <a:spcPct val="0"/>
              </a:spcAft>
            </a:pPr>
            <a:r>
              <a:rPr lang="es-MX" sz="2600" b="1" dirty="0">
                <a:solidFill>
                  <a:srgbClr val="000000"/>
                </a:solidFill>
                <a:latin typeface="Arial" pitchFamily="34" charset="0"/>
                <a:ea typeface="MS PGothic" pitchFamily="34" charset="-128"/>
                <a:cs typeface="Arial" pitchFamily="34" charset="0"/>
              </a:rPr>
              <a:t>de la República -Balance-</a:t>
            </a:r>
          </a:p>
        </p:txBody>
      </p:sp>
    </p:spTree>
    <p:extLst>
      <p:ext uri="{BB962C8B-B14F-4D97-AF65-F5344CB8AC3E}">
        <p14:creationId xmlns:p14="http://schemas.microsoft.com/office/powerpoint/2010/main" val="1664067610"/>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657225" y="2955925"/>
            <a:ext cx="7812088"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b="0" dirty="0" smtClean="0">
                <a:solidFill>
                  <a:srgbClr val="000000"/>
                </a:solidFill>
                <a:latin typeface="Arial" pitchFamily="34" charset="0"/>
                <a:ea typeface="MS PGothic" pitchFamily="34" charset="-128"/>
                <a:cs typeface="Arial" pitchFamily="34" charset="0"/>
              </a:rPr>
              <a:t>Género y Política</a:t>
            </a:r>
            <a:endParaRPr lang="es-ES_tradnl" sz="4800" b="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3694026498"/>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5"/>
          <p:cNvGraphicFramePr>
            <a:graphicFrameLocks noChangeAspect="1"/>
          </p:cNvGraphicFramePr>
          <p:nvPr>
            <p:extLst>
              <p:ext uri="{D42A27DB-BD31-4B8C-83A1-F6EECF244321}">
                <p14:modId xmlns:p14="http://schemas.microsoft.com/office/powerpoint/2010/main" val="189069536"/>
              </p:ext>
            </p:extLst>
          </p:nvPr>
        </p:nvGraphicFramePr>
        <p:xfrm>
          <a:off x="760413" y="1449756"/>
          <a:ext cx="7351712" cy="4725988"/>
        </p:xfrm>
        <a:graphic>
          <a:graphicData uri="http://schemas.openxmlformats.org/presentationml/2006/ole">
            <mc:AlternateContent xmlns:mc="http://schemas.openxmlformats.org/markup-compatibility/2006">
              <mc:Choice xmlns:v="urn:schemas-microsoft-com:vml" Requires="v">
                <p:oleObj spid="_x0000_s836622" name="Gráfico" r:id="rId3" imgW="10077480" imgH="6486525" progId="MSGraph.Chart.8">
                  <p:embed followColorScheme="full"/>
                </p:oleObj>
              </mc:Choice>
              <mc:Fallback>
                <p:oleObj name="Gráfico" r:id="rId3" imgW="10077480" imgH="6486525" progId="MSGraph.Chart.8">
                  <p:embed followColorScheme="full"/>
                  <p:pic>
                    <p:nvPicPr>
                      <p:cNvPr id="0" name=""/>
                      <p:cNvPicPr>
                        <a:picLocks noChangeAspect="1" noChangeArrowheads="1"/>
                      </p:cNvPicPr>
                      <p:nvPr/>
                    </p:nvPicPr>
                    <p:blipFill>
                      <a:blip r:embed="rId4"/>
                      <a:srcRect/>
                      <a:stretch>
                        <a:fillRect/>
                      </a:stretch>
                    </p:blipFill>
                    <p:spPr bwMode="auto">
                      <a:xfrm>
                        <a:off x="760413" y="1449756"/>
                        <a:ext cx="7351712" cy="4725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612545" y="770238"/>
            <a:ext cx="792933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srgbClr val="000000"/>
                </a:solidFill>
                <a:latin typeface="Arial" pitchFamily="34" charset="0"/>
                <a:cs typeface="Arial" pitchFamily="34" charset="0"/>
              </a:rPr>
              <a:t>Hombres y mujeres tienen distintas habilidades para diferentes cosas. </a:t>
            </a:r>
            <a:endParaRPr lang="es-MX" sz="1500" b="1" dirty="0" smtClean="0">
              <a:solidFill>
                <a:srgbClr val="000000"/>
              </a:solidFill>
              <a:latin typeface="Arial" pitchFamily="34" charset="0"/>
              <a:cs typeface="Arial" pitchFamily="34" charset="0"/>
            </a:endParaRPr>
          </a:p>
          <a:p>
            <a:pPr algn="ctr" eaLnBrk="0" hangingPunct="0"/>
            <a:r>
              <a:rPr lang="es-MX" sz="1500" b="1" dirty="0" smtClean="0">
                <a:solidFill>
                  <a:srgbClr val="000000"/>
                </a:solidFill>
                <a:latin typeface="Arial" pitchFamily="34" charset="0"/>
                <a:cs typeface="Arial" pitchFamily="34" charset="0"/>
              </a:rPr>
              <a:t>¿</a:t>
            </a:r>
            <a:r>
              <a:rPr lang="es-MX" sz="1500" b="1" dirty="0">
                <a:solidFill>
                  <a:srgbClr val="000000"/>
                </a:solidFill>
                <a:latin typeface="Arial" pitchFamily="34" charset="0"/>
                <a:cs typeface="Arial" pitchFamily="34" charset="0"/>
              </a:rPr>
              <a:t>Desde su punto de vista quién es mejor para (…) un hombre o una mujer?</a:t>
            </a:r>
            <a:endParaRPr lang="es-ES_tradnl" sz="1500" b="1" dirty="0">
              <a:solidFill>
                <a:srgbClr val="000000"/>
              </a:solidFill>
              <a:latin typeface="Arial" pitchFamily="34" charset="0"/>
              <a:cs typeface="Arial" pitchFamily="34" charset="0"/>
            </a:endParaRPr>
          </a:p>
        </p:txBody>
      </p:sp>
      <p:sp>
        <p:nvSpPr>
          <p:cNvPr id="4" name="Rectangle 6"/>
          <p:cNvSpPr>
            <a:spLocks noChangeArrowheads="1"/>
          </p:cNvSpPr>
          <p:nvPr/>
        </p:nvSpPr>
        <p:spPr bwMode="auto">
          <a:xfrm>
            <a:off x="2459115" y="-3175"/>
            <a:ext cx="5945404"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smtClean="0">
                <a:solidFill>
                  <a:srgbClr val="000000"/>
                </a:solidFill>
                <a:latin typeface="Arial" pitchFamily="34" charset="0"/>
                <a:cs typeface="Arial" pitchFamily="34" charset="0"/>
              </a:rPr>
              <a:t>Diferencia en habilidades: </a:t>
            </a:r>
          </a:p>
          <a:p>
            <a:pPr algn="r"/>
            <a:r>
              <a:rPr lang="es-ES" sz="2600" b="1" dirty="0" smtClean="0">
                <a:solidFill>
                  <a:srgbClr val="000000"/>
                </a:solidFill>
                <a:latin typeface="Arial" pitchFamily="34" charset="0"/>
                <a:cs typeface="Arial" pitchFamily="34" charset="0"/>
              </a:rPr>
              <a:t>hombres VS mujeres</a:t>
            </a:r>
            <a:endParaRPr lang="es-MX" sz="26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39120081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031287" y="132739"/>
            <a:ext cx="7342654"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Disposición a votar por una mujer</a:t>
            </a:r>
            <a:endParaRPr lang="es-MX" sz="2600" b="1" dirty="0">
              <a:latin typeface="Arial" pitchFamily="34" charset="0"/>
              <a:ea typeface="MS PGothic" pitchFamily="34" charset="-128"/>
              <a:cs typeface="Arial" pitchFamily="34" charset="0"/>
            </a:endParaRPr>
          </a:p>
        </p:txBody>
      </p:sp>
      <p:graphicFrame>
        <p:nvGraphicFramePr>
          <p:cNvPr id="10" name="9 Objeto"/>
          <p:cNvGraphicFramePr>
            <a:graphicFrameLocks noChangeAspect="1"/>
          </p:cNvGraphicFramePr>
          <p:nvPr>
            <p:extLst>
              <p:ext uri="{D42A27DB-BD31-4B8C-83A1-F6EECF244321}">
                <p14:modId xmlns:p14="http://schemas.microsoft.com/office/powerpoint/2010/main" val="3062984540"/>
              </p:ext>
            </p:extLst>
          </p:nvPr>
        </p:nvGraphicFramePr>
        <p:xfrm>
          <a:off x="814509" y="1820008"/>
          <a:ext cx="7378700" cy="3856038"/>
        </p:xfrm>
        <a:graphic>
          <a:graphicData uri="http://schemas.openxmlformats.org/presentationml/2006/ole">
            <mc:AlternateContent xmlns:mc="http://schemas.openxmlformats.org/markup-compatibility/2006">
              <mc:Choice xmlns:v="urn:schemas-microsoft-com:vml" Requires="v">
                <p:oleObj spid="_x0000_s837645" name="Gráfico" r:id="rId4" imgW="10944180" imgH="5734140" progId="MSGraph.Chart.8">
                  <p:embed followColorScheme="full"/>
                </p:oleObj>
              </mc:Choice>
              <mc:Fallback>
                <p:oleObj name="Gráfico" r:id="rId4" imgW="10944180" imgH="5734140" progId="MSGraph.Chart.8">
                  <p:embed followColorScheme="full"/>
                  <p:pic>
                    <p:nvPicPr>
                      <p:cNvPr id="0" name=""/>
                      <p:cNvPicPr>
                        <a:picLocks noChangeAspect="1" noChangeArrowheads="1"/>
                      </p:cNvPicPr>
                      <p:nvPr/>
                    </p:nvPicPr>
                    <p:blipFill>
                      <a:blip r:embed="rId5"/>
                      <a:srcRect/>
                      <a:stretch>
                        <a:fillRect/>
                      </a:stretch>
                    </p:blipFill>
                    <p:spPr bwMode="auto">
                      <a:xfrm>
                        <a:off x="814509" y="1820008"/>
                        <a:ext cx="7378700" cy="3856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7"/>
          <p:cNvSpPr>
            <a:spLocks noChangeArrowheads="1"/>
          </p:cNvSpPr>
          <p:nvPr/>
        </p:nvSpPr>
        <p:spPr bwMode="auto">
          <a:xfrm>
            <a:off x="1009472" y="3218834"/>
            <a:ext cx="714373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smtClean="0">
                <a:latin typeface="Arial" pitchFamily="34" charset="0"/>
                <a:cs typeface="Arial" pitchFamily="34" charset="0"/>
              </a:rPr>
              <a:t>¿Usted </a:t>
            </a:r>
            <a:r>
              <a:rPr lang="es-MX" sz="1500" b="1" dirty="0">
                <a:latin typeface="Arial" pitchFamily="34" charset="0"/>
                <a:cs typeface="Arial" pitchFamily="34" charset="0"/>
              </a:rPr>
              <a:t>cree que </a:t>
            </a:r>
            <a:r>
              <a:rPr lang="es-MX" sz="1500" b="1" i="1" dirty="0">
                <a:solidFill>
                  <a:srgbClr val="FF0000"/>
                </a:solidFill>
                <a:latin typeface="Arial" pitchFamily="34" charset="0"/>
                <a:cs typeface="Arial" pitchFamily="34" charset="0"/>
              </a:rPr>
              <a:t>la mayoría de los mexicanos </a:t>
            </a:r>
            <a:r>
              <a:rPr lang="es-MX" sz="1500" b="1" i="1" dirty="0" smtClean="0">
                <a:solidFill>
                  <a:srgbClr val="FF0000"/>
                </a:solidFill>
                <a:latin typeface="Arial" pitchFamily="34" charset="0"/>
                <a:cs typeface="Arial" pitchFamily="34" charset="0"/>
              </a:rPr>
              <a:t>estaría dispuesta </a:t>
            </a:r>
            <a:r>
              <a:rPr lang="es-MX" sz="1500" b="1" i="1" dirty="0">
                <a:solidFill>
                  <a:srgbClr val="FF0000"/>
                </a:solidFill>
                <a:latin typeface="Arial" pitchFamily="34" charset="0"/>
                <a:cs typeface="Arial" pitchFamily="34" charset="0"/>
              </a:rPr>
              <a:t>a votar por una mujer para Presidente de la República</a:t>
            </a:r>
            <a:r>
              <a:rPr lang="es-MX" sz="1500" b="1" dirty="0">
                <a:latin typeface="Arial" pitchFamily="34" charset="0"/>
                <a:cs typeface="Arial" pitchFamily="34" charset="0"/>
              </a:rPr>
              <a:t> o cree que la mayoría </a:t>
            </a:r>
            <a:r>
              <a:rPr lang="es-MX" sz="1500" b="1" dirty="0" smtClean="0">
                <a:latin typeface="Arial" pitchFamily="34" charset="0"/>
                <a:cs typeface="Arial" pitchFamily="34" charset="0"/>
              </a:rPr>
              <a:t>no estaría dispuesta </a:t>
            </a:r>
            <a:r>
              <a:rPr lang="es-MX" sz="1500" b="1" dirty="0">
                <a:latin typeface="Arial" pitchFamily="34" charset="0"/>
                <a:cs typeface="Arial" pitchFamily="34" charset="0"/>
              </a:rPr>
              <a:t>a votar por una mujer</a:t>
            </a:r>
            <a:r>
              <a:rPr lang="es-MX" sz="1500" b="1" dirty="0" smtClean="0">
                <a:latin typeface="Arial" pitchFamily="34" charset="0"/>
                <a:cs typeface="Arial" pitchFamily="34" charset="0"/>
              </a:rPr>
              <a:t>?</a:t>
            </a:r>
          </a:p>
        </p:txBody>
      </p:sp>
      <p:sp>
        <p:nvSpPr>
          <p:cNvPr id="12" name="Line 12"/>
          <p:cNvSpPr>
            <a:spLocks noChangeShapeType="1"/>
          </p:cNvSpPr>
          <p:nvPr/>
        </p:nvSpPr>
        <p:spPr bwMode="auto">
          <a:xfrm flipV="1">
            <a:off x="606661" y="2989368"/>
            <a:ext cx="7845550" cy="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square" tIns="0" bIns="108000" anchor="ctr">
            <a:spAutoFit/>
          </a:bodyPr>
          <a:lstStyle/>
          <a:p>
            <a:endParaRPr lang="es-MX" b="1" dirty="0">
              <a:latin typeface="Arial" pitchFamily="34" charset="0"/>
              <a:cs typeface="Arial" pitchFamily="34" charset="0"/>
            </a:endParaRPr>
          </a:p>
        </p:txBody>
      </p:sp>
      <p:sp>
        <p:nvSpPr>
          <p:cNvPr id="13" name="Rectangle 2"/>
          <p:cNvSpPr>
            <a:spLocks noChangeArrowheads="1"/>
          </p:cNvSpPr>
          <p:nvPr/>
        </p:nvSpPr>
        <p:spPr bwMode="auto">
          <a:xfrm>
            <a:off x="1529849" y="1258021"/>
            <a:ext cx="60930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dirty="0">
                <a:latin typeface="Arial" pitchFamily="34" charset="0"/>
                <a:cs typeface="Arial" pitchFamily="34" charset="0"/>
              </a:rPr>
              <a:t>¿Usted estaría </a:t>
            </a:r>
            <a:r>
              <a:rPr lang="es-MX" sz="1500" b="1" i="1" dirty="0">
                <a:solidFill>
                  <a:srgbClr val="FF0000"/>
                </a:solidFill>
                <a:latin typeface="Arial" pitchFamily="34" charset="0"/>
                <a:cs typeface="Arial" pitchFamily="34" charset="0"/>
              </a:rPr>
              <a:t>dispuesto a votar por una mujer para </a:t>
            </a:r>
            <a:r>
              <a:rPr lang="es-MX" sz="1500" b="1" i="1" dirty="0" smtClean="0">
                <a:solidFill>
                  <a:srgbClr val="FF0000"/>
                </a:solidFill>
                <a:latin typeface="Arial" pitchFamily="34" charset="0"/>
                <a:cs typeface="Arial" pitchFamily="34" charset="0"/>
              </a:rPr>
              <a:t>Presidenta </a:t>
            </a:r>
            <a:r>
              <a:rPr lang="es-MX" sz="1500" b="1" i="1" dirty="0">
                <a:solidFill>
                  <a:srgbClr val="FF0000"/>
                </a:solidFill>
                <a:latin typeface="Arial" pitchFamily="34" charset="0"/>
                <a:cs typeface="Arial" pitchFamily="34" charset="0"/>
              </a:rPr>
              <a:t>de la República</a:t>
            </a:r>
            <a:r>
              <a:rPr lang="es-MX" sz="1500" b="1" dirty="0">
                <a:latin typeface="Arial" pitchFamily="34" charset="0"/>
                <a:cs typeface="Arial" pitchFamily="34" charset="0"/>
              </a:rPr>
              <a:t> o no</a:t>
            </a:r>
            <a:r>
              <a:rPr lang="es-MX" sz="1500" b="1" dirty="0" smtClean="0">
                <a:latin typeface="Arial" pitchFamily="34" charset="0"/>
                <a:cs typeface="Arial" pitchFamily="34" charset="0"/>
              </a:rPr>
              <a:t>?</a:t>
            </a:r>
          </a:p>
        </p:txBody>
      </p:sp>
    </p:spTree>
    <p:extLst>
      <p:ext uri="{BB962C8B-B14F-4D97-AF65-F5344CB8AC3E}">
        <p14:creationId xmlns:p14="http://schemas.microsoft.com/office/powerpoint/2010/main" val="61334840"/>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659423" y="106536"/>
            <a:ext cx="7730896"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cs typeface="Arial" pitchFamily="34" charset="0"/>
              </a:rPr>
              <a:t>México preparado para tener una mujer </a:t>
            </a:r>
          </a:p>
          <a:p>
            <a:pPr algn="r"/>
            <a:r>
              <a:rPr lang="es-MX" sz="2600" b="1" dirty="0" smtClean="0">
                <a:latin typeface="Arial" pitchFamily="34" charset="0"/>
                <a:cs typeface="Arial" pitchFamily="34" charset="0"/>
              </a:rPr>
              <a:t>como Presidenta de la República</a:t>
            </a:r>
            <a:endParaRPr lang="es-MX" sz="2600" b="1" dirty="0">
              <a:latin typeface="Arial" pitchFamily="34" charset="0"/>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4198477731"/>
              </p:ext>
            </p:extLst>
          </p:nvPr>
        </p:nvGraphicFramePr>
        <p:xfrm>
          <a:off x="2362010" y="1720850"/>
          <a:ext cx="5603875" cy="4554538"/>
        </p:xfrm>
        <a:graphic>
          <a:graphicData uri="http://schemas.openxmlformats.org/presentationml/2006/ole">
            <mc:AlternateContent xmlns:mc="http://schemas.openxmlformats.org/markup-compatibility/2006">
              <mc:Choice xmlns:v="urn:schemas-microsoft-com:vml" Requires="v">
                <p:oleObj spid="_x0000_s838669" name="Gráfico" r:id="rId4" imgW="7238970" imgH="5915025" progId="MSGraph.Chart.8">
                  <p:embed followColorScheme="full"/>
                </p:oleObj>
              </mc:Choice>
              <mc:Fallback>
                <p:oleObj name="Gráfico" r:id="rId4" imgW="7238970" imgH="5915025" progId="MSGraph.Chart.8">
                  <p:embed followColorScheme="full"/>
                  <p:pic>
                    <p:nvPicPr>
                      <p:cNvPr id="0" name=""/>
                      <p:cNvPicPr>
                        <a:picLocks noChangeAspect="1" noChangeArrowheads="1"/>
                      </p:cNvPicPr>
                      <p:nvPr/>
                    </p:nvPicPr>
                    <p:blipFill>
                      <a:blip r:embed="rId5"/>
                      <a:srcRect/>
                      <a:stretch>
                        <a:fillRect/>
                      </a:stretch>
                    </p:blipFill>
                    <p:spPr bwMode="auto">
                      <a:xfrm>
                        <a:off x="2362010" y="1720850"/>
                        <a:ext cx="5603875" cy="4554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a:spLocks noChangeArrowheads="1"/>
          </p:cNvSpPr>
          <p:nvPr/>
        </p:nvSpPr>
        <p:spPr bwMode="auto">
          <a:xfrm>
            <a:off x="1529849" y="928837"/>
            <a:ext cx="60930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fontAlgn="base">
              <a:spcBef>
                <a:spcPct val="0"/>
              </a:spcBef>
              <a:spcAft>
                <a:spcPct val="0"/>
              </a:spcAft>
            </a:pPr>
            <a:r>
              <a:rPr lang="es-MX" sz="1500" b="1" dirty="0">
                <a:solidFill>
                  <a:srgbClr val="000000"/>
                </a:solidFill>
                <a:latin typeface="Arial" pitchFamily="34" charset="0"/>
                <a:cs typeface="Arial" pitchFamily="34" charset="0"/>
              </a:rPr>
              <a:t>Para usted, </a:t>
            </a:r>
            <a:r>
              <a:rPr lang="es-MX" sz="1500" b="1" dirty="0">
                <a:solidFill>
                  <a:srgbClr val="FF0000"/>
                </a:solidFill>
                <a:latin typeface="Arial" pitchFamily="34" charset="0"/>
                <a:cs typeface="Arial" pitchFamily="34" charset="0"/>
              </a:rPr>
              <a:t>¿</a:t>
            </a:r>
            <a:r>
              <a:rPr lang="es-MX" sz="1500" b="1" i="1" dirty="0">
                <a:solidFill>
                  <a:srgbClr val="FF0000"/>
                </a:solidFill>
                <a:latin typeface="Arial" pitchFamily="34" charset="0"/>
                <a:cs typeface="Arial" pitchFamily="34" charset="0"/>
              </a:rPr>
              <a:t>México está listo para que una mujer sea Presidenta </a:t>
            </a:r>
            <a:r>
              <a:rPr lang="es-MX" sz="1500" b="1" i="1" dirty="0" smtClean="0">
                <a:solidFill>
                  <a:srgbClr val="FF0000"/>
                </a:solidFill>
                <a:latin typeface="Arial" pitchFamily="34" charset="0"/>
                <a:cs typeface="Arial" pitchFamily="34" charset="0"/>
              </a:rPr>
              <a:t>de </a:t>
            </a:r>
            <a:r>
              <a:rPr lang="es-MX" sz="1500" b="1" i="1" dirty="0">
                <a:solidFill>
                  <a:srgbClr val="FF0000"/>
                </a:solidFill>
                <a:latin typeface="Arial" pitchFamily="34" charset="0"/>
                <a:cs typeface="Arial" pitchFamily="34" charset="0"/>
              </a:rPr>
              <a:t>la República</a:t>
            </a:r>
            <a:r>
              <a:rPr lang="es-MX" sz="1500" b="1" dirty="0">
                <a:solidFill>
                  <a:srgbClr val="000000"/>
                </a:solidFill>
                <a:latin typeface="Arial" pitchFamily="34" charset="0"/>
                <a:cs typeface="Arial" pitchFamily="34" charset="0"/>
              </a:rPr>
              <a:t> o aún no está listo?</a:t>
            </a:r>
            <a:endParaRPr lang="es-ES_tradnl" sz="15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374656396"/>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657225" y="2663911"/>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a:solidFill>
                  <a:srgbClr val="000000"/>
                </a:solidFill>
                <a:latin typeface="Arial" pitchFamily="34" charset="0"/>
                <a:ea typeface="MS PGothic" pitchFamily="34" charset="-128"/>
                <a:cs typeface="Arial" pitchFamily="34" charset="0"/>
              </a:rPr>
              <a:t>Elección </a:t>
            </a:r>
          </a:p>
          <a:p>
            <a:pPr algn="ctr" eaLnBrk="0" hangingPunct="0"/>
            <a:r>
              <a:rPr lang="es-ES_tradnl" sz="4800" dirty="0">
                <a:solidFill>
                  <a:srgbClr val="000000"/>
                </a:solidFill>
                <a:latin typeface="Arial" pitchFamily="34" charset="0"/>
                <a:ea typeface="MS PGothic" pitchFamily="34" charset="-128"/>
                <a:cs typeface="Arial" pitchFamily="34" charset="0"/>
              </a:rPr>
              <a:t>Senador de la República</a:t>
            </a:r>
          </a:p>
        </p:txBody>
      </p:sp>
    </p:spTree>
    <p:extLst>
      <p:ext uri="{BB962C8B-B14F-4D97-AF65-F5344CB8AC3E}">
        <p14:creationId xmlns:p14="http://schemas.microsoft.com/office/powerpoint/2010/main" val="3860287250"/>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990088" y="106363"/>
            <a:ext cx="5401436"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prstClr val="black"/>
                </a:solidFill>
                <a:latin typeface="Arial" pitchFamily="34" charset="0"/>
                <a:ea typeface="MS PGothic" pitchFamily="34" charset="-128"/>
                <a:cs typeface="Arial" pitchFamily="34" charset="0"/>
              </a:rPr>
              <a:t>Mención espontánea de candidatos a Senador</a:t>
            </a:r>
          </a:p>
        </p:txBody>
      </p:sp>
      <p:sp>
        <p:nvSpPr>
          <p:cNvPr id="3" name="Rectangle 3"/>
          <p:cNvSpPr>
            <a:spLocks noChangeArrowheads="1"/>
          </p:cNvSpPr>
          <p:nvPr/>
        </p:nvSpPr>
        <p:spPr bwMode="auto">
          <a:xfrm>
            <a:off x="1328057" y="999524"/>
            <a:ext cx="684711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dirty="0">
                <a:solidFill>
                  <a:prstClr val="black"/>
                </a:solidFill>
                <a:latin typeface="Arial" pitchFamily="34" charset="0"/>
                <a:cs typeface="Arial" pitchFamily="34" charset="0"/>
              </a:rPr>
              <a:t>¿A quién ha escuchado que se mencione como posible candidato a Senador de la República </a:t>
            </a:r>
            <a:r>
              <a:rPr lang="es-MX" sz="1500" b="1" dirty="0" smtClean="0">
                <a:latin typeface="Arial" pitchFamily="34" charset="0"/>
                <a:cs typeface="Arial" pitchFamily="34" charset="0"/>
              </a:rPr>
              <a:t>por el estado de Baja California?</a:t>
            </a:r>
            <a:endParaRPr lang="es-MX" sz="1500" b="1" dirty="0">
              <a:latin typeface="Arial" pitchFamily="34" charset="0"/>
              <a:cs typeface="Arial" pitchFamily="34" charset="0"/>
            </a:endParaRPr>
          </a:p>
        </p:txBody>
      </p:sp>
      <p:graphicFrame>
        <p:nvGraphicFramePr>
          <p:cNvPr id="5" name="4 Objeto"/>
          <p:cNvGraphicFramePr>
            <a:graphicFrameLocks noChangeAspect="1"/>
          </p:cNvGraphicFramePr>
          <p:nvPr>
            <p:extLst>
              <p:ext uri="{D42A27DB-BD31-4B8C-83A1-F6EECF244321}">
                <p14:modId xmlns:p14="http://schemas.microsoft.com/office/powerpoint/2010/main" val="601106372"/>
              </p:ext>
            </p:extLst>
          </p:nvPr>
        </p:nvGraphicFramePr>
        <p:xfrm>
          <a:off x="2020038" y="1700808"/>
          <a:ext cx="5784850" cy="4367213"/>
        </p:xfrm>
        <a:graphic>
          <a:graphicData uri="http://schemas.openxmlformats.org/presentationml/2006/ole">
            <mc:AlternateContent xmlns:mc="http://schemas.openxmlformats.org/markup-compatibility/2006">
              <mc:Choice xmlns:v="urn:schemas-microsoft-com:vml" Requires="v">
                <p:oleObj spid="_x0000_s809039" name="Gráfico" r:id="rId4" imgW="7115310" imgH="5381535" progId="MSGraph.Chart.8">
                  <p:embed followColorScheme="full"/>
                </p:oleObj>
              </mc:Choice>
              <mc:Fallback>
                <p:oleObj name="Gráfico" r:id="rId4" imgW="7115310" imgH="5381535" progId="MSGraph.Chart.8">
                  <p:embed followColorScheme="full"/>
                  <p:pic>
                    <p:nvPicPr>
                      <p:cNvPr id="0" name=""/>
                      <p:cNvPicPr>
                        <a:picLocks noChangeAspect="1" noChangeArrowheads="1"/>
                      </p:cNvPicPr>
                      <p:nvPr/>
                    </p:nvPicPr>
                    <p:blipFill>
                      <a:blip r:embed="rId5"/>
                      <a:srcRect/>
                      <a:stretch>
                        <a:fillRect/>
                      </a:stretch>
                    </p:blipFill>
                    <p:spPr bwMode="auto">
                      <a:xfrm>
                        <a:off x="2020038" y="1700808"/>
                        <a:ext cx="5784850" cy="4367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676897663"/>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ChangeArrowheads="1"/>
          </p:cNvSpPr>
          <p:nvPr/>
        </p:nvSpPr>
        <p:spPr bwMode="auto">
          <a:xfrm>
            <a:off x="588963" y="846466"/>
            <a:ext cx="33496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fontAlgn="base">
              <a:spcBef>
                <a:spcPct val="0"/>
              </a:spcBef>
              <a:spcAft>
                <a:spcPct val="0"/>
              </a:spcAft>
            </a:pPr>
            <a:r>
              <a:rPr lang="es-MX" sz="1500" b="1" dirty="0">
                <a:solidFill>
                  <a:srgbClr val="000000"/>
                </a:solidFill>
                <a:latin typeface="Arial" pitchFamily="34" charset="0"/>
                <a:cs typeface="Arial" pitchFamily="34" charset="0"/>
              </a:rPr>
              <a:t>¿Ha oído hablar o no de…?</a:t>
            </a:r>
          </a:p>
          <a:p>
            <a:pPr algn="ctr" fontAlgn="base">
              <a:spcBef>
                <a:spcPct val="0"/>
              </a:spcBef>
              <a:spcAft>
                <a:spcPct val="0"/>
              </a:spcAft>
            </a:pPr>
            <a:r>
              <a:rPr lang="es-ES" sz="1500" b="1" i="1" u="sng" dirty="0">
                <a:solidFill>
                  <a:srgbClr val="FF0000"/>
                </a:solidFill>
                <a:latin typeface="Arial" pitchFamily="34" charset="0"/>
                <a:cs typeface="Arial" pitchFamily="34" charset="0"/>
              </a:rPr>
              <a:t>Sí</a:t>
            </a:r>
            <a:endParaRPr lang="es-ES_tradnl" sz="1500" b="1" i="1" u="sng" dirty="0">
              <a:solidFill>
                <a:srgbClr val="FF0000"/>
              </a:solidFill>
              <a:latin typeface="Arial" pitchFamily="34" charset="0"/>
              <a:cs typeface="Arial" pitchFamily="34" charset="0"/>
            </a:endParaRPr>
          </a:p>
        </p:txBody>
      </p:sp>
      <p:graphicFrame>
        <p:nvGraphicFramePr>
          <p:cNvPr id="15362" name="Object 5"/>
          <p:cNvGraphicFramePr>
            <a:graphicFrameLocks noChangeAspect="1"/>
          </p:cNvGraphicFramePr>
          <p:nvPr>
            <p:extLst>
              <p:ext uri="{D42A27DB-BD31-4B8C-83A1-F6EECF244321}">
                <p14:modId xmlns:p14="http://schemas.microsoft.com/office/powerpoint/2010/main" val="2293188984"/>
              </p:ext>
            </p:extLst>
          </p:nvPr>
        </p:nvGraphicFramePr>
        <p:xfrm>
          <a:off x="3561715" y="1558925"/>
          <a:ext cx="5635625" cy="4646613"/>
        </p:xfrm>
        <a:graphic>
          <a:graphicData uri="http://schemas.openxmlformats.org/presentationml/2006/ole">
            <mc:AlternateContent xmlns:mc="http://schemas.openxmlformats.org/markup-compatibility/2006">
              <mc:Choice xmlns:v="urn:schemas-microsoft-com:vml" Requires="v">
                <p:oleObj spid="_x0000_s810140" name="Gráfico" r:id="rId4" imgW="8220150" imgH="6772275" progId="MSGraph.Chart.8">
                  <p:embed followColorScheme="full"/>
                </p:oleObj>
              </mc:Choice>
              <mc:Fallback>
                <p:oleObj name="Gráfico" r:id="rId4" imgW="8220150" imgH="6772275" progId="MSGraph.Chart.8">
                  <p:embed followColorScheme="full"/>
                  <p:pic>
                    <p:nvPicPr>
                      <p:cNvPr id="0" name=""/>
                      <p:cNvPicPr>
                        <a:picLocks noChangeAspect="1" noChangeArrowheads="1"/>
                      </p:cNvPicPr>
                      <p:nvPr/>
                    </p:nvPicPr>
                    <p:blipFill>
                      <a:blip r:embed="rId5"/>
                      <a:srcRect/>
                      <a:stretch>
                        <a:fillRect/>
                      </a:stretch>
                    </p:blipFill>
                    <p:spPr bwMode="auto">
                      <a:xfrm>
                        <a:off x="3561715" y="1558925"/>
                        <a:ext cx="5635625" cy="4646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5" name="Rectangle 5"/>
          <p:cNvSpPr>
            <a:spLocks noChangeArrowheads="1"/>
          </p:cNvSpPr>
          <p:nvPr/>
        </p:nvSpPr>
        <p:spPr bwMode="auto">
          <a:xfrm>
            <a:off x="5057585" y="846466"/>
            <a:ext cx="30321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fontAlgn="base">
              <a:spcBef>
                <a:spcPct val="0"/>
              </a:spcBef>
              <a:spcAft>
                <a:spcPct val="0"/>
              </a:spcAft>
            </a:pPr>
            <a:r>
              <a:rPr lang="es-ES" sz="1500" b="1" dirty="0">
                <a:solidFill>
                  <a:srgbClr val="000000"/>
                </a:solidFill>
                <a:latin typeface="Arial" pitchFamily="34" charset="0"/>
                <a:cs typeface="Arial" pitchFamily="34" charset="0"/>
              </a:rPr>
              <a:t>¿Y cuál es su opinión sobre esta persona (…)?*</a:t>
            </a:r>
            <a:endParaRPr lang="es-ES_tradnl" sz="1500" b="1" dirty="0">
              <a:solidFill>
                <a:srgbClr val="000000"/>
              </a:solidFill>
              <a:latin typeface="Arial" pitchFamily="34" charset="0"/>
              <a:cs typeface="Arial" pitchFamily="34" charset="0"/>
            </a:endParaRPr>
          </a:p>
        </p:txBody>
      </p:sp>
      <p:graphicFrame>
        <p:nvGraphicFramePr>
          <p:cNvPr id="15363" name="Object 6"/>
          <p:cNvGraphicFramePr>
            <a:graphicFrameLocks noChangeAspect="1"/>
          </p:cNvGraphicFramePr>
          <p:nvPr>
            <p:extLst>
              <p:ext uri="{D42A27DB-BD31-4B8C-83A1-F6EECF244321}">
                <p14:modId xmlns:p14="http://schemas.microsoft.com/office/powerpoint/2010/main" val="3887636273"/>
              </p:ext>
            </p:extLst>
          </p:nvPr>
        </p:nvGraphicFramePr>
        <p:xfrm>
          <a:off x="445691" y="1493774"/>
          <a:ext cx="5243512" cy="4403725"/>
        </p:xfrm>
        <a:graphic>
          <a:graphicData uri="http://schemas.openxmlformats.org/presentationml/2006/ole">
            <mc:AlternateContent xmlns:mc="http://schemas.openxmlformats.org/markup-compatibility/2006">
              <mc:Choice xmlns:v="urn:schemas-microsoft-com:vml" Requires="v">
                <p:oleObj spid="_x0000_s810141" name="Gráfico" r:id="rId6" imgW="7029450" imgH="5943600" progId="MSGraph.Chart.8">
                  <p:embed followColorScheme="full"/>
                </p:oleObj>
              </mc:Choice>
              <mc:Fallback>
                <p:oleObj name="Gráfico" r:id="rId6" imgW="7029450" imgH="5943600" progId="MSGraph.Chart.8">
                  <p:embed followColorScheme="full"/>
                  <p:pic>
                    <p:nvPicPr>
                      <p:cNvPr id="0" name=""/>
                      <p:cNvPicPr>
                        <a:picLocks noChangeAspect="1" noChangeArrowheads="1"/>
                      </p:cNvPicPr>
                      <p:nvPr/>
                    </p:nvPicPr>
                    <p:blipFill>
                      <a:blip r:embed="rId7"/>
                      <a:srcRect/>
                      <a:stretch>
                        <a:fillRect/>
                      </a:stretch>
                    </p:blipFill>
                    <p:spPr bwMode="auto">
                      <a:xfrm>
                        <a:off x="445691" y="1493774"/>
                        <a:ext cx="5243512" cy="440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4"/>
          <p:cNvSpPr>
            <a:spLocks noChangeArrowheads="1"/>
          </p:cNvSpPr>
          <p:nvPr/>
        </p:nvSpPr>
        <p:spPr bwMode="auto">
          <a:xfrm>
            <a:off x="6494697" y="6247638"/>
            <a:ext cx="24416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s-MX" sz="900" b="1" i="1" dirty="0">
                <a:solidFill>
                  <a:srgbClr val="000000"/>
                </a:solidFill>
                <a:latin typeface="Arial" pitchFamily="34" charset="0"/>
                <a:cs typeface="Arial" pitchFamily="34" charset="0"/>
              </a:rPr>
              <a:t>*Se preguntó sólo a quienes los conocen</a:t>
            </a:r>
            <a:endParaRPr lang="es-ES" sz="900" b="1" i="1" dirty="0">
              <a:solidFill>
                <a:srgbClr val="000000"/>
              </a:solidFill>
              <a:latin typeface="Arial" pitchFamily="34" charset="0"/>
              <a:cs typeface="Arial" pitchFamily="34" charset="0"/>
            </a:endParaRPr>
          </a:p>
        </p:txBody>
      </p:sp>
      <p:sp>
        <p:nvSpPr>
          <p:cNvPr id="8" name="Rectangle 2"/>
          <p:cNvSpPr>
            <a:spLocks noChangeArrowheads="1"/>
          </p:cNvSpPr>
          <p:nvPr/>
        </p:nvSpPr>
        <p:spPr bwMode="auto">
          <a:xfrm>
            <a:off x="2715768" y="132617"/>
            <a:ext cx="5683816"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srgbClr val="000000"/>
                </a:solidFill>
                <a:latin typeface="Arial" pitchFamily="34" charset="0"/>
                <a:ea typeface="MS PGothic" pitchFamily="34" charset="-128"/>
                <a:cs typeface="Arial" pitchFamily="34" charset="0"/>
              </a:rPr>
              <a:t>Conocimiento y opinión de candidatos a Senador</a:t>
            </a:r>
          </a:p>
        </p:txBody>
      </p:sp>
    </p:spTree>
    <p:extLst>
      <p:ext uri="{BB962C8B-B14F-4D97-AF65-F5344CB8AC3E}">
        <p14:creationId xmlns:p14="http://schemas.microsoft.com/office/powerpoint/2010/main" val="22084802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68960"/>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Evaluación de autoridades</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70895195"/>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Objeto"/>
          <p:cNvGraphicFramePr>
            <a:graphicFrameLocks noChangeAspect="1"/>
          </p:cNvGraphicFramePr>
          <p:nvPr>
            <p:extLst>
              <p:ext uri="{D42A27DB-BD31-4B8C-83A1-F6EECF244321}">
                <p14:modId xmlns:p14="http://schemas.microsoft.com/office/powerpoint/2010/main" val="2602695807"/>
              </p:ext>
            </p:extLst>
          </p:nvPr>
        </p:nvGraphicFramePr>
        <p:xfrm>
          <a:off x="706438" y="1655040"/>
          <a:ext cx="7640637" cy="4173538"/>
        </p:xfrm>
        <a:graphic>
          <a:graphicData uri="http://schemas.openxmlformats.org/presentationml/2006/ole">
            <mc:AlternateContent xmlns:mc="http://schemas.openxmlformats.org/markup-compatibility/2006">
              <mc:Choice xmlns:v="urn:schemas-microsoft-com:vml" Requires="v">
                <p:oleObj spid="_x0000_s772188" name="Gráfico" r:id="rId4" imgW="10744110" imgH="5867310" progId="MSGraph.Chart.8">
                  <p:embed followColorScheme="full"/>
                </p:oleObj>
              </mc:Choice>
              <mc:Fallback>
                <p:oleObj name="Gráfico" r:id="rId4" imgW="10744110" imgH="5867310" progId="MSGraph.Chart.8">
                  <p:embed followColorScheme="full"/>
                  <p:pic>
                    <p:nvPicPr>
                      <p:cNvPr id="0" name=""/>
                      <p:cNvPicPr>
                        <a:picLocks noChangeAspect="1" noChangeArrowheads="1"/>
                      </p:cNvPicPr>
                      <p:nvPr/>
                    </p:nvPicPr>
                    <p:blipFill>
                      <a:blip r:embed="rId5"/>
                      <a:srcRect/>
                      <a:stretch>
                        <a:fillRect/>
                      </a:stretch>
                    </p:blipFill>
                    <p:spPr bwMode="auto">
                      <a:xfrm>
                        <a:off x="706438" y="1655040"/>
                        <a:ext cx="7640637" cy="4173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15"/>
          <p:cNvSpPr>
            <a:spLocks noChangeArrowheads="1"/>
          </p:cNvSpPr>
          <p:nvPr/>
        </p:nvSpPr>
        <p:spPr bwMode="auto">
          <a:xfrm>
            <a:off x="1192683" y="775000"/>
            <a:ext cx="674675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MX" sz="1500" b="1" dirty="0" smtClean="0">
                <a:solidFill>
                  <a:prstClr val="black"/>
                </a:solidFill>
                <a:latin typeface="Arial" pitchFamily="34" charset="0"/>
                <a:cs typeface="Arial" pitchFamily="34" charset="0"/>
              </a:rPr>
              <a:t>¿Usted </a:t>
            </a:r>
            <a:r>
              <a:rPr lang="es-MX" sz="1500" b="1" dirty="0">
                <a:solidFill>
                  <a:prstClr val="black"/>
                </a:solidFill>
                <a:latin typeface="Arial" pitchFamily="34" charset="0"/>
                <a:cs typeface="Arial" pitchFamily="34" charset="0"/>
              </a:rPr>
              <a:t>aprueba o desaprueba la forma en que trabaja (…)? ¿Mucho </a:t>
            </a:r>
            <a:r>
              <a:rPr lang="es-MX" sz="1500" b="1" dirty="0" smtClean="0">
                <a:solidFill>
                  <a:prstClr val="black"/>
                </a:solidFill>
                <a:latin typeface="Arial" pitchFamily="34" charset="0"/>
                <a:cs typeface="Arial" pitchFamily="34" charset="0"/>
              </a:rPr>
              <a:t>o </a:t>
            </a:r>
            <a:r>
              <a:rPr lang="es-MX" sz="1500" b="1" dirty="0">
                <a:solidFill>
                  <a:prstClr val="black"/>
                </a:solidFill>
                <a:latin typeface="Arial" pitchFamily="34" charset="0"/>
                <a:cs typeface="Arial" pitchFamily="34" charset="0"/>
              </a:rPr>
              <a:t>algo?</a:t>
            </a:r>
            <a:endParaRPr lang="es-ES_tradnl" sz="1500" b="1" dirty="0">
              <a:solidFill>
                <a:prstClr val="black"/>
              </a:solidFill>
              <a:latin typeface="Arial" pitchFamily="34" charset="0"/>
              <a:cs typeface="Arial" pitchFamily="34" charset="0"/>
            </a:endParaRPr>
          </a:p>
        </p:txBody>
      </p:sp>
      <p:sp>
        <p:nvSpPr>
          <p:cNvPr id="8" name="Rectangle 3"/>
          <p:cNvSpPr>
            <a:spLocks noChangeArrowheads="1"/>
          </p:cNvSpPr>
          <p:nvPr/>
        </p:nvSpPr>
        <p:spPr bwMode="auto">
          <a:xfrm>
            <a:off x="3317290" y="132276"/>
            <a:ext cx="50768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a:t>
            </a:r>
            <a:r>
              <a:rPr lang="es-MX" sz="2600" b="1" dirty="0">
                <a:latin typeface="Arial" pitchFamily="34" charset="0"/>
                <a:cs typeface="Arial" pitchFamily="34" charset="0"/>
              </a:rPr>
              <a:t>de autoridades</a:t>
            </a:r>
          </a:p>
        </p:txBody>
      </p:sp>
    </p:spTree>
    <p:extLst>
      <p:ext uri="{BB962C8B-B14F-4D97-AF65-F5344CB8AC3E}">
        <p14:creationId xmlns:p14="http://schemas.microsoft.com/office/powerpoint/2010/main" val="7521876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prstClr val="black"/>
                </a:solidFill>
                <a:latin typeface="Arial" pitchFamily="34" charset="0"/>
                <a:ea typeface="MS PGothic" pitchFamily="34" charset="-128"/>
                <a:cs typeface="Arial" pitchFamily="34" charset="0"/>
              </a:rPr>
              <a:t>Aprobación del trabajo de Felipe </a:t>
            </a:r>
            <a:r>
              <a:rPr lang="es-MX" sz="2600" b="1" dirty="0" smtClean="0">
                <a:solidFill>
                  <a:prstClr val="black"/>
                </a:solidFill>
                <a:latin typeface="Arial" pitchFamily="34" charset="0"/>
                <a:ea typeface="MS PGothic" pitchFamily="34" charset="-128"/>
                <a:cs typeface="Arial" pitchFamily="34" charset="0"/>
              </a:rPr>
              <a:t>Calderón</a:t>
            </a:r>
            <a:endParaRPr lang="es-MX" sz="2600" b="1" dirty="0">
              <a:solidFill>
                <a:prstClr val="black"/>
              </a:solidFill>
              <a:latin typeface="Arial" pitchFamily="34" charset="0"/>
              <a:ea typeface="MS PGothic" pitchFamily="34" charset="-128"/>
              <a:cs typeface="Arial" pitchFamily="34" charset="0"/>
            </a:endParaRPr>
          </a:p>
        </p:txBody>
      </p:sp>
      <p:sp>
        <p:nvSpPr>
          <p:cNvPr id="11267" name="Rectangle 5"/>
          <p:cNvSpPr>
            <a:spLocks noChangeArrowheads="1"/>
          </p:cNvSpPr>
          <p:nvPr/>
        </p:nvSpPr>
        <p:spPr bwMode="auto">
          <a:xfrm>
            <a:off x="448408" y="896275"/>
            <a:ext cx="823839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r>
              <a:rPr lang="es-MX" sz="1500" b="1" dirty="0">
                <a:solidFill>
                  <a:prstClr val="black"/>
                </a:solidFill>
                <a:latin typeface="Arial" pitchFamily="34" charset="0"/>
                <a:cs typeface="Arial" pitchFamily="34" charset="0"/>
              </a:rPr>
              <a:t>¿Usted aprueba o desaprueba el trabajo del presidente Felipe Calderón en cuanto a …?</a:t>
            </a:r>
            <a:endParaRPr lang="es-ES_tradnl" sz="1500" b="1" dirty="0">
              <a:solidFill>
                <a:prstClr val="black"/>
              </a:solidFill>
              <a:latin typeface="Arial" pitchFamily="34" charset="0"/>
              <a:cs typeface="Arial" pitchFamily="34" charset="0"/>
            </a:endParaRPr>
          </a:p>
        </p:txBody>
      </p:sp>
      <p:graphicFrame>
        <p:nvGraphicFramePr>
          <p:cNvPr id="10" name="Object 165"/>
          <p:cNvGraphicFramePr>
            <a:graphicFrameLocks noChangeAspect="1"/>
          </p:cNvGraphicFramePr>
          <p:nvPr>
            <p:extLst>
              <p:ext uri="{D42A27DB-BD31-4B8C-83A1-F6EECF244321}">
                <p14:modId xmlns:p14="http://schemas.microsoft.com/office/powerpoint/2010/main" val="3059880322"/>
              </p:ext>
            </p:extLst>
          </p:nvPr>
        </p:nvGraphicFramePr>
        <p:xfrm>
          <a:off x="401152" y="1240571"/>
          <a:ext cx="8256587" cy="5160962"/>
        </p:xfrm>
        <a:graphic>
          <a:graphicData uri="http://schemas.openxmlformats.org/presentationml/2006/ole">
            <mc:AlternateContent xmlns:mc="http://schemas.openxmlformats.org/markup-compatibility/2006">
              <mc:Choice xmlns:v="urn:schemas-microsoft-com:vml" Requires="v">
                <p:oleObj spid="_x0000_s773213" name="Gráfico" r:id="rId4" imgW="11725290" imgH="7353210" progId="MSGraph.Chart.8">
                  <p:embed followColorScheme="full"/>
                </p:oleObj>
              </mc:Choice>
              <mc:Fallback>
                <p:oleObj name="Gráfico" r:id="rId4" imgW="11725290" imgH="7353210" progId="MSGraph.Chart.8">
                  <p:embed followColorScheme="full"/>
                  <p:pic>
                    <p:nvPicPr>
                      <p:cNvPr id="0" name=""/>
                      <p:cNvPicPr>
                        <a:picLocks noChangeAspect="1" noChangeArrowheads="1"/>
                      </p:cNvPicPr>
                      <p:nvPr/>
                    </p:nvPicPr>
                    <p:blipFill>
                      <a:blip r:embed="rId5"/>
                      <a:srcRect/>
                      <a:stretch>
                        <a:fillRect/>
                      </a:stretch>
                    </p:blipFill>
                    <p:spPr bwMode="auto">
                      <a:xfrm>
                        <a:off x="401152" y="1240571"/>
                        <a:ext cx="8256587" cy="5160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Line 6"/>
          <p:cNvSpPr>
            <a:spLocks noChangeShapeType="1"/>
          </p:cNvSpPr>
          <p:nvPr/>
        </p:nvSpPr>
        <p:spPr bwMode="auto">
          <a:xfrm>
            <a:off x="478510" y="2175715"/>
            <a:ext cx="8196262" cy="12700"/>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
        <p:nvSpPr>
          <p:cNvPr id="12" name="Line 7"/>
          <p:cNvSpPr>
            <a:spLocks noChangeShapeType="1"/>
          </p:cNvSpPr>
          <p:nvPr/>
        </p:nvSpPr>
        <p:spPr bwMode="auto">
          <a:xfrm flipV="1">
            <a:off x="484981" y="2447759"/>
            <a:ext cx="8191500" cy="7938"/>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Tree>
    <p:extLst>
      <p:ext uri="{BB962C8B-B14F-4D97-AF65-F5344CB8AC3E}">
        <p14:creationId xmlns:p14="http://schemas.microsoft.com/office/powerpoint/2010/main" val="7874248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582401" y="129508"/>
            <a:ext cx="7813651"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a:solidFill>
                  <a:prstClr val="black"/>
                </a:solidFill>
                <a:latin typeface="Arial" pitchFamily="34" charset="0"/>
                <a:ea typeface="MS PGothic" pitchFamily="34" charset="-128"/>
                <a:cs typeface="Arial" pitchFamily="34" charset="0"/>
              </a:rPr>
              <a:t>Aprobación del trabajo de </a:t>
            </a:r>
            <a:r>
              <a:rPr lang="es-MX" sz="2600" b="1" dirty="0" smtClean="0">
                <a:latin typeface="Arial" pitchFamily="34" charset="0"/>
                <a:ea typeface="MS PGothic" pitchFamily="34" charset="-128"/>
                <a:cs typeface="Arial" pitchFamily="34" charset="0"/>
              </a:rPr>
              <a:t>José Guadalupe Osuna Millán</a:t>
            </a:r>
            <a:endParaRPr lang="es-MX" sz="2600" b="1" dirty="0">
              <a:latin typeface="Arial" pitchFamily="34" charset="0"/>
              <a:ea typeface="MS PGothic" pitchFamily="34" charset="-128"/>
              <a:cs typeface="Arial" pitchFamily="34" charset="0"/>
            </a:endParaRPr>
          </a:p>
        </p:txBody>
      </p:sp>
      <p:sp>
        <p:nvSpPr>
          <p:cNvPr id="11267" name="Rectangle 5"/>
          <p:cNvSpPr>
            <a:spLocks noChangeArrowheads="1"/>
          </p:cNvSpPr>
          <p:nvPr/>
        </p:nvSpPr>
        <p:spPr bwMode="auto">
          <a:xfrm>
            <a:off x="448408" y="780859"/>
            <a:ext cx="82383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r>
              <a:rPr lang="es-MX" sz="1500" b="1" dirty="0">
                <a:solidFill>
                  <a:prstClr val="black"/>
                </a:solidFill>
                <a:latin typeface="Arial" pitchFamily="34" charset="0"/>
                <a:cs typeface="Arial" pitchFamily="34" charset="0"/>
              </a:rPr>
              <a:t>¿Usted aprueba o desaprueba el trabajo del </a:t>
            </a:r>
            <a:r>
              <a:rPr lang="es-MX" sz="1500" b="1" dirty="0" smtClean="0">
                <a:solidFill>
                  <a:prstClr val="black"/>
                </a:solidFill>
                <a:latin typeface="Arial" pitchFamily="34" charset="0"/>
                <a:cs typeface="Arial" pitchFamily="34" charset="0"/>
              </a:rPr>
              <a:t>gobernador José Guadalupe Osuna Millán  en </a:t>
            </a:r>
            <a:r>
              <a:rPr lang="es-MX" sz="1500" b="1" dirty="0">
                <a:solidFill>
                  <a:prstClr val="black"/>
                </a:solidFill>
                <a:latin typeface="Arial" pitchFamily="34" charset="0"/>
                <a:cs typeface="Arial" pitchFamily="34" charset="0"/>
              </a:rPr>
              <a:t>cuanto a …?</a:t>
            </a:r>
            <a:endParaRPr lang="es-ES_tradnl" sz="1500" b="1" dirty="0">
              <a:solidFill>
                <a:prstClr val="black"/>
              </a:solidFill>
              <a:latin typeface="Arial" pitchFamily="34" charset="0"/>
              <a:cs typeface="Arial" pitchFamily="34" charset="0"/>
            </a:endParaRPr>
          </a:p>
        </p:txBody>
      </p:sp>
      <p:graphicFrame>
        <p:nvGraphicFramePr>
          <p:cNvPr id="10" name="Object 165"/>
          <p:cNvGraphicFramePr>
            <a:graphicFrameLocks noChangeAspect="1"/>
          </p:cNvGraphicFramePr>
          <p:nvPr>
            <p:extLst>
              <p:ext uri="{D42A27DB-BD31-4B8C-83A1-F6EECF244321}">
                <p14:modId xmlns:p14="http://schemas.microsoft.com/office/powerpoint/2010/main" val="2476697990"/>
              </p:ext>
            </p:extLst>
          </p:nvPr>
        </p:nvGraphicFramePr>
        <p:xfrm>
          <a:off x="401152" y="1240571"/>
          <a:ext cx="8256587" cy="5160962"/>
        </p:xfrm>
        <a:graphic>
          <a:graphicData uri="http://schemas.openxmlformats.org/presentationml/2006/ole">
            <mc:AlternateContent xmlns:mc="http://schemas.openxmlformats.org/markup-compatibility/2006">
              <mc:Choice xmlns:v="urn:schemas-microsoft-com:vml" Requires="v">
                <p:oleObj spid="_x0000_s774237" name="Gráfico" r:id="rId4" imgW="11744460" imgH="7324635" progId="MSGraph.Chart.8">
                  <p:embed followColorScheme="full"/>
                </p:oleObj>
              </mc:Choice>
              <mc:Fallback>
                <p:oleObj name="Gráfico" r:id="rId4" imgW="11744460" imgH="7324635" progId="MSGraph.Chart.8">
                  <p:embed followColorScheme="full"/>
                  <p:pic>
                    <p:nvPicPr>
                      <p:cNvPr id="0" name=""/>
                      <p:cNvPicPr>
                        <a:picLocks noChangeAspect="1" noChangeArrowheads="1"/>
                      </p:cNvPicPr>
                      <p:nvPr/>
                    </p:nvPicPr>
                    <p:blipFill>
                      <a:blip r:embed="rId5"/>
                      <a:srcRect/>
                      <a:stretch>
                        <a:fillRect/>
                      </a:stretch>
                    </p:blipFill>
                    <p:spPr bwMode="auto">
                      <a:xfrm>
                        <a:off x="401152" y="1240571"/>
                        <a:ext cx="8256587" cy="5160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Line 6"/>
          <p:cNvSpPr>
            <a:spLocks noChangeShapeType="1"/>
          </p:cNvSpPr>
          <p:nvPr/>
        </p:nvSpPr>
        <p:spPr bwMode="auto">
          <a:xfrm>
            <a:off x="479364" y="1623774"/>
            <a:ext cx="8196262" cy="12700"/>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
        <p:nvSpPr>
          <p:cNvPr id="12" name="Line 7"/>
          <p:cNvSpPr>
            <a:spLocks noChangeShapeType="1"/>
          </p:cNvSpPr>
          <p:nvPr/>
        </p:nvSpPr>
        <p:spPr bwMode="auto">
          <a:xfrm flipV="1">
            <a:off x="481745" y="1895818"/>
            <a:ext cx="8191500" cy="7938"/>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es-MX" dirty="0">
              <a:solidFill>
                <a:prstClr val="black"/>
              </a:solidFill>
            </a:endParaRPr>
          </a:p>
        </p:txBody>
      </p:sp>
    </p:spTree>
    <p:extLst>
      <p:ext uri="{BB962C8B-B14F-4D97-AF65-F5344CB8AC3E}">
        <p14:creationId xmlns:p14="http://schemas.microsoft.com/office/powerpoint/2010/main" val="2256016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2767618504"/>
              </p:ext>
            </p:extLst>
          </p:nvPr>
        </p:nvGraphicFramePr>
        <p:xfrm>
          <a:off x="830263" y="1530350"/>
          <a:ext cx="7389812" cy="4795838"/>
        </p:xfrm>
        <a:graphic>
          <a:graphicData uri="http://schemas.openxmlformats.org/presentationml/2006/ole">
            <mc:AlternateContent xmlns:mc="http://schemas.openxmlformats.org/markup-compatibility/2006">
              <mc:Choice xmlns:v="urn:schemas-microsoft-com:vml" Requires="v">
                <p:oleObj spid="_x0000_s775260" name="Gráfico" r:id="rId4" imgW="10487070" imgH="6791415" progId="MSGraph.Chart.8">
                  <p:embed followColorScheme="full"/>
                </p:oleObj>
              </mc:Choice>
              <mc:Fallback>
                <p:oleObj name="Gráfico" r:id="rId4" imgW="10487070" imgH="6791415" progId="MSGraph.Chart.8">
                  <p:embed followColorScheme="full"/>
                  <p:pic>
                    <p:nvPicPr>
                      <p:cNvPr id="0" name=""/>
                      <p:cNvPicPr>
                        <a:picLocks noChangeAspect="1" noChangeArrowheads="1"/>
                      </p:cNvPicPr>
                      <p:nvPr/>
                    </p:nvPicPr>
                    <p:blipFill>
                      <a:blip r:embed="rId5"/>
                      <a:srcRect/>
                      <a:stretch>
                        <a:fillRect/>
                      </a:stretch>
                    </p:blipFill>
                    <p:spPr bwMode="auto">
                      <a:xfrm>
                        <a:off x="830263" y="1530350"/>
                        <a:ext cx="7389812"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3" name="Rectangle 15"/>
          <p:cNvSpPr>
            <a:spLocks noChangeArrowheads="1"/>
          </p:cNvSpPr>
          <p:nvPr/>
        </p:nvSpPr>
        <p:spPr bwMode="auto">
          <a:xfrm>
            <a:off x="1359030" y="783422"/>
            <a:ext cx="6571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500" b="1" dirty="0">
                <a:latin typeface="Arial" pitchFamily="34" charset="0"/>
                <a:cs typeface="Arial" pitchFamily="34" charset="0"/>
              </a:rPr>
              <a:t>En general, ¿usted aprueba o desaprueba la forma en que trabaja </a:t>
            </a:r>
            <a:r>
              <a:rPr lang="es-ES" sz="1500" b="1" dirty="0" smtClean="0">
                <a:latin typeface="Arial" pitchFamily="34" charset="0"/>
                <a:cs typeface="Arial" pitchFamily="34" charset="0"/>
              </a:rPr>
              <a:t>(…) en cuanto a (…)?</a:t>
            </a:r>
            <a:endParaRPr lang="es-MX" sz="1500" b="1" dirty="0">
              <a:latin typeface="Arial" pitchFamily="34" charset="0"/>
              <a:cs typeface="Arial" pitchFamily="34" charset="0"/>
            </a:endParaRPr>
          </a:p>
        </p:txBody>
      </p:sp>
      <p:sp>
        <p:nvSpPr>
          <p:cNvPr id="20484" name="Rectangle 3"/>
          <p:cNvSpPr>
            <a:spLocks noChangeArrowheads="1"/>
          </p:cNvSpPr>
          <p:nvPr/>
        </p:nvSpPr>
        <p:spPr bwMode="auto">
          <a:xfrm>
            <a:off x="810368" y="126009"/>
            <a:ext cx="75819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del trabajo de autoridades</a:t>
            </a:r>
          </a:p>
        </p:txBody>
      </p:sp>
      <p:sp>
        <p:nvSpPr>
          <p:cNvPr id="6" name="Rectangle 2"/>
          <p:cNvSpPr>
            <a:spLocks noChangeArrowheads="1"/>
          </p:cNvSpPr>
          <p:nvPr/>
        </p:nvSpPr>
        <p:spPr bwMode="auto">
          <a:xfrm>
            <a:off x="2790066" y="1391107"/>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construcción de carreteras</a:t>
            </a:r>
            <a:endParaRPr lang="es-ES_tradnl" sz="1300" b="1" i="1" dirty="0">
              <a:latin typeface="Arial" pitchFamily="34" charset="0"/>
              <a:cs typeface="Arial" pitchFamily="34" charset="0"/>
            </a:endParaRPr>
          </a:p>
        </p:txBody>
      </p:sp>
      <p:sp>
        <p:nvSpPr>
          <p:cNvPr id="7" name="Rectangle 2"/>
          <p:cNvSpPr>
            <a:spLocks noChangeArrowheads="1"/>
          </p:cNvSpPr>
          <p:nvPr/>
        </p:nvSpPr>
        <p:spPr bwMode="auto">
          <a:xfrm>
            <a:off x="2790066" y="2289283"/>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educación</a:t>
            </a:r>
            <a:endParaRPr lang="es-ES_tradnl" sz="1300" b="1" i="1" dirty="0">
              <a:latin typeface="Arial" pitchFamily="34" charset="0"/>
              <a:cs typeface="Arial" pitchFamily="34" charset="0"/>
            </a:endParaRPr>
          </a:p>
        </p:txBody>
      </p:sp>
      <p:sp>
        <p:nvSpPr>
          <p:cNvPr id="8" name="Rectangle 2"/>
          <p:cNvSpPr>
            <a:spLocks noChangeArrowheads="1"/>
          </p:cNvSpPr>
          <p:nvPr/>
        </p:nvSpPr>
        <p:spPr bwMode="auto">
          <a:xfrm>
            <a:off x="2439521" y="3186092"/>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Los servicios de salud</a:t>
            </a:r>
            <a:endParaRPr lang="es-ES_tradnl" sz="1300" b="1" i="1" dirty="0">
              <a:latin typeface="Arial" pitchFamily="34" charset="0"/>
              <a:cs typeface="Arial" pitchFamily="34" charset="0"/>
            </a:endParaRPr>
          </a:p>
        </p:txBody>
      </p:sp>
      <p:sp>
        <p:nvSpPr>
          <p:cNvPr id="10" name="Rectangle 2"/>
          <p:cNvSpPr>
            <a:spLocks noChangeArrowheads="1"/>
          </p:cNvSpPr>
          <p:nvPr/>
        </p:nvSpPr>
        <p:spPr bwMode="auto">
          <a:xfrm>
            <a:off x="2439521" y="4101659"/>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ES" sz="1300" b="1" i="1" dirty="0" smtClean="0">
                <a:latin typeface="Arial" pitchFamily="34" charset="0"/>
                <a:cs typeface="Arial" pitchFamily="34" charset="0"/>
              </a:rPr>
              <a:t>El apoyo a las mujeres</a:t>
            </a:r>
            <a:endParaRPr lang="es-ES_tradnl" sz="1300" b="1" i="1" dirty="0">
              <a:latin typeface="Arial" pitchFamily="34" charset="0"/>
              <a:cs typeface="Arial" pitchFamily="34" charset="0"/>
            </a:endParaRPr>
          </a:p>
        </p:txBody>
      </p:sp>
      <p:sp>
        <p:nvSpPr>
          <p:cNvPr id="11" name="Rectangle 2"/>
          <p:cNvSpPr>
            <a:spLocks noChangeArrowheads="1"/>
          </p:cNvSpPr>
          <p:nvPr/>
        </p:nvSpPr>
        <p:spPr bwMode="auto">
          <a:xfrm>
            <a:off x="1935149" y="5020169"/>
            <a:ext cx="528753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Los programas sociales</a:t>
            </a:r>
            <a:endParaRPr lang="es-ES_tradnl" sz="1300" b="1" i="1" dirty="0">
              <a:latin typeface="Arial" pitchFamily="34" charset="0"/>
              <a:cs typeface="Arial" pitchFamily="34" charset="0"/>
            </a:endParaRPr>
          </a:p>
        </p:txBody>
      </p:sp>
    </p:spTree>
    <p:extLst>
      <p:ext uri="{BB962C8B-B14F-4D97-AF65-F5344CB8AC3E}">
        <p14:creationId xmlns:p14="http://schemas.microsoft.com/office/powerpoint/2010/main" val="17982893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3393341328"/>
              </p:ext>
            </p:extLst>
          </p:nvPr>
        </p:nvGraphicFramePr>
        <p:xfrm>
          <a:off x="830263" y="1530350"/>
          <a:ext cx="7389812" cy="4795838"/>
        </p:xfrm>
        <a:graphic>
          <a:graphicData uri="http://schemas.openxmlformats.org/presentationml/2006/ole">
            <mc:AlternateContent xmlns:mc="http://schemas.openxmlformats.org/markup-compatibility/2006">
              <mc:Choice xmlns:v="urn:schemas-microsoft-com:vml" Requires="v">
                <p:oleObj spid="_x0000_s776284" name="Gráfico" r:id="rId4" imgW="10487070" imgH="6791415" progId="MSGraph.Chart.8">
                  <p:embed followColorScheme="full"/>
                </p:oleObj>
              </mc:Choice>
              <mc:Fallback>
                <p:oleObj name="Gráfico" r:id="rId4" imgW="10487070" imgH="6791415" progId="MSGraph.Chart.8">
                  <p:embed followColorScheme="full"/>
                  <p:pic>
                    <p:nvPicPr>
                      <p:cNvPr id="0" name=""/>
                      <p:cNvPicPr>
                        <a:picLocks noChangeAspect="1" noChangeArrowheads="1"/>
                      </p:cNvPicPr>
                      <p:nvPr/>
                    </p:nvPicPr>
                    <p:blipFill>
                      <a:blip r:embed="rId5"/>
                      <a:srcRect/>
                      <a:stretch>
                        <a:fillRect/>
                      </a:stretch>
                    </p:blipFill>
                    <p:spPr bwMode="auto">
                      <a:xfrm>
                        <a:off x="830263" y="1530350"/>
                        <a:ext cx="7389812"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3" name="Rectangle 15"/>
          <p:cNvSpPr>
            <a:spLocks noChangeArrowheads="1"/>
          </p:cNvSpPr>
          <p:nvPr/>
        </p:nvSpPr>
        <p:spPr bwMode="auto">
          <a:xfrm>
            <a:off x="1359030" y="783422"/>
            <a:ext cx="6571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500" b="1" dirty="0">
                <a:latin typeface="Arial" pitchFamily="34" charset="0"/>
                <a:cs typeface="Arial" pitchFamily="34" charset="0"/>
              </a:rPr>
              <a:t>En general, ¿usted aprueba o desaprueba la forma en que trabaja </a:t>
            </a:r>
            <a:r>
              <a:rPr lang="es-ES" sz="1500" b="1" dirty="0" smtClean="0">
                <a:latin typeface="Arial" pitchFamily="34" charset="0"/>
                <a:cs typeface="Arial" pitchFamily="34" charset="0"/>
              </a:rPr>
              <a:t>(…) en cuanto a (…)?</a:t>
            </a:r>
            <a:endParaRPr lang="es-MX" sz="1500" b="1" dirty="0">
              <a:latin typeface="Arial" pitchFamily="34" charset="0"/>
              <a:cs typeface="Arial" pitchFamily="34" charset="0"/>
            </a:endParaRPr>
          </a:p>
        </p:txBody>
      </p:sp>
      <p:sp>
        <p:nvSpPr>
          <p:cNvPr id="20484" name="Rectangle 3"/>
          <p:cNvSpPr>
            <a:spLocks noChangeArrowheads="1"/>
          </p:cNvSpPr>
          <p:nvPr/>
        </p:nvSpPr>
        <p:spPr bwMode="auto">
          <a:xfrm>
            <a:off x="810368" y="126009"/>
            <a:ext cx="75819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del trabajo de autoridades</a:t>
            </a:r>
          </a:p>
        </p:txBody>
      </p:sp>
      <p:sp>
        <p:nvSpPr>
          <p:cNvPr id="6" name="Rectangle 2"/>
          <p:cNvSpPr>
            <a:spLocks noChangeArrowheads="1"/>
          </p:cNvSpPr>
          <p:nvPr/>
        </p:nvSpPr>
        <p:spPr bwMode="auto">
          <a:xfrm>
            <a:off x="2784477" y="1391107"/>
            <a:ext cx="4559298"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El apoyo a la construcción y al crédito para la vivienda</a:t>
            </a:r>
            <a:endParaRPr lang="es-ES_tradnl" sz="1300" b="1" i="1" dirty="0">
              <a:latin typeface="Arial" pitchFamily="34" charset="0"/>
              <a:cs typeface="Arial" pitchFamily="34" charset="0"/>
            </a:endParaRPr>
          </a:p>
        </p:txBody>
      </p:sp>
      <p:sp>
        <p:nvSpPr>
          <p:cNvPr id="7" name="Rectangle 2"/>
          <p:cNvSpPr>
            <a:spLocks noChangeArrowheads="1"/>
          </p:cNvSpPr>
          <p:nvPr/>
        </p:nvSpPr>
        <p:spPr bwMode="auto">
          <a:xfrm>
            <a:off x="2784477" y="2277560"/>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El respeto a los derechos humanos</a:t>
            </a:r>
            <a:endParaRPr lang="es-ES_tradnl" sz="1300" b="1" i="1" dirty="0">
              <a:latin typeface="Arial" pitchFamily="34" charset="0"/>
              <a:cs typeface="Arial" pitchFamily="34" charset="0"/>
            </a:endParaRPr>
          </a:p>
        </p:txBody>
      </p:sp>
      <p:sp>
        <p:nvSpPr>
          <p:cNvPr id="8" name="Rectangle 2"/>
          <p:cNvSpPr>
            <a:spLocks noChangeArrowheads="1"/>
          </p:cNvSpPr>
          <p:nvPr/>
        </p:nvSpPr>
        <p:spPr bwMode="auto">
          <a:xfrm>
            <a:off x="2433932" y="3186092"/>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protección del medio ambiente</a:t>
            </a:r>
            <a:endParaRPr lang="es-ES_tradnl" sz="1300" b="1" i="1" dirty="0">
              <a:latin typeface="Arial" pitchFamily="34" charset="0"/>
              <a:cs typeface="Arial" pitchFamily="34" charset="0"/>
            </a:endParaRPr>
          </a:p>
        </p:txBody>
      </p:sp>
      <p:sp>
        <p:nvSpPr>
          <p:cNvPr id="10" name="Rectangle 2"/>
          <p:cNvSpPr>
            <a:spLocks noChangeArrowheads="1"/>
          </p:cNvSpPr>
          <p:nvPr/>
        </p:nvSpPr>
        <p:spPr bwMode="auto">
          <a:xfrm>
            <a:off x="2433932" y="4101659"/>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lucha contra el narcotráfico</a:t>
            </a:r>
            <a:endParaRPr lang="es-ES_tradnl" sz="1300" b="1" i="1" dirty="0">
              <a:latin typeface="Arial" pitchFamily="34" charset="0"/>
              <a:cs typeface="Arial" pitchFamily="34" charset="0"/>
            </a:endParaRPr>
          </a:p>
        </p:txBody>
      </p:sp>
      <p:sp>
        <p:nvSpPr>
          <p:cNvPr id="11" name="Rectangle 2"/>
          <p:cNvSpPr>
            <a:spLocks noChangeArrowheads="1"/>
          </p:cNvSpPr>
          <p:nvPr/>
        </p:nvSpPr>
        <p:spPr bwMode="auto">
          <a:xfrm>
            <a:off x="2433932" y="5031892"/>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El manejo de la economía</a:t>
            </a:r>
            <a:endParaRPr lang="es-ES_tradnl" sz="1300" b="1" i="1" dirty="0">
              <a:latin typeface="Arial" pitchFamily="34" charset="0"/>
              <a:cs typeface="Arial" pitchFamily="34" charset="0"/>
            </a:endParaRPr>
          </a:p>
        </p:txBody>
      </p:sp>
    </p:spTree>
    <p:extLst>
      <p:ext uri="{BB962C8B-B14F-4D97-AF65-F5344CB8AC3E}">
        <p14:creationId xmlns:p14="http://schemas.microsoft.com/office/powerpoint/2010/main" val="19166250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130480138"/>
              </p:ext>
            </p:extLst>
          </p:nvPr>
        </p:nvGraphicFramePr>
        <p:xfrm>
          <a:off x="830263" y="1530350"/>
          <a:ext cx="7389812" cy="4795838"/>
        </p:xfrm>
        <a:graphic>
          <a:graphicData uri="http://schemas.openxmlformats.org/presentationml/2006/ole">
            <mc:AlternateContent xmlns:mc="http://schemas.openxmlformats.org/markup-compatibility/2006">
              <mc:Choice xmlns:v="urn:schemas-microsoft-com:vml" Requires="v">
                <p:oleObj spid="_x0000_s777308" name="Gráfico" r:id="rId4" imgW="10487070" imgH="6791415" progId="MSGraph.Chart.8">
                  <p:embed followColorScheme="full"/>
                </p:oleObj>
              </mc:Choice>
              <mc:Fallback>
                <p:oleObj name="Gráfico" r:id="rId4" imgW="10487070" imgH="6791415" progId="MSGraph.Chart.8">
                  <p:embed followColorScheme="full"/>
                  <p:pic>
                    <p:nvPicPr>
                      <p:cNvPr id="0" name=""/>
                      <p:cNvPicPr>
                        <a:picLocks noChangeAspect="1" noChangeArrowheads="1"/>
                      </p:cNvPicPr>
                      <p:nvPr/>
                    </p:nvPicPr>
                    <p:blipFill>
                      <a:blip r:embed="rId5"/>
                      <a:srcRect/>
                      <a:stretch>
                        <a:fillRect/>
                      </a:stretch>
                    </p:blipFill>
                    <p:spPr bwMode="auto">
                      <a:xfrm>
                        <a:off x="830263" y="1530350"/>
                        <a:ext cx="7389812"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3" name="Rectangle 15"/>
          <p:cNvSpPr>
            <a:spLocks noChangeArrowheads="1"/>
          </p:cNvSpPr>
          <p:nvPr/>
        </p:nvSpPr>
        <p:spPr bwMode="auto">
          <a:xfrm>
            <a:off x="1359030" y="783422"/>
            <a:ext cx="6571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500" b="1" dirty="0">
                <a:latin typeface="Arial" pitchFamily="34" charset="0"/>
                <a:cs typeface="Arial" pitchFamily="34" charset="0"/>
              </a:rPr>
              <a:t>En general, ¿usted aprueba o desaprueba la forma en que trabaja </a:t>
            </a:r>
            <a:r>
              <a:rPr lang="es-ES" sz="1500" b="1" dirty="0" smtClean="0">
                <a:latin typeface="Arial" pitchFamily="34" charset="0"/>
                <a:cs typeface="Arial" pitchFamily="34" charset="0"/>
              </a:rPr>
              <a:t>(…) en cuanto a (…)?</a:t>
            </a:r>
            <a:endParaRPr lang="es-MX" sz="1500" b="1" dirty="0">
              <a:latin typeface="Arial" pitchFamily="34" charset="0"/>
              <a:cs typeface="Arial" pitchFamily="34" charset="0"/>
            </a:endParaRPr>
          </a:p>
        </p:txBody>
      </p:sp>
      <p:sp>
        <p:nvSpPr>
          <p:cNvPr id="20484" name="Rectangle 3"/>
          <p:cNvSpPr>
            <a:spLocks noChangeArrowheads="1"/>
          </p:cNvSpPr>
          <p:nvPr/>
        </p:nvSpPr>
        <p:spPr bwMode="auto">
          <a:xfrm>
            <a:off x="810368" y="126009"/>
            <a:ext cx="75819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smtClean="0">
                <a:latin typeface="Arial" pitchFamily="34" charset="0"/>
                <a:cs typeface="Arial" pitchFamily="34" charset="0"/>
              </a:rPr>
              <a:t>Aprobación del trabajo de autoridades</a:t>
            </a:r>
          </a:p>
        </p:txBody>
      </p:sp>
      <p:sp>
        <p:nvSpPr>
          <p:cNvPr id="6" name="Rectangle 2"/>
          <p:cNvSpPr>
            <a:spLocks noChangeArrowheads="1"/>
          </p:cNvSpPr>
          <p:nvPr/>
        </p:nvSpPr>
        <p:spPr bwMode="auto">
          <a:xfrm>
            <a:off x="2783483" y="1391107"/>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a:latin typeface="Arial" pitchFamily="34" charset="0"/>
                <a:cs typeface="Arial" pitchFamily="34" charset="0"/>
              </a:rPr>
              <a:t>La lucha contra el secuestro</a:t>
            </a:r>
            <a:endParaRPr lang="es-ES_tradnl" sz="1300" b="1" i="1" dirty="0">
              <a:latin typeface="Arial" pitchFamily="34" charset="0"/>
              <a:cs typeface="Arial" pitchFamily="34" charset="0"/>
            </a:endParaRPr>
          </a:p>
        </p:txBody>
      </p:sp>
      <p:sp>
        <p:nvSpPr>
          <p:cNvPr id="7" name="Rectangle 2"/>
          <p:cNvSpPr>
            <a:spLocks noChangeArrowheads="1"/>
          </p:cNvSpPr>
          <p:nvPr/>
        </p:nvSpPr>
        <p:spPr bwMode="auto">
          <a:xfrm>
            <a:off x="2783483" y="2149342"/>
            <a:ext cx="35777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El combate a la corrupción</a:t>
            </a:r>
            <a:endParaRPr lang="es-ES_tradnl" sz="1300" b="1" i="1" dirty="0">
              <a:latin typeface="Arial" pitchFamily="34" charset="0"/>
              <a:cs typeface="Arial" pitchFamily="34" charset="0"/>
            </a:endParaRPr>
          </a:p>
        </p:txBody>
      </p:sp>
      <p:sp>
        <p:nvSpPr>
          <p:cNvPr id="10" name="Rectangle 2"/>
          <p:cNvSpPr>
            <a:spLocks noChangeArrowheads="1"/>
          </p:cNvSpPr>
          <p:nvPr/>
        </p:nvSpPr>
        <p:spPr bwMode="auto">
          <a:xfrm>
            <a:off x="2432938" y="2894190"/>
            <a:ext cx="427879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seguridad pública</a:t>
            </a:r>
            <a:endParaRPr lang="es-ES_tradnl" sz="1300" b="1" i="1" dirty="0">
              <a:latin typeface="Arial" pitchFamily="34" charset="0"/>
              <a:cs typeface="Arial" pitchFamily="34" charset="0"/>
            </a:endParaRPr>
          </a:p>
        </p:txBody>
      </p:sp>
      <p:sp>
        <p:nvSpPr>
          <p:cNvPr id="13" name="Rectangle 2"/>
          <p:cNvSpPr>
            <a:spLocks noChangeArrowheads="1"/>
          </p:cNvSpPr>
          <p:nvPr/>
        </p:nvSpPr>
        <p:spPr bwMode="auto">
          <a:xfrm>
            <a:off x="2030220" y="3662223"/>
            <a:ext cx="508422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El combate a la pobreza</a:t>
            </a:r>
            <a:endParaRPr lang="es-ES_tradnl" sz="1300" b="1" i="1" dirty="0">
              <a:latin typeface="Arial" pitchFamily="34" charset="0"/>
              <a:cs typeface="Arial" pitchFamily="34" charset="0"/>
            </a:endParaRPr>
          </a:p>
        </p:txBody>
      </p:sp>
      <p:sp>
        <p:nvSpPr>
          <p:cNvPr id="9" name="Rectangle 2"/>
          <p:cNvSpPr>
            <a:spLocks noChangeArrowheads="1"/>
          </p:cNvSpPr>
          <p:nvPr/>
        </p:nvSpPr>
        <p:spPr bwMode="auto">
          <a:xfrm>
            <a:off x="2006775" y="4400773"/>
            <a:ext cx="508422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generación de empleos</a:t>
            </a:r>
            <a:endParaRPr lang="es-ES_tradnl" sz="1300" b="1" i="1" dirty="0">
              <a:latin typeface="Arial" pitchFamily="34" charset="0"/>
              <a:cs typeface="Arial" pitchFamily="34" charset="0"/>
            </a:endParaRPr>
          </a:p>
        </p:txBody>
      </p:sp>
      <p:sp>
        <p:nvSpPr>
          <p:cNvPr id="11" name="Rectangle 2"/>
          <p:cNvSpPr>
            <a:spLocks noChangeArrowheads="1"/>
          </p:cNvSpPr>
          <p:nvPr/>
        </p:nvSpPr>
        <p:spPr bwMode="auto">
          <a:xfrm>
            <a:off x="2018498" y="5162768"/>
            <a:ext cx="508422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300" b="1" i="1" dirty="0" smtClean="0">
                <a:latin typeface="Arial" pitchFamily="34" charset="0"/>
                <a:cs typeface="Arial" pitchFamily="34" charset="0"/>
              </a:rPr>
              <a:t>La situación del campo</a:t>
            </a:r>
            <a:endParaRPr lang="es-ES_tradnl" sz="1300" b="1" i="1" dirty="0">
              <a:latin typeface="Arial" pitchFamily="34" charset="0"/>
              <a:cs typeface="Arial" pitchFamily="34" charset="0"/>
            </a:endParaRPr>
          </a:p>
        </p:txBody>
      </p:sp>
    </p:spTree>
    <p:extLst>
      <p:ext uri="{BB962C8B-B14F-4D97-AF65-F5344CB8AC3E}">
        <p14:creationId xmlns:p14="http://schemas.microsoft.com/office/powerpoint/2010/main" val="11800310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685800" y="2746706"/>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Obligación económica de padres biológicos</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710907733"/>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2628400094"/>
              </p:ext>
            </p:extLst>
          </p:nvPr>
        </p:nvGraphicFramePr>
        <p:xfrm>
          <a:off x="2273626" y="1732026"/>
          <a:ext cx="5343525" cy="4152900"/>
        </p:xfrm>
        <a:graphic>
          <a:graphicData uri="http://schemas.openxmlformats.org/presentationml/2006/ole">
            <mc:AlternateContent xmlns:mc="http://schemas.openxmlformats.org/markup-compatibility/2006">
              <mc:Choice xmlns:v="urn:schemas-microsoft-com:vml" Requires="v">
                <p:oleObj spid="_x0000_s787540" name="Gráfico" r:id="rId4" imgW="7038900" imgH="5438685" progId="MSGraph.Chart.8">
                  <p:embed followColorScheme="full"/>
                </p:oleObj>
              </mc:Choice>
              <mc:Fallback>
                <p:oleObj name="Gráfico" r:id="rId4" imgW="7038900" imgH="5438685" progId="MSGraph.Chart.8">
                  <p:embed followColorScheme="full"/>
                  <p:pic>
                    <p:nvPicPr>
                      <p:cNvPr id="0" name=""/>
                      <p:cNvPicPr>
                        <a:picLocks noChangeAspect="1" noChangeArrowheads="1"/>
                      </p:cNvPicPr>
                      <p:nvPr/>
                    </p:nvPicPr>
                    <p:blipFill>
                      <a:blip r:embed="rId5"/>
                      <a:srcRect/>
                      <a:stretch>
                        <a:fillRect/>
                      </a:stretch>
                    </p:blipFill>
                    <p:spPr bwMode="auto">
                      <a:xfrm>
                        <a:off x="2273626" y="1732026"/>
                        <a:ext cx="5343525" cy="415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43" name="Rectangle 2"/>
          <p:cNvSpPr>
            <a:spLocks noChangeArrowheads="1"/>
          </p:cNvSpPr>
          <p:nvPr/>
        </p:nvSpPr>
        <p:spPr bwMode="auto">
          <a:xfrm>
            <a:off x="995363" y="887362"/>
            <a:ext cx="71723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Pasando a otro tema, ¿usted estaría a favor o en contra de una ley que obligara a los padres biológicos a pagar los gastos de educación, salud y manutención de sus hijos aunque no se hayan casado con la madre? </a:t>
            </a:r>
            <a:endParaRPr lang="es-ES" sz="1500" b="1" dirty="0">
              <a:latin typeface="Arial" pitchFamily="34" charset="0"/>
              <a:ea typeface="MS PGothic" pitchFamily="34" charset="-128"/>
              <a:cs typeface="Arial" pitchFamily="34" charset="0"/>
            </a:endParaRPr>
          </a:p>
        </p:txBody>
      </p:sp>
      <p:sp>
        <p:nvSpPr>
          <p:cNvPr id="61444" name="Rectangle 3"/>
          <p:cNvSpPr>
            <a:spLocks noChangeArrowheads="1"/>
          </p:cNvSpPr>
          <p:nvPr/>
        </p:nvSpPr>
        <p:spPr bwMode="auto">
          <a:xfrm>
            <a:off x="466725" y="-96838"/>
            <a:ext cx="792394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0" hangingPunct="0"/>
            <a:r>
              <a:rPr lang="es-MX" sz="2600" b="1" dirty="0">
                <a:latin typeface="Arial" pitchFamily="34" charset="0"/>
                <a:cs typeface="Arial" pitchFamily="34" charset="0"/>
              </a:rPr>
              <a:t>A favor </a:t>
            </a:r>
            <a:r>
              <a:rPr lang="es-MX" sz="2600" b="1" dirty="0" smtClean="0">
                <a:latin typeface="Arial" pitchFamily="34" charset="0"/>
                <a:cs typeface="Arial" pitchFamily="34" charset="0"/>
              </a:rPr>
              <a:t>de ley que obligue a padres biológicos a mantener económicamente a sus hijos</a:t>
            </a:r>
            <a:endParaRPr lang="es-MX" sz="2600" b="1" dirty="0">
              <a:latin typeface="Arial" pitchFamily="34" charset="0"/>
              <a:cs typeface="Arial" pitchFamily="34" charset="0"/>
            </a:endParaRPr>
          </a:p>
        </p:txBody>
      </p:sp>
      <p:sp>
        <p:nvSpPr>
          <p:cNvPr id="17" name="16 Cerrar llave"/>
          <p:cNvSpPr/>
          <p:nvPr/>
        </p:nvSpPr>
        <p:spPr>
          <a:xfrm>
            <a:off x="6683560" y="1883664"/>
            <a:ext cx="109728" cy="1207007"/>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18" name="Rectangle 15"/>
          <p:cNvSpPr>
            <a:spLocks noChangeArrowheads="1"/>
          </p:cNvSpPr>
          <p:nvPr/>
        </p:nvSpPr>
        <p:spPr bwMode="auto">
          <a:xfrm>
            <a:off x="6739888" y="2330410"/>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84%</a:t>
            </a:r>
            <a:endParaRPr lang="es-ES_tradnl" sz="1350" b="1" dirty="0">
              <a:latin typeface="Arial" pitchFamily="34" charset="0"/>
              <a:cs typeface="Arial" pitchFamily="34" charset="0"/>
            </a:endParaRPr>
          </a:p>
        </p:txBody>
      </p:sp>
      <p:sp>
        <p:nvSpPr>
          <p:cNvPr id="19" name="18 Cerrar llave"/>
          <p:cNvSpPr/>
          <p:nvPr/>
        </p:nvSpPr>
        <p:spPr>
          <a:xfrm>
            <a:off x="6637840" y="3846576"/>
            <a:ext cx="134112" cy="1210055"/>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0" name="Rectangle 15"/>
          <p:cNvSpPr>
            <a:spLocks noChangeArrowheads="1"/>
          </p:cNvSpPr>
          <p:nvPr/>
        </p:nvSpPr>
        <p:spPr bwMode="auto">
          <a:xfrm>
            <a:off x="6709408" y="4284178"/>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a:latin typeface="Arial" pitchFamily="34" charset="0"/>
                <a:cs typeface="Arial" pitchFamily="34" charset="0"/>
              </a:rPr>
              <a:t>6</a:t>
            </a:r>
            <a:r>
              <a:rPr lang="es-ES" sz="1350" b="1" dirty="0" smtClean="0">
                <a:latin typeface="Arial" pitchFamily="34" charset="0"/>
                <a:cs typeface="Arial" pitchFamily="34" charset="0"/>
              </a:rPr>
              <a:t>%</a:t>
            </a:r>
            <a:endParaRPr lang="es-ES_tradnl" sz="1350" b="1" dirty="0">
              <a:latin typeface="Arial" pitchFamily="34" charset="0"/>
              <a:cs typeface="Arial" pitchFamily="34" charset="0"/>
            </a:endParaRPr>
          </a:p>
        </p:txBody>
      </p:sp>
    </p:spTree>
    <p:extLst>
      <p:ext uri="{BB962C8B-B14F-4D97-AF65-F5344CB8AC3E}">
        <p14:creationId xmlns:p14="http://schemas.microsoft.com/office/powerpoint/2010/main" val="341015521"/>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22739" y="106363"/>
            <a:ext cx="8168786"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ea typeface="MS PGothic" pitchFamily="34" charset="-128"/>
                <a:cs typeface="Arial" pitchFamily="34" charset="0"/>
              </a:rPr>
              <a:t>Conocimiento de personaje político con hijos fuera del matrimonio y no reconocidos</a:t>
            </a:r>
            <a:endParaRPr lang="es-MX" sz="2600" b="1" dirty="0">
              <a:latin typeface="Arial" pitchFamily="34" charset="0"/>
              <a:ea typeface="MS PGothic" pitchFamily="34" charset="-128"/>
              <a:cs typeface="Arial" pitchFamily="34" charset="0"/>
            </a:endParaRPr>
          </a:p>
        </p:txBody>
      </p:sp>
      <p:sp>
        <p:nvSpPr>
          <p:cNvPr id="3" name="Rectangle 3"/>
          <p:cNvSpPr>
            <a:spLocks noChangeArrowheads="1"/>
          </p:cNvSpPr>
          <p:nvPr/>
        </p:nvSpPr>
        <p:spPr bwMode="auto">
          <a:xfrm>
            <a:off x="847725" y="999524"/>
            <a:ext cx="732744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s-MX" sz="1500" b="1" dirty="0" smtClean="0">
                <a:latin typeface="Arial" pitchFamily="34" charset="0"/>
                <a:cs typeface="Arial" pitchFamily="34" charset="0"/>
              </a:rPr>
              <a:t>¿Usted </a:t>
            </a:r>
            <a:r>
              <a:rPr lang="es-MX" sz="1500" b="1" dirty="0">
                <a:latin typeface="Arial" pitchFamily="34" charset="0"/>
                <a:cs typeface="Arial" pitchFamily="34" charset="0"/>
              </a:rPr>
              <a:t>conoce o ha escuchado sobre un político importante de México que tuvo dos hijos fuera de matrimonio y que no los mantuvo ni los reconoció? </a:t>
            </a:r>
          </a:p>
        </p:txBody>
      </p:sp>
      <p:graphicFrame>
        <p:nvGraphicFramePr>
          <p:cNvPr id="5" name="4 Objeto"/>
          <p:cNvGraphicFramePr>
            <a:graphicFrameLocks noChangeAspect="1"/>
          </p:cNvGraphicFramePr>
          <p:nvPr>
            <p:extLst>
              <p:ext uri="{D42A27DB-BD31-4B8C-83A1-F6EECF244321}">
                <p14:modId xmlns:p14="http://schemas.microsoft.com/office/powerpoint/2010/main" val="2138422512"/>
              </p:ext>
            </p:extLst>
          </p:nvPr>
        </p:nvGraphicFramePr>
        <p:xfrm>
          <a:off x="2087821" y="1715770"/>
          <a:ext cx="5784850" cy="4367213"/>
        </p:xfrm>
        <a:graphic>
          <a:graphicData uri="http://schemas.openxmlformats.org/presentationml/2006/ole">
            <mc:AlternateContent xmlns:mc="http://schemas.openxmlformats.org/markup-compatibility/2006">
              <mc:Choice xmlns:v="urn:schemas-microsoft-com:vml" Requires="v">
                <p:oleObj spid="_x0000_s788564" name="Gráfico" r:id="rId4" imgW="7105590" imgH="5381535" progId="MSGraph.Chart.8">
                  <p:embed followColorScheme="full"/>
                </p:oleObj>
              </mc:Choice>
              <mc:Fallback>
                <p:oleObj name="Gráfico" r:id="rId4" imgW="7105590" imgH="5381535" progId="MSGraph.Chart.8">
                  <p:embed followColorScheme="full"/>
                  <p:pic>
                    <p:nvPicPr>
                      <p:cNvPr id="0" name=""/>
                      <p:cNvPicPr>
                        <a:picLocks noChangeAspect="1" noChangeArrowheads="1"/>
                      </p:cNvPicPr>
                      <p:nvPr/>
                    </p:nvPicPr>
                    <p:blipFill>
                      <a:blip r:embed="rId5"/>
                      <a:srcRect/>
                      <a:stretch>
                        <a:fillRect/>
                      </a:stretch>
                    </p:blipFill>
                    <p:spPr bwMode="auto">
                      <a:xfrm>
                        <a:off x="2087821" y="1715770"/>
                        <a:ext cx="5784850" cy="4367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67102060"/>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57237"/>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Enrique Peña Nieto</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432467932"/>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828919" y="760903"/>
            <a:ext cx="74914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500" b="1" dirty="0">
                <a:latin typeface="Arial" pitchFamily="34" charset="0"/>
                <a:cs typeface="Arial" pitchFamily="34" charset="0"/>
              </a:rPr>
              <a:t>Desde su punto de vista, cuando Enrique Peña Nieto fue gobernador del Estado de México ¿hizo un buen trabajo o un mal trabajo en cuanto a (…)?	</a:t>
            </a:r>
            <a:endParaRPr lang="es-ES_tradnl" sz="1500" b="1" dirty="0">
              <a:latin typeface="Arial" pitchFamily="34" charset="0"/>
              <a:cs typeface="Arial" pitchFamily="34" charset="0"/>
            </a:endParaRPr>
          </a:p>
        </p:txBody>
      </p:sp>
      <p:graphicFrame>
        <p:nvGraphicFramePr>
          <p:cNvPr id="3" name="Object 165"/>
          <p:cNvGraphicFramePr>
            <a:graphicFrameLocks noChangeAspect="1"/>
          </p:cNvGraphicFramePr>
          <p:nvPr>
            <p:extLst>
              <p:ext uri="{D42A27DB-BD31-4B8C-83A1-F6EECF244321}">
                <p14:modId xmlns:p14="http://schemas.microsoft.com/office/powerpoint/2010/main" val="3895659489"/>
              </p:ext>
            </p:extLst>
          </p:nvPr>
        </p:nvGraphicFramePr>
        <p:xfrm>
          <a:off x="688975" y="1479185"/>
          <a:ext cx="7596188" cy="4598988"/>
        </p:xfrm>
        <a:graphic>
          <a:graphicData uri="http://schemas.openxmlformats.org/presentationml/2006/ole">
            <mc:AlternateContent xmlns:mc="http://schemas.openxmlformats.org/markup-compatibility/2006">
              <mc:Choice xmlns:v="urn:schemas-microsoft-com:vml" Requires="v">
                <p:oleObj spid="_x0000_s813132" name="Gráfico" r:id="rId4" imgW="10782180" imgH="6524535" progId="MSGraph.Chart.8">
                  <p:embed followColorScheme="full"/>
                </p:oleObj>
              </mc:Choice>
              <mc:Fallback>
                <p:oleObj name="Gráfico" r:id="rId4" imgW="10782180" imgH="6524535" progId="MSGraph.Chart.8">
                  <p:embed followColorScheme="full"/>
                  <p:pic>
                    <p:nvPicPr>
                      <p:cNvPr id="0" name=""/>
                      <p:cNvPicPr>
                        <a:picLocks noChangeAspect="1" noChangeArrowheads="1"/>
                      </p:cNvPicPr>
                      <p:nvPr/>
                    </p:nvPicPr>
                    <p:blipFill>
                      <a:blip r:embed="rId5"/>
                      <a:srcRect/>
                      <a:stretch>
                        <a:fillRect/>
                      </a:stretch>
                    </p:blipFill>
                    <p:spPr bwMode="auto">
                      <a:xfrm>
                        <a:off x="688975" y="1479185"/>
                        <a:ext cx="7596188" cy="4598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6"/>
          <p:cNvSpPr>
            <a:spLocks noChangeArrowheads="1"/>
          </p:cNvSpPr>
          <p:nvPr/>
        </p:nvSpPr>
        <p:spPr bwMode="auto">
          <a:xfrm>
            <a:off x="822325" y="9376"/>
            <a:ext cx="7561263"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MX" sz="2600" b="1" dirty="0" smtClean="0">
                <a:latin typeface="Arial" pitchFamily="34" charset="0"/>
                <a:cs typeface="Arial" pitchFamily="34" charset="0"/>
              </a:rPr>
              <a:t>Evaluación del trabajo de </a:t>
            </a:r>
          </a:p>
          <a:p>
            <a:pPr algn="r"/>
            <a:r>
              <a:rPr lang="es-MX" sz="2600" b="1" dirty="0" smtClean="0">
                <a:latin typeface="Arial" pitchFamily="34" charset="0"/>
                <a:cs typeface="Arial" pitchFamily="34" charset="0"/>
              </a:rPr>
              <a:t>Enrique Peña Nieto por temas</a:t>
            </a:r>
            <a:endParaRPr lang="es-MX" sz="2600" b="1" dirty="0">
              <a:latin typeface="Arial" pitchFamily="34" charset="0"/>
              <a:cs typeface="Arial" pitchFamily="34" charset="0"/>
            </a:endParaRPr>
          </a:p>
        </p:txBody>
      </p:sp>
    </p:spTree>
    <p:extLst>
      <p:ext uri="{BB962C8B-B14F-4D97-AF65-F5344CB8AC3E}">
        <p14:creationId xmlns:p14="http://schemas.microsoft.com/office/powerpoint/2010/main" val="2867608729"/>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2682101"/>
            <a:ext cx="78120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Problema más importante y evaluación de la economía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432467932"/>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ChangeArrowheads="1"/>
          </p:cNvSpPr>
          <p:nvPr/>
        </p:nvSpPr>
        <p:spPr bwMode="auto">
          <a:xfrm>
            <a:off x="1212850" y="142875"/>
            <a:ext cx="71135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fontAlgn="base">
              <a:spcBef>
                <a:spcPct val="0"/>
              </a:spcBef>
              <a:spcAft>
                <a:spcPct val="0"/>
              </a:spcAft>
            </a:pPr>
            <a:r>
              <a:rPr lang="es-ES_tradnl" sz="2600" b="1" dirty="0">
                <a:latin typeface="Arial" pitchFamily="34" charset="0"/>
                <a:cs typeface="Arial" pitchFamily="34" charset="0"/>
              </a:rPr>
              <a:t>Principal problema </a:t>
            </a:r>
            <a:r>
              <a:rPr lang="es-ES_tradnl" sz="2600" b="1" dirty="0" smtClean="0">
                <a:latin typeface="Arial" pitchFamily="34" charset="0"/>
                <a:cs typeface="Arial" pitchFamily="34" charset="0"/>
              </a:rPr>
              <a:t>del estado</a:t>
            </a:r>
            <a:endParaRPr lang="es-ES_tradnl" sz="2600" b="1" dirty="0">
              <a:latin typeface="Arial" pitchFamily="34" charset="0"/>
              <a:cs typeface="Arial" pitchFamily="34" charset="0"/>
            </a:endParaRPr>
          </a:p>
        </p:txBody>
      </p:sp>
      <p:sp>
        <p:nvSpPr>
          <p:cNvPr id="50179" name="Rectangle 2"/>
          <p:cNvSpPr>
            <a:spLocks noChangeArrowheads="1"/>
          </p:cNvSpPr>
          <p:nvPr/>
        </p:nvSpPr>
        <p:spPr bwMode="auto">
          <a:xfrm>
            <a:off x="1117600" y="768350"/>
            <a:ext cx="6924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fontAlgn="base">
              <a:spcBef>
                <a:spcPct val="0"/>
              </a:spcBef>
              <a:spcAft>
                <a:spcPct val="0"/>
              </a:spcAft>
            </a:pPr>
            <a:r>
              <a:rPr lang="es-ES" sz="1500" b="1" dirty="0">
                <a:solidFill>
                  <a:srgbClr val="000000"/>
                </a:solidFill>
                <a:latin typeface="Arial" pitchFamily="34" charset="0"/>
                <a:cs typeface="Arial" pitchFamily="34" charset="0"/>
              </a:rPr>
              <a:t>¿</a:t>
            </a:r>
            <a:r>
              <a:rPr lang="es-MX" sz="1500" b="1" dirty="0">
                <a:solidFill>
                  <a:srgbClr val="000000"/>
                </a:solidFill>
                <a:latin typeface="Arial" pitchFamily="34" charset="0"/>
                <a:cs typeface="Arial" pitchFamily="34" charset="0"/>
              </a:rPr>
              <a:t>Cuál cree usted que es el problema más importante del </a:t>
            </a:r>
            <a:r>
              <a:rPr lang="es-MX" sz="1500" b="1" dirty="0" smtClean="0">
                <a:solidFill>
                  <a:srgbClr val="000000"/>
                </a:solidFill>
                <a:latin typeface="Arial" pitchFamily="34" charset="0"/>
                <a:cs typeface="Arial" pitchFamily="34" charset="0"/>
              </a:rPr>
              <a:t>estado/de </a:t>
            </a:r>
            <a:r>
              <a:rPr lang="es-MX" sz="1500" b="1" dirty="0">
                <a:solidFill>
                  <a:srgbClr val="000000"/>
                </a:solidFill>
                <a:latin typeface="Arial" pitchFamily="34" charset="0"/>
                <a:cs typeface="Arial" pitchFamily="34" charset="0"/>
              </a:rPr>
              <a:t>usted y su familia en estos momentos</a:t>
            </a:r>
            <a:r>
              <a:rPr lang="es-ES" sz="1500" b="1" dirty="0">
                <a:solidFill>
                  <a:srgbClr val="000000"/>
                </a:solidFill>
                <a:latin typeface="Arial" pitchFamily="34" charset="0"/>
                <a:cs typeface="Arial" pitchFamily="34" charset="0"/>
              </a:rPr>
              <a:t>?</a:t>
            </a:r>
            <a:endParaRPr lang="es-ES_tradnl" sz="1500" b="1" dirty="0">
              <a:solidFill>
                <a:srgbClr val="000000"/>
              </a:solidFill>
              <a:latin typeface="Arial" pitchFamily="34" charset="0"/>
              <a:cs typeface="Arial" pitchFamily="34" charset="0"/>
            </a:endParaRPr>
          </a:p>
        </p:txBody>
      </p:sp>
      <p:graphicFrame>
        <p:nvGraphicFramePr>
          <p:cNvPr id="50180" name="Object 3"/>
          <p:cNvGraphicFramePr>
            <a:graphicFrameLocks noChangeAspect="1"/>
          </p:cNvGraphicFramePr>
          <p:nvPr>
            <p:extLst>
              <p:ext uri="{D42A27DB-BD31-4B8C-83A1-F6EECF244321}">
                <p14:modId xmlns:p14="http://schemas.microsoft.com/office/powerpoint/2010/main" val="1295992586"/>
              </p:ext>
            </p:extLst>
          </p:nvPr>
        </p:nvGraphicFramePr>
        <p:xfrm>
          <a:off x="716708" y="1620567"/>
          <a:ext cx="7581900" cy="4221163"/>
        </p:xfrm>
        <a:graphic>
          <a:graphicData uri="http://schemas.openxmlformats.org/presentationml/2006/ole">
            <mc:AlternateContent xmlns:mc="http://schemas.openxmlformats.org/markup-compatibility/2006">
              <mc:Choice xmlns:v="urn:schemas-microsoft-com:vml" Requires="v">
                <p:oleObj spid="_x0000_s780378" name="Gráfico" r:id="rId3" imgW="11001420" imgH="6162765" progId="MSGraph.Chart.8">
                  <p:embed followColorScheme="full"/>
                </p:oleObj>
              </mc:Choice>
              <mc:Fallback>
                <p:oleObj name="Gráfico" r:id="rId3" imgW="11001420" imgH="6162765" progId="MSGraph.Chart.8">
                  <p:embed followColorScheme="full"/>
                  <p:pic>
                    <p:nvPicPr>
                      <p:cNvPr id="0" name=""/>
                      <p:cNvPicPr>
                        <a:picLocks noChangeAspect="1" noChangeArrowheads="1"/>
                      </p:cNvPicPr>
                      <p:nvPr/>
                    </p:nvPicPr>
                    <p:blipFill>
                      <a:blip r:embed="rId4"/>
                      <a:srcRect/>
                      <a:stretch>
                        <a:fillRect/>
                      </a:stretch>
                    </p:blipFill>
                    <p:spPr bwMode="auto">
                      <a:xfrm>
                        <a:off x="716708" y="1620567"/>
                        <a:ext cx="7581900" cy="42211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7981775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20 Objeto"/>
          <p:cNvGraphicFramePr>
            <a:graphicFrameLocks noChangeAspect="1"/>
          </p:cNvGraphicFramePr>
          <p:nvPr>
            <p:extLst>
              <p:ext uri="{D42A27DB-BD31-4B8C-83A1-F6EECF244321}">
                <p14:modId xmlns:p14="http://schemas.microsoft.com/office/powerpoint/2010/main" val="1074476548"/>
              </p:ext>
            </p:extLst>
          </p:nvPr>
        </p:nvGraphicFramePr>
        <p:xfrm>
          <a:off x="406337" y="2058162"/>
          <a:ext cx="4302125" cy="3881438"/>
        </p:xfrm>
        <a:graphic>
          <a:graphicData uri="http://schemas.openxmlformats.org/presentationml/2006/ole">
            <mc:AlternateContent xmlns:mc="http://schemas.openxmlformats.org/markup-compatibility/2006">
              <mc:Choice xmlns:v="urn:schemas-microsoft-com:vml" Requires="v">
                <p:oleObj spid="_x0000_s770232" name="Gráfico" r:id="rId4" imgW="5638680" imgH="5076915" progId="MSGraph.Chart.8">
                  <p:embed followColorScheme="full"/>
                </p:oleObj>
              </mc:Choice>
              <mc:Fallback>
                <p:oleObj name="Gráfico" r:id="rId4" imgW="5638680" imgH="5076915" progId="MSGraph.Chart.8">
                  <p:embed followColorScheme="full"/>
                  <p:pic>
                    <p:nvPicPr>
                      <p:cNvPr id="0" name=""/>
                      <p:cNvPicPr>
                        <a:picLocks noChangeAspect="1" noChangeArrowheads="1"/>
                      </p:cNvPicPr>
                      <p:nvPr/>
                    </p:nvPicPr>
                    <p:blipFill>
                      <a:blip r:embed="rId5"/>
                      <a:srcRect/>
                      <a:stretch>
                        <a:fillRect/>
                      </a:stretch>
                    </p:blipFill>
                    <p:spPr bwMode="auto">
                      <a:xfrm>
                        <a:off x="406337" y="2058162"/>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 name="32 Cerrar llave"/>
          <p:cNvSpPr/>
          <p:nvPr/>
        </p:nvSpPr>
        <p:spPr>
          <a:xfrm>
            <a:off x="3776471" y="2228089"/>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6" name="Rectangle 15"/>
          <p:cNvSpPr>
            <a:spLocks noChangeArrowheads="1"/>
          </p:cNvSpPr>
          <p:nvPr/>
        </p:nvSpPr>
        <p:spPr bwMode="auto">
          <a:xfrm>
            <a:off x="3841944" y="2632162"/>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36%</a:t>
            </a:r>
            <a:endParaRPr lang="es-ES_tradnl" sz="1350" b="1" dirty="0">
              <a:latin typeface="Arial" pitchFamily="34" charset="0"/>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456280236"/>
              </p:ext>
            </p:extLst>
          </p:nvPr>
        </p:nvGraphicFramePr>
        <p:xfrm>
          <a:off x="4723702" y="1955673"/>
          <a:ext cx="4302125" cy="3881438"/>
        </p:xfrm>
        <a:graphic>
          <a:graphicData uri="http://schemas.openxmlformats.org/presentationml/2006/ole">
            <mc:AlternateContent xmlns:mc="http://schemas.openxmlformats.org/markup-compatibility/2006">
              <mc:Choice xmlns:v="urn:schemas-microsoft-com:vml" Requires="v">
                <p:oleObj spid="_x0000_s770233" name="Gráfico" r:id="rId6" imgW="5619780" imgH="5076915" progId="MSGraph.Chart.8">
                  <p:embed followColorScheme="full"/>
                </p:oleObj>
              </mc:Choice>
              <mc:Fallback>
                <p:oleObj name="Gráfico" r:id="rId6" imgW="5619780" imgH="5076915" progId="MSGraph.Chart.8">
                  <p:embed followColorScheme="full"/>
                  <p:pic>
                    <p:nvPicPr>
                      <p:cNvPr id="0" name=""/>
                      <p:cNvPicPr>
                        <a:picLocks noChangeAspect="1" noChangeArrowheads="1"/>
                      </p:cNvPicPr>
                      <p:nvPr/>
                    </p:nvPicPr>
                    <p:blipFill>
                      <a:blip r:embed="rId7"/>
                      <a:srcRect/>
                      <a:stretch>
                        <a:fillRect/>
                      </a:stretch>
                    </p:blipFill>
                    <p:spPr bwMode="auto">
                      <a:xfrm>
                        <a:off x="4723702" y="1955673"/>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17 Cerrar llave"/>
          <p:cNvSpPr/>
          <p:nvPr/>
        </p:nvSpPr>
        <p:spPr>
          <a:xfrm>
            <a:off x="3764279" y="4102609"/>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0" name="Rectangle 15"/>
          <p:cNvSpPr>
            <a:spLocks noChangeArrowheads="1"/>
          </p:cNvSpPr>
          <p:nvPr/>
        </p:nvSpPr>
        <p:spPr bwMode="auto">
          <a:xfrm>
            <a:off x="3838896" y="4503634"/>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31%</a:t>
            </a:r>
            <a:endParaRPr lang="es-ES_tradnl" sz="1350" b="1" dirty="0">
              <a:latin typeface="Arial" pitchFamily="34" charset="0"/>
              <a:cs typeface="Arial" pitchFamily="34" charset="0"/>
            </a:endParaRPr>
          </a:p>
        </p:txBody>
      </p:sp>
      <p:sp>
        <p:nvSpPr>
          <p:cNvPr id="23" name="22 Cerrar llave"/>
          <p:cNvSpPr/>
          <p:nvPr/>
        </p:nvSpPr>
        <p:spPr>
          <a:xfrm>
            <a:off x="8409431" y="2157751"/>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4" name="Rectangle 15"/>
          <p:cNvSpPr>
            <a:spLocks noChangeArrowheads="1"/>
          </p:cNvSpPr>
          <p:nvPr/>
        </p:nvSpPr>
        <p:spPr bwMode="auto">
          <a:xfrm>
            <a:off x="8474904" y="2558776"/>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44%</a:t>
            </a:r>
            <a:endParaRPr lang="es-ES_tradnl" sz="1350" b="1" dirty="0">
              <a:latin typeface="Arial" pitchFamily="34" charset="0"/>
              <a:cs typeface="Arial" pitchFamily="34" charset="0"/>
            </a:endParaRPr>
          </a:p>
        </p:txBody>
      </p:sp>
      <p:sp>
        <p:nvSpPr>
          <p:cNvPr id="25" name="24 Cerrar llave"/>
          <p:cNvSpPr/>
          <p:nvPr/>
        </p:nvSpPr>
        <p:spPr>
          <a:xfrm>
            <a:off x="8397239" y="4099561"/>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6" name="Rectangle 15"/>
          <p:cNvSpPr>
            <a:spLocks noChangeArrowheads="1"/>
          </p:cNvSpPr>
          <p:nvPr/>
        </p:nvSpPr>
        <p:spPr bwMode="auto">
          <a:xfrm>
            <a:off x="8471856" y="4500586"/>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16%</a:t>
            </a:r>
            <a:endParaRPr lang="es-ES_tradnl" sz="1350" b="1" dirty="0">
              <a:latin typeface="Arial" pitchFamily="34" charset="0"/>
              <a:cs typeface="Arial" pitchFamily="34" charset="0"/>
            </a:endParaRPr>
          </a:p>
        </p:txBody>
      </p:sp>
      <p:sp>
        <p:nvSpPr>
          <p:cNvPr id="27" name="Rectangle 3"/>
          <p:cNvSpPr>
            <a:spLocks noChangeArrowheads="1"/>
          </p:cNvSpPr>
          <p:nvPr/>
        </p:nvSpPr>
        <p:spPr bwMode="auto">
          <a:xfrm>
            <a:off x="1234440" y="-96105"/>
            <a:ext cx="716510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0" hangingPunct="0"/>
            <a:r>
              <a:rPr lang="es-ES_tradnl" sz="2600" b="1" dirty="0" smtClean="0">
                <a:latin typeface="Arial" pitchFamily="34" charset="0"/>
                <a:ea typeface="MS PGothic" pitchFamily="34" charset="-128"/>
                <a:cs typeface="Arial" pitchFamily="34" charset="0"/>
              </a:rPr>
              <a:t>Marcha de la economía </a:t>
            </a:r>
            <a:r>
              <a:rPr lang="es-ES_tradnl" sz="2600" b="1" dirty="0">
                <a:latin typeface="Arial" pitchFamily="34" charset="0"/>
                <a:ea typeface="MS PGothic" pitchFamily="34" charset="-128"/>
                <a:cs typeface="Arial" pitchFamily="34" charset="0"/>
              </a:rPr>
              <a:t>d</a:t>
            </a:r>
            <a:r>
              <a:rPr lang="es-ES_tradnl" sz="2600" b="1" dirty="0" smtClean="0">
                <a:latin typeface="Arial" pitchFamily="34" charset="0"/>
                <a:ea typeface="MS PGothic" pitchFamily="34" charset="-128"/>
                <a:cs typeface="Arial" pitchFamily="34" charset="0"/>
              </a:rPr>
              <a:t>el estado con respecto a hace un año y al año entrante</a:t>
            </a:r>
            <a:endParaRPr lang="es-ES_tradnl" sz="2600" b="1" dirty="0">
              <a:latin typeface="Arial" pitchFamily="34" charset="0"/>
              <a:ea typeface="MS PGothic" pitchFamily="34" charset="-128"/>
              <a:cs typeface="Arial" pitchFamily="34" charset="0"/>
            </a:endParaRPr>
          </a:p>
        </p:txBody>
      </p:sp>
      <p:sp>
        <p:nvSpPr>
          <p:cNvPr id="15" name="Rectangle 10"/>
          <p:cNvSpPr>
            <a:spLocks noChangeArrowheads="1"/>
          </p:cNvSpPr>
          <p:nvPr/>
        </p:nvSpPr>
        <p:spPr bwMode="auto">
          <a:xfrm>
            <a:off x="260772" y="799205"/>
            <a:ext cx="407814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ES" sz="1400" b="1" dirty="0">
                <a:latin typeface="Arial" pitchFamily="34" charset="0"/>
                <a:cs typeface="Arial" pitchFamily="34" charset="0"/>
              </a:rPr>
              <a:t>¿Si compara la situación económica del </a:t>
            </a:r>
            <a:r>
              <a:rPr lang="es-ES" sz="1400" b="1" dirty="0" smtClean="0">
                <a:latin typeface="Arial" pitchFamily="34" charset="0"/>
                <a:cs typeface="Arial" pitchFamily="34" charset="0"/>
              </a:rPr>
              <a:t>estado con </a:t>
            </a:r>
            <a:r>
              <a:rPr lang="es-ES" sz="1400" b="1" dirty="0">
                <a:latin typeface="Arial" pitchFamily="34" charset="0"/>
                <a:cs typeface="Arial" pitchFamily="34" charset="0"/>
              </a:rPr>
              <a:t>la que había hace un año diría usted que es mucho mejor ahora, mejor ahora, peor ahora o mucho peor ahora?</a:t>
            </a:r>
            <a:endParaRPr lang="es-MX" sz="1400" b="1" dirty="0">
              <a:latin typeface="Arial" pitchFamily="34" charset="0"/>
              <a:ea typeface="Times New Roman"/>
              <a:cs typeface="Arial" pitchFamily="34" charset="0"/>
            </a:endParaRPr>
          </a:p>
        </p:txBody>
      </p:sp>
      <p:sp>
        <p:nvSpPr>
          <p:cNvPr id="16" name="Rectangle 4"/>
          <p:cNvSpPr>
            <a:spLocks noChangeArrowheads="1"/>
          </p:cNvSpPr>
          <p:nvPr/>
        </p:nvSpPr>
        <p:spPr bwMode="auto">
          <a:xfrm>
            <a:off x="4939551" y="799205"/>
            <a:ext cx="389318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s-MX" sz="1400" b="1" dirty="0">
                <a:solidFill>
                  <a:srgbClr val="000000"/>
                </a:solidFill>
                <a:latin typeface="Arial" pitchFamily="34" charset="0"/>
                <a:ea typeface="MS PGothic" pitchFamily="34" charset="-128"/>
                <a:cs typeface="Arial" pitchFamily="34" charset="0"/>
              </a:rPr>
              <a:t>¿Y usted diría que de aquí a un año la situación económica del </a:t>
            </a:r>
            <a:r>
              <a:rPr lang="es-MX" sz="1400" b="1" dirty="0" smtClean="0">
                <a:solidFill>
                  <a:srgbClr val="000000"/>
                </a:solidFill>
                <a:latin typeface="Arial" pitchFamily="34" charset="0"/>
                <a:ea typeface="MS PGothic" pitchFamily="34" charset="-128"/>
                <a:cs typeface="Arial" pitchFamily="34" charset="0"/>
              </a:rPr>
              <a:t>estado va </a:t>
            </a:r>
            <a:r>
              <a:rPr lang="es-MX" sz="1400" b="1" dirty="0">
                <a:solidFill>
                  <a:srgbClr val="000000"/>
                </a:solidFill>
                <a:latin typeface="Arial" pitchFamily="34" charset="0"/>
                <a:ea typeface="MS PGothic" pitchFamily="34" charset="-128"/>
                <a:cs typeface="Arial" pitchFamily="34" charset="0"/>
              </a:rPr>
              <a:t>a mejorar mucho, va a mejorar algo, va a empeorar algo, o va a empeorar mucho?</a:t>
            </a:r>
          </a:p>
        </p:txBody>
      </p:sp>
    </p:spTree>
    <p:extLst>
      <p:ext uri="{BB962C8B-B14F-4D97-AF65-F5344CB8AC3E}">
        <p14:creationId xmlns:p14="http://schemas.microsoft.com/office/powerpoint/2010/main" val="48833647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3047537388"/>
              </p:ext>
            </p:extLst>
          </p:nvPr>
        </p:nvGraphicFramePr>
        <p:xfrm>
          <a:off x="2038933" y="1585301"/>
          <a:ext cx="5241925" cy="4581525"/>
        </p:xfrm>
        <a:graphic>
          <a:graphicData uri="http://schemas.openxmlformats.org/presentationml/2006/ole">
            <mc:AlternateContent xmlns:mc="http://schemas.openxmlformats.org/markup-compatibility/2006">
              <mc:Choice xmlns:v="urn:schemas-microsoft-com:vml" Requires="v">
                <p:oleObj spid="_x0000_s779354" name="Gráfico" r:id="rId3" imgW="6791310" imgH="5962740" progId="MSGraph.Chart.8">
                  <p:embed followColorScheme="full"/>
                </p:oleObj>
              </mc:Choice>
              <mc:Fallback>
                <p:oleObj name="Gráfico" r:id="rId3" imgW="6791310" imgH="5962740" progId="MSGraph.Chart.8">
                  <p:embed followColorScheme="full"/>
                  <p:pic>
                    <p:nvPicPr>
                      <p:cNvPr id="0" name=""/>
                      <p:cNvPicPr>
                        <a:picLocks noChangeAspect="1" noChangeArrowheads="1"/>
                      </p:cNvPicPr>
                      <p:nvPr/>
                    </p:nvPicPr>
                    <p:blipFill>
                      <a:blip r:embed="rId4"/>
                      <a:srcRect/>
                      <a:stretch>
                        <a:fillRect/>
                      </a:stretch>
                    </p:blipFill>
                    <p:spPr bwMode="auto">
                      <a:xfrm>
                        <a:off x="2038933" y="1585301"/>
                        <a:ext cx="5241925" cy="458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414101" y="170612"/>
            <a:ext cx="79787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smtClean="0">
                <a:latin typeface="Arial" pitchFamily="34" charset="0"/>
                <a:cs typeface="Arial" pitchFamily="34" charset="0"/>
              </a:rPr>
              <a:t>Acción para reducir </a:t>
            </a:r>
          </a:p>
          <a:p>
            <a:pPr algn="r"/>
            <a:r>
              <a:rPr lang="es-ES" sz="2600" b="1" dirty="0" smtClean="0">
                <a:latin typeface="Arial" pitchFamily="34" charset="0"/>
                <a:cs typeface="Arial" pitchFamily="34" charset="0"/>
              </a:rPr>
              <a:t>la pobreza en el país</a:t>
            </a:r>
            <a:endParaRPr lang="es-MX" sz="2600" b="1" dirty="0">
              <a:latin typeface="Arial" pitchFamily="34" charset="0"/>
              <a:cs typeface="Arial" pitchFamily="34" charset="0"/>
            </a:endParaRPr>
          </a:p>
        </p:txBody>
      </p:sp>
      <p:sp>
        <p:nvSpPr>
          <p:cNvPr id="7" name="Rectangle 2"/>
          <p:cNvSpPr>
            <a:spLocks noChangeArrowheads="1"/>
          </p:cNvSpPr>
          <p:nvPr/>
        </p:nvSpPr>
        <p:spPr bwMode="auto">
          <a:xfrm>
            <a:off x="869096" y="868735"/>
            <a:ext cx="73977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smtClean="0">
                <a:latin typeface="Arial" pitchFamily="34" charset="0"/>
                <a:cs typeface="Arial" pitchFamily="34" charset="0"/>
              </a:rPr>
              <a:t>Por </a:t>
            </a:r>
            <a:r>
              <a:rPr lang="es-MX" sz="1500" b="1" dirty="0">
                <a:latin typeface="Arial" pitchFamily="34" charset="0"/>
                <a:cs typeface="Arial" pitchFamily="34" charset="0"/>
              </a:rPr>
              <a:t>favor dígame, ¿de las opciones que ahí aparecen, cuál considera usted que es la acción que más sirve para reducir la pobreza en el país</a:t>
            </a:r>
            <a:r>
              <a:rPr lang="es-MX" sz="1500" b="1" dirty="0" smtClean="0">
                <a:latin typeface="Arial" pitchFamily="34" charset="0"/>
                <a:cs typeface="Arial" pitchFamily="34" charset="0"/>
              </a:rPr>
              <a:t>?*</a:t>
            </a:r>
            <a:endParaRPr lang="es-ES_tradnl" sz="1500" b="1" dirty="0">
              <a:latin typeface="Arial" pitchFamily="34" charset="0"/>
              <a:cs typeface="Arial" pitchFamily="34" charset="0"/>
            </a:endParaRPr>
          </a:p>
        </p:txBody>
      </p:sp>
      <p:sp>
        <p:nvSpPr>
          <p:cNvPr id="5" name="Rectangle 4"/>
          <p:cNvSpPr>
            <a:spLocks noChangeArrowheads="1"/>
          </p:cNvSpPr>
          <p:nvPr/>
        </p:nvSpPr>
        <p:spPr bwMode="auto">
          <a:xfrm>
            <a:off x="7077812" y="6309668"/>
            <a:ext cx="120417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i="1" dirty="0">
                <a:latin typeface="Arial" pitchFamily="34" charset="0"/>
                <a:ea typeface="MS PGothic" pitchFamily="34" charset="-128"/>
                <a:cs typeface="Arial" pitchFamily="34" charset="0"/>
              </a:rPr>
              <a:t> </a:t>
            </a:r>
            <a:r>
              <a:rPr lang="es-MX" sz="900" b="1" i="1" dirty="0" smtClean="0">
                <a:latin typeface="Arial" pitchFamily="34" charset="0"/>
                <a:ea typeface="MS PGothic" pitchFamily="34" charset="-128"/>
                <a:cs typeface="Arial" pitchFamily="34" charset="0"/>
              </a:rPr>
              <a:t>*Se mostró tarjeta</a:t>
            </a:r>
            <a:endParaRPr lang="es-MX" sz="900" b="1" i="1" dirty="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421948579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17716"/>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Seguridad pública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4116645902"/>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ChangeArrowheads="1"/>
          </p:cNvSpPr>
          <p:nvPr/>
        </p:nvSpPr>
        <p:spPr bwMode="auto">
          <a:xfrm>
            <a:off x="173736" y="794569"/>
            <a:ext cx="426110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400" b="1" dirty="0">
                <a:solidFill>
                  <a:srgbClr val="000000"/>
                </a:solidFill>
                <a:latin typeface="Arial" pitchFamily="34" charset="0"/>
                <a:ea typeface="MS PGothic" pitchFamily="34" charset="-128"/>
                <a:cs typeface="Arial" pitchFamily="34" charset="0"/>
              </a:rPr>
              <a:t>¿Si compara la seguridad pública en el </a:t>
            </a:r>
            <a:r>
              <a:rPr lang="es-MX" sz="1400" b="1" dirty="0" smtClean="0">
                <a:solidFill>
                  <a:srgbClr val="000000"/>
                </a:solidFill>
                <a:latin typeface="Arial" pitchFamily="34" charset="0"/>
                <a:ea typeface="MS PGothic" pitchFamily="34" charset="-128"/>
                <a:cs typeface="Arial" pitchFamily="34" charset="0"/>
              </a:rPr>
              <a:t>estado con </a:t>
            </a:r>
            <a:r>
              <a:rPr lang="es-MX" sz="1400" b="1" dirty="0">
                <a:solidFill>
                  <a:srgbClr val="000000"/>
                </a:solidFill>
                <a:latin typeface="Arial" pitchFamily="34" charset="0"/>
                <a:ea typeface="MS PGothic" pitchFamily="34" charset="-128"/>
                <a:cs typeface="Arial" pitchFamily="34" charset="0"/>
              </a:rPr>
              <a:t>la que había hace un año diría usted que es mucho mejor ahora, mejor ahora, peor ahora o mucho peor ahora?</a:t>
            </a:r>
            <a:endParaRPr lang="es-ES_tradnl" sz="1400" b="1" dirty="0">
              <a:solidFill>
                <a:srgbClr val="000000"/>
              </a:solidFill>
              <a:latin typeface="Arial" pitchFamily="34" charset="0"/>
              <a:ea typeface="MS PGothic" pitchFamily="34" charset="-128"/>
              <a:cs typeface="Arial" pitchFamily="34" charset="0"/>
            </a:endParaRPr>
          </a:p>
        </p:txBody>
      </p:sp>
      <p:sp>
        <p:nvSpPr>
          <p:cNvPr id="14" name="Rectangle 2"/>
          <p:cNvSpPr>
            <a:spLocks noChangeArrowheads="1"/>
          </p:cNvSpPr>
          <p:nvPr/>
        </p:nvSpPr>
        <p:spPr bwMode="auto">
          <a:xfrm>
            <a:off x="4989987" y="794569"/>
            <a:ext cx="382278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400" b="1" dirty="0">
                <a:solidFill>
                  <a:srgbClr val="000000"/>
                </a:solidFill>
                <a:latin typeface="Arial" pitchFamily="34" charset="0"/>
                <a:ea typeface="MS PGothic" pitchFamily="34" charset="-128"/>
                <a:cs typeface="Arial" pitchFamily="34" charset="0"/>
              </a:rPr>
              <a:t>¿Y usted diría que de aquí a un año la seguridad pública en el </a:t>
            </a:r>
            <a:r>
              <a:rPr lang="es-MX" sz="1400" b="1" dirty="0" smtClean="0">
                <a:solidFill>
                  <a:srgbClr val="000000"/>
                </a:solidFill>
                <a:latin typeface="Arial" pitchFamily="34" charset="0"/>
                <a:ea typeface="MS PGothic" pitchFamily="34" charset="-128"/>
                <a:cs typeface="Arial" pitchFamily="34" charset="0"/>
              </a:rPr>
              <a:t>estado va </a:t>
            </a:r>
            <a:r>
              <a:rPr lang="es-MX" sz="1400" b="1" dirty="0">
                <a:solidFill>
                  <a:srgbClr val="000000"/>
                </a:solidFill>
                <a:latin typeface="Arial" pitchFamily="34" charset="0"/>
                <a:ea typeface="MS PGothic" pitchFamily="34" charset="-128"/>
                <a:cs typeface="Arial" pitchFamily="34" charset="0"/>
              </a:rPr>
              <a:t>a mejorar mucho, va a mejorar algo, va a empeorar algo, o va a empeorar mucho?</a:t>
            </a:r>
            <a:endParaRPr lang="es-ES_tradnl" sz="1400" b="1" dirty="0">
              <a:solidFill>
                <a:srgbClr val="000000"/>
              </a:solidFill>
              <a:latin typeface="Arial" pitchFamily="34" charset="0"/>
              <a:ea typeface="MS PGothic" pitchFamily="34" charset="-128"/>
              <a:cs typeface="Arial" pitchFamily="34" charset="0"/>
            </a:endParaRPr>
          </a:p>
        </p:txBody>
      </p:sp>
      <p:sp>
        <p:nvSpPr>
          <p:cNvPr id="16" name="Rectangle 3"/>
          <p:cNvSpPr>
            <a:spLocks noChangeArrowheads="1"/>
          </p:cNvSpPr>
          <p:nvPr/>
        </p:nvSpPr>
        <p:spPr bwMode="auto">
          <a:xfrm>
            <a:off x="1225648" y="-96105"/>
            <a:ext cx="716510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0" hangingPunct="0"/>
            <a:r>
              <a:rPr lang="es-ES_tradnl" sz="2600" b="1" dirty="0" smtClean="0">
                <a:latin typeface="Arial" pitchFamily="34" charset="0"/>
                <a:ea typeface="MS PGothic" pitchFamily="34" charset="-128"/>
                <a:cs typeface="Arial" pitchFamily="34" charset="0"/>
              </a:rPr>
              <a:t>Inseguridad pública </a:t>
            </a:r>
            <a:r>
              <a:rPr lang="es-ES_tradnl" sz="2600" b="1" dirty="0">
                <a:latin typeface="Arial" pitchFamily="34" charset="0"/>
                <a:ea typeface="MS PGothic" pitchFamily="34" charset="-128"/>
                <a:cs typeface="Arial" pitchFamily="34" charset="0"/>
              </a:rPr>
              <a:t>d</a:t>
            </a:r>
            <a:r>
              <a:rPr lang="es-ES_tradnl" sz="2600" b="1" dirty="0" smtClean="0">
                <a:latin typeface="Arial" pitchFamily="34" charset="0"/>
                <a:ea typeface="MS PGothic" pitchFamily="34" charset="-128"/>
                <a:cs typeface="Arial" pitchFamily="34" charset="0"/>
              </a:rPr>
              <a:t>el estado con respecto a hace un año y al año entrante</a:t>
            </a:r>
            <a:endParaRPr lang="es-ES_tradnl" sz="2600" b="1" dirty="0">
              <a:latin typeface="Arial" pitchFamily="34" charset="0"/>
              <a:ea typeface="MS PGothic" pitchFamily="34" charset="-128"/>
              <a:cs typeface="Arial" pitchFamily="34" charset="0"/>
            </a:endParaRPr>
          </a:p>
        </p:txBody>
      </p:sp>
      <p:graphicFrame>
        <p:nvGraphicFramePr>
          <p:cNvPr id="26" name="25 Objeto"/>
          <p:cNvGraphicFramePr>
            <a:graphicFrameLocks noChangeAspect="1"/>
          </p:cNvGraphicFramePr>
          <p:nvPr>
            <p:extLst>
              <p:ext uri="{D42A27DB-BD31-4B8C-83A1-F6EECF244321}">
                <p14:modId xmlns:p14="http://schemas.microsoft.com/office/powerpoint/2010/main" val="238218038"/>
              </p:ext>
            </p:extLst>
          </p:nvPr>
        </p:nvGraphicFramePr>
        <p:xfrm>
          <a:off x="406337" y="2058162"/>
          <a:ext cx="4302125" cy="3881438"/>
        </p:xfrm>
        <a:graphic>
          <a:graphicData uri="http://schemas.openxmlformats.org/presentationml/2006/ole">
            <mc:AlternateContent xmlns:mc="http://schemas.openxmlformats.org/markup-compatibility/2006">
              <mc:Choice xmlns:v="urn:schemas-microsoft-com:vml" Requires="v">
                <p:oleObj spid="_x0000_s789670" name="Gráfico" r:id="rId3" imgW="5619780" imgH="5057775" progId="MSGraph.Chart.8">
                  <p:embed followColorScheme="full"/>
                </p:oleObj>
              </mc:Choice>
              <mc:Fallback>
                <p:oleObj name="Gráfico" r:id="rId3" imgW="5619780" imgH="5057775" progId="MSGraph.Chart.8">
                  <p:embed followColorScheme="full"/>
                  <p:pic>
                    <p:nvPicPr>
                      <p:cNvPr id="0" name=""/>
                      <p:cNvPicPr>
                        <a:picLocks noChangeAspect="1" noChangeArrowheads="1"/>
                      </p:cNvPicPr>
                      <p:nvPr/>
                    </p:nvPicPr>
                    <p:blipFill>
                      <a:blip r:embed="rId4"/>
                      <a:srcRect/>
                      <a:stretch>
                        <a:fillRect/>
                      </a:stretch>
                    </p:blipFill>
                    <p:spPr bwMode="auto">
                      <a:xfrm>
                        <a:off x="406337" y="2058162"/>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26 Cerrar llave"/>
          <p:cNvSpPr/>
          <p:nvPr/>
        </p:nvSpPr>
        <p:spPr>
          <a:xfrm>
            <a:off x="3776471" y="2231137"/>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8" name="Rectangle 15"/>
          <p:cNvSpPr>
            <a:spLocks noChangeArrowheads="1"/>
          </p:cNvSpPr>
          <p:nvPr/>
        </p:nvSpPr>
        <p:spPr bwMode="auto">
          <a:xfrm>
            <a:off x="3841944" y="2632162"/>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47%</a:t>
            </a:r>
            <a:endParaRPr lang="es-ES_tradnl" sz="1350" b="1" dirty="0">
              <a:latin typeface="Arial" pitchFamily="34" charset="0"/>
              <a:cs typeface="Arial" pitchFamily="34" charset="0"/>
            </a:endParaRPr>
          </a:p>
        </p:txBody>
      </p:sp>
      <p:graphicFrame>
        <p:nvGraphicFramePr>
          <p:cNvPr id="29" name="28 Objeto"/>
          <p:cNvGraphicFramePr>
            <a:graphicFrameLocks noChangeAspect="1"/>
          </p:cNvGraphicFramePr>
          <p:nvPr>
            <p:extLst>
              <p:ext uri="{D42A27DB-BD31-4B8C-83A1-F6EECF244321}">
                <p14:modId xmlns:p14="http://schemas.microsoft.com/office/powerpoint/2010/main" val="3473407813"/>
              </p:ext>
            </p:extLst>
          </p:nvPr>
        </p:nvGraphicFramePr>
        <p:xfrm>
          <a:off x="4715701" y="1935099"/>
          <a:ext cx="4302125" cy="3881438"/>
        </p:xfrm>
        <a:graphic>
          <a:graphicData uri="http://schemas.openxmlformats.org/presentationml/2006/ole">
            <mc:AlternateContent xmlns:mc="http://schemas.openxmlformats.org/markup-compatibility/2006">
              <mc:Choice xmlns:v="urn:schemas-microsoft-com:vml" Requires="v">
                <p:oleObj spid="_x0000_s789671" name="Gráfico" r:id="rId5" imgW="5629230" imgH="5067210" progId="MSGraph.Chart.8">
                  <p:embed followColorScheme="full"/>
                </p:oleObj>
              </mc:Choice>
              <mc:Fallback>
                <p:oleObj name="Gráfico" r:id="rId5" imgW="5629230" imgH="5067210" progId="MSGraph.Chart.8">
                  <p:embed followColorScheme="full"/>
                  <p:pic>
                    <p:nvPicPr>
                      <p:cNvPr id="0" name=""/>
                      <p:cNvPicPr>
                        <a:picLocks noChangeAspect="1" noChangeArrowheads="1"/>
                      </p:cNvPicPr>
                      <p:nvPr/>
                    </p:nvPicPr>
                    <p:blipFill>
                      <a:blip r:embed="rId6"/>
                      <a:srcRect/>
                      <a:stretch>
                        <a:fillRect/>
                      </a:stretch>
                    </p:blipFill>
                    <p:spPr bwMode="auto">
                      <a:xfrm>
                        <a:off x="4715701" y="1935099"/>
                        <a:ext cx="4302125" cy="388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29 Cerrar llave"/>
          <p:cNvSpPr/>
          <p:nvPr/>
        </p:nvSpPr>
        <p:spPr>
          <a:xfrm>
            <a:off x="3764279" y="4102609"/>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1" name="Rectangle 15"/>
          <p:cNvSpPr>
            <a:spLocks noChangeArrowheads="1"/>
          </p:cNvSpPr>
          <p:nvPr/>
        </p:nvSpPr>
        <p:spPr bwMode="auto">
          <a:xfrm>
            <a:off x="3838896" y="4503634"/>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23%</a:t>
            </a:r>
            <a:endParaRPr lang="es-ES_tradnl" sz="1350" b="1" dirty="0">
              <a:latin typeface="Arial" pitchFamily="34" charset="0"/>
              <a:cs typeface="Arial" pitchFamily="34" charset="0"/>
            </a:endParaRPr>
          </a:p>
        </p:txBody>
      </p:sp>
      <p:sp>
        <p:nvSpPr>
          <p:cNvPr id="32" name="31 Cerrar llave"/>
          <p:cNvSpPr/>
          <p:nvPr/>
        </p:nvSpPr>
        <p:spPr>
          <a:xfrm>
            <a:off x="8409431" y="2228089"/>
            <a:ext cx="137161" cy="1106424"/>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3" name="Rectangle 15"/>
          <p:cNvSpPr>
            <a:spLocks noChangeArrowheads="1"/>
          </p:cNvSpPr>
          <p:nvPr/>
        </p:nvSpPr>
        <p:spPr bwMode="auto">
          <a:xfrm>
            <a:off x="8474904" y="2629114"/>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50%</a:t>
            </a:r>
            <a:endParaRPr lang="es-ES_tradnl" sz="1350" b="1" dirty="0">
              <a:latin typeface="Arial" pitchFamily="34" charset="0"/>
              <a:cs typeface="Arial" pitchFamily="34" charset="0"/>
            </a:endParaRPr>
          </a:p>
        </p:txBody>
      </p:sp>
      <p:sp>
        <p:nvSpPr>
          <p:cNvPr id="34" name="33 Cerrar llave"/>
          <p:cNvSpPr/>
          <p:nvPr/>
        </p:nvSpPr>
        <p:spPr>
          <a:xfrm>
            <a:off x="8397239" y="4099561"/>
            <a:ext cx="137161" cy="1106424"/>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35" name="Rectangle 15"/>
          <p:cNvSpPr>
            <a:spLocks noChangeArrowheads="1"/>
          </p:cNvSpPr>
          <p:nvPr/>
        </p:nvSpPr>
        <p:spPr bwMode="auto">
          <a:xfrm>
            <a:off x="8471856" y="4500586"/>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10%</a:t>
            </a:r>
            <a:endParaRPr lang="es-ES_tradnl" sz="1350" b="1" dirty="0">
              <a:latin typeface="Arial" pitchFamily="34" charset="0"/>
              <a:cs typeface="Arial" pitchFamily="34" charset="0"/>
            </a:endParaRPr>
          </a:p>
        </p:txBody>
      </p:sp>
    </p:spTree>
    <p:extLst>
      <p:ext uri="{BB962C8B-B14F-4D97-AF65-F5344CB8AC3E}">
        <p14:creationId xmlns:p14="http://schemas.microsoft.com/office/powerpoint/2010/main" val="87771685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4097329221"/>
              </p:ext>
            </p:extLst>
          </p:nvPr>
        </p:nvGraphicFramePr>
        <p:xfrm>
          <a:off x="2459028" y="1732026"/>
          <a:ext cx="5343525" cy="4152900"/>
        </p:xfrm>
        <a:graphic>
          <a:graphicData uri="http://schemas.openxmlformats.org/presentationml/2006/ole">
            <mc:AlternateContent xmlns:mc="http://schemas.openxmlformats.org/markup-compatibility/2006">
              <mc:Choice xmlns:v="urn:schemas-microsoft-com:vml" Requires="v">
                <p:oleObj spid="_x0000_s790612" name="Gráfico" r:id="rId4" imgW="7038900" imgH="5438685" progId="MSGraph.Chart.8">
                  <p:embed followColorScheme="full"/>
                </p:oleObj>
              </mc:Choice>
              <mc:Fallback>
                <p:oleObj name="Gráfico" r:id="rId4" imgW="7038900" imgH="5438685" progId="MSGraph.Chart.8">
                  <p:embed followColorScheme="full"/>
                  <p:pic>
                    <p:nvPicPr>
                      <p:cNvPr id="0" name=""/>
                      <p:cNvPicPr>
                        <a:picLocks noChangeAspect="1" noChangeArrowheads="1"/>
                      </p:cNvPicPr>
                      <p:nvPr/>
                    </p:nvPicPr>
                    <p:blipFill>
                      <a:blip r:embed="rId5"/>
                      <a:srcRect/>
                      <a:stretch>
                        <a:fillRect/>
                      </a:stretch>
                    </p:blipFill>
                    <p:spPr bwMode="auto">
                      <a:xfrm>
                        <a:off x="2459028" y="1732026"/>
                        <a:ext cx="5343525" cy="415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43" name="Rectangle 2"/>
          <p:cNvSpPr>
            <a:spLocks noChangeArrowheads="1"/>
          </p:cNvSpPr>
          <p:nvPr/>
        </p:nvSpPr>
        <p:spPr bwMode="auto">
          <a:xfrm>
            <a:off x="995363" y="887362"/>
            <a:ext cx="71723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¿Usted está a favor o en contra de que el gobierno del presidente Calderón esté en lucha contra el crimen organizado?</a:t>
            </a:r>
            <a:endParaRPr lang="es-ES" sz="1500" b="1" dirty="0">
              <a:latin typeface="Arial" pitchFamily="34" charset="0"/>
              <a:ea typeface="MS PGothic" pitchFamily="34" charset="-128"/>
              <a:cs typeface="Arial" pitchFamily="34" charset="0"/>
            </a:endParaRPr>
          </a:p>
        </p:txBody>
      </p:sp>
      <p:sp>
        <p:nvSpPr>
          <p:cNvPr id="61444" name="Rectangle 3"/>
          <p:cNvSpPr>
            <a:spLocks noChangeArrowheads="1"/>
          </p:cNvSpPr>
          <p:nvPr/>
        </p:nvSpPr>
        <p:spPr bwMode="auto">
          <a:xfrm>
            <a:off x="1827946" y="-96838"/>
            <a:ext cx="656272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r>
              <a:rPr lang="es-MX" sz="2600" b="1" dirty="0">
                <a:latin typeface="Arial" pitchFamily="34" charset="0"/>
                <a:cs typeface="Arial" pitchFamily="34" charset="0"/>
              </a:rPr>
              <a:t>A favor de la lucha </a:t>
            </a:r>
            <a:endParaRPr lang="es-MX" sz="2600" b="1" dirty="0" smtClean="0">
              <a:latin typeface="Arial" pitchFamily="34" charset="0"/>
              <a:cs typeface="Arial" pitchFamily="34" charset="0"/>
            </a:endParaRPr>
          </a:p>
          <a:p>
            <a:pPr algn="r" eaLnBrk="0" hangingPunct="0"/>
            <a:r>
              <a:rPr lang="es-MX" sz="2600" b="1" dirty="0" smtClean="0">
                <a:latin typeface="Arial" pitchFamily="34" charset="0"/>
                <a:cs typeface="Arial" pitchFamily="34" charset="0"/>
              </a:rPr>
              <a:t>contra el </a:t>
            </a:r>
            <a:r>
              <a:rPr lang="es-MX" sz="2600" b="1" dirty="0">
                <a:latin typeface="Arial" pitchFamily="34" charset="0"/>
                <a:cs typeface="Arial" pitchFamily="34" charset="0"/>
              </a:rPr>
              <a:t>crimen organizado</a:t>
            </a:r>
          </a:p>
        </p:txBody>
      </p:sp>
      <p:sp>
        <p:nvSpPr>
          <p:cNvPr id="17" name="16 Cerrar llave"/>
          <p:cNvSpPr/>
          <p:nvPr/>
        </p:nvSpPr>
        <p:spPr>
          <a:xfrm>
            <a:off x="6683560" y="1883664"/>
            <a:ext cx="109728" cy="1207007"/>
          </a:xfrm>
          <a:prstGeom prst="rightBrace">
            <a:avLst>
              <a:gd name="adj1" fmla="val 34047"/>
              <a:gd name="adj2" fmla="val 50000"/>
            </a:avLst>
          </a:prstGeom>
          <a:ln w="15875">
            <a:solidFill>
              <a:srgbClr val="008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18" name="Rectangle 15"/>
          <p:cNvSpPr>
            <a:spLocks noChangeArrowheads="1"/>
          </p:cNvSpPr>
          <p:nvPr/>
        </p:nvSpPr>
        <p:spPr bwMode="auto">
          <a:xfrm>
            <a:off x="6739888" y="2330410"/>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68%</a:t>
            </a:r>
            <a:endParaRPr lang="es-ES_tradnl" sz="1350" b="1" dirty="0">
              <a:latin typeface="Arial" pitchFamily="34" charset="0"/>
              <a:cs typeface="Arial" pitchFamily="34" charset="0"/>
            </a:endParaRPr>
          </a:p>
        </p:txBody>
      </p:sp>
      <p:sp>
        <p:nvSpPr>
          <p:cNvPr id="19" name="18 Cerrar llave"/>
          <p:cNvSpPr/>
          <p:nvPr/>
        </p:nvSpPr>
        <p:spPr>
          <a:xfrm>
            <a:off x="6637840" y="3846576"/>
            <a:ext cx="134112" cy="1210055"/>
          </a:xfrm>
          <a:prstGeom prst="rightBrace">
            <a:avLst>
              <a:gd name="adj1" fmla="val 34047"/>
              <a:gd name="adj2"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sp>
        <p:nvSpPr>
          <p:cNvPr id="20" name="Rectangle 15"/>
          <p:cNvSpPr>
            <a:spLocks noChangeArrowheads="1"/>
          </p:cNvSpPr>
          <p:nvPr/>
        </p:nvSpPr>
        <p:spPr bwMode="auto">
          <a:xfrm>
            <a:off x="6709408" y="4284178"/>
            <a:ext cx="63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0" hangingPunct="0"/>
            <a:r>
              <a:rPr lang="es-ES" sz="1350" b="1" dirty="0" smtClean="0">
                <a:latin typeface="Arial" pitchFamily="34" charset="0"/>
                <a:cs typeface="Arial" pitchFamily="34" charset="0"/>
              </a:rPr>
              <a:t>13%</a:t>
            </a:r>
            <a:endParaRPr lang="es-ES_tradnl" sz="1350" b="1" dirty="0">
              <a:latin typeface="Arial" pitchFamily="34" charset="0"/>
              <a:cs typeface="Arial" pitchFamily="34" charset="0"/>
            </a:endParaRPr>
          </a:p>
        </p:txBody>
      </p:sp>
    </p:spTree>
    <p:extLst>
      <p:ext uri="{BB962C8B-B14F-4D97-AF65-F5344CB8AC3E}">
        <p14:creationId xmlns:p14="http://schemas.microsoft.com/office/powerpoint/2010/main" val="2146335563"/>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Objeto"/>
          <p:cNvGraphicFramePr>
            <a:graphicFrameLocks noChangeAspect="1"/>
          </p:cNvGraphicFramePr>
          <p:nvPr>
            <p:extLst>
              <p:ext uri="{D42A27DB-BD31-4B8C-83A1-F6EECF244321}">
                <p14:modId xmlns:p14="http://schemas.microsoft.com/office/powerpoint/2010/main" val="2054074920"/>
              </p:ext>
            </p:extLst>
          </p:nvPr>
        </p:nvGraphicFramePr>
        <p:xfrm>
          <a:off x="2935045" y="1538409"/>
          <a:ext cx="5241925" cy="4581525"/>
        </p:xfrm>
        <a:graphic>
          <a:graphicData uri="http://schemas.openxmlformats.org/presentationml/2006/ole">
            <mc:AlternateContent xmlns:mc="http://schemas.openxmlformats.org/markup-compatibility/2006">
              <mc:Choice xmlns:v="urn:schemas-microsoft-com:vml" Requires="v">
                <p:oleObj spid="_x0000_s791636" name="Gráfico" r:id="rId3" imgW="6810480" imgH="5962740" progId="MSGraph.Chart.8">
                  <p:embed followColorScheme="full"/>
                </p:oleObj>
              </mc:Choice>
              <mc:Fallback>
                <p:oleObj name="Gráfico" r:id="rId3" imgW="6810480" imgH="5962740" progId="MSGraph.Chart.8">
                  <p:embed followColorScheme="full"/>
                  <p:pic>
                    <p:nvPicPr>
                      <p:cNvPr id="0" name=""/>
                      <p:cNvPicPr>
                        <a:picLocks noChangeAspect="1" noChangeArrowheads="1"/>
                      </p:cNvPicPr>
                      <p:nvPr/>
                    </p:nvPicPr>
                    <p:blipFill>
                      <a:blip r:embed="rId4"/>
                      <a:srcRect/>
                      <a:stretch>
                        <a:fillRect/>
                      </a:stretch>
                    </p:blipFill>
                    <p:spPr bwMode="auto">
                      <a:xfrm>
                        <a:off x="2935045" y="1538409"/>
                        <a:ext cx="5241925" cy="458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414101" y="170612"/>
            <a:ext cx="79787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a:latin typeface="Arial" pitchFamily="34" charset="0"/>
                <a:cs typeface="Arial" pitchFamily="34" charset="0"/>
              </a:rPr>
              <a:t>Evaluación de la estrategia del </a:t>
            </a:r>
          </a:p>
          <a:p>
            <a:pPr algn="r"/>
            <a:r>
              <a:rPr lang="es-ES" sz="2600" b="1" dirty="0">
                <a:latin typeface="Arial" pitchFamily="34" charset="0"/>
                <a:cs typeface="Arial" pitchFamily="34" charset="0"/>
              </a:rPr>
              <a:t>Gobierno Federal contra el crimen organizado</a:t>
            </a:r>
            <a:endParaRPr lang="es-MX" sz="2600" b="1" dirty="0">
              <a:latin typeface="Arial" pitchFamily="34" charset="0"/>
              <a:cs typeface="Arial" pitchFamily="34" charset="0"/>
            </a:endParaRPr>
          </a:p>
        </p:txBody>
      </p:sp>
      <p:sp>
        <p:nvSpPr>
          <p:cNvPr id="7" name="Rectangle 2"/>
          <p:cNvSpPr>
            <a:spLocks noChangeArrowheads="1"/>
          </p:cNvSpPr>
          <p:nvPr/>
        </p:nvSpPr>
        <p:spPr bwMode="auto">
          <a:xfrm>
            <a:off x="869096" y="868735"/>
            <a:ext cx="73977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1500" b="1" dirty="0">
                <a:latin typeface="Arial" pitchFamily="34" charset="0"/>
                <a:cs typeface="Arial" pitchFamily="34" charset="0"/>
              </a:rPr>
              <a:t>¿Usted cree que el Gobierno Federal tiene una buena estrategia en la lucha contra el crimen organizado o cree que tiene una mala estrategia?</a:t>
            </a:r>
            <a:endParaRPr lang="es-ES_tradnl" sz="1500" b="1" dirty="0">
              <a:latin typeface="Arial" pitchFamily="34" charset="0"/>
              <a:cs typeface="Arial" pitchFamily="34" charset="0"/>
            </a:endParaRPr>
          </a:p>
        </p:txBody>
      </p:sp>
    </p:spTree>
    <p:extLst>
      <p:ext uri="{BB962C8B-B14F-4D97-AF65-F5344CB8AC3E}">
        <p14:creationId xmlns:p14="http://schemas.microsoft.com/office/powerpoint/2010/main" val="29826801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54292"/>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Consumo de medios</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969032695"/>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ext uri="{D42A27DB-BD31-4B8C-83A1-F6EECF244321}">
                <p14:modId xmlns:p14="http://schemas.microsoft.com/office/powerpoint/2010/main" val="1094842602"/>
              </p:ext>
            </p:extLst>
          </p:nvPr>
        </p:nvGraphicFramePr>
        <p:xfrm>
          <a:off x="695319" y="1747838"/>
          <a:ext cx="7346950" cy="4408487"/>
        </p:xfrm>
        <a:graphic>
          <a:graphicData uri="http://schemas.openxmlformats.org/presentationml/2006/ole">
            <mc:AlternateContent xmlns:mc="http://schemas.openxmlformats.org/markup-compatibility/2006">
              <mc:Choice xmlns:v="urn:schemas-microsoft-com:vml" Requires="v">
                <p:oleObj spid="_x0000_s781400" name="Gráfico" r:id="rId4" imgW="10725210" imgH="6429375" progId="MSGraph.Chart.8">
                  <p:embed followColorScheme="full"/>
                </p:oleObj>
              </mc:Choice>
              <mc:Fallback>
                <p:oleObj name="Gráfico" r:id="rId4" imgW="10725210" imgH="6429375" progId="MSGraph.Chart.8">
                  <p:embed followColorScheme="full"/>
                  <p:pic>
                    <p:nvPicPr>
                      <p:cNvPr id="0" name=""/>
                      <p:cNvPicPr>
                        <a:picLocks noChangeAspect="1" noChangeArrowheads="1"/>
                      </p:cNvPicPr>
                      <p:nvPr/>
                    </p:nvPicPr>
                    <p:blipFill>
                      <a:blip r:embed="rId5"/>
                      <a:srcRect/>
                      <a:stretch>
                        <a:fillRect/>
                      </a:stretch>
                    </p:blipFill>
                    <p:spPr bwMode="auto">
                      <a:xfrm>
                        <a:off x="695319" y="1747838"/>
                        <a:ext cx="7346950" cy="4408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3"/>
          <p:cNvSpPr>
            <a:spLocks noChangeArrowheads="1"/>
          </p:cNvSpPr>
          <p:nvPr/>
        </p:nvSpPr>
        <p:spPr bwMode="auto">
          <a:xfrm>
            <a:off x="1472184" y="889863"/>
            <a:ext cx="622706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s-MX" sz="1500" b="1" dirty="0">
                <a:solidFill>
                  <a:prstClr val="black"/>
                </a:solidFill>
                <a:latin typeface="Arial" pitchFamily="34" charset="0"/>
                <a:cs typeface="Arial" pitchFamily="34" charset="0"/>
              </a:rPr>
              <a:t>En la última semana, ¿cuántos días (…)?</a:t>
            </a:r>
            <a:endParaRPr lang="es-ES" sz="1500" b="1" dirty="0">
              <a:solidFill>
                <a:srgbClr val="000000"/>
              </a:solidFill>
              <a:latin typeface="Arial" pitchFamily="34" charset="0"/>
              <a:ea typeface="MS PGothic" pitchFamily="34" charset="-128"/>
              <a:cs typeface="Arial" pitchFamily="34" charset="0"/>
            </a:endParaRPr>
          </a:p>
        </p:txBody>
      </p:sp>
      <p:sp>
        <p:nvSpPr>
          <p:cNvPr id="6" name="Rectangle 3"/>
          <p:cNvSpPr>
            <a:spLocks noChangeArrowheads="1"/>
          </p:cNvSpPr>
          <p:nvPr/>
        </p:nvSpPr>
        <p:spPr bwMode="auto">
          <a:xfrm>
            <a:off x="436548" y="132232"/>
            <a:ext cx="796234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s-MX" sz="2600" b="1" dirty="0" smtClean="0">
                <a:solidFill>
                  <a:prstClr val="black"/>
                </a:solidFill>
                <a:latin typeface="Arial" pitchFamily="34" charset="0"/>
                <a:ea typeface="MS PGothic" pitchFamily="34" charset="-128"/>
                <a:cs typeface="Arial" pitchFamily="34" charset="0"/>
              </a:rPr>
              <a:t>Exposición a medios de comunicación</a:t>
            </a:r>
          </a:p>
        </p:txBody>
      </p:sp>
      <p:sp>
        <p:nvSpPr>
          <p:cNvPr id="13" name="Text Box 4"/>
          <p:cNvSpPr txBox="1">
            <a:spLocks noChangeArrowheads="1"/>
          </p:cNvSpPr>
          <p:nvPr/>
        </p:nvSpPr>
        <p:spPr bwMode="auto">
          <a:xfrm>
            <a:off x="7743593" y="1525032"/>
            <a:ext cx="12044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i="1" dirty="0" smtClean="0">
                <a:solidFill>
                  <a:srgbClr val="FF0000"/>
                </a:solidFill>
                <a:ea typeface="MS PGothic" pitchFamily="34" charset="-128"/>
              </a:rPr>
              <a:t>Promedio*</a:t>
            </a:r>
            <a:endParaRPr lang="es-MX" sz="1400" i="1" dirty="0">
              <a:solidFill>
                <a:srgbClr val="FF0000"/>
              </a:solidFill>
              <a:ea typeface="MS PGothic" pitchFamily="34" charset="-128"/>
            </a:endParaRPr>
          </a:p>
        </p:txBody>
      </p:sp>
      <p:sp>
        <p:nvSpPr>
          <p:cNvPr id="14" name="Text Box 4"/>
          <p:cNvSpPr txBox="1">
            <a:spLocks noChangeArrowheads="1"/>
          </p:cNvSpPr>
          <p:nvPr/>
        </p:nvSpPr>
        <p:spPr bwMode="auto">
          <a:xfrm>
            <a:off x="7967321" y="196864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4.79</a:t>
            </a:r>
            <a:endParaRPr lang="es-MX" sz="1400" dirty="0">
              <a:ea typeface="MS PGothic" pitchFamily="34" charset="-128"/>
            </a:endParaRPr>
          </a:p>
        </p:txBody>
      </p:sp>
      <p:sp>
        <p:nvSpPr>
          <p:cNvPr id="15" name="Text Box 4"/>
          <p:cNvSpPr txBox="1">
            <a:spLocks noChangeArrowheads="1"/>
          </p:cNvSpPr>
          <p:nvPr/>
        </p:nvSpPr>
        <p:spPr bwMode="auto">
          <a:xfrm>
            <a:off x="7967321" y="2619078"/>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3.68</a:t>
            </a:r>
            <a:endParaRPr lang="es-MX" sz="1400" dirty="0">
              <a:ea typeface="MS PGothic" pitchFamily="34" charset="-128"/>
            </a:endParaRPr>
          </a:p>
        </p:txBody>
      </p:sp>
      <p:sp>
        <p:nvSpPr>
          <p:cNvPr id="16" name="Text Box 4"/>
          <p:cNvSpPr txBox="1">
            <a:spLocks noChangeArrowheads="1"/>
          </p:cNvSpPr>
          <p:nvPr/>
        </p:nvSpPr>
        <p:spPr bwMode="auto">
          <a:xfrm>
            <a:off x="7967321" y="3281763"/>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3.32</a:t>
            </a:r>
            <a:endParaRPr lang="es-MX" sz="1400" dirty="0">
              <a:ea typeface="MS PGothic" pitchFamily="34" charset="-128"/>
            </a:endParaRPr>
          </a:p>
        </p:txBody>
      </p:sp>
      <p:sp>
        <p:nvSpPr>
          <p:cNvPr id="17" name="Text Box 4"/>
          <p:cNvSpPr txBox="1">
            <a:spLocks noChangeArrowheads="1"/>
          </p:cNvSpPr>
          <p:nvPr/>
        </p:nvSpPr>
        <p:spPr bwMode="auto">
          <a:xfrm>
            <a:off x="7967321" y="3945809"/>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3.41</a:t>
            </a:r>
            <a:endParaRPr lang="es-MX" sz="1400" dirty="0">
              <a:ea typeface="MS PGothic" pitchFamily="34" charset="-128"/>
            </a:endParaRPr>
          </a:p>
        </p:txBody>
      </p:sp>
      <p:sp>
        <p:nvSpPr>
          <p:cNvPr id="18" name="Text Box 4"/>
          <p:cNvSpPr txBox="1">
            <a:spLocks noChangeArrowheads="1"/>
          </p:cNvSpPr>
          <p:nvPr/>
        </p:nvSpPr>
        <p:spPr bwMode="auto">
          <a:xfrm>
            <a:off x="7967321" y="4605772"/>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3.24</a:t>
            </a:r>
            <a:endParaRPr lang="es-MX" sz="1400" dirty="0">
              <a:ea typeface="MS PGothic" pitchFamily="34" charset="-128"/>
            </a:endParaRPr>
          </a:p>
        </p:txBody>
      </p:sp>
      <p:sp>
        <p:nvSpPr>
          <p:cNvPr id="19" name="Text Box 4"/>
          <p:cNvSpPr txBox="1">
            <a:spLocks noChangeArrowheads="1"/>
          </p:cNvSpPr>
          <p:nvPr/>
        </p:nvSpPr>
        <p:spPr bwMode="auto">
          <a:xfrm>
            <a:off x="7967321" y="5256210"/>
            <a:ext cx="757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cs typeface="Arial" charset="0"/>
              </a:defRPr>
            </a:lvl1pPr>
            <a:lvl2pPr marL="742950" indent="-285750" eaLnBrk="0" hangingPunct="0">
              <a:defRPr sz="800" b="1">
                <a:solidFill>
                  <a:schemeClr val="tx1"/>
                </a:solidFill>
                <a:latin typeface="Arial" charset="0"/>
                <a:cs typeface="Arial" charset="0"/>
              </a:defRPr>
            </a:lvl2pPr>
            <a:lvl3pPr marL="1143000" indent="-228600" eaLnBrk="0" hangingPunct="0">
              <a:defRPr sz="800" b="1">
                <a:solidFill>
                  <a:schemeClr val="tx1"/>
                </a:solidFill>
                <a:latin typeface="Arial" charset="0"/>
                <a:cs typeface="Arial" charset="0"/>
              </a:defRPr>
            </a:lvl3pPr>
            <a:lvl4pPr marL="1600200" indent="-228600" eaLnBrk="0" hangingPunct="0">
              <a:defRPr sz="800" b="1">
                <a:solidFill>
                  <a:schemeClr val="tx1"/>
                </a:solidFill>
                <a:latin typeface="Arial" charset="0"/>
                <a:cs typeface="Arial" charset="0"/>
              </a:defRPr>
            </a:lvl4pPr>
            <a:lvl5pPr marL="2057400" indent="-228600" eaLnBrk="0" hangingPunct="0">
              <a:defRPr sz="800" b="1">
                <a:solidFill>
                  <a:schemeClr val="tx1"/>
                </a:solidFill>
                <a:latin typeface="Arial" charset="0"/>
                <a:cs typeface="Arial" charset="0"/>
              </a:defRPr>
            </a:lvl5pPr>
            <a:lvl6pPr marL="2514600" indent="-228600" eaLnBrk="0" fontAlgn="base" hangingPunct="0">
              <a:spcBef>
                <a:spcPct val="0"/>
              </a:spcBef>
              <a:spcAft>
                <a:spcPct val="0"/>
              </a:spcAft>
              <a:defRPr sz="800" b="1">
                <a:solidFill>
                  <a:schemeClr val="tx1"/>
                </a:solidFill>
                <a:latin typeface="Arial" charset="0"/>
                <a:cs typeface="Arial" charset="0"/>
              </a:defRPr>
            </a:lvl6pPr>
            <a:lvl7pPr marL="2971800" indent="-228600" eaLnBrk="0" fontAlgn="base" hangingPunct="0">
              <a:spcBef>
                <a:spcPct val="0"/>
              </a:spcBef>
              <a:spcAft>
                <a:spcPct val="0"/>
              </a:spcAft>
              <a:defRPr sz="800" b="1">
                <a:solidFill>
                  <a:schemeClr val="tx1"/>
                </a:solidFill>
                <a:latin typeface="Arial" charset="0"/>
                <a:cs typeface="Arial" charset="0"/>
              </a:defRPr>
            </a:lvl7pPr>
            <a:lvl8pPr marL="3429000" indent="-228600" eaLnBrk="0" fontAlgn="base" hangingPunct="0">
              <a:spcBef>
                <a:spcPct val="0"/>
              </a:spcBef>
              <a:spcAft>
                <a:spcPct val="0"/>
              </a:spcAft>
              <a:defRPr sz="800" b="1">
                <a:solidFill>
                  <a:schemeClr val="tx1"/>
                </a:solidFill>
                <a:latin typeface="Arial" charset="0"/>
                <a:cs typeface="Arial" charset="0"/>
              </a:defRPr>
            </a:lvl8pPr>
            <a:lvl9pPr marL="3886200" indent="-228600" eaLnBrk="0" fontAlgn="base" hangingPunct="0">
              <a:spcBef>
                <a:spcPct val="0"/>
              </a:spcBef>
              <a:spcAft>
                <a:spcPct val="0"/>
              </a:spcAft>
              <a:defRPr sz="800" b="1">
                <a:solidFill>
                  <a:schemeClr val="tx1"/>
                </a:solidFill>
                <a:latin typeface="Arial" charset="0"/>
                <a:cs typeface="Arial" charset="0"/>
              </a:defRPr>
            </a:lvl9pPr>
          </a:lstStyle>
          <a:p>
            <a:pPr algn="ctr" eaLnBrk="1" hangingPunct="1">
              <a:spcBef>
                <a:spcPct val="50000"/>
              </a:spcBef>
            </a:pPr>
            <a:r>
              <a:rPr lang="es-MX" sz="1400" dirty="0" smtClean="0">
                <a:ea typeface="MS PGothic" pitchFamily="34" charset="-128"/>
              </a:rPr>
              <a:t>3.72</a:t>
            </a:r>
            <a:endParaRPr lang="es-MX" sz="1400" dirty="0">
              <a:ea typeface="MS PGothic" pitchFamily="34" charset="-128"/>
            </a:endParaRPr>
          </a:p>
        </p:txBody>
      </p:sp>
      <p:sp>
        <p:nvSpPr>
          <p:cNvPr id="20" name="19 CuadroTexto"/>
          <p:cNvSpPr txBox="1"/>
          <p:nvPr/>
        </p:nvSpPr>
        <p:spPr>
          <a:xfrm>
            <a:off x="5922817" y="6255327"/>
            <a:ext cx="2909455" cy="230832"/>
          </a:xfrm>
          <a:prstGeom prst="rect">
            <a:avLst/>
          </a:prstGeom>
          <a:noFill/>
        </p:spPr>
        <p:txBody>
          <a:bodyPr wrap="square" rtlCol="0">
            <a:spAutoFit/>
          </a:bodyPr>
          <a:lstStyle/>
          <a:p>
            <a:r>
              <a:rPr lang="es-MX" sz="900" b="1" i="1" dirty="0" smtClean="0">
                <a:latin typeface="Arial" pitchFamily="34" charset="0"/>
                <a:cs typeface="Arial" pitchFamily="34" charset="0"/>
              </a:rPr>
              <a:t>* De los que respondieron de 1 a 7 días</a:t>
            </a:r>
            <a:endParaRPr lang="es-MX" sz="900" b="1" i="1" dirty="0">
              <a:latin typeface="Arial" pitchFamily="34" charset="0"/>
              <a:cs typeface="Arial" pitchFamily="34" charset="0"/>
            </a:endParaRPr>
          </a:p>
        </p:txBody>
      </p:sp>
    </p:spTree>
    <p:extLst>
      <p:ext uri="{BB962C8B-B14F-4D97-AF65-F5344CB8AC3E}">
        <p14:creationId xmlns:p14="http://schemas.microsoft.com/office/powerpoint/2010/main" val="53403763"/>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1002324" y="32432"/>
            <a:ext cx="7384440"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es-ES" sz="2600" b="1" dirty="0" smtClean="0">
                <a:latin typeface="Arial" pitchFamily="34" charset="0"/>
                <a:cs typeface="Arial" pitchFamily="34" charset="0"/>
              </a:rPr>
              <a:t>Uso de internet</a:t>
            </a:r>
            <a:endParaRPr lang="es-MX" sz="2600" b="1" dirty="0">
              <a:latin typeface="Arial" pitchFamily="34" charset="0"/>
              <a:cs typeface="Arial" pitchFamily="34" charset="0"/>
            </a:endParaRPr>
          </a:p>
        </p:txBody>
      </p:sp>
      <p:sp>
        <p:nvSpPr>
          <p:cNvPr id="4" name="Rectangle 4"/>
          <p:cNvSpPr>
            <a:spLocks noChangeArrowheads="1"/>
          </p:cNvSpPr>
          <p:nvPr/>
        </p:nvSpPr>
        <p:spPr bwMode="auto">
          <a:xfrm>
            <a:off x="844054" y="851604"/>
            <a:ext cx="74541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MX" sz="1500" b="1" dirty="0">
                <a:solidFill>
                  <a:srgbClr val="000000"/>
                </a:solidFill>
                <a:latin typeface="Arial" pitchFamily="34" charset="0"/>
                <a:ea typeface="MS PGothic" pitchFamily="34" charset="-128"/>
                <a:cs typeface="Arial" pitchFamily="34" charset="0"/>
              </a:rPr>
              <a:t>¿Usted utiliza internet? </a:t>
            </a:r>
            <a:endParaRPr lang="es-ES_tradnl" sz="1500" b="1" dirty="0">
              <a:solidFill>
                <a:srgbClr val="000000"/>
              </a:solidFill>
              <a:latin typeface="Arial" pitchFamily="34" charset="0"/>
              <a:ea typeface="MS PGothic" pitchFamily="34" charset="-128"/>
              <a:cs typeface="Arial"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2724288268"/>
              </p:ext>
            </p:extLst>
          </p:nvPr>
        </p:nvGraphicFramePr>
        <p:xfrm>
          <a:off x="2426433" y="1613391"/>
          <a:ext cx="4283075" cy="4083050"/>
        </p:xfrm>
        <a:graphic>
          <a:graphicData uri="http://schemas.openxmlformats.org/presentationml/2006/ole">
            <mc:AlternateContent xmlns:mc="http://schemas.openxmlformats.org/markup-compatibility/2006">
              <mc:Choice xmlns:v="urn:schemas-microsoft-com:vml" Requires="v">
                <p:oleObj spid="_x0000_s782424" name="Gráfico" r:id="rId4" imgW="4857840" imgH="4600575" progId="MSGraph.Chart.8">
                  <p:embed followColorScheme="full"/>
                </p:oleObj>
              </mc:Choice>
              <mc:Fallback>
                <p:oleObj name="Gráfico" r:id="rId4" imgW="4857840" imgH="4600575" progId="MSGraph.Chart.8">
                  <p:embed followColorScheme="full"/>
                  <p:pic>
                    <p:nvPicPr>
                      <p:cNvPr id="0" name=""/>
                      <p:cNvPicPr>
                        <a:picLocks noChangeAspect="1" noChangeArrowheads="1"/>
                      </p:cNvPicPr>
                      <p:nvPr/>
                    </p:nvPicPr>
                    <p:blipFill>
                      <a:blip r:embed="rId5"/>
                      <a:srcRect/>
                      <a:stretch>
                        <a:fillRect/>
                      </a:stretch>
                    </p:blipFill>
                    <p:spPr bwMode="auto">
                      <a:xfrm>
                        <a:off x="2426433" y="1613391"/>
                        <a:ext cx="4283075" cy="4083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880917534"/>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5"/>
          <p:cNvGraphicFramePr>
            <a:graphicFrameLocks noChangeAspect="1"/>
          </p:cNvGraphicFramePr>
          <p:nvPr>
            <p:extLst>
              <p:ext uri="{D42A27DB-BD31-4B8C-83A1-F6EECF244321}">
                <p14:modId xmlns:p14="http://schemas.microsoft.com/office/powerpoint/2010/main" val="358254610"/>
              </p:ext>
            </p:extLst>
          </p:nvPr>
        </p:nvGraphicFramePr>
        <p:xfrm>
          <a:off x="4230053" y="1601963"/>
          <a:ext cx="4738687" cy="4665662"/>
        </p:xfrm>
        <a:graphic>
          <a:graphicData uri="http://schemas.openxmlformats.org/presentationml/2006/ole">
            <mc:AlternateContent xmlns:mc="http://schemas.openxmlformats.org/markup-compatibility/2006">
              <mc:Choice xmlns:v="urn:schemas-microsoft-com:vml" Requires="v">
                <p:oleObj spid="_x0000_s783534" name="Gráfico" r:id="rId4" imgW="6915240" imgH="6772275" progId="MSGraph.Chart.8">
                  <p:embed followColorScheme="full"/>
                </p:oleObj>
              </mc:Choice>
              <mc:Fallback>
                <p:oleObj name="Gráfico" r:id="rId4" imgW="6915240" imgH="6772275" progId="MSGraph.Chart.8">
                  <p:embed followColorScheme="full"/>
                  <p:pic>
                    <p:nvPicPr>
                      <p:cNvPr id="0" name=""/>
                      <p:cNvPicPr>
                        <a:picLocks noChangeAspect="1" noChangeArrowheads="1"/>
                      </p:cNvPicPr>
                      <p:nvPr/>
                    </p:nvPicPr>
                    <p:blipFill>
                      <a:blip r:embed="rId5"/>
                      <a:srcRect/>
                      <a:stretch>
                        <a:fillRect/>
                      </a:stretch>
                    </p:blipFill>
                    <p:spPr bwMode="auto">
                      <a:xfrm>
                        <a:off x="4230053" y="1601963"/>
                        <a:ext cx="4738687" cy="4665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363" name="Object 6"/>
          <p:cNvGraphicFramePr>
            <a:graphicFrameLocks noChangeAspect="1"/>
          </p:cNvGraphicFramePr>
          <p:nvPr>
            <p:extLst>
              <p:ext uri="{D42A27DB-BD31-4B8C-83A1-F6EECF244321}">
                <p14:modId xmlns:p14="http://schemas.microsoft.com/office/powerpoint/2010/main" val="2847562393"/>
              </p:ext>
            </p:extLst>
          </p:nvPr>
        </p:nvGraphicFramePr>
        <p:xfrm>
          <a:off x="133987" y="1558954"/>
          <a:ext cx="5243512" cy="4403725"/>
        </p:xfrm>
        <a:graphic>
          <a:graphicData uri="http://schemas.openxmlformats.org/presentationml/2006/ole">
            <mc:AlternateContent xmlns:mc="http://schemas.openxmlformats.org/markup-compatibility/2006">
              <mc:Choice xmlns:v="urn:schemas-microsoft-com:vml" Requires="v">
                <p:oleObj spid="_x0000_s783535" name="Gráfico" r:id="rId6" imgW="7010280" imgH="5943600" progId="MSGraph.Chart.8">
                  <p:embed followColorScheme="full"/>
                </p:oleObj>
              </mc:Choice>
              <mc:Fallback>
                <p:oleObj name="Gráfico" r:id="rId6" imgW="7010280" imgH="5943600" progId="MSGraph.Chart.8">
                  <p:embed followColorScheme="full"/>
                  <p:pic>
                    <p:nvPicPr>
                      <p:cNvPr id="0" name=""/>
                      <p:cNvPicPr>
                        <a:picLocks noChangeAspect="1" noChangeArrowheads="1"/>
                      </p:cNvPicPr>
                      <p:nvPr/>
                    </p:nvPicPr>
                    <p:blipFill>
                      <a:blip r:embed="rId7"/>
                      <a:srcRect/>
                      <a:stretch>
                        <a:fillRect/>
                      </a:stretch>
                    </p:blipFill>
                    <p:spPr bwMode="auto">
                      <a:xfrm>
                        <a:off x="133987" y="1558954"/>
                        <a:ext cx="5243512" cy="440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4"/>
          <p:cNvSpPr>
            <a:spLocks noChangeArrowheads="1"/>
          </p:cNvSpPr>
          <p:nvPr/>
        </p:nvSpPr>
        <p:spPr bwMode="auto">
          <a:xfrm>
            <a:off x="5342171" y="6247638"/>
            <a:ext cx="37144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900" b="1" i="1" dirty="0">
                <a:latin typeface="Arial" pitchFamily="34" charset="0"/>
                <a:ea typeface="MS PGothic" pitchFamily="34" charset="-128"/>
                <a:cs typeface="Arial" pitchFamily="34" charset="0"/>
              </a:rPr>
              <a:t> *</a:t>
            </a:r>
            <a:r>
              <a:rPr lang="es-MX" sz="900" b="1" i="1" dirty="0" smtClean="0">
                <a:latin typeface="Arial" pitchFamily="34" charset="0"/>
                <a:ea typeface="MS PGothic" pitchFamily="34" charset="-128"/>
                <a:cs typeface="Arial" pitchFamily="34" charset="0"/>
              </a:rPr>
              <a:t>Se </a:t>
            </a:r>
            <a:r>
              <a:rPr lang="es-MX" sz="900" b="1" i="1" dirty="0">
                <a:latin typeface="Arial" pitchFamily="34" charset="0"/>
                <a:ea typeface="MS PGothic" pitchFamily="34" charset="-128"/>
                <a:cs typeface="Arial" pitchFamily="34" charset="0"/>
              </a:rPr>
              <a:t>preguntó </a:t>
            </a:r>
            <a:r>
              <a:rPr lang="es-MX" sz="900" b="1" i="1" dirty="0" smtClean="0">
                <a:latin typeface="Arial" pitchFamily="34" charset="0"/>
                <a:ea typeface="MS PGothic" pitchFamily="34" charset="-128"/>
                <a:cs typeface="Arial" pitchFamily="34" charset="0"/>
              </a:rPr>
              <a:t>entre </a:t>
            </a:r>
            <a:r>
              <a:rPr lang="es-MX" sz="900" b="1" i="1" dirty="0">
                <a:latin typeface="Arial" pitchFamily="34" charset="0"/>
                <a:ea typeface="MS PGothic" pitchFamily="34" charset="-128"/>
                <a:cs typeface="Arial" pitchFamily="34" charset="0"/>
              </a:rPr>
              <a:t>quienes </a:t>
            </a:r>
            <a:r>
              <a:rPr lang="es-MX" sz="900" b="1" i="1" dirty="0" smtClean="0">
                <a:latin typeface="Arial" pitchFamily="34" charset="0"/>
                <a:ea typeface="MS PGothic" pitchFamily="34" charset="-128"/>
                <a:cs typeface="Arial" pitchFamily="34" charset="0"/>
              </a:rPr>
              <a:t>utilizan </a:t>
            </a:r>
            <a:r>
              <a:rPr lang="es-MX" sz="900" b="1" i="1" dirty="0">
                <a:latin typeface="Arial" pitchFamily="34" charset="0"/>
                <a:ea typeface="MS PGothic" pitchFamily="34" charset="-128"/>
                <a:cs typeface="Arial" pitchFamily="34" charset="0"/>
              </a:rPr>
              <a:t>internet</a:t>
            </a:r>
          </a:p>
          <a:p>
            <a:r>
              <a:rPr lang="es-MX" sz="900" b="1" i="1" dirty="0" smtClean="0">
                <a:latin typeface="Arial" pitchFamily="34" charset="0"/>
                <a:ea typeface="MS PGothic" pitchFamily="34" charset="-128"/>
                <a:cs typeface="Arial" pitchFamily="34" charset="0"/>
              </a:rPr>
              <a:t>^Se preguntó entre quienes tienen </a:t>
            </a:r>
            <a:r>
              <a:rPr lang="es-MX" sz="900" b="1" i="1" dirty="0">
                <a:latin typeface="Arial" pitchFamily="34" charset="0"/>
                <a:ea typeface="MS PGothic" pitchFamily="34" charset="-128"/>
                <a:cs typeface="Arial" pitchFamily="34" charset="0"/>
              </a:rPr>
              <a:t>o </a:t>
            </a:r>
            <a:r>
              <a:rPr lang="es-MX" sz="900" b="1" i="1" dirty="0" smtClean="0">
                <a:latin typeface="Arial" pitchFamily="34" charset="0"/>
                <a:ea typeface="MS PGothic" pitchFamily="34" charset="-128"/>
                <a:cs typeface="Arial" pitchFamily="34" charset="0"/>
              </a:rPr>
              <a:t>ven alguna de las opciones</a:t>
            </a:r>
            <a:endParaRPr lang="es-MX" sz="900" b="1" i="1" dirty="0">
              <a:latin typeface="Arial" pitchFamily="34" charset="0"/>
              <a:ea typeface="MS PGothic" pitchFamily="34" charset="-128"/>
              <a:cs typeface="Arial" pitchFamily="34" charset="0"/>
            </a:endParaRPr>
          </a:p>
        </p:txBody>
      </p:sp>
      <p:sp>
        <p:nvSpPr>
          <p:cNvPr id="11" name="Rectangle 4"/>
          <p:cNvSpPr>
            <a:spLocks noChangeArrowheads="1"/>
          </p:cNvSpPr>
          <p:nvPr/>
        </p:nvSpPr>
        <p:spPr bwMode="auto">
          <a:xfrm>
            <a:off x="4984750" y="995363"/>
            <a:ext cx="37290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5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¿Con qué frecuencia utiliza/ve </a:t>
            </a:r>
            <a:r>
              <a:rPr kumimoji="0" lang="es-MX" sz="1500" b="1"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a:t>
            </a:r>
            <a:endParaRPr kumimoji="0" lang="es-ES_tradnl" sz="1500" b="1"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12" name="Rectangle 3"/>
          <p:cNvSpPr>
            <a:spLocks noChangeArrowheads="1"/>
          </p:cNvSpPr>
          <p:nvPr/>
        </p:nvSpPr>
        <p:spPr bwMode="auto">
          <a:xfrm>
            <a:off x="2057522" y="133350"/>
            <a:ext cx="633095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MX" sz="2600" b="1" dirty="0">
                <a:solidFill>
                  <a:srgbClr val="000000"/>
                </a:solidFill>
                <a:latin typeface="Arial" pitchFamily="34" charset="0"/>
                <a:ea typeface="MS PGothic" pitchFamily="34" charset="-128"/>
                <a:cs typeface="Arial" pitchFamily="34" charset="0"/>
              </a:rPr>
              <a:t>Uso de herramientas de internet</a:t>
            </a:r>
          </a:p>
        </p:txBody>
      </p:sp>
      <p:sp>
        <p:nvSpPr>
          <p:cNvPr id="13" name="Rectangle 4"/>
          <p:cNvSpPr>
            <a:spLocks noChangeArrowheads="1"/>
          </p:cNvSpPr>
          <p:nvPr/>
        </p:nvSpPr>
        <p:spPr bwMode="auto">
          <a:xfrm>
            <a:off x="358775" y="906463"/>
            <a:ext cx="367506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5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¿Usted tiene/ve … o no?*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500" b="1" i="1" u="sng" strike="noStrike" kern="0" cap="none" spc="0" normalizeH="0" baseline="0" noProof="0" dirty="0" smtClean="0">
                <a:ln>
                  <a:noFill/>
                </a:ln>
                <a:solidFill>
                  <a:srgbClr val="FF0000"/>
                </a:solidFill>
                <a:effectLst/>
                <a:uLnTx/>
                <a:uFillTx/>
                <a:latin typeface="Arial" pitchFamily="34" charset="0"/>
                <a:cs typeface="Arial" pitchFamily="34" charset="0"/>
              </a:rPr>
              <a:t>Sí</a:t>
            </a:r>
            <a:endParaRPr kumimoji="0" lang="es-ES_tradnl" sz="1500" b="1" i="1" u="sng" strike="noStrike" kern="0" cap="none" spc="0" normalizeH="0" baseline="0" noProof="0" dirty="0">
              <a:ln>
                <a:noFill/>
              </a:ln>
              <a:solidFill>
                <a:srgbClr val="FF0000"/>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228880356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57225" y="3052543"/>
            <a:ext cx="78120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s-ES_tradnl" sz="4800" dirty="0" smtClean="0">
                <a:solidFill>
                  <a:srgbClr val="000000"/>
                </a:solidFill>
                <a:latin typeface="Arial" pitchFamily="34" charset="0"/>
                <a:ea typeface="MS PGothic" pitchFamily="34" charset="-128"/>
                <a:cs typeface="Arial" pitchFamily="34" charset="0"/>
              </a:rPr>
              <a:t>Metodología</a:t>
            </a:r>
            <a:endParaRPr lang="es-ES_tradnl" sz="4800" dirty="0">
              <a:solidFill>
                <a:srgbClr val="000000"/>
              </a:solidFill>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013303353"/>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ChangeArrowheads="1"/>
          </p:cNvSpPr>
          <p:nvPr/>
        </p:nvSpPr>
        <p:spPr bwMode="auto">
          <a:xfrm>
            <a:off x="3059113" y="260350"/>
            <a:ext cx="5394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s-ES_tradnl" sz="2400" b="1" dirty="0">
                <a:solidFill>
                  <a:srgbClr val="000000"/>
                </a:solidFill>
                <a:latin typeface="Arial" pitchFamily="34" charset="0"/>
                <a:cs typeface="Arial" pitchFamily="34" charset="0"/>
              </a:rPr>
              <a:t>Metodología</a:t>
            </a:r>
          </a:p>
        </p:txBody>
      </p:sp>
      <p:sp>
        <p:nvSpPr>
          <p:cNvPr id="2051" name="Rectangle 7"/>
          <p:cNvSpPr>
            <a:spLocks noChangeArrowheads="1"/>
          </p:cNvSpPr>
          <p:nvPr/>
        </p:nvSpPr>
        <p:spPr bwMode="auto">
          <a:xfrm>
            <a:off x="34925" y="638448"/>
            <a:ext cx="8910638" cy="603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Muestra de </a:t>
            </a:r>
            <a:r>
              <a:rPr lang="es-MX" sz="1000" b="1" dirty="0" smtClean="0">
                <a:solidFill>
                  <a:srgbClr val="FF0000"/>
                </a:solidFill>
                <a:latin typeface="Arial" pitchFamily="34" charset="0"/>
                <a:cs typeface="Arial" pitchFamily="34" charset="0"/>
              </a:rPr>
              <a:t>804</a:t>
            </a:r>
            <a:r>
              <a:rPr lang="es-MX" sz="1000" b="1" dirty="0" smtClean="0">
                <a:solidFill>
                  <a:srgbClr val="000000"/>
                </a:solidFill>
                <a:latin typeface="Arial" pitchFamily="34" charset="0"/>
                <a:cs typeface="Arial" pitchFamily="34" charset="0"/>
              </a:rPr>
              <a:t> entrevistas </a:t>
            </a:r>
            <a:r>
              <a:rPr lang="es-MX" sz="1000" b="1" dirty="0">
                <a:solidFill>
                  <a:srgbClr val="000000"/>
                </a:solidFill>
                <a:latin typeface="Arial" pitchFamily="34" charset="0"/>
                <a:cs typeface="Arial" pitchFamily="34" charset="0"/>
              </a:rPr>
              <a:t>en </a:t>
            </a:r>
            <a:r>
              <a:rPr lang="es-MX" sz="1000" b="1" dirty="0" smtClean="0">
                <a:solidFill>
                  <a:srgbClr val="000000"/>
                </a:solidFill>
                <a:latin typeface="Arial" pitchFamily="34" charset="0"/>
                <a:cs typeface="Arial" pitchFamily="34" charset="0"/>
              </a:rPr>
              <a:t>vivienda</a:t>
            </a:r>
          </a:p>
          <a:p>
            <a:pPr marL="95250" indent="-95250"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Población </a:t>
            </a:r>
            <a:r>
              <a:rPr lang="es-MX" sz="1000" b="1" dirty="0">
                <a:solidFill>
                  <a:srgbClr val="000000"/>
                </a:solidFill>
                <a:latin typeface="Arial" pitchFamily="34" charset="0"/>
                <a:cs typeface="Arial" pitchFamily="34" charset="0"/>
              </a:rPr>
              <a:t>objetivo: </a:t>
            </a:r>
            <a:r>
              <a:rPr lang="es-MX" sz="1000" dirty="0">
                <a:solidFill>
                  <a:srgbClr val="000000"/>
                </a:solidFill>
                <a:latin typeface="Arial" pitchFamily="34" charset="0"/>
                <a:cs typeface="Arial" pitchFamily="34" charset="0"/>
              </a:rPr>
              <a:t>Población de 18 años cumplidos o más que reside en </a:t>
            </a:r>
            <a:r>
              <a:rPr lang="es-MX" sz="1000" dirty="0" smtClean="0">
                <a:solidFill>
                  <a:srgbClr val="000000"/>
                </a:solidFill>
                <a:latin typeface="Arial" pitchFamily="34" charset="0"/>
                <a:cs typeface="Arial" pitchFamily="34" charset="0"/>
              </a:rPr>
              <a:t>el estado de Baja California</a:t>
            </a:r>
          </a:p>
          <a:p>
            <a:pPr marL="95250" indent="-95250"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Fecha de levantamiento: </a:t>
            </a:r>
            <a:r>
              <a:rPr lang="es-MX" sz="1000" b="1" dirty="0" smtClean="0">
                <a:solidFill>
                  <a:srgbClr val="FF0000"/>
                </a:solidFill>
                <a:latin typeface="Arial" pitchFamily="34" charset="0"/>
                <a:cs typeface="Arial" pitchFamily="34" charset="0"/>
              </a:rPr>
              <a:t>D</a:t>
            </a:r>
            <a:r>
              <a:rPr lang="es-ES" sz="1000" b="1" dirty="0" smtClean="0">
                <a:solidFill>
                  <a:srgbClr val="FF0000"/>
                </a:solidFill>
                <a:latin typeface="Arial" pitchFamily="34" charset="0"/>
                <a:cs typeface="Arial" pitchFamily="34" charset="0"/>
              </a:rPr>
              <a:t>el 11 al 15 de abril de 2012</a:t>
            </a:r>
            <a:endParaRPr lang="es-MX" sz="1000" b="1" dirty="0" smtClean="0">
              <a:solidFill>
                <a:srgbClr val="FF0000"/>
              </a:solidFill>
              <a:latin typeface="Arial" pitchFamily="34" charset="0"/>
              <a:cs typeface="Arial" pitchFamily="34" charset="0"/>
            </a:endParaRPr>
          </a:p>
          <a:p>
            <a:pPr marL="95250" indent="-95250"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Marco </a:t>
            </a:r>
            <a:r>
              <a:rPr lang="es-MX" sz="1000" b="1" dirty="0" err="1">
                <a:solidFill>
                  <a:srgbClr val="000000"/>
                </a:solidFill>
                <a:latin typeface="Arial" pitchFamily="34" charset="0"/>
                <a:cs typeface="Arial" pitchFamily="34" charset="0"/>
              </a:rPr>
              <a:t>Muestral</a:t>
            </a:r>
            <a:r>
              <a:rPr lang="es-MX" sz="1000" b="1" dirty="0">
                <a:solidFill>
                  <a:srgbClr val="000000"/>
                </a:solidFill>
                <a:latin typeface="Arial" pitchFamily="34" charset="0"/>
                <a:cs typeface="Arial" pitchFamily="34" charset="0"/>
              </a:rPr>
              <a:t>: </a:t>
            </a:r>
            <a:r>
              <a:rPr lang="es-MX" sz="1000" dirty="0">
                <a:solidFill>
                  <a:srgbClr val="000000"/>
                </a:solidFill>
                <a:latin typeface="Arial" pitchFamily="34" charset="0"/>
                <a:cs typeface="Arial" pitchFamily="34" charset="0"/>
              </a:rPr>
              <a:t>Catálogo General de Secciones Electorales IFE (</a:t>
            </a:r>
            <a:r>
              <a:rPr lang="es-MX" sz="1000" smtClean="0">
                <a:solidFill>
                  <a:srgbClr val="000000"/>
                </a:solidFill>
                <a:latin typeface="Arial" pitchFamily="34" charset="0"/>
                <a:cs typeface="Arial" pitchFamily="34" charset="0"/>
              </a:rPr>
              <a:t>corte </a:t>
            </a:r>
            <a:r>
              <a:rPr lang="es-MX" sz="1000" smtClean="0">
                <a:solidFill>
                  <a:srgbClr val="000000"/>
                </a:solidFill>
                <a:latin typeface="Arial" pitchFamily="34" charset="0"/>
                <a:cs typeface="Arial" pitchFamily="34" charset="0"/>
              </a:rPr>
              <a:t>2009)</a:t>
            </a:r>
            <a:endParaRPr lang="es-MX" sz="1000" dirty="0">
              <a:solidFill>
                <a:srgbClr val="000000"/>
              </a:solidFill>
              <a:latin typeface="Arial" pitchFamily="34" charset="0"/>
              <a:cs typeface="Arial" pitchFamily="34" charset="0"/>
            </a:endParaRPr>
          </a:p>
          <a:p>
            <a:pPr marL="95250" indent="-95250" eaLnBrk="0" hangingPunct="0">
              <a:lnSpc>
                <a:spcPct val="90000"/>
              </a:lnSpc>
              <a:spcBef>
                <a:spcPct val="20000"/>
              </a:spcBef>
              <a:buFontTx/>
              <a:buChar char="•"/>
            </a:pPr>
            <a:r>
              <a:rPr lang="es-ES" sz="1000" b="1" dirty="0">
                <a:solidFill>
                  <a:srgbClr val="000000"/>
                </a:solidFill>
                <a:latin typeface="Arial" pitchFamily="34" charset="0"/>
                <a:cs typeface="Arial" pitchFamily="34" charset="0"/>
              </a:rPr>
              <a:t>Diseño de Muestreo: </a:t>
            </a:r>
            <a:r>
              <a:rPr lang="es-ES" sz="1000" dirty="0" err="1">
                <a:solidFill>
                  <a:srgbClr val="000000"/>
                </a:solidFill>
                <a:latin typeface="Arial" pitchFamily="34" charset="0"/>
                <a:cs typeface="Arial" pitchFamily="34" charset="0"/>
              </a:rPr>
              <a:t>Bietápico</a:t>
            </a:r>
            <a:r>
              <a:rPr lang="es-ES" sz="1000" dirty="0">
                <a:solidFill>
                  <a:srgbClr val="000000"/>
                </a:solidFill>
                <a:latin typeface="Arial" pitchFamily="34" charset="0"/>
                <a:cs typeface="Arial" pitchFamily="34" charset="0"/>
              </a:rPr>
              <a:t> Estratificado</a:t>
            </a:r>
          </a:p>
          <a:p>
            <a:pPr marL="450850" lvl="1" indent="-96838" eaLnBrk="0" hangingPunct="0">
              <a:lnSpc>
                <a:spcPct val="90000"/>
              </a:lnSpc>
              <a:spcBef>
                <a:spcPct val="20000"/>
              </a:spcBef>
              <a:buFontTx/>
              <a:buChar char="–"/>
            </a:pPr>
            <a:r>
              <a:rPr lang="es-ES" sz="1000" b="1" dirty="0">
                <a:solidFill>
                  <a:srgbClr val="000000"/>
                </a:solidFill>
                <a:latin typeface="Arial" pitchFamily="34" charset="0"/>
                <a:cs typeface="Arial" pitchFamily="34" charset="0"/>
              </a:rPr>
              <a:t>1era Etapa:</a:t>
            </a:r>
          </a:p>
          <a:p>
            <a:pPr marL="727075" lvl="2" indent="-96838" eaLnBrk="0" hangingPunct="0">
              <a:lnSpc>
                <a:spcPct val="90000"/>
              </a:lnSpc>
              <a:spcBef>
                <a:spcPct val="20000"/>
              </a:spcBef>
              <a:buFontTx/>
              <a:buChar char="•"/>
            </a:pPr>
            <a:r>
              <a:rPr lang="es-ES" sz="1000" b="1" u="sng" dirty="0">
                <a:solidFill>
                  <a:srgbClr val="000000"/>
                </a:solidFill>
                <a:latin typeface="Arial" pitchFamily="34" charset="0"/>
                <a:cs typeface="Arial" pitchFamily="34" charset="0"/>
              </a:rPr>
              <a:t>Método de Extracción</a:t>
            </a:r>
            <a:r>
              <a:rPr lang="es-ES" sz="1000" b="1" dirty="0">
                <a:solidFill>
                  <a:srgbClr val="000000"/>
                </a:solidFill>
                <a:latin typeface="Arial" pitchFamily="34" charset="0"/>
                <a:cs typeface="Arial" pitchFamily="34" charset="0"/>
              </a:rPr>
              <a:t>: </a:t>
            </a:r>
            <a:r>
              <a:rPr lang="es-ES" sz="1000" dirty="0">
                <a:solidFill>
                  <a:srgbClr val="000000"/>
                </a:solidFill>
                <a:latin typeface="Arial" pitchFamily="34" charset="0"/>
                <a:cs typeface="Arial" pitchFamily="34" charset="0"/>
              </a:rPr>
              <a:t>Muestreo Sistemático Probabilístico con arranque aleatorio</a:t>
            </a:r>
          </a:p>
          <a:p>
            <a:pPr marL="727075" lvl="2" indent="-96838" eaLnBrk="0" hangingPunct="0">
              <a:lnSpc>
                <a:spcPct val="90000"/>
              </a:lnSpc>
              <a:spcBef>
                <a:spcPct val="20000"/>
              </a:spcBef>
              <a:buFontTx/>
              <a:buChar char="•"/>
            </a:pPr>
            <a:r>
              <a:rPr lang="es-ES" sz="1000" b="1" u="sng" dirty="0">
                <a:solidFill>
                  <a:srgbClr val="000000"/>
                </a:solidFill>
                <a:latin typeface="Arial" pitchFamily="34" charset="0"/>
                <a:cs typeface="Arial" pitchFamily="34" charset="0"/>
              </a:rPr>
              <a:t>Tamaño de muestra de unidades de muestreo</a:t>
            </a:r>
            <a:r>
              <a:rPr lang="es-ES" sz="1000" b="1" dirty="0">
                <a:solidFill>
                  <a:srgbClr val="000000"/>
                </a:solidFill>
                <a:latin typeface="Arial" pitchFamily="34" charset="0"/>
                <a:cs typeface="Arial" pitchFamily="34" charset="0"/>
              </a:rPr>
              <a:t>: </a:t>
            </a:r>
            <a:r>
              <a:rPr lang="es-ES" sz="1000" b="1" dirty="0" smtClean="0">
                <a:solidFill>
                  <a:srgbClr val="000000"/>
                </a:solidFill>
                <a:latin typeface="Arial" pitchFamily="34" charset="0"/>
                <a:cs typeface="Arial" pitchFamily="34" charset="0"/>
              </a:rPr>
              <a:t> 134 </a:t>
            </a:r>
            <a:r>
              <a:rPr lang="es-ES" sz="1000" dirty="0" smtClean="0">
                <a:solidFill>
                  <a:srgbClr val="000000"/>
                </a:solidFill>
                <a:latin typeface="Arial" pitchFamily="34" charset="0"/>
                <a:cs typeface="Arial" pitchFamily="34" charset="0"/>
              </a:rPr>
              <a:t>secciones </a:t>
            </a:r>
            <a:r>
              <a:rPr lang="es-ES" sz="1000" dirty="0">
                <a:solidFill>
                  <a:srgbClr val="000000"/>
                </a:solidFill>
                <a:latin typeface="Arial" pitchFamily="34" charset="0"/>
                <a:cs typeface="Arial" pitchFamily="34" charset="0"/>
              </a:rPr>
              <a:t>electorales (conglomerados</a:t>
            </a:r>
            <a:r>
              <a:rPr lang="es-ES" sz="1000" dirty="0" smtClean="0">
                <a:solidFill>
                  <a:srgbClr val="000000"/>
                </a:solidFill>
                <a:latin typeface="Arial" pitchFamily="34" charset="0"/>
                <a:cs typeface="Arial" pitchFamily="34" charset="0"/>
              </a:rPr>
              <a:t>)</a:t>
            </a:r>
          </a:p>
          <a:p>
            <a:pPr marL="727075" lvl="2" indent="-96838" eaLnBrk="0" hangingPunct="0">
              <a:lnSpc>
                <a:spcPct val="90000"/>
              </a:lnSpc>
              <a:spcBef>
                <a:spcPct val="20000"/>
              </a:spcBef>
              <a:buFontTx/>
              <a:buChar char="•"/>
            </a:pPr>
            <a:r>
              <a:rPr lang="es-ES" sz="1000" b="1" u="sng" dirty="0" smtClean="0">
                <a:solidFill>
                  <a:srgbClr val="000000"/>
                </a:solidFill>
                <a:latin typeface="Arial" pitchFamily="34" charset="0"/>
                <a:cs typeface="Arial" pitchFamily="34" charset="0"/>
              </a:rPr>
              <a:t>Estratificación</a:t>
            </a:r>
            <a:r>
              <a:rPr lang="es-ES" sz="1000" b="1" dirty="0">
                <a:solidFill>
                  <a:srgbClr val="000000"/>
                </a:solidFill>
                <a:latin typeface="Arial" pitchFamily="34" charset="0"/>
                <a:cs typeface="Arial" pitchFamily="34" charset="0"/>
              </a:rPr>
              <a:t>: </a:t>
            </a:r>
            <a:r>
              <a:rPr lang="es-ES" sz="1000" dirty="0">
                <a:solidFill>
                  <a:srgbClr val="000000"/>
                </a:solidFill>
                <a:latin typeface="Arial" pitchFamily="34" charset="0"/>
                <a:cs typeface="Arial" pitchFamily="34" charset="0"/>
              </a:rPr>
              <a:t>Se estratificó </a:t>
            </a:r>
            <a:r>
              <a:rPr lang="es-ES" sz="1000" dirty="0" smtClean="0">
                <a:solidFill>
                  <a:srgbClr val="000000"/>
                </a:solidFill>
                <a:latin typeface="Arial" pitchFamily="34" charset="0"/>
                <a:cs typeface="Arial" pitchFamily="34" charset="0"/>
              </a:rPr>
              <a:t>por Tipo </a:t>
            </a:r>
            <a:r>
              <a:rPr lang="es-ES" sz="1000" dirty="0">
                <a:solidFill>
                  <a:srgbClr val="000000"/>
                </a:solidFill>
                <a:latin typeface="Arial" pitchFamily="34" charset="0"/>
                <a:cs typeface="Arial" pitchFamily="34" charset="0"/>
              </a:rPr>
              <a:t>de Sección (Urbana y No-Urbana según el </a:t>
            </a:r>
            <a:r>
              <a:rPr lang="es-ES" sz="1000" dirty="0" smtClean="0">
                <a:solidFill>
                  <a:srgbClr val="000000"/>
                </a:solidFill>
                <a:latin typeface="Arial" pitchFamily="34" charset="0"/>
                <a:cs typeface="Arial" pitchFamily="34" charset="0"/>
              </a:rPr>
              <a:t>IFE) y </a:t>
            </a:r>
            <a:r>
              <a:rPr lang="es-ES" sz="1000" dirty="0">
                <a:solidFill>
                  <a:srgbClr val="000000"/>
                </a:solidFill>
                <a:latin typeface="Arial" pitchFamily="34" charset="0"/>
                <a:cs typeface="Arial" pitchFamily="34" charset="0"/>
              </a:rPr>
              <a:t>Densidad </a:t>
            </a:r>
            <a:r>
              <a:rPr lang="es-ES" sz="1000" dirty="0" smtClean="0">
                <a:solidFill>
                  <a:srgbClr val="000000"/>
                </a:solidFill>
                <a:latin typeface="Arial" pitchFamily="34" charset="0"/>
                <a:cs typeface="Arial" pitchFamily="34" charset="0"/>
              </a:rPr>
              <a:t>Poblacional, haciendo un total de 13 estratos</a:t>
            </a:r>
          </a:p>
          <a:p>
            <a:pPr marL="450850" lvl="1" indent="-96838" eaLnBrk="0" hangingPunct="0">
              <a:lnSpc>
                <a:spcPct val="90000"/>
              </a:lnSpc>
              <a:spcBef>
                <a:spcPct val="20000"/>
              </a:spcBef>
              <a:buFontTx/>
              <a:buChar char="–"/>
            </a:pPr>
            <a:r>
              <a:rPr lang="es-ES" sz="1000" b="1" dirty="0" smtClean="0">
                <a:solidFill>
                  <a:srgbClr val="000000"/>
                </a:solidFill>
                <a:latin typeface="Arial" pitchFamily="34" charset="0"/>
                <a:cs typeface="Arial" pitchFamily="34" charset="0"/>
              </a:rPr>
              <a:t>2da Etapa:</a:t>
            </a:r>
          </a:p>
          <a:p>
            <a:pPr marL="727075" lvl="2" indent="-96838" eaLnBrk="0" hangingPunct="0">
              <a:lnSpc>
                <a:spcPct val="90000"/>
              </a:lnSpc>
              <a:spcBef>
                <a:spcPct val="20000"/>
              </a:spcBef>
              <a:buFontTx/>
              <a:buChar char="•"/>
            </a:pPr>
            <a:r>
              <a:rPr lang="es-ES" sz="1000" b="1" u="sng" dirty="0" smtClean="0">
                <a:solidFill>
                  <a:srgbClr val="000000"/>
                </a:solidFill>
                <a:latin typeface="Arial" pitchFamily="34" charset="0"/>
                <a:cs typeface="Arial" pitchFamily="34" charset="0"/>
              </a:rPr>
              <a:t>Método </a:t>
            </a:r>
            <a:r>
              <a:rPr lang="es-ES" sz="1000" b="1" u="sng" dirty="0">
                <a:solidFill>
                  <a:srgbClr val="000000"/>
                </a:solidFill>
                <a:latin typeface="Arial" pitchFamily="34" charset="0"/>
                <a:cs typeface="Arial" pitchFamily="34" charset="0"/>
              </a:rPr>
              <a:t>de Extracción</a:t>
            </a:r>
            <a:r>
              <a:rPr lang="es-ES" sz="1000" b="1" dirty="0">
                <a:solidFill>
                  <a:srgbClr val="000000"/>
                </a:solidFill>
                <a:latin typeface="Arial" pitchFamily="34" charset="0"/>
                <a:cs typeface="Arial" pitchFamily="34" charset="0"/>
              </a:rPr>
              <a:t>: </a:t>
            </a:r>
            <a:r>
              <a:rPr lang="es-ES" sz="1000" dirty="0">
                <a:solidFill>
                  <a:srgbClr val="000000"/>
                </a:solidFill>
                <a:latin typeface="Arial" pitchFamily="34" charset="0"/>
                <a:cs typeface="Arial" pitchFamily="34" charset="0"/>
              </a:rPr>
              <a:t>Muestreo Aleatorio Simple. Esto es un supuesto (no grave debido a que en esta etapa se concentra alrededor del 5% de la variabilidad de las estimaciones), se utiliza el esquema de selección de individuos en donde una vez situados los encuestadores en la dirección de la casilla básica de la sección, se comienza en la esquina derecha de la misma acera y se entrevista realizando saltos sistemáticos en el sentido de las manecillas del reloj hasta obtener tres entrevistas por manzana; posteriormente se regresa a la esquina en la cual se comenzó el recorrido y se selecciona la manzana que está en contra-esquina para comenzar un nuevo procedimiento sistemático de viviendas</a:t>
            </a:r>
            <a:endParaRPr lang="es-ES" sz="1000" dirty="0">
              <a:solidFill>
                <a:srgbClr val="0000FF"/>
              </a:solidFill>
              <a:latin typeface="Arial" pitchFamily="34" charset="0"/>
              <a:cs typeface="Arial" pitchFamily="34" charset="0"/>
            </a:endParaRPr>
          </a:p>
          <a:p>
            <a:pPr marL="727075" lvl="2" indent="-96838" eaLnBrk="0" hangingPunct="0">
              <a:lnSpc>
                <a:spcPct val="90000"/>
              </a:lnSpc>
              <a:spcBef>
                <a:spcPct val="20000"/>
              </a:spcBef>
              <a:buFontTx/>
              <a:buChar char="•"/>
            </a:pPr>
            <a:r>
              <a:rPr lang="es-ES" sz="1000" b="1" u="sng" dirty="0">
                <a:solidFill>
                  <a:srgbClr val="000000"/>
                </a:solidFill>
                <a:latin typeface="Arial" pitchFamily="34" charset="0"/>
                <a:cs typeface="Arial" pitchFamily="34" charset="0"/>
              </a:rPr>
              <a:t>Tamaño de muestra de unidades de muestreo de la etapa</a:t>
            </a:r>
            <a:r>
              <a:rPr lang="es-ES" sz="1000" b="1" dirty="0">
                <a:solidFill>
                  <a:srgbClr val="000000"/>
                </a:solidFill>
                <a:latin typeface="Arial" pitchFamily="34" charset="0"/>
                <a:cs typeface="Arial" pitchFamily="34" charset="0"/>
              </a:rPr>
              <a:t>: </a:t>
            </a:r>
            <a:r>
              <a:rPr lang="es-ES" sz="1000" b="1" dirty="0" smtClean="0">
                <a:solidFill>
                  <a:srgbClr val="000000"/>
                </a:solidFill>
                <a:latin typeface="Arial" pitchFamily="34" charset="0"/>
                <a:cs typeface="Arial" pitchFamily="34" charset="0"/>
              </a:rPr>
              <a:t>6 individuos por punto de levantamiento</a:t>
            </a:r>
            <a:endParaRPr lang="es-ES" sz="1000" b="1" dirty="0">
              <a:solidFill>
                <a:srgbClr val="000000"/>
              </a:solidFill>
              <a:latin typeface="Arial" pitchFamily="34" charset="0"/>
              <a:cs typeface="Arial" pitchFamily="34" charset="0"/>
            </a:endParaRPr>
          </a:p>
          <a:p>
            <a:pPr marL="727075" lvl="2" indent="-96838" eaLnBrk="0" hangingPunct="0">
              <a:lnSpc>
                <a:spcPct val="90000"/>
              </a:lnSpc>
              <a:spcBef>
                <a:spcPct val="20000"/>
              </a:spcBef>
              <a:buFontTx/>
              <a:buChar char="•"/>
            </a:pPr>
            <a:r>
              <a:rPr lang="es-MX" sz="1000" dirty="0" smtClean="0">
                <a:solidFill>
                  <a:srgbClr val="000000"/>
                </a:solidFill>
                <a:latin typeface="Arial" pitchFamily="34" charset="0"/>
                <a:cs typeface="Arial" pitchFamily="34" charset="0"/>
              </a:rPr>
              <a:t>Se </a:t>
            </a:r>
            <a:r>
              <a:rPr lang="es-MX" sz="1000" dirty="0">
                <a:solidFill>
                  <a:srgbClr val="000000"/>
                </a:solidFill>
                <a:latin typeface="Arial" pitchFamily="34" charset="0"/>
                <a:cs typeface="Arial" pitchFamily="34" charset="0"/>
              </a:rPr>
              <a:t>buscó cumplir en el levantamiento con la distribución de grupos de edad y sexo acorde con los datos de la población objetivo</a:t>
            </a:r>
          </a:p>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Estimación y Cálculo de Estadísticos:</a:t>
            </a:r>
          </a:p>
          <a:p>
            <a:pPr marL="450850" lvl="1" indent="-96838" eaLnBrk="0" hangingPunct="0">
              <a:lnSpc>
                <a:spcPct val="90000"/>
              </a:lnSpc>
              <a:spcBef>
                <a:spcPct val="20000"/>
              </a:spcBef>
              <a:buFontTx/>
              <a:buChar char="–"/>
            </a:pPr>
            <a:r>
              <a:rPr lang="es-MX" sz="1000" dirty="0">
                <a:solidFill>
                  <a:srgbClr val="000000"/>
                </a:solidFill>
                <a:latin typeface="Arial" pitchFamily="34" charset="0"/>
                <a:cs typeface="Arial" pitchFamily="34" charset="0"/>
              </a:rPr>
              <a:t>Se consideró el diseño de muestreo complejo (asociado al esquema de levantamiento utilizado) para la estimación de proporciones, sus errores estándares y efectos de diseño, haciendo uso de los estimadores de</a:t>
            </a:r>
            <a:r>
              <a:rPr lang="es-MX" sz="1000" i="1" dirty="0">
                <a:solidFill>
                  <a:srgbClr val="000000"/>
                </a:solidFill>
                <a:latin typeface="Arial" pitchFamily="34" charset="0"/>
                <a:cs typeface="Arial" pitchFamily="34" charset="0"/>
              </a:rPr>
              <a:t> </a:t>
            </a:r>
            <a:r>
              <a:rPr lang="es-MX" sz="1000" i="1" dirty="0" err="1">
                <a:solidFill>
                  <a:srgbClr val="000000"/>
                </a:solidFill>
                <a:latin typeface="Arial" pitchFamily="34" charset="0"/>
                <a:cs typeface="Arial" pitchFamily="34" charset="0"/>
              </a:rPr>
              <a:t>Horwitz</a:t>
            </a:r>
            <a:r>
              <a:rPr lang="es-MX" sz="1000" i="1" dirty="0">
                <a:solidFill>
                  <a:srgbClr val="000000"/>
                </a:solidFill>
                <a:latin typeface="Arial" pitchFamily="34" charset="0"/>
                <a:cs typeface="Arial" pitchFamily="34" charset="0"/>
              </a:rPr>
              <a:t>-Thompson (</a:t>
            </a:r>
            <a:r>
              <a:rPr lang="es-MX" sz="1000" dirty="0">
                <a:solidFill>
                  <a:srgbClr val="000000"/>
                </a:solidFill>
                <a:latin typeface="Arial" pitchFamily="34" charset="0"/>
                <a:cs typeface="Arial" pitchFamily="34" charset="0"/>
              </a:rPr>
              <a:t>factores de expansión)</a:t>
            </a:r>
          </a:p>
          <a:p>
            <a:pPr marL="450850" lvl="1" indent="-96838" eaLnBrk="0" hangingPunct="0">
              <a:lnSpc>
                <a:spcPct val="90000"/>
              </a:lnSpc>
              <a:spcBef>
                <a:spcPct val="20000"/>
              </a:spcBef>
              <a:buFontTx/>
              <a:buChar char="–"/>
            </a:pPr>
            <a:r>
              <a:rPr lang="es-MX" sz="1000" dirty="0">
                <a:solidFill>
                  <a:srgbClr val="000000"/>
                </a:solidFill>
                <a:latin typeface="Arial" pitchFamily="34" charset="0"/>
                <a:cs typeface="Arial" pitchFamily="34" charset="0"/>
              </a:rPr>
              <a:t>Post-Estratificación: se realizó un post-ajuste de los factores de expansión finales acorde con la distribución de los totales de población por sexo y grupos de edad, de acuerdo a los datos del </a:t>
            </a:r>
            <a:r>
              <a:rPr lang="es-MX" sz="1000" dirty="0" smtClean="0">
                <a:solidFill>
                  <a:srgbClr val="000000"/>
                </a:solidFill>
                <a:latin typeface="Arial" pitchFamily="34" charset="0"/>
                <a:cs typeface="Arial" pitchFamily="34" charset="0"/>
              </a:rPr>
              <a:t>Censo de </a:t>
            </a:r>
            <a:r>
              <a:rPr lang="es-MX" sz="1000" dirty="0">
                <a:solidFill>
                  <a:srgbClr val="000000"/>
                </a:solidFill>
                <a:latin typeface="Arial" pitchFamily="34" charset="0"/>
                <a:cs typeface="Arial" pitchFamily="34" charset="0"/>
              </a:rPr>
              <a:t>Población y Vivienda </a:t>
            </a:r>
            <a:r>
              <a:rPr lang="es-MX" sz="1000" dirty="0" smtClean="0">
                <a:solidFill>
                  <a:srgbClr val="000000"/>
                </a:solidFill>
                <a:latin typeface="Arial" pitchFamily="34" charset="0"/>
                <a:cs typeface="Arial" pitchFamily="34" charset="0"/>
              </a:rPr>
              <a:t>2010</a:t>
            </a:r>
            <a:endParaRPr lang="es-MX" sz="1000" dirty="0">
              <a:solidFill>
                <a:srgbClr val="000000"/>
              </a:solidFill>
              <a:latin typeface="Arial" pitchFamily="34" charset="0"/>
              <a:cs typeface="Arial" pitchFamily="34" charset="0"/>
            </a:endParaRPr>
          </a:p>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Errores de Muestreo y Efectos de Diseño:</a:t>
            </a:r>
          </a:p>
          <a:p>
            <a:pPr marL="450850" lvl="1" indent="-96838" eaLnBrk="0" hangingPunct="0">
              <a:lnSpc>
                <a:spcPct val="90000"/>
              </a:lnSpc>
              <a:spcBef>
                <a:spcPct val="20000"/>
              </a:spcBef>
              <a:buFontTx/>
              <a:buChar char="–"/>
            </a:pPr>
            <a:r>
              <a:rPr lang="es-MX" sz="1000" dirty="0" smtClean="0">
                <a:solidFill>
                  <a:srgbClr val="000000"/>
                </a:solidFill>
                <a:latin typeface="Arial" pitchFamily="34" charset="0"/>
                <a:cs typeface="Arial" pitchFamily="34" charset="0"/>
              </a:rPr>
              <a:t>En </a:t>
            </a:r>
            <a:r>
              <a:rPr lang="es-MX" sz="1000" dirty="0">
                <a:solidFill>
                  <a:srgbClr val="000000"/>
                </a:solidFill>
                <a:latin typeface="Arial" pitchFamily="34" charset="0"/>
                <a:cs typeface="Arial" pitchFamily="34" charset="0"/>
              </a:rPr>
              <a:t>todas las cifras reportadas en el presente documento se </a:t>
            </a:r>
            <a:r>
              <a:rPr lang="es-MX" sz="1000" dirty="0" smtClean="0">
                <a:solidFill>
                  <a:srgbClr val="000000"/>
                </a:solidFill>
                <a:latin typeface="Arial" pitchFamily="34" charset="0"/>
                <a:cs typeface="Arial" pitchFamily="34" charset="0"/>
              </a:rPr>
              <a:t>obtuvo:</a:t>
            </a:r>
          </a:p>
          <a:p>
            <a:pPr marL="450850" lvl="1" indent="-96838"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Error de estimación absoluto teórico: 3.46% </a:t>
            </a:r>
            <a:r>
              <a:rPr lang="es-MX" sz="1000" dirty="0" smtClean="0">
                <a:solidFill>
                  <a:srgbClr val="000000"/>
                </a:solidFill>
                <a:latin typeface="Arial" pitchFamily="34" charset="0"/>
                <a:cs typeface="Arial" pitchFamily="34" charset="0"/>
              </a:rPr>
              <a:t>al </a:t>
            </a:r>
            <a:r>
              <a:rPr lang="es-MX" sz="1000" b="1" dirty="0" smtClean="0">
                <a:solidFill>
                  <a:srgbClr val="000000"/>
                </a:solidFill>
                <a:latin typeface="Arial" pitchFamily="34" charset="0"/>
                <a:cs typeface="Arial" pitchFamily="34" charset="0"/>
              </a:rPr>
              <a:t>95% de confianza</a:t>
            </a:r>
            <a:endParaRPr lang="es-MX" sz="1000" b="1" dirty="0">
              <a:solidFill>
                <a:srgbClr val="000000"/>
              </a:solidFill>
              <a:latin typeface="Arial" pitchFamily="34" charset="0"/>
              <a:cs typeface="Arial" pitchFamily="34" charset="0"/>
            </a:endParaRPr>
          </a:p>
          <a:p>
            <a:pPr marL="450850" lvl="1" indent="-96838"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Error estándar estimado</a:t>
            </a:r>
            <a:r>
              <a:rPr lang="es-MX" sz="1000" dirty="0" smtClean="0">
                <a:solidFill>
                  <a:srgbClr val="000000"/>
                </a:solidFill>
                <a:latin typeface="Arial" pitchFamily="34" charset="0"/>
                <a:cs typeface="Arial" pitchFamily="34" charset="0"/>
              </a:rPr>
              <a:t> menor al </a:t>
            </a:r>
            <a:r>
              <a:rPr lang="es-MX" sz="1000" b="1" dirty="0" smtClean="0">
                <a:solidFill>
                  <a:srgbClr val="000000"/>
                </a:solidFill>
                <a:latin typeface="Arial" pitchFamily="34" charset="0"/>
                <a:cs typeface="Arial" pitchFamily="34" charset="0"/>
              </a:rPr>
              <a:t>3.4% </a:t>
            </a:r>
            <a:r>
              <a:rPr lang="es-MX" sz="1000" dirty="0" smtClean="0">
                <a:solidFill>
                  <a:srgbClr val="000000"/>
                </a:solidFill>
                <a:latin typeface="Arial" pitchFamily="34" charset="0"/>
                <a:cs typeface="Arial" pitchFamily="34" charset="0"/>
              </a:rPr>
              <a:t>al </a:t>
            </a:r>
            <a:r>
              <a:rPr lang="es-MX" sz="1000" b="1" dirty="0" smtClean="0">
                <a:solidFill>
                  <a:srgbClr val="000000"/>
                </a:solidFill>
                <a:latin typeface="Arial" pitchFamily="34" charset="0"/>
                <a:cs typeface="Arial" pitchFamily="34" charset="0"/>
              </a:rPr>
              <a:t>95% de confianza</a:t>
            </a:r>
          </a:p>
          <a:p>
            <a:pPr marL="450850" lvl="1" indent="-96838" eaLnBrk="0" hangingPunct="0">
              <a:lnSpc>
                <a:spcPct val="90000"/>
              </a:lnSpc>
              <a:spcBef>
                <a:spcPct val="20000"/>
              </a:spcBef>
              <a:buFontTx/>
              <a:buChar char="–"/>
            </a:pPr>
            <a:r>
              <a:rPr lang="es-MX" sz="1000" b="1" dirty="0" smtClean="0">
                <a:solidFill>
                  <a:srgbClr val="000000"/>
                </a:solidFill>
                <a:latin typeface="Arial" pitchFamily="34" charset="0"/>
                <a:cs typeface="Arial" pitchFamily="34" charset="0"/>
              </a:rPr>
              <a:t>Raíz cuadrada del efecto </a:t>
            </a:r>
            <a:r>
              <a:rPr lang="es-MX" sz="1000" b="1" dirty="0">
                <a:solidFill>
                  <a:srgbClr val="000000"/>
                </a:solidFill>
                <a:latin typeface="Arial" pitchFamily="34" charset="0"/>
                <a:cs typeface="Arial" pitchFamily="34" charset="0"/>
              </a:rPr>
              <a:t>de diseño </a:t>
            </a:r>
            <a:r>
              <a:rPr lang="es-MX" sz="1000" dirty="0">
                <a:solidFill>
                  <a:srgbClr val="000000"/>
                </a:solidFill>
                <a:latin typeface="Arial" pitchFamily="34" charset="0"/>
                <a:cs typeface="Arial" pitchFamily="34" charset="0"/>
              </a:rPr>
              <a:t>(Pérdida o ganancia en la eficiencia del diseño de muestreo, ocasionada por el efecto de conglomerar elementos de la población para formar unidades </a:t>
            </a:r>
            <a:r>
              <a:rPr lang="es-MX" sz="1000" dirty="0" err="1" smtClean="0">
                <a:solidFill>
                  <a:srgbClr val="000000"/>
                </a:solidFill>
                <a:latin typeface="Arial" pitchFamily="34" charset="0"/>
                <a:cs typeface="Arial" pitchFamily="34" charset="0"/>
              </a:rPr>
              <a:t>muestrales</a:t>
            </a:r>
            <a:r>
              <a:rPr lang="es-MX" sz="1000" dirty="0" smtClean="0">
                <a:solidFill>
                  <a:srgbClr val="000000"/>
                </a:solidFill>
                <a:latin typeface="Arial" pitchFamily="34" charset="0"/>
                <a:cs typeface="Arial" pitchFamily="34" charset="0"/>
              </a:rPr>
              <a:t>) va de </a:t>
            </a:r>
            <a:r>
              <a:rPr lang="es-MX" sz="1000" b="1" dirty="0" smtClean="0">
                <a:solidFill>
                  <a:srgbClr val="000000"/>
                </a:solidFill>
                <a:latin typeface="Arial" pitchFamily="34" charset="0"/>
                <a:cs typeface="Arial" pitchFamily="34" charset="0"/>
              </a:rPr>
              <a:t>0.999 </a:t>
            </a:r>
            <a:r>
              <a:rPr lang="es-MX" sz="1000" dirty="0" smtClean="0">
                <a:solidFill>
                  <a:srgbClr val="000000"/>
                </a:solidFill>
                <a:latin typeface="Arial" pitchFamily="34" charset="0"/>
                <a:cs typeface="Arial" pitchFamily="34" charset="0"/>
              </a:rPr>
              <a:t>a </a:t>
            </a:r>
            <a:r>
              <a:rPr lang="es-MX" sz="1000" b="1" dirty="0" smtClean="0">
                <a:solidFill>
                  <a:srgbClr val="000000"/>
                </a:solidFill>
                <a:latin typeface="Arial" pitchFamily="34" charset="0"/>
                <a:cs typeface="Arial" pitchFamily="34" charset="0"/>
              </a:rPr>
              <a:t>1.505</a:t>
            </a:r>
            <a:endParaRPr lang="es-MX" sz="1000" dirty="0">
              <a:solidFill>
                <a:srgbClr val="000000"/>
              </a:solidFill>
              <a:latin typeface="Arial" pitchFamily="34" charset="0"/>
              <a:cs typeface="Arial" pitchFamily="34" charset="0"/>
            </a:endParaRPr>
          </a:p>
          <a:p>
            <a:pPr marL="450850" lvl="1" indent="-96838" eaLnBrk="0" hangingPunct="0">
              <a:lnSpc>
                <a:spcPct val="90000"/>
              </a:lnSpc>
              <a:spcBef>
                <a:spcPct val="20000"/>
              </a:spcBef>
              <a:buFontTx/>
              <a:buChar char="–"/>
            </a:pPr>
            <a:endParaRPr lang="es-MX" sz="1000" b="1" dirty="0">
              <a:solidFill>
                <a:srgbClr val="000000"/>
              </a:solidFill>
              <a:latin typeface="Arial" pitchFamily="34" charset="0"/>
              <a:cs typeface="Arial" pitchFamily="34" charset="0"/>
            </a:endParaRPr>
          </a:p>
          <a:p>
            <a:pPr marL="95250" indent="-95250" eaLnBrk="0" hangingPunct="0">
              <a:lnSpc>
                <a:spcPct val="90000"/>
              </a:lnSpc>
              <a:spcBef>
                <a:spcPct val="20000"/>
              </a:spcBef>
              <a:buFontTx/>
              <a:buChar char="•"/>
            </a:pPr>
            <a:r>
              <a:rPr lang="es-MX" sz="1000" b="1" dirty="0">
                <a:solidFill>
                  <a:srgbClr val="000000"/>
                </a:solidFill>
                <a:latin typeface="Arial" pitchFamily="34" charset="0"/>
                <a:cs typeface="Arial" pitchFamily="34" charset="0"/>
              </a:rPr>
              <a:t>Referencia Bibliográfica seguida: </a:t>
            </a:r>
            <a:r>
              <a:rPr lang="es-ES" sz="1000" b="1" dirty="0" err="1">
                <a:solidFill>
                  <a:srgbClr val="000000"/>
                </a:solidFill>
                <a:latin typeface="Arial" pitchFamily="34" charset="0"/>
                <a:cs typeface="Arial" pitchFamily="34" charset="0"/>
              </a:rPr>
              <a:t>Särndal</a:t>
            </a:r>
            <a:r>
              <a:rPr lang="es-ES" sz="1000" b="1" dirty="0">
                <a:solidFill>
                  <a:srgbClr val="000000"/>
                </a:solidFill>
                <a:latin typeface="Arial" pitchFamily="34" charset="0"/>
                <a:cs typeface="Arial" pitchFamily="34" charset="0"/>
              </a:rPr>
              <a:t>, C.-E., </a:t>
            </a:r>
            <a:r>
              <a:rPr lang="es-ES" sz="1000" b="1" dirty="0" err="1">
                <a:solidFill>
                  <a:srgbClr val="000000"/>
                </a:solidFill>
                <a:latin typeface="Arial" pitchFamily="34" charset="0"/>
                <a:cs typeface="Arial" pitchFamily="34" charset="0"/>
              </a:rPr>
              <a:t>Swensson</a:t>
            </a:r>
            <a:r>
              <a:rPr lang="es-ES" sz="1000" b="1" dirty="0">
                <a:solidFill>
                  <a:srgbClr val="000000"/>
                </a:solidFill>
                <a:latin typeface="Arial" pitchFamily="34" charset="0"/>
                <a:cs typeface="Arial" pitchFamily="34" charset="0"/>
              </a:rPr>
              <a:t>, B. &amp; </a:t>
            </a:r>
            <a:r>
              <a:rPr lang="es-ES" sz="1000" b="1" dirty="0" err="1">
                <a:solidFill>
                  <a:srgbClr val="000000"/>
                </a:solidFill>
                <a:latin typeface="Arial" pitchFamily="34" charset="0"/>
                <a:cs typeface="Arial" pitchFamily="34" charset="0"/>
              </a:rPr>
              <a:t>Wretman</a:t>
            </a:r>
            <a:r>
              <a:rPr lang="es-ES" sz="1000" b="1" dirty="0">
                <a:solidFill>
                  <a:srgbClr val="000000"/>
                </a:solidFill>
                <a:latin typeface="Arial" pitchFamily="34" charset="0"/>
                <a:cs typeface="Arial" pitchFamily="34" charset="0"/>
              </a:rPr>
              <a:t>, J. (1992) </a:t>
            </a:r>
            <a:r>
              <a:rPr lang="es-ES" sz="1000" b="1" i="1" dirty="0" err="1">
                <a:solidFill>
                  <a:srgbClr val="000000"/>
                </a:solidFill>
                <a:latin typeface="Arial" pitchFamily="34" charset="0"/>
                <a:cs typeface="Arial" pitchFamily="34" charset="0"/>
              </a:rPr>
              <a:t>Model</a:t>
            </a:r>
            <a:r>
              <a:rPr lang="es-ES" sz="1000" b="1" i="1" dirty="0">
                <a:solidFill>
                  <a:srgbClr val="000000"/>
                </a:solidFill>
                <a:latin typeface="Arial" pitchFamily="34" charset="0"/>
                <a:cs typeface="Arial" pitchFamily="34" charset="0"/>
              </a:rPr>
              <a:t> </a:t>
            </a:r>
            <a:r>
              <a:rPr lang="es-ES" sz="1000" b="1" i="1" dirty="0" err="1">
                <a:solidFill>
                  <a:srgbClr val="000000"/>
                </a:solidFill>
                <a:latin typeface="Arial" pitchFamily="34" charset="0"/>
                <a:cs typeface="Arial" pitchFamily="34" charset="0"/>
              </a:rPr>
              <a:t>Assisted</a:t>
            </a:r>
            <a:r>
              <a:rPr lang="es-ES" sz="1000" b="1" i="1" dirty="0">
                <a:solidFill>
                  <a:srgbClr val="000000"/>
                </a:solidFill>
                <a:latin typeface="Arial" pitchFamily="34" charset="0"/>
                <a:cs typeface="Arial" pitchFamily="34" charset="0"/>
              </a:rPr>
              <a:t> </a:t>
            </a:r>
            <a:r>
              <a:rPr lang="es-ES" sz="1000" b="1" i="1" dirty="0" err="1">
                <a:solidFill>
                  <a:srgbClr val="000000"/>
                </a:solidFill>
                <a:latin typeface="Arial" pitchFamily="34" charset="0"/>
                <a:cs typeface="Arial" pitchFamily="34" charset="0"/>
              </a:rPr>
              <a:t>Survey</a:t>
            </a:r>
            <a:r>
              <a:rPr lang="es-ES" sz="1000" b="1" i="1" dirty="0">
                <a:solidFill>
                  <a:srgbClr val="000000"/>
                </a:solidFill>
                <a:latin typeface="Arial" pitchFamily="34" charset="0"/>
                <a:cs typeface="Arial" pitchFamily="34" charset="0"/>
              </a:rPr>
              <a:t> </a:t>
            </a:r>
            <a:r>
              <a:rPr lang="es-ES" sz="1000" b="1" i="1" dirty="0" err="1">
                <a:solidFill>
                  <a:srgbClr val="000000"/>
                </a:solidFill>
                <a:latin typeface="Arial" pitchFamily="34" charset="0"/>
                <a:cs typeface="Arial" pitchFamily="34" charset="0"/>
              </a:rPr>
              <a:t>Sampling</a:t>
            </a:r>
            <a:r>
              <a:rPr lang="es-ES" sz="1000" b="1" dirty="0">
                <a:solidFill>
                  <a:srgbClr val="000000"/>
                </a:solidFill>
                <a:latin typeface="Arial" pitchFamily="34" charset="0"/>
                <a:cs typeface="Arial" pitchFamily="34" charset="0"/>
              </a:rPr>
              <a:t>. New York: </a:t>
            </a:r>
            <a:r>
              <a:rPr lang="es-ES" sz="1000" b="1" dirty="0" err="1" smtClean="0">
                <a:solidFill>
                  <a:srgbClr val="000000"/>
                </a:solidFill>
                <a:latin typeface="Arial" pitchFamily="34" charset="0"/>
                <a:cs typeface="Arial" pitchFamily="34" charset="0"/>
              </a:rPr>
              <a:t>Springer-Verlag</a:t>
            </a:r>
            <a:endParaRPr lang="es-ES" sz="10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11294288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2374</Words>
  <Application>Microsoft Office PowerPoint</Application>
  <PresentationFormat>Presentación en pantalla (4:3)</PresentationFormat>
  <Paragraphs>342</Paragraphs>
  <Slides>60</Slides>
  <Notes>51</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60</vt:i4>
      </vt:variant>
    </vt:vector>
  </HeadingPairs>
  <TitlesOfParts>
    <vt:vector size="62" baseType="lpstr">
      <vt:lpstr>Tema de Office</vt:lpstr>
      <vt:lpstr>Gráfico</vt:lpstr>
      <vt:lpstr>Baja California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2012-05-09T18:50:01Z</dcterms:created>
  <dcterms:modified xsi:type="dcterms:W3CDTF">2012-05-09T19:11:27Z</dcterms:modified>
</cp:coreProperties>
</file>