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144"/>
  </p:notesMasterIdLst>
  <p:sldIdLst>
    <p:sldId id="446" r:id="rId2"/>
    <p:sldId id="399" r:id="rId3"/>
    <p:sldId id="257" r:id="rId4"/>
    <p:sldId id="334" r:id="rId5"/>
    <p:sldId id="332" r:id="rId6"/>
    <p:sldId id="395" r:id="rId7"/>
    <p:sldId id="396" r:id="rId8"/>
    <p:sldId id="397" r:id="rId9"/>
    <p:sldId id="398" r:id="rId10"/>
    <p:sldId id="260" r:id="rId11"/>
    <p:sldId id="263" r:id="rId12"/>
    <p:sldId id="261" r:id="rId13"/>
    <p:sldId id="335" r:id="rId14"/>
    <p:sldId id="262" r:id="rId15"/>
    <p:sldId id="265" r:id="rId16"/>
    <p:sldId id="268" r:id="rId17"/>
    <p:sldId id="430" r:id="rId18"/>
    <p:sldId id="431" r:id="rId19"/>
    <p:sldId id="432" r:id="rId20"/>
    <p:sldId id="271" r:id="rId21"/>
    <p:sldId id="337" r:id="rId22"/>
    <p:sldId id="571" r:id="rId23"/>
    <p:sldId id="272" r:id="rId24"/>
    <p:sldId id="338" r:id="rId25"/>
    <p:sldId id="589" r:id="rId26"/>
    <p:sldId id="341" r:id="rId27"/>
    <p:sldId id="344" r:id="rId28"/>
    <p:sldId id="410" r:id="rId29"/>
    <p:sldId id="274" r:id="rId30"/>
    <p:sldId id="339" r:id="rId31"/>
    <p:sldId id="412" r:id="rId32"/>
    <p:sldId id="575" r:id="rId33"/>
    <p:sldId id="433" r:id="rId34"/>
    <p:sldId id="576" r:id="rId35"/>
    <p:sldId id="577" r:id="rId36"/>
    <p:sldId id="343" r:id="rId37"/>
    <p:sldId id="578" r:id="rId38"/>
    <p:sldId id="400" r:id="rId39"/>
    <p:sldId id="401" r:id="rId40"/>
    <p:sldId id="579" r:id="rId41"/>
    <p:sldId id="580" r:id="rId42"/>
    <p:sldId id="406" r:id="rId43"/>
    <p:sldId id="407" r:id="rId44"/>
    <p:sldId id="581" r:id="rId45"/>
    <p:sldId id="598" r:id="rId46"/>
    <p:sldId id="478" r:id="rId47"/>
    <p:sldId id="582" r:id="rId48"/>
    <p:sldId id="426" r:id="rId49"/>
    <p:sldId id="583" r:id="rId50"/>
    <p:sldId id="584" r:id="rId51"/>
    <p:sldId id="468" r:id="rId52"/>
    <p:sldId id="444" r:id="rId53"/>
    <p:sldId id="445" r:id="rId54"/>
    <p:sldId id="590" r:id="rId55"/>
    <p:sldId id="596" r:id="rId56"/>
    <p:sldId id="597" r:id="rId57"/>
    <p:sldId id="440" r:id="rId58"/>
    <p:sldId id="456" r:id="rId59"/>
    <p:sldId id="441" r:id="rId60"/>
    <p:sldId id="439" r:id="rId61"/>
    <p:sldId id="459" r:id="rId62"/>
    <p:sldId id="460" r:id="rId63"/>
    <p:sldId id="461" r:id="rId64"/>
    <p:sldId id="449" r:id="rId65"/>
    <p:sldId id="442" r:id="rId66"/>
    <p:sldId id="443" r:id="rId67"/>
    <p:sldId id="566" r:id="rId68"/>
    <p:sldId id="591" r:id="rId69"/>
    <p:sldId id="570" r:id="rId70"/>
    <p:sldId id="361" r:id="rId71"/>
    <p:sldId id="360" r:id="rId72"/>
    <p:sldId id="469" r:id="rId73"/>
    <p:sldId id="470" r:id="rId74"/>
    <p:sldId id="471" r:id="rId75"/>
    <p:sldId id="472" r:id="rId76"/>
    <p:sldId id="473" r:id="rId77"/>
    <p:sldId id="474" r:id="rId78"/>
    <p:sldId id="475" r:id="rId79"/>
    <p:sldId id="476" r:id="rId80"/>
    <p:sldId id="477" r:id="rId81"/>
    <p:sldId id="363" r:id="rId82"/>
    <p:sldId id="463" r:id="rId83"/>
    <p:sldId id="464" r:id="rId84"/>
    <p:sldId id="465" r:id="rId85"/>
    <p:sldId id="593" r:id="rId86"/>
    <p:sldId id="592" r:id="rId87"/>
    <p:sldId id="594" r:id="rId88"/>
    <p:sldId id="358" r:id="rId89"/>
    <p:sldId id="308" r:id="rId90"/>
    <p:sldId id="309" r:id="rId91"/>
    <p:sldId id="310" r:id="rId92"/>
    <p:sldId id="585" r:id="rId93"/>
    <p:sldId id="586" r:id="rId94"/>
    <p:sldId id="587" r:id="rId95"/>
    <p:sldId id="599" r:id="rId96"/>
    <p:sldId id="320" r:id="rId97"/>
    <p:sldId id="316" r:id="rId98"/>
    <p:sldId id="522" r:id="rId99"/>
    <p:sldId id="523" r:id="rId100"/>
    <p:sldId id="524" r:id="rId101"/>
    <p:sldId id="525" r:id="rId102"/>
    <p:sldId id="527" r:id="rId103"/>
    <p:sldId id="528" r:id="rId104"/>
    <p:sldId id="529" r:id="rId105"/>
    <p:sldId id="530" r:id="rId106"/>
    <p:sldId id="532" r:id="rId107"/>
    <p:sldId id="533" r:id="rId108"/>
    <p:sldId id="534" r:id="rId109"/>
    <p:sldId id="535" r:id="rId110"/>
    <p:sldId id="536" r:id="rId111"/>
    <p:sldId id="559" r:id="rId112"/>
    <p:sldId id="560" r:id="rId113"/>
    <p:sldId id="561" r:id="rId114"/>
    <p:sldId id="562" r:id="rId115"/>
    <p:sldId id="563" r:id="rId116"/>
    <p:sldId id="564" r:id="rId117"/>
    <p:sldId id="565" r:id="rId118"/>
    <p:sldId id="537" r:id="rId119"/>
    <p:sldId id="588" r:id="rId120"/>
    <p:sldId id="595" r:id="rId121"/>
    <p:sldId id="538" r:id="rId122"/>
    <p:sldId id="539" r:id="rId123"/>
    <p:sldId id="540" r:id="rId124"/>
    <p:sldId id="541" r:id="rId125"/>
    <p:sldId id="542" r:id="rId126"/>
    <p:sldId id="543" r:id="rId127"/>
    <p:sldId id="544" r:id="rId128"/>
    <p:sldId id="545" r:id="rId129"/>
    <p:sldId id="546" r:id="rId130"/>
    <p:sldId id="547" r:id="rId131"/>
    <p:sldId id="548" r:id="rId132"/>
    <p:sldId id="549" r:id="rId133"/>
    <p:sldId id="550" r:id="rId134"/>
    <p:sldId id="551" r:id="rId135"/>
    <p:sldId id="552" r:id="rId136"/>
    <p:sldId id="553" r:id="rId137"/>
    <p:sldId id="555" r:id="rId138"/>
    <p:sldId id="556" r:id="rId139"/>
    <p:sldId id="557" r:id="rId140"/>
    <p:sldId id="558" r:id="rId141"/>
    <p:sldId id="318" r:id="rId142"/>
    <p:sldId id="353" r:id="rId143"/>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uyi"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p:scale>
          <a:sx n="90" d="100"/>
          <a:sy n="90" d="100"/>
        </p:scale>
        <p:origin x="-1496" y="-136"/>
      </p:cViewPr>
      <p:guideLst>
        <p:guide orient="horz" pos="2160"/>
        <p:guide pos="2880"/>
      </p:guideLst>
    </p:cSldViewPr>
  </p:slideViewPr>
  <p:outlineViewPr>
    <p:cViewPr>
      <p:scale>
        <a:sx n="33" d="100"/>
        <a:sy n="33" d="100"/>
      </p:scale>
      <p:origin x="0" y="5183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15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notesMaster" Target="notesMasters/notesMaster1.xml"/><Relationship Id="rId145" Type="http://schemas.openxmlformats.org/officeDocument/2006/relationships/printerSettings" Target="printerSettings/printerSettings1.bin"/><Relationship Id="rId146" Type="http://schemas.openxmlformats.org/officeDocument/2006/relationships/commentAuthors" Target="commentAuthors.xml"/><Relationship Id="rId147" Type="http://schemas.openxmlformats.org/officeDocument/2006/relationships/presProps" Target="presProps.xml"/><Relationship Id="rId148" Type="http://schemas.openxmlformats.org/officeDocument/2006/relationships/viewProps" Target="viewProps.xml"/><Relationship Id="rId14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27542925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9" name="Shape 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dirty="0"/>
          </a:p>
        </p:txBody>
      </p:sp>
      <p:sp>
        <p:nvSpPr>
          <p:cNvPr id="154" name="Shape 1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dirty="0"/>
          </a:p>
        </p:txBody>
      </p:sp>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dirty="0"/>
          </a:p>
        </p:txBody>
      </p:sp>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baseline="0" dirty="0" smtClean="0"/>
          </a:p>
          <a:p>
            <a:pPr>
              <a:buNone/>
            </a:pPr>
            <a:endParaRPr lang="es-ES" baseline="0" dirty="0" smtClean="0"/>
          </a:p>
          <a:p>
            <a:pPr>
              <a:buNone/>
            </a:pPr>
            <a:r>
              <a:rPr lang="es-ES" baseline="0" dirty="0" smtClean="0"/>
              <a:t>Agregar Trabajadores y Productores en Movimiento.</a:t>
            </a:r>
          </a:p>
          <a:p>
            <a:pPr>
              <a:buNone/>
            </a:pPr>
            <a:endParaRPr lang="es-ES" baseline="0" dirty="0" smtClean="0"/>
          </a:p>
          <a:p>
            <a:pPr>
              <a:buNone/>
            </a:pPr>
            <a:r>
              <a:rPr lang="es-ES" baseline="0" dirty="0" err="1" smtClean="0"/>
              <a:t>Fundacion</a:t>
            </a:r>
            <a:r>
              <a:rPr lang="es-ES" baseline="0" dirty="0" smtClean="0"/>
              <a:t> Municipios en Movimiento</a:t>
            </a:r>
            <a:endParaRPr lang="es-ES" dirty="0"/>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dirty="0"/>
          </a:p>
        </p:txBody>
      </p:sp>
      <p:sp>
        <p:nvSpPr>
          <p:cNvPr id="174" name="Shape 1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baseline="0" dirty="0" smtClean="0"/>
          </a:p>
          <a:p>
            <a:pPr>
              <a:buNone/>
            </a:pPr>
            <a:endParaRPr lang="es-ES" baseline="0" dirty="0" smtClean="0"/>
          </a:p>
          <a:p>
            <a:pPr>
              <a:buNone/>
            </a:pPr>
            <a:r>
              <a:rPr lang="es-ES" baseline="0" dirty="0" smtClean="0"/>
              <a:t>Agregar Trabajadores y Productores en Movimiento.</a:t>
            </a:r>
          </a:p>
          <a:p>
            <a:pPr>
              <a:buNone/>
            </a:pPr>
            <a:endParaRPr lang="es-ES" baseline="0" dirty="0" smtClean="0"/>
          </a:p>
          <a:p>
            <a:pPr>
              <a:buNone/>
            </a:pPr>
            <a:r>
              <a:rPr lang="es-ES" baseline="0" dirty="0" err="1" smtClean="0"/>
              <a:t>Fundacion</a:t>
            </a:r>
            <a:r>
              <a:rPr lang="es-ES" baseline="0" dirty="0" smtClean="0"/>
              <a:t> Municipios en Movimiento</a:t>
            </a:r>
            <a:endParaRPr lang="es-ES" dirty="0"/>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baseline="0" dirty="0" smtClean="0"/>
          </a:p>
          <a:p>
            <a:pPr>
              <a:buNone/>
            </a:pPr>
            <a:endParaRPr lang="es-ES" baseline="0" dirty="0" smtClean="0"/>
          </a:p>
          <a:p>
            <a:pPr>
              <a:buNone/>
            </a:pPr>
            <a:r>
              <a:rPr lang="es-ES" baseline="0" dirty="0" smtClean="0"/>
              <a:t>Agregar Trabajadores y Productores en Movimiento.</a:t>
            </a:r>
          </a:p>
          <a:p>
            <a:pPr>
              <a:buNone/>
            </a:pPr>
            <a:endParaRPr lang="es-ES" baseline="0" dirty="0" smtClean="0"/>
          </a:p>
          <a:p>
            <a:pPr>
              <a:buNone/>
            </a:pPr>
            <a:r>
              <a:rPr lang="es-ES" baseline="0" dirty="0" err="1" smtClean="0"/>
              <a:t>Fundacion</a:t>
            </a:r>
            <a:r>
              <a:rPr lang="es-ES" baseline="0" dirty="0" smtClean="0"/>
              <a:t> Municipios en Movimiento</a:t>
            </a:r>
            <a:endParaRPr lang="es-ES" dirty="0"/>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Rot="1" noChangeAspect="1" noChangeArrowheads="1"/>
          </p:cNvSpPr>
          <p:nvPr>
            <p:ph type="sldImg"/>
          </p:nvPr>
        </p:nvSpPr>
        <p:spPr>
          <a:xfrm>
            <a:off x="1143000" y="685800"/>
            <a:ext cx="4572000" cy="3429000"/>
          </a:xfrm>
        </p:spPr>
      </p:sp>
      <p:sp>
        <p:nvSpPr>
          <p:cNvPr id="26626" name="Rectangle 2"/>
          <p:cNvSpPr>
            <a:spLocks noGrp="1" noChangeArrowheads="1"/>
          </p:cNvSpPr>
          <p:nvPr>
            <p:ph type="body" idx="1"/>
          </p:nvPr>
        </p:nvSpPr>
        <p:spPr/>
        <p:txBody>
          <a:bodyPr/>
          <a:lstStyle/>
          <a:p>
            <a:pPr eaLnBrk="1">
              <a:lnSpc>
                <a:spcPct val="100000"/>
              </a:lnSpc>
              <a:defRPr/>
            </a:pPr>
            <a:endParaRPr lang="es-MX" dirty="0" smtClean="0">
              <a:ea typeface="ＭＳ Ｐゴシック" charset="0"/>
              <a:sym typeface="Avenir Roman"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Rot="1" noChangeAspect="1" noChangeArrowheads="1"/>
          </p:cNvSpPr>
          <p:nvPr>
            <p:ph type="sldImg"/>
          </p:nvPr>
        </p:nvSpPr>
        <p:spPr>
          <a:xfrm>
            <a:off x="1143000" y="685800"/>
            <a:ext cx="4572000" cy="3429000"/>
          </a:xfrm>
        </p:spPr>
      </p:sp>
      <p:sp>
        <p:nvSpPr>
          <p:cNvPr id="33794" name="Rectangle 2"/>
          <p:cNvSpPr>
            <a:spLocks noGrp="1" noChangeArrowheads="1"/>
          </p:cNvSpPr>
          <p:nvPr>
            <p:ph type="body" idx="1"/>
          </p:nvPr>
        </p:nvSpPr>
        <p:spPr/>
        <p:txBody>
          <a:bodyPr/>
          <a:lstStyle/>
          <a:p>
            <a:pPr eaLnBrk="1">
              <a:lnSpc>
                <a:spcPct val="100000"/>
              </a:lnSpc>
            </a:pPr>
            <a:endParaRPr lang="es-MX" altLang="es-MX" sz="1200" smtClean="0">
              <a:latin typeface="Trebuchet MS" pitchFamily="34" charset="0"/>
              <a:sym typeface="Trebuchet MS" pitchFamily="34" charset="0"/>
            </a:endParaRPr>
          </a:p>
          <a:p>
            <a:pPr eaLnBrk="1">
              <a:lnSpc>
                <a:spcPct val="100000"/>
              </a:lnSpc>
            </a:pPr>
            <a:r>
              <a:rPr lang="es-MX" altLang="es-MX" sz="1200" smtClean="0">
                <a:latin typeface="Trebuchet MS" pitchFamily="34" charset="0"/>
                <a:sym typeface="Trebuchet MS" pitchFamily="34" charset="0"/>
              </a:rPr>
              <a:t>Más </a:t>
            </a:r>
            <a:endParaRPr lang="es-MX" altLang="es-MX" smtClean="0">
              <a:latin typeface="Avenir Roman" pitchFamily="1"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Rot="1" noChangeAspect="1" noChangeArrowheads="1"/>
          </p:cNvSpPr>
          <p:nvPr>
            <p:ph type="sldImg"/>
          </p:nvPr>
        </p:nvSpPr>
        <p:spPr>
          <a:xfrm>
            <a:off x="1143000" y="685800"/>
            <a:ext cx="4572000" cy="3429000"/>
          </a:xfrm>
        </p:spPr>
      </p:sp>
      <p:sp>
        <p:nvSpPr>
          <p:cNvPr id="33794" name="Rectangle 2"/>
          <p:cNvSpPr>
            <a:spLocks noGrp="1" noChangeArrowheads="1"/>
          </p:cNvSpPr>
          <p:nvPr>
            <p:ph type="body" idx="1"/>
          </p:nvPr>
        </p:nvSpPr>
        <p:spPr/>
        <p:txBody>
          <a:bodyPr/>
          <a:lstStyle/>
          <a:p>
            <a:pPr eaLnBrk="1">
              <a:lnSpc>
                <a:spcPct val="100000"/>
              </a:lnSpc>
              <a:defRPr/>
            </a:pPr>
            <a:endParaRPr lang="es-MX" sz="1200" dirty="0" smtClean="0">
              <a:latin typeface="Trebuchet MS" charset="0"/>
              <a:ea typeface="ＭＳ Ｐゴシック" charset="0"/>
              <a:cs typeface="Trebuchet MS" charset="0"/>
              <a:sym typeface="Trebuchet MS" charset="0"/>
            </a:endParaRPr>
          </a:p>
          <a:p>
            <a:pPr eaLnBrk="1">
              <a:lnSpc>
                <a:spcPct val="100000"/>
              </a:lnSpc>
              <a:defRPr/>
            </a:pPr>
            <a:endParaRPr lang="es-MX" dirty="0" smtClean="0">
              <a:ea typeface="ＭＳ Ｐゴシック" charset="0"/>
              <a:sym typeface="Avenir Roman"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10" name="Shape 2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448" name="Shape 4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s-ES_tradnl" dirty="0" smtClean="0"/>
              <a:t>Poner el ícono del ciudadano y decir que en este momento todos podremos</a:t>
            </a:r>
            <a:r>
              <a:rPr lang="es-ES_tradnl" baseline="0" dirty="0" smtClean="0"/>
              <a:t> bajar la información en celulares. Y la plataforma y gaceta ciudadana, mas pagina web y todas nuestras redes </a:t>
            </a:r>
            <a:r>
              <a:rPr lang="es-ES_tradnl" baseline="0" dirty="0" err="1" smtClean="0"/>
              <a:t>socaieles</a:t>
            </a:r>
            <a:endParaRPr dirty="0"/>
          </a:p>
        </p:txBody>
      </p:sp>
      <p:sp>
        <p:nvSpPr>
          <p:cNvPr id="448" name="Shape 4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448" name="Shape 4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40" name="Shape 3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45" name="Shape 3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50" name="Shape 3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55" name="Shape 3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60" name="Shape 3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05" name="Shape 4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85" name="Shape 3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Shape 45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58" name="Shape 4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10" name="Shape 4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15" name="Shape 4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421" name="Shape 4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Shape 42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26" name="Shape 4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Shape 43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432" name="Shape 4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37" name="Shape 4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Shape 44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dirty="0"/>
          </a:p>
        </p:txBody>
      </p:sp>
      <p:sp>
        <p:nvSpPr>
          <p:cNvPr id="443" name="Shape 4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buNone/>
            </a:pPr>
            <a:endParaRPr lang="es-ES" dirty="0"/>
          </a:p>
        </p:txBody>
      </p:sp>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rtl="0">
              <a:buNone/>
            </a:pPr>
            <a:endParaRPr lang="es-ES" dirty="0"/>
          </a:p>
        </p:txBody>
      </p:sp>
      <p:sp>
        <p:nvSpPr>
          <p:cNvPr id="463" name="Shape 4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Arial"/>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8" name="Shape 18"/>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19" name="Shape 1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20" name="Shape 2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21" name="Shape 21"/>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4" name="Shape 24"/>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buClr>
                <a:srgbClr val="888888"/>
              </a:buClr>
              <a:buFont typeface="Arial"/>
              <a:buNone/>
              <a:defRPr/>
            </a:lvl1pPr>
            <a:lvl2pPr marL="457200" indent="0" rtl="0">
              <a:buClr>
                <a:srgbClr val="888888"/>
              </a:buClr>
              <a:buFont typeface="Arial"/>
              <a:buNone/>
              <a:defRPr/>
            </a:lvl2pPr>
            <a:lvl3pPr marL="914400" indent="0" rtl="0">
              <a:buClr>
                <a:srgbClr val="888888"/>
              </a:buClr>
              <a:buFont typeface="Arial"/>
              <a:buNone/>
              <a:defRPr/>
            </a:lvl3pPr>
            <a:lvl4pPr marL="1371600" indent="0" rtl="0">
              <a:buClr>
                <a:srgbClr val="888888"/>
              </a:buClr>
              <a:buFont typeface="Arial"/>
              <a:buNone/>
              <a:defRPr/>
            </a:lvl4pPr>
            <a:lvl5pPr marL="1828800" indent="0" rtl="0">
              <a:buClr>
                <a:srgbClr val="888888"/>
              </a:buClr>
              <a:buFont typeface="Arial"/>
              <a:buNone/>
              <a:defRPr/>
            </a:lvl5pPr>
            <a:lvl6pPr marL="2286000" indent="0" rtl="0">
              <a:buClr>
                <a:srgbClr val="888888"/>
              </a:buClr>
              <a:buFont typeface="Calibri"/>
              <a:buNone/>
              <a:defRPr/>
            </a:lvl6pPr>
            <a:lvl7pPr marL="2743200" indent="0" rtl="0">
              <a:buClr>
                <a:srgbClr val="888888"/>
              </a:buClr>
              <a:buFont typeface="Calibri"/>
              <a:buNone/>
              <a:defRPr/>
            </a:lvl7pPr>
            <a:lvl8pPr marL="3200400" indent="0" rtl="0">
              <a:buClr>
                <a:srgbClr val="888888"/>
              </a:buClr>
              <a:buFont typeface="Calibri"/>
              <a:buNone/>
              <a:defRPr/>
            </a:lvl8pPr>
            <a:lvl9pPr marL="3657600" indent="0" rtl="0">
              <a:buClr>
                <a:srgbClr val="888888"/>
              </a:buClr>
              <a:buFont typeface="Calibri"/>
              <a:buNone/>
              <a:defRPr/>
            </a:lvl9pPr>
          </a:lstStyle>
          <a:p>
            <a:endParaRPr/>
          </a:p>
        </p:txBody>
      </p:sp>
      <p:sp>
        <p:nvSpPr>
          <p:cNvPr id="25" name="Shape 2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26" name="Shape 2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27" name="Shape 2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Arial"/>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0" name="Shape 30"/>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1" name="Shape 31"/>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2" name="Shape 3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33" name="Shape 3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34" name="Shape 34"/>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7" name="Shape 37"/>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buFont typeface="Arial"/>
              <a:buNone/>
              <a:defRPr/>
            </a:lvl1pPr>
            <a:lvl2pPr marL="457200" indent="0" rtl="0">
              <a:buFont typeface="Arial"/>
              <a:buNone/>
              <a:defRPr/>
            </a:lvl2pPr>
            <a:lvl3pPr marL="914400" indent="0" rtl="0">
              <a:buFont typeface="Arial"/>
              <a:buNone/>
              <a:defRPr/>
            </a:lvl3pPr>
            <a:lvl4pPr marL="1371600" indent="0" rtl="0">
              <a:buFont typeface="Arial"/>
              <a:buNone/>
              <a:defRPr/>
            </a:lvl4pPr>
            <a:lvl5pPr marL="1828800" indent="0" rtl="0">
              <a:buFont typeface="Arial"/>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38" name="Shape 38"/>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9" name="Shape 39"/>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buFont typeface="Arial"/>
              <a:buNone/>
              <a:defRPr/>
            </a:lvl1pPr>
            <a:lvl2pPr marL="457200" indent="0" rtl="0">
              <a:buFont typeface="Arial"/>
              <a:buNone/>
              <a:defRPr/>
            </a:lvl2pPr>
            <a:lvl3pPr marL="914400" indent="0" rtl="0">
              <a:buFont typeface="Arial"/>
              <a:buNone/>
              <a:defRPr/>
            </a:lvl3pPr>
            <a:lvl4pPr marL="1371600" indent="0" rtl="0">
              <a:buFont typeface="Arial"/>
              <a:buNone/>
              <a:defRPr/>
            </a:lvl4pPr>
            <a:lvl5pPr marL="1828800" indent="0" rtl="0">
              <a:buFont typeface="Arial"/>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40" name="Shape 40"/>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41" name="Shape 4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42" name="Shape 4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43" name="Shape 4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Arial"/>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49"/>
        <p:cNvGrpSpPr/>
        <p:nvPr/>
      </p:nvGrpSpPr>
      <p:grpSpPr>
        <a:xfrm>
          <a:off x="0" y="0"/>
          <a:ext cx="0" cy="0"/>
          <a:chOff x="0" y="0"/>
          <a:chExt cx="0" cy="0"/>
        </a:xfrm>
      </p:grpSpPr>
      <p:sp>
        <p:nvSpPr>
          <p:cNvPr id="50" name="Shape 5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1" name="Shape 5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2" name="Shape 52"/>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55" name="Shape 5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56" name="Shape 56"/>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buFont typeface="Arial"/>
              <a:buNone/>
              <a:defRPr/>
            </a:lvl1pPr>
            <a:lvl2pPr marL="457200" indent="0" rtl="0">
              <a:buFont typeface="Arial"/>
              <a:buNone/>
              <a:defRPr/>
            </a:lvl2pPr>
            <a:lvl3pPr marL="914400" indent="0" rtl="0">
              <a:buFont typeface="Arial"/>
              <a:buNone/>
              <a:defRPr/>
            </a:lvl3pPr>
            <a:lvl4pPr marL="1371600" indent="0" rtl="0">
              <a:buFont typeface="Arial"/>
              <a:buNone/>
              <a:defRPr/>
            </a:lvl4pPr>
            <a:lvl5pPr marL="1828800" indent="0" rtl="0">
              <a:buFont typeface="Arial"/>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57" name="Shape 5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8" name="Shape 5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9" name="Shape 5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ítulo y texto vertical">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Arial"/>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69" name="Shape 69"/>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70" name="Shape 7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1" name="Shape 7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2" name="Shape 72"/>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Título vertical y texto">
    <p:spTree>
      <p:nvGrpSpPr>
        <p:cNvPr id="1" name="Shape 73"/>
        <p:cNvGrpSpPr/>
        <p:nvPr/>
      </p:nvGrpSpPr>
      <p:grpSpPr>
        <a:xfrm>
          <a:off x="0" y="0"/>
          <a:ext cx="0" cy="0"/>
          <a:chOff x="0" y="0"/>
          <a:chExt cx="0" cy="0"/>
        </a:xfrm>
      </p:grpSpPr>
      <p:sp>
        <p:nvSpPr>
          <p:cNvPr id="74" name="Shape 74"/>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algn="ctr" rtl="0">
              <a:spcBef>
                <a:spcPts val="0"/>
              </a:spcBef>
              <a:buClr>
                <a:schemeClr val="dk1"/>
              </a:buClr>
              <a:buFont typeface="Arial"/>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75" name="Shape 75"/>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76" name="Shape 7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7" name="Shape 7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8" name="Shape 7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Arial"/>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6" name="Shape 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39700" algn="l" rtl="0">
              <a:spcBef>
                <a:spcPts val="640"/>
              </a:spcBef>
              <a:buClr>
                <a:schemeClr val="dk1"/>
              </a:buClr>
              <a:buFont typeface="Arial"/>
              <a:buChar char="•"/>
              <a:defRPr/>
            </a:lvl1pPr>
            <a:lvl2pPr marL="742950" marR="0" indent="-107950" algn="l" rtl="0">
              <a:spcBef>
                <a:spcPts val="560"/>
              </a:spcBef>
              <a:buClr>
                <a:schemeClr val="dk1"/>
              </a:buClr>
              <a:buFont typeface="Arial"/>
              <a:buChar char="–"/>
              <a:defRPr/>
            </a:lvl2pPr>
            <a:lvl3pPr marL="1143000" marR="0" indent="-76200" algn="l" rtl="0">
              <a:spcBef>
                <a:spcPts val="480"/>
              </a:spcBef>
              <a:buClr>
                <a:schemeClr val="dk1"/>
              </a:buClr>
              <a:buFont typeface="Arial"/>
              <a:buChar char="•"/>
              <a:defRPr/>
            </a:lvl3pPr>
            <a:lvl4pPr marL="1600200" marR="0" indent="-101600" algn="l" rtl="0">
              <a:spcBef>
                <a:spcPts val="400"/>
              </a:spcBef>
              <a:buClr>
                <a:schemeClr val="dk1"/>
              </a:buClr>
              <a:buFont typeface="Arial"/>
              <a:buChar char="–"/>
              <a:defRPr/>
            </a:lvl4pPr>
            <a:lvl5pPr marL="2057400" marR="0" indent="-101600" algn="l" rtl="0">
              <a:spcBef>
                <a:spcPts val="400"/>
              </a:spcBef>
              <a:buClr>
                <a:schemeClr val="dk1"/>
              </a:buClr>
              <a:buFont typeface="Arial"/>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7" name="Shape 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8" name="Shape 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9" name="Shape 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2.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3.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2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body" idx="1"/>
          </p:nvPr>
        </p:nvSpPr>
        <p:spPr>
          <a:xfrm>
            <a:off x="457200" y="534957"/>
            <a:ext cx="8229600" cy="3398099"/>
          </a:xfrm>
          <a:prstGeom prst="rect">
            <a:avLst/>
          </a:prstGeom>
          <a:noFill/>
          <a:ln>
            <a:noFill/>
          </a:ln>
        </p:spPr>
        <p:txBody>
          <a:bodyPr lIns="91425" tIns="45700" rIns="91425" bIns="45700" anchor="t" anchorCtr="0">
            <a:noAutofit/>
          </a:bodyPr>
          <a:lstStyle/>
          <a:p>
            <a:pPr marL="0" marR="0" lvl="0" indent="0" algn="ctr" rtl="0">
              <a:lnSpc>
                <a:spcPct val="150000"/>
              </a:lnSpc>
              <a:spcBef>
                <a:spcPts val="640"/>
              </a:spcBef>
              <a:buNone/>
            </a:pPr>
            <a:r>
              <a:rPr lang="es-ES" sz="5400" dirty="0">
                <a:solidFill>
                  <a:srgbClr val="7F7F7F"/>
                </a:solidFill>
              </a:rPr>
              <a:t> </a:t>
            </a:r>
          </a:p>
          <a:p>
            <a:pPr marL="0" marR="0" lvl="0" indent="0" algn="ctr" rtl="0">
              <a:lnSpc>
                <a:spcPct val="150000"/>
              </a:lnSpc>
              <a:spcBef>
                <a:spcPts val="640"/>
              </a:spcBef>
              <a:buNone/>
            </a:pPr>
            <a:r>
              <a:rPr lang="es-ES" sz="5400" b="1" dirty="0" smtClean="0">
                <a:solidFill>
                  <a:srgbClr val="7F7F7F"/>
                </a:solidFill>
              </a:rPr>
              <a:t>Informe al Consejo Ciudadano Nacional</a:t>
            </a:r>
            <a:endParaRPr lang="es-ES" sz="5400" b="1" dirty="0">
              <a:solidFill>
                <a:srgbClr val="7F7F7F"/>
              </a:solidFill>
            </a:endParaRPr>
          </a:p>
          <a:p>
            <a:pPr algn="ctr"/>
            <a:endParaRPr sz="2400" dirty="0"/>
          </a:p>
          <a:p>
            <a:pPr algn="ctr"/>
            <a:endParaRPr sz="2400" dirty="0"/>
          </a:p>
          <a:p>
            <a:pPr algn="ctr"/>
            <a:endParaRPr sz="2400" dirty="0"/>
          </a:p>
          <a:p>
            <a:pPr algn="ctr"/>
            <a:endParaRPr sz="2400" dirty="0"/>
          </a:p>
          <a:p>
            <a:pPr algn="ctr"/>
            <a:endParaRPr sz="2400" dirty="0"/>
          </a:p>
        </p:txBody>
      </p:sp>
    </p:spTree>
    <p:extLst>
      <p:ext uri="{BB962C8B-B14F-4D97-AF65-F5344CB8AC3E}">
        <p14:creationId xmlns:p14="http://schemas.microsoft.com/office/powerpoint/2010/main" val="57788090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body" idx="1"/>
          </p:nvPr>
        </p:nvSpPr>
        <p:spPr>
          <a:xfrm>
            <a:off x="457200" y="1645925"/>
            <a:ext cx="8229600" cy="3398099"/>
          </a:xfrm>
          <a:prstGeom prst="rect">
            <a:avLst/>
          </a:prstGeom>
          <a:noFill/>
          <a:ln>
            <a:noFill/>
          </a:ln>
        </p:spPr>
        <p:txBody>
          <a:bodyPr lIns="91425" tIns="45700" rIns="91425" bIns="45700" anchor="t" anchorCtr="0">
            <a:noAutofit/>
          </a:bodyPr>
          <a:lstStyle/>
          <a:p>
            <a:pPr marL="0" marR="0" lvl="0" indent="0" algn="just" rtl="0">
              <a:lnSpc>
                <a:spcPct val="150000"/>
              </a:lnSpc>
              <a:spcBef>
                <a:spcPts val="640"/>
              </a:spcBef>
              <a:buNone/>
            </a:pPr>
            <a:r>
              <a:rPr lang="es-ES" sz="3600" dirty="0">
                <a:solidFill>
                  <a:srgbClr val="7F7F7F"/>
                </a:solidFill>
              </a:rPr>
              <a:t> </a:t>
            </a:r>
          </a:p>
          <a:p>
            <a:pPr marL="0" marR="0" lvl="0" indent="0" algn="just" rtl="0">
              <a:lnSpc>
                <a:spcPct val="150000"/>
              </a:lnSpc>
              <a:spcBef>
                <a:spcPts val="640"/>
              </a:spcBef>
              <a:buNone/>
            </a:pPr>
            <a:r>
              <a:rPr lang="es-ES" sz="3600" b="1" dirty="0">
                <a:solidFill>
                  <a:srgbClr val="7F7F7F"/>
                </a:solidFill>
              </a:rPr>
              <a:t>¿Qué </a:t>
            </a:r>
            <a:r>
              <a:rPr lang="es-ES" sz="3600" b="1" dirty="0" smtClean="0">
                <a:solidFill>
                  <a:srgbClr val="7F7F7F"/>
                </a:solidFill>
              </a:rPr>
              <a:t>ha pasado en estos 6 meses?</a:t>
            </a:r>
            <a:endParaRPr lang="es-ES" sz="3600" b="1" dirty="0">
              <a:solidFill>
                <a:srgbClr val="7F7F7F"/>
              </a:solidFill>
            </a:endParaRPr>
          </a:p>
          <a:p>
            <a:endParaRPr dirty="0"/>
          </a:p>
          <a:p>
            <a:endParaRPr dirty="0"/>
          </a:p>
          <a:p>
            <a:endParaRPr dirty="0"/>
          </a:p>
          <a:p>
            <a:endParaRPr dirty="0"/>
          </a:p>
          <a:p>
            <a:endParaRPr dirty="0"/>
          </a:p>
        </p:txBody>
      </p:sp>
    </p:spTree>
    <p:extLst>
      <p:ext uri="{BB962C8B-B14F-4D97-AF65-F5344CB8AC3E}">
        <p14:creationId xmlns:p14="http://schemas.microsoft.com/office/powerpoint/2010/main" val="150787138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457200" y="458124"/>
            <a:ext cx="8229600" cy="5386500"/>
          </a:xfrm>
          <a:prstGeom prst="rect">
            <a:avLst/>
          </a:prstGeom>
          <a:noFill/>
          <a:ln>
            <a:noFill/>
          </a:ln>
        </p:spPr>
        <p:txBody>
          <a:bodyPr lIns="91425" tIns="45700" rIns="91425" bIns="45700" anchor="t" anchorCtr="0">
            <a:noAutofit/>
          </a:bodyPr>
          <a:lstStyle/>
          <a:p>
            <a:pPr marL="0" marR="0" lvl="0" indent="0" algn="just" rtl="0">
              <a:lnSpc>
                <a:spcPct val="150000"/>
              </a:lnSpc>
              <a:spcBef>
                <a:spcPts val="0"/>
              </a:spcBef>
              <a:buClr>
                <a:srgbClr val="7F7F7F"/>
              </a:buClr>
              <a:buSzPct val="25000"/>
              <a:buFont typeface="Arial"/>
              <a:buNone/>
            </a:pPr>
            <a:r>
              <a:rPr lang="es-ES" sz="3200" dirty="0" smtClean="0">
                <a:solidFill>
                  <a:srgbClr val="7F7F7F"/>
                </a:solidFill>
              </a:rPr>
              <a:t>Hace seis meses, y después de haber sido la organización política con mayor crecimiento electoral en 2013, decidimos afrontar el reto de ser la fuerza más importante del polo progresista en el proceso electoral del 2015. </a:t>
            </a:r>
            <a:endParaRPr dirty="0"/>
          </a:p>
          <a:p>
            <a:endParaRPr dirty="0"/>
          </a:p>
          <a:p>
            <a:endParaRPr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395536" y="764704"/>
            <a:ext cx="8229600" cy="3600400"/>
          </a:xfrm>
          <a:prstGeom prst="rect">
            <a:avLst/>
          </a:prstGeom>
          <a:noFill/>
          <a:ln>
            <a:noFill/>
          </a:ln>
        </p:spPr>
        <p:txBody>
          <a:bodyPr lIns="91425" tIns="45700" rIns="91425" bIns="45700" anchor="t" anchorCtr="0">
            <a:noAutofit/>
          </a:bodyPr>
          <a:lstStyle/>
          <a:p>
            <a:pPr marL="0" lvl="0" indent="0" algn="just">
              <a:lnSpc>
                <a:spcPct val="140000"/>
              </a:lnSpc>
              <a:spcBef>
                <a:spcPts val="0"/>
              </a:spcBef>
              <a:buNone/>
            </a:pPr>
            <a:r>
              <a:rPr lang="es-ES" sz="3000" dirty="0" smtClean="0">
                <a:solidFill>
                  <a:schemeClr val="bg1">
                    <a:lumMod val="50000"/>
                  </a:schemeClr>
                </a:solidFill>
              </a:rPr>
              <a:t>Estos seis meses han estado marcados por la decisión del PRD y el PAN de acompañar al PRI y sus aliados en la aprobación de reformas que pueden servir a los intereses de algunos, pero que lesionan el interés de la mayoría de los mexicanos.</a:t>
            </a:r>
            <a:endParaRPr lang="es-ES" sz="3000" dirty="0">
              <a:solidFill>
                <a:schemeClr val="bg1">
                  <a:lumMod val="50000"/>
                </a:schemeClr>
              </a:solidFill>
            </a:endParaRPr>
          </a:p>
          <a:p>
            <a:pPr marL="457200" indent="-457200">
              <a:lnSpc>
                <a:spcPct val="140000"/>
              </a:lnSpc>
              <a:spcBef>
                <a:spcPts val="0"/>
              </a:spcBef>
            </a:pPr>
            <a:endParaRPr dirty="0">
              <a:solidFill>
                <a:schemeClr val="bg1">
                  <a:lumMod val="50000"/>
                </a:schemeClr>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457200" y="790669"/>
            <a:ext cx="8229600" cy="3600000"/>
          </a:xfrm>
          <a:prstGeom prst="rect">
            <a:avLst/>
          </a:prstGeom>
          <a:noFill/>
          <a:ln>
            <a:noFill/>
          </a:ln>
        </p:spPr>
        <p:txBody>
          <a:bodyPr lIns="91425" tIns="45700" rIns="91425" bIns="45700" anchor="t" anchorCtr="0">
            <a:noAutofit/>
          </a:bodyPr>
          <a:lstStyle/>
          <a:p>
            <a:pPr marL="0" indent="0" algn="just">
              <a:lnSpc>
                <a:spcPct val="140000"/>
              </a:lnSpc>
              <a:spcBef>
                <a:spcPts val="0"/>
              </a:spcBef>
              <a:buNone/>
            </a:pPr>
            <a:r>
              <a:rPr lang="es-ES_tradnl" sz="3000" dirty="0">
                <a:solidFill>
                  <a:schemeClr val="bg1">
                    <a:lumMod val="50000"/>
                  </a:schemeClr>
                </a:solidFill>
              </a:rPr>
              <a:t>El actual gobierno prácticamente impone, sin una deliberación abierta o democrática, reformas que presentan la misma senda errónea. Las reformas aprobadas </a:t>
            </a:r>
            <a:r>
              <a:rPr lang="es-ES_tradnl" sz="3000" dirty="0" smtClean="0">
                <a:solidFill>
                  <a:schemeClr val="bg1">
                    <a:lumMod val="50000"/>
                  </a:schemeClr>
                </a:solidFill>
              </a:rPr>
              <a:t>en </a:t>
            </a:r>
            <a:r>
              <a:rPr lang="es-ES_tradnl" sz="3000" dirty="0">
                <a:solidFill>
                  <a:schemeClr val="bg1">
                    <a:lumMod val="50000"/>
                  </a:schemeClr>
                </a:solidFill>
              </a:rPr>
              <a:t>2013, </a:t>
            </a:r>
            <a:r>
              <a:rPr lang="es-ES_tradnl" sz="3000" dirty="0" smtClean="0">
                <a:solidFill>
                  <a:schemeClr val="bg1">
                    <a:lumMod val="50000"/>
                  </a:schemeClr>
                </a:solidFill>
              </a:rPr>
              <a:t>a través del Pacto por México, </a:t>
            </a:r>
            <a:r>
              <a:rPr lang="es-ES_tradnl" sz="3000" dirty="0">
                <a:solidFill>
                  <a:schemeClr val="bg1">
                    <a:lumMod val="50000"/>
                  </a:schemeClr>
                </a:solidFill>
              </a:rPr>
              <a:t>no consideran ni resuelven de fondo los asuntos prioritarios e imperativos para México. </a:t>
            </a:r>
            <a:endParaRPr lang="es-MX" sz="3000" dirty="0">
              <a:solidFill>
                <a:schemeClr val="bg1">
                  <a:lumMod val="50000"/>
                </a:schemeClr>
              </a:solidFill>
            </a:endParaRPr>
          </a:p>
          <a:p>
            <a:pPr marL="0" indent="0" algn="just">
              <a:lnSpc>
                <a:spcPct val="140000"/>
              </a:lnSpc>
              <a:spcBef>
                <a:spcPts val="0"/>
              </a:spcBef>
              <a:buNone/>
            </a:pPr>
            <a:endParaRPr sz="3000" dirty="0">
              <a:solidFill>
                <a:schemeClr val="bg1">
                  <a:lumMod val="50000"/>
                </a:schemeClr>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457200" y="228185"/>
            <a:ext cx="8229600" cy="4856999"/>
          </a:xfrm>
          <a:prstGeom prst="rect">
            <a:avLst/>
          </a:prstGeom>
          <a:noFill/>
          <a:ln>
            <a:noFill/>
          </a:ln>
        </p:spPr>
        <p:txBody>
          <a:bodyPr lIns="91425" tIns="45700" rIns="91425" bIns="45700" anchor="t" anchorCtr="0">
            <a:noAutofit/>
          </a:bodyPr>
          <a:lstStyle/>
          <a:p>
            <a:pPr marL="0" indent="0" algn="just">
              <a:lnSpc>
                <a:spcPct val="140000"/>
              </a:lnSpc>
              <a:spcBef>
                <a:spcPts val="0"/>
              </a:spcBef>
              <a:buNone/>
            </a:pPr>
            <a:r>
              <a:rPr lang="es-ES_tradnl" sz="3000" dirty="0">
                <a:solidFill>
                  <a:schemeClr val="bg1">
                    <a:lumMod val="50000"/>
                  </a:schemeClr>
                </a:solidFill>
              </a:rPr>
              <a:t>La reforma </a:t>
            </a:r>
            <a:r>
              <a:rPr lang="es-ES_tradnl" sz="3000" dirty="0" smtClean="0">
                <a:solidFill>
                  <a:schemeClr val="bg1">
                    <a:lumMod val="50000"/>
                  </a:schemeClr>
                </a:solidFill>
              </a:rPr>
              <a:t>hacendaria </a:t>
            </a:r>
            <a:r>
              <a:rPr lang="es-ES_tradnl" sz="3000" dirty="0">
                <a:solidFill>
                  <a:schemeClr val="bg1">
                    <a:lumMod val="50000"/>
                  </a:schemeClr>
                </a:solidFill>
              </a:rPr>
              <a:t>aprueba que el gobierno se endeude, gaste más y no necesariamente mejor. No propone un nuevo andamiaje para reactivar la economía, para tener un crecimiento sostenido, </a:t>
            </a:r>
            <a:r>
              <a:rPr lang="es-ES_tradnl" sz="3000" dirty="0" smtClean="0">
                <a:solidFill>
                  <a:schemeClr val="bg1">
                    <a:lumMod val="50000"/>
                  </a:schemeClr>
                </a:solidFill>
              </a:rPr>
              <a:t>ni </a:t>
            </a:r>
            <a:r>
              <a:rPr lang="es-ES_tradnl" sz="3000" dirty="0">
                <a:solidFill>
                  <a:schemeClr val="bg1">
                    <a:lumMod val="50000"/>
                  </a:schemeClr>
                </a:solidFill>
              </a:rPr>
              <a:t>para que los que más tienen paguen proporcionalmente más </a:t>
            </a:r>
            <a:r>
              <a:rPr lang="es-ES_tradnl" sz="3000" dirty="0" smtClean="0">
                <a:solidFill>
                  <a:schemeClr val="bg1">
                    <a:lumMod val="50000"/>
                  </a:schemeClr>
                </a:solidFill>
              </a:rPr>
              <a:t>impuestos, pues le carga </a:t>
            </a:r>
            <a:r>
              <a:rPr lang="es-ES_tradnl" sz="3000" dirty="0">
                <a:solidFill>
                  <a:schemeClr val="bg1">
                    <a:lumMod val="50000"/>
                  </a:schemeClr>
                </a:solidFill>
              </a:rPr>
              <a:t>la mano a las clases medias </a:t>
            </a:r>
            <a:r>
              <a:rPr lang="es-ES_tradnl" sz="3000" dirty="0" smtClean="0">
                <a:solidFill>
                  <a:schemeClr val="bg1">
                    <a:lumMod val="50000"/>
                  </a:schemeClr>
                </a:solidFill>
              </a:rPr>
              <a:t>cautivas</a:t>
            </a:r>
            <a:r>
              <a:rPr lang="es-MX" sz="3000" dirty="0" smtClean="0">
                <a:solidFill>
                  <a:schemeClr val="bg1">
                    <a:lumMod val="50000"/>
                  </a:schemeClr>
                </a:solidFill>
              </a:rPr>
              <a:t>.</a:t>
            </a:r>
            <a:endParaRPr sz="3000" dirty="0">
              <a:solidFill>
                <a:schemeClr val="bg1">
                  <a:lumMod val="50000"/>
                </a:schemeClr>
              </a:solidFill>
            </a:endParaRPr>
          </a:p>
        </p:txBody>
      </p:sp>
    </p:spTree>
    <p:extLst>
      <p:ext uri="{BB962C8B-B14F-4D97-AF65-F5344CB8AC3E}">
        <p14:creationId xmlns:p14="http://schemas.microsoft.com/office/powerpoint/2010/main" val="2078772733"/>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467544" y="548680"/>
            <a:ext cx="8229600" cy="4856999"/>
          </a:xfrm>
          <a:prstGeom prst="rect">
            <a:avLst/>
          </a:prstGeom>
          <a:noFill/>
          <a:ln>
            <a:noFill/>
          </a:ln>
        </p:spPr>
        <p:txBody>
          <a:bodyPr lIns="91425" tIns="45700" rIns="91425" bIns="45700" anchor="t" anchorCtr="0">
            <a:noAutofit/>
          </a:bodyPr>
          <a:lstStyle/>
          <a:p>
            <a:pPr marL="0" indent="0" algn="just">
              <a:lnSpc>
                <a:spcPct val="140000"/>
              </a:lnSpc>
              <a:spcBef>
                <a:spcPts val="0"/>
              </a:spcBef>
              <a:buNone/>
            </a:pPr>
            <a:r>
              <a:rPr lang="es-ES_tradnl" sz="3000" dirty="0">
                <a:solidFill>
                  <a:schemeClr val="bg1">
                    <a:lumMod val="50000"/>
                  </a:schemeClr>
                </a:solidFill>
              </a:rPr>
              <a:t>La reforma financiera asegura que los privilegios para la banca, particularmente la extranjera, sigan y las altas comisiones y costos para las y los ciudadanos también. No impulsa una mayor competencia en el sector, ni más créditos, y olvida por completo mejores condiciones para las y los usuarios. </a:t>
            </a:r>
            <a:endParaRPr lang="es-MX" sz="3000" dirty="0">
              <a:solidFill>
                <a:schemeClr val="bg1">
                  <a:lumMod val="50000"/>
                </a:schemeClr>
              </a:solidFill>
            </a:endParaRPr>
          </a:p>
        </p:txBody>
      </p:sp>
    </p:spTree>
    <p:extLst>
      <p:ext uri="{BB962C8B-B14F-4D97-AF65-F5344CB8AC3E}">
        <p14:creationId xmlns:p14="http://schemas.microsoft.com/office/powerpoint/2010/main" val="311279473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467544" y="692696"/>
            <a:ext cx="8229600" cy="4856999"/>
          </a:xfrm>
          <a:prstGeom prst="rect">
            <a:avLst/>
          </a:prstGeom>
          <a:noFill/>
          <a:ln>
            <a:noFill/>
          </a:ln>
        </p:spPr>
        <p:txBody>
          <a:bodyPr lIns="91425" tIns="45700" rIns="91425" bIns="45700" anchor="t" anchorCtr="0">
            <a:noAutofit/>
          </a:bodyPr>
          <a:lstStyle/>
          <a:p>
            <a:pPr marL="0" indent="0" algn="just">
              <a:lnSpc>
                <a:spcPct val="140000"/>
              </a:lnSpc>
              <a:spcBef>
                <a:spcPts val="0"/>
              </a:spcBef>
              <a:buNone/>
            </a:pPr>
            <a:r>
              <a:rPr lang="es-ES_tradnl" sz="3000" dirty="0">
                <a:solidFill>
                  <a:schemeClr val="bg1">
                    <a:lumMod val="50000"/>
                  </a:schemeClr>
                </a:solidFill>
              </a:rPr>
              <a:t>La reforma educativa se limitó a modificaciones laborales y administrativas de corta visión. No contiene iniciativas que aborden la calidad, el desempeño, la infraestructura, el financiamiento, ni mucho menos la actualización del magisterio, los estudiantes y las escuelas.</a:t>
            </a:r>
            <a:endParaRPr lang="es-MX" sz="3000" dirty="0">
              <a:solidFill>
                <a:schemeClr val="bg1">
                  <a:lumMod val="50000"/>
                </a:schemeClr>
              </a:solidFill>
            </a:endParaRPr>
          </a:p>
        </p:txBody>
      </p:sp>
    </p:spTree>
    <p:extLst>
      <p:ext uri="{BB962C8B-B14F-4D97-AF65-F5344CB8AC3E}">
        <p14:creationId xmlns:p14="http://schemas.microsoft.com/office/powerpoint/2010/main" val="121265520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457200" y="1628800"/>
            <a:ext cx="8229600" cy="3200815"/>
          </a:xfrm>
          <a:prstGeom prst="rect">
            <a:avLst/>
          </a:prstGeom>
          <a:noFill/>
          <a:ln>
            <a:noFill/>
          </a:ln>
        </p:spPr>
        <p:txBody>
          <a:bodyPr lIns="91425" tIns="45700" rIns="91425" bIns="45700" anchor="t" anchorCtr="0">
            <a:noAutofit/>
          </a:bodyPr>
          <a:lstStyle/>
          <a:p>
            <a:pPr marL="0" indent="0" algn="just">
              <a:lnSpc>
                <a:spcPct val="140000"/>
              </a:lnSpc>
              <a:spcBef>
                <a:spcPts val="0"/>
              </a:spcBef>
              <a:buNone/>
            </a:pPr>
            <a:r>
              <a:rPr lang="es-ES_tradnl" sz="3000" dirty="0">
                <a:solidFill>
                  <a:schemeClr val="bg1">
                    <a:lumMod val="50000"/>
                  </a:schemeClr>
                </a:solidFill>
              </a:rPr>
              <a:t>Las reformas constitucionales al sector energético, son contrarias a los intereses nacionales. De la dignidad de 1938, estamos pasando, a la subordinación de 2013.  </a:t>
            </a:r>
            <a:endParaRPr lang="es-MX" sz="3000" dirty="0">
              <a:solidFill>
                <a:schemeClr val="bg1">
                  <a:lumMod val="50000"/>
                </a:schemeClr>
              </a:solidFill>
            </a:endParaRPr>
          </a:p>
        </p:txBody>
      </p:sp>
    </p:spTree>
    <p:extLst>
      <p:ext uri="{BB962C8B-B14F-4D97-AF65-F5344CB8AC3E}">
        <p14:creationId xmlns:p14="http://schemas.microsoft.com/office/powerpoint/2010/main" val="85273847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611560" y="764704"/>
            <a:ext cx="8229600" cy="4123887"/>
          </a:xfrm>
          <a:prstGeom prst="rect">
            <a:avLst/>
          </a:prstGeom>
        </p:spPr>
        <p:txBody>
          <a:bodyPr lIns="91425" tIns="91425" rIns="91425" bIns="91425" anchor="t" anchorCtr="0">
            <a:noAutofit/>
          </a:bodyPr>
          <a:lstStyle/>
          <a:p>
            <a:pPr marL="0" indent="0" algn="just">
              <a:lnSpc>
                <a:spcPct val="140000"/>
              </a:lnSpc>
              <a:spcBef>
                <a:spcPts val="0"/>
              </a:spcBef>
              <a:buNone/>
            </a:pPr>
            <a:r>
              <a:rPr lang="es-ES_tradnl" sz="3000" dirty="0">
                <a:solidFill>
                  <a:schemeClr val="bg1">
                    <a:lumMod val="50000"/>
                  </a:schemeClr>
                </a:solidFill>
              </a:rPr>
              <a:t>Con estas reformas, </a:t>
            </a:r>
            <a:r>
              <a:rPr lang="es-ES_tradnl" sz="3000" dirty="0" smtClean="0">
                <a:solidFill>
                  <a:schemeClr val="bg1">
                    <a:lumMod val="50000"/>
                  </a:schemeClr>
                </a:solidFill>
              </a:rPr>
              <a:t>intentan que México desista de tener una estrategia propia de seguridad energética y un modelo de desarrollo </a:t>
            </a:r>
            <a:r>
              <a:rPr lang="es-ES_tradnl" sz="3000" dirty="0">
                <a:solidFill>
                  <a:schemeClr val="bg1">
                    <a:lumMod val="50000"/>
                  </a:schemeClr>
                </a:solidFill>
              </a:rPr>
              <a:t>nacional basado en esta riqueza natural,  </a:t>
            </a:r>
            <a:r>
              <a:rPr lang="es-ES_tradnl" sz="3000" dirty="0" smtClean="0">
                <a:solidFill>
                  <a:schemeClr val="bg1">
                    <a:lumMod val="50000"/>
                  </a:schemeClr>
                </a:solidFill>
              </a:rPr>
              <a:t>como </a:t>
            </a:r>
            <a:r>
              <a:rPr lang="es-ES_tradnl" sz="3000" dirty="0">
                <a:solidFill>
                  <a:schemeClr val="bg1">
                    <a:lumMod val="50000"/>
                  </a:schemeClr>
                </a:solidFill>
              </a:rPr>
              <a:t>sucede en </a:t>
            </a:r>
            <a:r>
              <a:rPr lang="es-ES_tradnl" sz="3000" dirty="0" smtClean="0">
                <a:solidFill>
                  <a:schemeClr val="bg1">
                    <a:lumMod val="50000"/>
                  </a:schemeClr>
                </a:solidFill>
              </a:rPr>
              <a:t>países </a:t>
            </a:r>
            <a:r>
              <a:rPr lang="es-ES_tradnl" sz="3000" dirty="0">
                <a:solidFill>
                  <a:schemeClr val="bg1">
                    <a:lumMod val="50000"/>
                  </a:schemeClr>
                </a:solidFill>
              </a:rPr>
              <a:t>con recursos </a:t>
            </a:r>
            <a:r>
              <a:rPr lang="es-ES_tradnl" sz="3000" dirty="0" smtClean="0">
                <a:solidFill>
                  <a:schemeClr val="bg1">
                    <a:lumMod val="50000"/>
                  </a:schemeClr>
                </a:solidFill>
              </a:rPr>
              <a:t>similares.</a:t>
            </a:r>
            <a:endParaRPr lang="es-MX" sz="3000" dirty="0">
              <a:solidFill>
                <a:schemeClr val="bg1">
                  <a:lumMod val="50000"/>
                </a:schemeClr>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body" idx="1"/>
          </p:nvPr>
        </p:nvSpPr>
        <p:spPr>
          <a:xfrm>
            <a:off x="457200" y="1645925"/>
            <a:ext cx="8229600" cy="3398099"/>
          </a:xfrm>
          <a:prstGeom prst="rect">
            <a:avLst/>
          </a:prstGeom>
          <a:noFill/>
          <a:ln>
            <a:noFill/>
          </a:ln>
        </p:spPr>
        <p:txBody>
          <a:bodyPr lIns="91425" tIns="45700" rIns="91425" bIns="45700" anchor="t" anchorCtr="0">
            <a:noAutofit/>
          </a:bodyPr>
          <a:lstStyle/>
          <a:p>
            <a:pPr marL="0" marR="0" lvl="0" indent="0" algn="just" rtl="0">
              <a:lnSpc>
                <a:spcPct val="150000"/>
              </a:lnSpc>
              <a:spcBef>
                <a:spcPts val="640"/>
              </a:spcBef>
              <a:buNone/>
            </a:pPr>
            <a:r>
              <a:rPr lang="es-ES" sz="3600" dirty="0">
                <a:solidFill>
                  <a:srgbClr val="7F7F7F"/>
                </a:solidFill>
              </a:rPr>
              <a:t> </a:t>
            </a:r>
          </a:p>
          <a:p>
            <a:pPr marL="0" marR="0" lvl="0" indent="0" algn="just" rtl="0">
              <a:lnSpc>
                <a:spcPct val="150000"/>
              </a:lnSpc>
              <a:spcBef>
                <a:spcPts val="640"/>
              </a:spcBef>
              <a:buNone/>
            </a:pPr>
            <a:r>
              <a:rPr lang="es-ES" sz="3600" b="1" dirty="0">
                <a:solidFill>
                  <a:srgbClr val="7F7F7F"/>
                </a:solidFill>
              </a:rPr>
              <a:t>¿Qué </a:t>
            </a:r>
            <a:r>
              <a:rPr lang="es-ES" sz="3600" b="1" dirty="0" smtClean="0">
                <a:solidFill>
                  <a:srgbClr val="7F7F7F"/>
                </a:solidFill>
              </a:rPr>
              <a:t>estamos haciendo?</a:t>
            </a:r>
            <a:endParaRPr lang="es-ES" sz="3600" b="1" dirty="0">
              <a:solidFill>
                <a:srgbClr val="7F7F7F"/>
              </a:solidFill>
            </a:endParaRPr>
          </a:p>
          <a:p>
            <a:endParaRPr dirty="0"/>
          </a:p>
          <a:p>
            <a:endParaRPr dirty="0"/>
          </a:p>
          <a:p>
            <a:endParaRPr dirty="0"/>
          </a:p>
          <a:p>
            <a:endParaRPr dirty="0"/>
          </a:p>
          <a:p>
            <a:endParaRPr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467544" y="1556792"/>
            <a:ext cx="8229600" cy="3888432"/>
          </a:xfrm>
          <a:prstGeom prst="rect">
            <a:avLst/>
          </a:prstGeom>
          <a:noFill/>
          <a:ln>
            <a:noFill/>
          </a:ln>
        </p:spPr>
        <p:txBody>
          <a:bodyPr lIns="91425" tIns="45700" rIns="91425" bIns="45700" anchor="t" anchorCtr="0">
            <a:noAutofit/>
          </a:bodyPr>
          <a:lstStyle/>
          <a:p>
            <a:pPr marL="76200" lvl="0" indent="0" algn="just">
              <a:lnSpc>
                <a:spcPct val="150000"/>
              </a:lnSpc>
              <a:spcBef>
                <a:spcPts val="0"/>
              </a:spcBef>
              <a:buClr>
                <a:srgbClr val="666666"/>
              </a:buClr>
              <a:buSzPct val="100000"/>
              <a:buNone/>
            </a:pPr>
            <a:r>
              <a:rPr lang="es-ES" sz="2800" dirty="0" smtClean="0">
                <a:solidFill>
                  <a:srgbClr val="7F7F7F"/>
                </a:solidFill>
              </a:rPr>
              <a:t>Ante la embestida del PRI-Gobierno en contra de los ciudadanos, Movimiento Ciudadano se ha mostrado consistente en la defensa de los intereses de la mayoría de los mexicanos.</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467544" y="1340768"/>
            <a:ext cx="8229600" cy="4608512"/>
          </a:xfrm>
          <a:prstGeom prst="rect">
            <a:avLst/>
          </a:prstGeom>
          <a:noFill/>
          <a:ln>
            <a:noFill/>
          </a:ln>
        </p:spPr>
        <p:txBody>
          <a:bodyPr lIns="91425" tIns="45700" rIns="91425" bIns="45700" anchor="t" anchorCtr="0">
            <a:noAutofit/>
          </a:bodyPr>
          <a:lstStyle/>
          <a:p>
            <a:pPr marL="76200" indent="0" algn="just">
              <a:lnSpc>
                <a:spcPct val="150000"/>
              </a:lnSpc>
              <a:spcBef>
                <a:spcPts val="0"/>
              </a:spcBef>
              <a:buClr>
                <a:srgbClr val="666666"/>
              </a:buClr>
              <a:buSzPct val="100000"/>
              <a:buNone/>
            </a:pPr>
            <a:r>
              <a:rPr lang="es-ES" sz="2800" dirty="0" smtClean="0">
                <a:solidFill>
                  <a:srgbClr val="7F7F7F"/>
                </a:solidFill>
              </a:rPr>
              <a:t>Hemos decidido no perder tiempo para construir la organización que necesitamos para enfrentar en el 2015 a estos partidos, que han decidido hacer alianzas electorales y parlamentarias incongruentes y anti-patrióticas.</a:t>
            </a:r>
            <a:endParaRPr lang="es-ES" sz="2800" dirty="0">
              <a:solidFill>
                <a:srgbClr val="7F7F7F"/>
              </a:solidFill>
            </a:endParaRPr>
          </a:p>
          <a:p>
            <a:endParaRPr sz="1600"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467544" y="1412776"/>
            <a:ext cx="8229600" cy="4573500"/>
          </a:xfrm>
          <a:prstGeom prst="rect">
            <a:avLst/>
          </a:prstGeom>
          <a:noFill/>
          <a:ln>
            <a:noFill/>
          </a:ln>
        </p:spPr>
        <p:txBody>
          <a:bodyPr lIns="91425" tIns="45700" rIns="91425" bIns="45700" anchor="t" anchorCtr="0">
            <a:noAutofit/>
          </a:bodyPr>
          <a:lstStyle/>
          <a:p>
            <a:pPr marL="0" indent="0" algn="just">
              <a:lnSpc>
                <a:spcPct val="150000"/>
              </a:lnSpc>
              <a:buNone/>
            </a:pPr>
            <a:r>
              <a:rPr lang="es-ES" sz="2800" dirty="0" smtClean="0">
                <a:solidFill>
                  <a:srgbClr val="7F7F7F"/>
                </a:solidFill>
              </a:rPr>
              <a:t>El Consejo y la Coordinadora Ciudadana Nacional de nuestro Movimiento decidieron abanderar las causas de los ciudadanos libres y convertir </a:t>
            </a:r>
            <a:r>
              <a:rPr lang="es-ES" sz="2800" dirty="0">
                <a:solidFill>
                  <a:srgbClr val="7F7F7F"/>
                </a:solidFill>
              </a:rPr>
              <a:t>a Movimiento Ciudadano en una opción electoral viable, con propuestas y agenda </a:t>
            </a:r>
            <a:r>
              <a:rPr lang="es-ES" sz="2800" dirty="0" smtClean="0">
                <a:solidFill>
                  <a:srgbClr val="7F7F7F"/>
                </a:solidFill>
              </a:rPr>
              <a:t>propias.</a:t>
            </a:r>
            <a:endParaRPr lang="es-ES" sz="2800"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467544" y="404664"/>
            <a:ext cx="8229600" cy="4689370"/>
          </a:xfrm>
          <a:prstGeom prst="rect">
            <a:avLst/>
          </a:prstGeom>
          <a:noFill/>
          <a:ln>
            <a:noFill/>
          </a:ln>
        </p:spPr>
        <p:txBody>
          <a:bodyPr lIns="91425" tIns="45700" rIns="91425" bIns="45700" anchor="t" anchorCtr="0">
            <a:noAutofit/>
          </a:bodyPr>
          <a:lstStyle/>
          <a:p>
            <a:pPr marL="50800" indent="0" algn="just">
              <a:lnSpc>
                <a:spcPct val="140000"/>
              </a:lnSpc>
              <a:spcBef>
                <a:spcPts val="0"/>
              </a:spcBef>
              <a:buClr>
                <a:srgbClr val="7F7F7F"/>
              </a:buClr>
              <a:buSzPct val="100000"/>
              <a:buNone/>
            </a:pPr>
            <a:r>
              <a:rPr lang="es-ES" sz="2800" dirty="0" smtClean="0">
                <a:solidFill>
                  <a:srgbClr val="7F7F7F"/>
                </a:solidFill>
              </a:rPr>
              <a:t>Hoy tenemos una estrategia para actuar </a:t>
            </a:r>
            <a:r>
              <a:rPr lang="es-ES" sz="2800" dirty="0">
                <a:solidFill>
                  <a:srgbClr val="7F7F7F"/>
                </a:solidFill>
              </a:rPr>
              <a:t>y </a:t>
            </a:r>
            <a:r>
              <a:rPr lang="es-ES" sz="2800" dirty="0" smtClean="0">
                <a:solidFill>
                  <a:srgbClr val="7F7F7F"/>
                </a:solidFill>
              </a:rPr>
              <a:t>comunicar de frente al futuro y una organización que desde hoy trabaja porque sean los mejores perfiles ciudadanos los que nos representen en el proceso electoral del próximo año.</a:t>
            </a:r>
          </a:p>
          <a:p>
            <a:pPr marL="50800" indent="0" algn="just">
              <a:lnSpc>
                <a:spcPct val="140000"/>
              </a:lnSpc>
              <a:spcBef>
                <a:spcPts val="0"/>
              </a:spcBef>
              <a:buClr>
                <a:srgbClr val="7F7F7F"/>
              </a:buClr>
              <a:buSzPct val="100000"/>
              <a:buNone/>
            </a:pPr>
            <a:endParaRPr lang="es-ES" sz="2800" dirty="0">
              <a:solidFill>
                <a:srgbClr val="7F7F7F"/>
              </a:solidFill>
            </a:endParaRPr>
          </a:p>
          <a:p>
            <a:pPr marL="50800" indent="0" algn="just">
              <a:lnSpc>
                <a:spcPct val="140000"/>
              </a:lnSpc>
              <a:spcBef>
                <a:spcPts val="0"/>
              </a:spcBef>
              <a:buClr>
                <a:srgbClr val="7F7F7F"/>
              </a:buClr>
              <a:buSzPct val="100000"/>
              <a:buNone/>
            </a:pPr>
            <a:r>
              <a:rPr lang="es-ES" sz="2800" dirty="0" smtClean="0">
                <a:solidFill>
                  <a:srgbClr val="7F7F7F"/>
                </a:solidFill>
              </a:rPr>
              <a:t>Prueba de ello, es el trabajo de nuestras Fundaciones y Movimientos.</a:t>
            </a:r>
            <a:endParaRPr lang="es-ES" sz="2800"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457200" y="2508764"/>
            <a:ext cx="8229600" cy="1817100"/>
          </a:xfrm>
          <a:prstGeom prst="rect">
            <a:avLst/>
          </a:prstGeom>
          <a:noFill/>
          <a:ln>
            <a:noFill/>
          </a:ln>
        </p:spPr>
        <p:txBody>
          <a:bodyPr lIns="91425" tIns="45700" rIns="91425" bIns="45700" anchor="t" anchorCtr="0">
            <a:noAutofit/>
          </a:bodyPr>
          <a:lstStyle/>
          <a:p>
            <a:pPr marL="0" lvl="0" indent="0">
              <a:lnSpc>
                <a:spcPct val="150000"/>
              </a:lnSpc>
              <a:spcBef>
                <a:spcPts val="0"/>
              </a:spcBef>
              <a:buClr>
                <a:srgbClr val="7F7F7F"/>
              </a:buClr>
              <a:buSzPct val="25000"/>
              <a:buNone/>
            </a:pPr>
            <a:r>
              <a:rPr lang="es-ES" sz="3600" b="1" dirty="0" smtClean="0">
                <a:solidFill>
                  <a:srgbClr val="7F7F7F"/>
                </a:solidFill>
              </a:rPr>
              <a:t>Fundaciones y </a:t>
            </a:r>
            <a:r>
              <a:rPr lang="es-ES" sz="3600" b="1" dirty="0">
                <a:solidFill>
                  <a:srgbClr val="7F7F7F"/>
                </a:solidFill>
              </a:rPr>
              <a:t>M</a:t>
            </a:r>
            <a:r>
              <a:rPr lang="es-ES" sz="3600" b="1" dirty="0" smtClean="0">
                <a:solidFill>
                  <a:srgbClr val="7F7F7F"/>
                </a:solidFill>
              </a:rPr>
              <a:t>ovimientos</a:t>
            </a:r>
            <a:endParaRPr lang="es-ES" sz="3600" b="1"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0"/>
        <p:cNvGrpSpPr/>
        <p:nvPr/>
      </p:nvGrpSpPr>
      <p:grpSpPr>
        <a:xfrm>
          <a:off x="0" y="0"/>
          <a:ext cx="0" cy="0"/>
          <a:chOff x="0" y="0"/>
          <a:chExt cx="0" cy="0"/>
        </a:xfrm>
      </p:grpSpPr>
      <p:pic>
        <p:nvPicPr>
          <p:cNvPr id="151" name="Shape 151"/>
          <p:cNvPicPr preferRelativeResize="0"/>
          <p:nvPr/>
        </p:nvPicPr>
        <p:blipFill>
          <a:blip r:embed="rId3"/>
          <a:stretch>
            <a:fillRect/>
          </a:stretch>
        </p:blipFill>
        <p:spPr>
          <a:xfrm>
            <a:off x="438541" y="1713649"/>
            <a:ext cx="8369300" cy="3594100"/>
          </a:xfrm>
          <a:prstGeom prst="rect">
            <a:avLst/>
          </a:prstGeom>
        </p:spPr>
      </p:pic>
    </p:spTree>
    <p:extLst>
      <p:ext uri="{BB962C8B-B14F-4D97-AF65-F5344CB8AC3E}">
        <p14:creationId xmlns:p14="http://schemas.microsoft.com/office/powerpoint/2010/main" val="2219611750"/>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116632"/>
            <a:ext cx="8229600" cy="4525963"/>
          </a:xfrm>
        </p:spPr>
        <p:txBody>
          <a:bodyPr/>
          <a:lstStyle/>
          <a:p>
            <a:pPr marL="203200" indent="0" algn="just">
              <a:lnSpc>
                <a:spcPct val="150000"/>
              </a:lnSpc>
              <a:buNone/>
            </a:pPr>
            <a:r>
              <a:rPr lang="es-MX" sz="2800" dirty="0" smtClean="0">
                <a:solidFill>
                  <a:schemeClr val="bg1">
                    <a:lumMod val="50000"/>
                  </a:schemeClr>
                </a:solidFill>
              </a:rPr>
              <a:t>Se publicó </a:t>
            </a:r>
            <a:r>
              <a:rPr lang="es-MX" sz="2800" dirty="0">
                <a:solidFill>
                  <a:schemeClr val="bg1">
                    <a:lumMod val="50000"/>
                  </a:schemeClr>
                </a:solidFill>
              </a:rPr>
              <a:t>el Primer Número de la Revista de la Fundación Lázaro Cárdenas y el Primer Número de los Cuadernillos Visiones Progresistas. </a:t>
            </a:r>
            <a:endParaRPr lang="es-MX" sz="2800" dirty="0" smtClean="0">
              <a:solidFill>
                <a:schemeClr val="bg1">
                  <a:lumMod val="50000"/>
                </a:schemeClr>
              </a:solidFill>
            </a:endParaRPr>
          </a:p>
          <a:p>
            <a:pPr algn="just">
              <a:lnSpc>
                <a:spcPct val="150000"/>
              </a:lnSpc>
            </a:pPr>
            <a:endParaRPr lang="es-MX" sz="2800" dirty="0">
              <a:solidFill>
                <a:schemeClr val="bg1">
                  <a:lumMod val="50000"/>
                </a:schemeClr>
              </a:solidFill>
            </a:endParaRPr>
          </a:p>
          <a:p>
            <a:pPr marL="203200" indent="0" algn="just">
              <a:lnSpc>
                <a:spcPct val="150000"/>
              </a:lnSpc>
              <a:buNone/>
            </a:pPr>
            <a:r>
              <a:rPr lang="es-MX" sz="2800" dirty="0" smtClean="0">
                <a:solidFill>
                  <a:schemeClr val="bg1">
                    <a:lumMod val="50000"/>
                  </a:schemeClr>
                </a:solidFill>
              </a:rPr>
              <a:t>En </a:t>
            </a:r>
            <a:r>
              <a:rPr lang="es-MX" sz="2800" dirty="0">
                <a:solidFill>
                  <a:schemeClr val="bg1">
                    <a:lumMod val="50000"/>
                  </a:schemeClr>
                </a:solidFill>
              </a:rPr>
              <a:t>materia de capacitación política se desarrollaron </a:t>
            </a:r>
            <a:r>
              <a:rPr lang="es-MX" sz="2800" dirty="0" smtClean="0">
                <a:solidFill>
                  <a:schemeClr val="bg1">
                    <a:lumMod val="50000"/>
                  </a:schemeClr>
                </a:solidFill>
              </a:rPr>
              <a:t>materiales para </a:t>
            </a:r>
            <a:r>
              <a:rPr lang="es-MX" sz="2800" dirty="0">
                <a:solidFill>
                  <a:schemeClr val="bg1">
                    <a:lumMod val="50000"/>
                  </a:schemeClr>
                </a:solidFill>
              </a:rPr>
              <a:t>la plataforma de capacitación electrónica y se </a:t>
            </a:r>
            <a:r>
              <a:rPr lang="es-MX" sz="2800" dirty="0" smtClean="0">
                <a:solidFill>
                  <a:schemeClr val="bg1">
                    <a:lumMod val="50000"/>
                  </a:schemeClr>
                </a:solidFill>
              </a:rPr>
              <a:t>pusieron </a:t>
            </a:r>
            <a:r>
              <a:rPr lang="es-MX" sz="2800" dirty="0">
                <a:solidFill>
                  <a:schemeClr val="bg1">
                    <a:lumMod val="50000"/>
                  </a:schemeClr>
                </a:solidFill>
              </a:rPr>
              <a:t>en marcha </a:t>
            </a:r>
            <a:r>
              <a:rPr lang="es-MX" sz="2800" dirty="0" smtClean="0">
                <a:solidFill>
                  <a:schemeClr val="bg1">
                    <a:lumMod val="50000"/>
                  </a:schemeClr>
                </a:solidFill>
              </a:rPr>
              <a:t>cursos </a:t>
            </a:r>
            <a:r>
              <a:rPr lang="es-MX" sz="2800" dirty="0">
                <a:solidFill>
                  <a:schemeClr val="bg1">
                    <a:lumMod val="50000"/>
                  </a:schemeClr>
                </a:solidFill>
              </a:rPr>
              <a:t>sobre la ideología </a:t>
            </a:r>
            <a:r>
              <a:rPr lang="es-MX" sz="2800" dirty="0" smtClean="0">
                <a:solidFill>
                  <a:schemeClr val="bg1">
                    <a:lumMod val="50000"/>
                  </a:schemeClr>
                </a:solidFill>
              </a:rPr>
              <a:t>socialdemócrata.</a:t>
            </a:r>
            <a:endParaRPr lang="es-MX" sz="2800" dirty="0">
              <a:solidFill>
                <a:schemeClr val="bg1">
                  <a:lumMod val="50000"/>
                </a:schemeClr>
              </a:solidFill>
            </a:endParaRPr>
          </a:p>
        </p:txBody>
      </p:sp>
    </p:spTree>
    <p:extLst>
      <p:ext uri="{BB962C8B-B14F-4D97-AF65-F5344CB8AC3E}">
        <p14:creationId xmlns:p14="http://schemas.microsoft.com/office/powerpoint/2010/main" val="1506247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251520" y="116632"/>
            <a:ext cx="8517632" cy="4958011"/>
          </a:xfrm>
        </p:spPr>
        <p:txBody>
          <a:bodyPr/>
          <a:lstStyle/>
          <a:p>
            <a:pPr marL="203200" indent="0" algn="just">
              <a:lnSpc>
                <a:spcPct val="150000"/>
              </a:lnSpc>
              <a:buNone/>
            </a:pPr>
            <a:r>
              <a:rPr lang="es-MX" sz="2800" dirty="0">
                <a:solidFill>
                  <a:schemeClr val="tx1">
                    <a:lumMod val="50000"/>
                    <a:lumOff val="50000"/>
                  </a:schemeClr>
                </a:solidFill>
              </a:rPr>
              <a:t>Entre las líneas de trabajo e investigación de la Fundación Lázaro Cárdenas destacan las relacionadas con la socialdemocracia en México y el mundo, los compromisos sociales del Estado, el debate sobre los referentes de desarrollo y seguridad humana; así como el crimen organizado. Asimismo, </a:t>
            </a:r>
            <a:r>
              <a:rPr lang="es-MX" sz="2800" dirty="0" smtClean="0">
                <a:solidFill>
                  <a:schemeClr val="tx1">
                    <a:lumMod val="50000"/>
                    <a:lumOff val="50000"/>
                  </a:schemeClr>
                </a:solidFill>
              </a:rPr>
              <a:t>desarrolla </a:t>
            </a:r>
            <a:r>
              <a:rPr lang="es-MX" sz="2800" dirty="0">
                <a:solidFill>
                  <a:schemeClr val="tx1">
                    <a:lumMod val="50000"/>
                    <a:lumOff val="50000"/>
                  </a:schemeClr>
                </a:solidFill>
              </a:rPr>
              <a:t>un estudio sobre la inequidad </a:t>
            </a:r>
            <a:r>
              <a:rPr lang="es-MX" sz="2800" dirty="0" smtClean="0">
                <a:solidFill>
                  <a:schemeClr val="tx1">
                    <a:lumMod val="50000"/>
                    <a:lumOff val="50000"/>
                  </a:schemeClr>
                </a:solidFill>
              </a:rPr>
              <a:t>y la inseguridad </a:t>
            </a:r>
            <a:r>
              <a:rPr lang="es-MX" sz="2800" dirty="0" smtClean="0">
                <a:solidFill>
                  <a:schemeClr val="tx1">
                    <a:lumMod val="50000"/>
                    <a:lumOff val="50000"/>
                  </a:schemeClr>
                </a:solidFill>
              </a:rPr>
              <a:t>en </a:t>
            </a:r>
            <a:r>
              <a:rPr lang="es-MX" sz="2800" dirty="0" smtClean="0">
                <a:solidFill>
                  <a:schemeClr val="tx1">
                    <a:lumMod val="50000"/>
                    <a:lumOff val="50000"/>
                  </a:schemeClr>
                </a:solidFill>
              </a:rPr>
              <a:t>México.</a:t>
            </a:r>
            <a:endParaRPr lang="es-MX" dirty="0"/>
          </a:p>
        </p:txBody>
      </p:sp>
    </p:spTree>
    <p:extLst>
      <p:ext uri="{BB962C8B-B14F-4D97-AF65-F5344CB8AC3E}">
        <p14:creationId xmlns:p14="http://schemas.microsoft.com/office/powerpoint/2010/main" val="1462646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pic>
        <p:nvPicPr>
          <p:cNvPr id="156" name="Shape 156"/>
          <p:cNvPicPr preferRelativeResize="0"/>
          <p:nvPr/>
        </p:nvPicPr>
        <p:blipFill>
          <a:blip r:embed="rId3"/>
          <a:stretch>
            <a:fillRect/>
          </a:stretch>
        </p:blipFill>
        <p:spPr>
          <a:xfrm>
            <a:off x="310790" y="1660591"/>
            <a:ext cx="8534400" cy="3924300"/>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251520" y="476672"/>
            <a:ext cx="8640960" cy="4704299"/>
          </a:xfrm>
          <a:prstGeom prst="rect">
            <a:avLst/>
          </a:prstGeom>
          <a:noFill/>
          <a:ln>
            <a:noFill/>
          </a:ln>
        </p:spPr>
        <p:txBody>
          <a:bodyPr lIns="91425" tIns="45700" rIns="91425" bIns="45700" anchor="t" anchorCtr="0">
            <a:noAutofit/>
          </a:bodyPr>
          <a:lstStyle/>
          <a:p>
            <a:pPr marL="203200" indent="0" algn="just">
              <a:lnSpc>
                <a:spcPct val="150000"/>
              </a:lnSpc>
              <a:buNone/>
            </a:pPr>
            <a:r>
              <a:rPr lang="es-MX" sz="2600" dirty="0" smtClean="0">
                <a:solidFill>
                  <a:schemeClr val="bg1">
                    <a:lumMod val="50000"/>
                  </a:schemeClr>
                </a:solidFill>
              </a:rPr>
              <a:t>A mediados </a:t>
            </a:r>
            <a:r>
              <a:rPr lang="es-MX" sz="2600" dirty="0">
                <a:solidFill>
                  <a:schemeClr val="bg1">
                    <a:lumMod val="50000"/>
                  </a:schemeClr>
                </a:solidFill>
              </a:rPr>
              <a:t>del año 2013 </a:t>
            </a:r>
            <a:r>
              <a:rPr lang="es-MX" sz="2600" dirty="0" smtClean="0">
                <a:solidFill>
                  <a:schemeClr val="bg1">
                    <a:lumMod val="50000"/>
                  </a:schemeClr>
                </a:solidFill>
              </a:rPr>
              <a:t>inició el </a:t>
            </a:r>
            <a:r>
              <a:rPr lang="es-MX" sz="2600" dirty="0">
                <a:solidFill>
                  <a:schemeClr val="bg1">
                    <a:lumMod val="50000"/>
                  </a:schemeClr>
                </a:solidFill>
              </a:rPr>
              <a:t>programa de Reconocimientos Ciudadanos en 4 estados y en el Distrito Federal. </a:t>
            </a:r>
            <a:r>
              <a:rPr lang="es-MX" sz="2600" dirty="0" smtClean="0">
                <a:solidFill>
                  <a:schemeClr val="bg1">
                    <a:lumMod val="50000"/>
                  </a:schemeClr>
                </a:solidFill>
              </a:rPr>
              <a:t> A </a:t>
            </a:r>
            <a:r>
              <a:rPr lang="es-MX" sz="2600" dirty="0">
                <a:solidFill>
                  <a:schemeClr val="bg1">
                    <a:lumMod val="50000"/>
                  </a:schemeClr>
                </a:solidFill>
              </a:rPr>
              <a:t>la fecha se han entregado 8, 227 reconocimientos. </a:t>
            </a:r>
            <a:r>
              <a:rPr lang="es-MX" sz="2600" dirty="0" smtClean="0">
                <a:solidFill>
                  <a:schemeClr val="bg1">
                    <a:lumMod val="50000"/>
                  </a:schemeClr>
                </a:solidFill>
              </a:rPr>
              <a:t>En una </a:t>
            </a:r>
            <a:r>
              <a:rPr lang="es-MX" sz="2600" dirty="0">
                <a:solidFill>
                  <a:schemeClr val="bg1">
                    <a:lumMod val="50000"/>
                  </a:schemeClr>
                </a:solidFill>
              </a:rPr>
              <a:t>cuarta parte de las entidades del país estamos teniendo una entrega semanal de 230 reconocimientos, cifra que aumentará a una entrega de mil reconocimientos semanales cuando tengamos Delegados en todo el país. </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179512" y="164861"/>
            <a:ext cx="8712968" cy="4704299"/>
          </a:xfrm>
          <a:prstGeom prst="rect">
            <a:avLst/>
          </a:prstGeom>
          <a:noFill/>
          <a:ln>
            <a:noFill/>
          </a:ln>
        </p:spPr>
        <p:txBody>
          <a:bodyPr lIns="91425" tIns="45700" rIns="91425" bIns="45700" anchor="t" anchorCtr="0">
            <a:noAutofit/>
          </a:bodyPr>
          <a:lstStyle/>
          <a:p>
            <a:pPr marL="203200" indent="0" algn="just">
              <a:lnSpc>
                <a:spcPct val="150000"/>
              </a:lnSpc>
              <a:buNone/>
            </a:pPr>
            <a:r>
              <a:rPr lang="es-MX" sz="2800" dirty="0">
                <a:solidFill>
                  <a:schemeClr val="bg1">
                    <a:lumMod val="50000"/>
                  </a:schemeClr>
                </a:solidFill>
              </a:rPr>
              <a:t>C</a:t>
            </a:r>
            <a:r>
              <a:rPr lang="es-MX" sz="2800" dirty="0" smtClean="0">
                <a:solidFill>
                  <a:schemeClr val="bg1">
                    <a:lumMod val="50000"/>
                  </a:schemeClr>
                </a:solidFill>
              </a:rPr>
              <a:t>ontamos </a:t>
            </a:r>
            <a:r>
              <a:rPr lang="es-MX" sz="2800" dirty="0">
                <a:solidFill>
                  <a:schemeClr val="bg1">
                    <a:lumMod val="50000"/>
                  </a:schemeClr>
                </a:solidFill>
              </a:rPr>
              <a:t>ya con Delegados Estatales de la </a:t>
            </a:r>
            <a:r>
              <a:rPr lang="es-MX" sz="2800" dirty="0" smtClean="0">
                <a:solidFill>
                  <a:schemeClr val="bg1">
                    <a:lumMod val="50000"/>
                  </a:schemeClr>
                </a:solidFill>
              </a:rPr>
              <a:t>Fundación México con Valores </a:t>
            </a:r>
            <a:r>
              <a:rPr lang="es-MX" sz="2800" dirty="0">
                <a:solidFill>
                  <a:schemeClr val="bg1">
                    <a:lumMod val="50000"/>
                  </a:schemeClr>
                </a:solidFill>
              </a:rPr>
              <a:t>en </a:t>
            </a:r>
            <a:r>
              <a:rPr lang="es-MX" sz="2800" dirty="0" smtClean="0">
                <a:solidFill>
                  <a:schemeClr val="bg1">
                    <a:lumMod val="50000"/>
                  </a:schemeClr>
                </a:solidFill>
              </a:rPr>
              <a:t>14 </a:t>
            </a:r>
            <a:r>
              <a:rPr lang="es-MX" sz="2800" dirty="0">
                <a:solidFill>
                  <a:schemeClr val="bg1">
                    <a:lumMod val="50000"/>
                  </a:schemeClr>
                </a:solidFill>
              </a:rPr>
              <a:t>e</a:t>
            </a:r>
            <a:r>
              <a:rPr lang="es-MX" sz="2800" dirty="0" smtClean="0">
                <a:solidFill>
                  <a:schemeClr val="bg1">
                    <a:lumMod val="50000"/>
                  </a:schemeClr>
                </a:solidFill>
              </a:rPr>
              <a:t>ntidades</a:t>
            </a:r>
            <a:r>
              <a:rPr lang="es-MX" sz="2800" dirty="0">
                <a:solidFill>
                  <a:schemeClr val="bg1">
                    <a:lumMod val="50000"/>
                  </a:schemeClr>
                </a:solidFill>
              </a:rPr>
              <a:t>: Baja California Sur, Chiapas, Chihuahua, Distrito Federal, Durango, Estado de México, Morelos, Nuevo León, Oaxaca, Querétaro, Quintana Roo, Sinaloa, Sonora y Tabasco y con un número significativo de Representantes especiales en Puebla aunque aún no haya Delegado Estatal. </a:t>
            </a:r>
            <a:endParaRPr lang="es-ES" sz="2800" dirty="0" smtClean="0">
              <a:solidFill>
                <a:schemeClr val="bg1">
                  <a:lumMod val="50000"/>
                </a:schemeClr>
              </a:solidFill>
            </a:endParaRPr>
          </a:p>
        </p:txBody>
      </p:sp>
    </p:spTree>
    <p:extLst>
      <p:ext uri="{BB962C8B-B14F-4D97-AF65-F5344CB8AC3E}">
        <p14:creationId xmlns:p14="http://schemas.microsoft.com/office/powerpoint/2010/main" val="360339210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0"/>
        <p:cNvGrpSpPr/>
        <p:nvPr/>
      </p:nvGrpSpPr>
      <p:grpSpPr>
        <a:xfrm>
          <a:off x="0" y="0"/>
          <a:ext cx="0" cy="0"/>
          <a:chOff x="0" y="0"/>
          <a:chExt cx="0" cy="0"/>
        </a:xfrm>
      </p:grpSpPr>
      <p:pic>
        <p:nvPicPr>
          <p:cNvPr id="161" name="Shape 161"/>
          <p:cNvPicPr preferRelativeResize="0"/>
          <p:nvPr/>
        </p:nvPicPr>
        <p:blipFill>
          <a:blip r:embed="rId3"/>
          <a:stretch>
            <a:fillRect/>
          </a:stretch>
        </p:blipFill>
        <p:spPr>
          <a:xfrm>
            <a:off x="366085" y="2089050"/>
            <a:ext cx="8255000" cy="2768600"/>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467544" y="692696"/>
            <a:ext cx="8229600" cy="3183139"/>
          </a:xfrm>
          <a:prstGeom prst="rect">
            <a:avLst/>
          </a:prstGeom>
          <a:noFill/>
          <a:ln>
            <a:noFill/>
          </a:ln>
        </p:spPr>
        <p:txBody>
          <a:bodyPr lIns="91425" tIns="45700" rIns="91425" bIns="45700" anchor="t" anchorCtr="0">
            <a:noAutofit/>
          </a:bodyPr>
          <a:lstStyle/>
          <a:p>
            <a:pPr marL="203200" indent="0" algn="just">
              <a:lnSpc>
                <a:spcPct val="150000"/>
              </a:lnSpc>
              <a:buNone/>
            </a:pPr>
            <a:r>
              <a:rPr lang="es-ES" sz="2800" dirty="0">
                <a:solidFill>
                  <a:schemeClr val="tx1">
                    <a:lumMod val="50000"/>
                    <a:lumOff val="50000"/>
                  </a:schemeClr>
                </a:solidFill>
              </a:rPr>
              <a:t>En estos meses logramos establecer la estructura general de operación, en donde </a:t>
            </a:r>
            <a:r>
              <a:rPr lang="es-ES" sz="2800" dirty="0" smtClean="0">
                <a:solidFill>
                  <a:schemeClr val="tx1">
                    <a:lumMod val="50000"/>
                    <a:lumOff val="50000"/>
                  </a:schemeClr>
                </a:solidFill>
              </a:rPr>
              <a:t>destaca </a:t>
            </a:r>
            <a:r>
              <a:rPr lang="es-ES" sz="2800" dirty="0">
                <a:solidFill>
                  <a:schemeClr val="tx1">
                    <a:lumMod val="50000"/>
                    <a:lumOff val="50000"/>
                  </a:schemeClr>
                </a:solidFill>
              </a:rPr>
              <a:t>la </a:t>
            </a:r>
            <a:r>
              <a:rPr lang="es-ES" sz="2800" dirty="0" smtClean="0">
                <a:solidFill>
                  <a:schemeClr val="tx1">
                    <a:lumMod val="50000"/>
                    <a:lumOff val="50000"/>
                  </a:schemeClr>
                </a:solidFill>
              </a:rPr>
              <a:t>instalación de</a:t>
            </a:r>
            <a:r>
              <a:rPr lang="es-ES" sz="2800" dirty="0">
                <a:solidFill>
                  <a:schemeClr val="tx1">
                    <a:lumMod val="50000"/>
                    <a:lumOff val="50000"/>
                  </a:schemeClr>
                </a:solidFill>
              </a:rPr>
              <a:t> </a:t>
            </a:r>
            <a:r>
              <a:rPr lang="es-ES" sz="2800" dirty="0" smtClean="0">
                <a:solidFill>
                  <a:schemeClr val="tx1">
                    <a:lumMod val="50000"/>
                    <a:lumOff val="50000"/>
                  </a:schemeClr>
                </a:solidFill>
              </a:rPr>
              <a:t>7 </a:t>
            </a:r>
            <a:r>
              <a:rPr lang="es-ES" sz="2800" dirty="0">
                <a:solidFill>
                  <a:schemeClr val="tx1">
                    <a:lumMod val="50000"/>
                    <a:lumOff val="50000"/>
                  </a:schemeClr>
                </a:solidFill>
              </a:rPr>
              <a:t>delegaciones de la Fundación Cultura en Movimiento en los estados de Chiapas, Tabasco, Querétaro, Michoacán, Aguascalientes, Tamaulipas y Distrito Federal</a:t>
            </a:r>
            <a:r>
              <a:rPr lang="es-ES" sz="2800" dirty="0" smtClean="0">
                <a:solidFill>
                  <a:schemeClr val="tx1">
                    <a:lumMod val="50000"/>
                    <a:lumOff val="50000"/>
                  </a:schemeClr>
                </a:solidFill>
              </a:rPr>
              <a:t>.</a:t>
            </a:r>
            <a:endParaRPr lang="es-ES" sz="2800" dirty="0">
              <a:solidFill>
                <a:schemeClr val="tx1">
                  <a:lumMod val="50000"/>
                  <a:lumOff val="50000"/>
                </a:schemeClr>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467544" y="260648"/>
            <a:ext cx="8229600" cy="3183139"/>
          </a:xfrm>
          <a:prstGeom prst="rect">
            <a:avLst/>
          </a:prstGeom>
          <a:noFill/>
          <a:ln>
            <a:noFill/>
          </a:ln>
        </p:spPr>
        <p:txBody>
          <a:bodyPr lIns="91425" tIns="45700" rIns="91425" bIns="45700" anchor="t" anchorCtr="0">
            <a:noAutofit/>
          </a:bodyPr>
          <a:lstStyle/>
          <a:p>
            <a:pPr marL="203200" indent="0" algn="just">
              <a:lnSpc>
                <a:spcPct val="150000"/>
              </a:lnSpc>
              <a:buNone/>
            </a:pPr>
            <a:r>
              <a:rPr lang="es-ES" sz="2600" dirty="0" smtClean="0">
                <a:solidFill>
                  <a:srgbClr val="7F7F7F"/>
                </a:solidFill>
              </a:rPr>
              <a:t>También diseñamos </a:t>
            </a:r>
            <a:r>
              <a:rPr lang="es-ES" sz="2600" dirty="0">
                <a:solidFill>
                  <a:srgbClr val="7F7F7F"/>
                </a:solidFill>
              </a:rPr>
              <a:t>perfiles </a:t>
            </a:r>
            <a:r>
              <a:rPr lang="es-ES" sz="2600" dirty="0" smtClean="0">
                <a:solidFill>
                  <a:srgbClr val="7F7F7F"/>
                </a:solidFill>
              </a:rPr>
              <a:t>para los delegados </a:t>
            </a:r>
            <a:r>
              <a:rPr lang="es-ES" sz="2600" dirty="0">
                <a:solidFill>
                  <a:srgbClr val="7F7F7F"/>
                </a:solidFill>
              </a:rPr>
              <a:t>de la Fundación en los estados. Con ello se completó el  Manual General de Operación para la integración de programas culturales, </a:t>
            </a:r>
            <a:r>
              <a:rPr lang="es-ES" sz="2600" dirty="0" smtClean="0">
                <a:solidFill>
                  <a:srgbClr val="7F7F7F"/>
                </a:solidFill>
              </a:rPr>
              <a:t>que </a:t>
            </a:r>
            <a:r>
              <a:rPr lang="es-ES" sz="2600" dirty="0">
                <a:solidFill>
                  <a:srgbClr val="7F7F7F"/>
                </a:solidFill>
              </a:rPr>
              <a:t>establece el método para </a:t>
            </a:r>
            <a:r>
              <a:rPr lang="es-ES" sz="2600" dirty="0" smtClean="0">
                <a:solidFill>
                  <a:srgbClr val="7F7F7F"/>
                </a:solidFill>
              </a:rPr>
              <a:t>realizar actividades</a:t>
            </a:r>
            <a:r>
              <a:rPr lang="es-ES" sz="2600" dirty="0">
                <a:solidFill>
                  <a:srgbClr val="7F7F7F"/>
                </a:solidFill>
              </a:rPr>
              <a:t>, destacando sitios, infraestructura cultural existente, tipos de eventos, organizaciones culturales, personajes a participar, lugares </a:t>
            </a:r>
            <a:r>
              <a:rPr lang="es-ES" sz="2600" dirty="0" smtClean="0">
                <a:solidFill>
                  <a:srgbClr val="7F7F7F"/>
                </a:solidFill>
              </a:rPr>
              <a:t>históricos y </a:t>
            </a:r>
            <a:r>
              <a:rPr lang="es-ES" sz="2600" dirty="0">
                <a:solidFill>
                  <a:srgbClr val="7F7F7F"/>
                </a:solidFill>
              </a:rPr>
              <a:t>festividades propias de la región</a:t>
            </a:r>
            <a:r>
              <a:rPr lang="es-ES" sz="2600" dirty="0" smtClean="0">
                <a:solidFill>
                  <a:srgbClr val="7F7F7F"/>
                </a:solidFill>
              </a:rPr>
              <a:t>.</a:t>
            </a:r>
            <a:endParaRPr lang="es-ES" sz="2600" dirty="0">
              <a:solidFill>
                <a:srgbClr val="7F7F7F"/>
              </a:solidFill>
            </a:endParaRPr>
          </a:p>
        </p:txBody>
      </p:sp>
    </p:spTree>
    <p:extLst>
      <p:ext uri="{BB962C8B-B14F-4D97-AF65-F5344CB8AC3E}">
        <p14:creationId xmlns:p14="http://schemas.microsoft.com/office/powerpoint/2010/main" val="40961173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0" y="332656"/>
            <a:ext cx="9192356" cy="6264696"/>
          </a:xfrm>
          <a:prstGeom prst="rect">
            <a:avLst/>
          </a:prstGeom>
          <a:noFill/>
          <a:ln w="9525">
            <a:noFill/>
            <a:miter lim="800000"/>
            <a:headEnd/>
            <a:tailEnd/>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467544" y="620688"/>
            <a:ext cx="8229600" cy="4191251"/>
          </a:xfrm>
          <a:prstGeom prst="rect">
            <a:avLst/>
          </a:prstGeom>
          <a:noFill/>
          <a:ln>
            <a:noFill/>
          </a:ln>
        </p:spPr>
        <p:txBody>
          <a:bodyPr lIns="91425" tIns="45700" rIns="91425" bIns="45700" anchor="t" anchorCtr="0">
            <a:noAutofit/>
          </a:bodyPr>
          <a:lstStyle/>
          <a:p>
            <a:pPr marL="38100" lvl="0" indent="0" algn="just">
              <a:lnSpc>
                <a:spcPct val="150000"/>
              </a:lnSpc>
              <a:spcBef>
                <a:spcPts val="0"/>
              </a:spcBef>
              <a:buSzPct val="100000"/>
              <a:buNone/>
            </a:pPr>
            <a:r>
              <a:rPr lang="es-ES" sz="3200" dirty="0" smtClean="0">
                <a:solidFill>
                  <a:schemeClr val="tx1">
                    <a:lumMod val="50000"/>
                    <a:lumOff val="50000"/>
                  </a:schemeClr>
                </a:solidFill>
              </a:rPr>
              <a:t>La Fundación Municipios en Movimiento tiene como objeto fomentar el desarrollo de municipios exitosos, tomando como base la colaboración y la participación responsable de nuestros gobiernos, así como de los regidores de Movimiento Ciudadano. </a:t>
            </a:r>
            <a:endParaRPr lang="es-ES" sz="3000" dirty="0">
              <a:solidFill>
                <a:schemeClr val="tx1">
                  <a:lumMod val="50000"/>
                  <a:lumOff val="50000"/>
                </a:schemeClr>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251520" y="332656"/>
            <a:ext cx="8568952" cy="3600400"/>
          </a:xfrm>
        </p:spPr>
        <p:txBody>
          <a:bodyPr lIns="0" tIns="0" rIns="0" bIns="0"/>
          <a:lstStyle/>
          <a:p>
            <a:pPr marL="0" indent="0" algn="just" eaLnBrk="1">
              <a:lnSpc>
                <a:spcPct val="150000"/>
              </a:lnSpc>
              <a:spcBef>
                <a:spcPts val="600"/>
              </a:spcBef>
              <a:buClr>
                <a:srgbClr val="808080"/>
              </a:buClr>
              <a:buNone/>
            </a:pPr>
            <a:r>
              <a:rPr lang="es-MX" altLang="es-MX" sz="2400" dirty="0" smtClean="0">
                <a:solidFill>
                  <a:srgbClr val="808080"/>
                </a:solidFill>
                <a:latin typeface="+mn-lt"/>
                <a:sym typeface="Helvetica Light" pitchFamily="1" charset="0"/>
              </a:rPr>
              <a:t>Los lineamientos de la Fundación son:</a:t>
            </a:r>
          </a:p>
          <a:p>
            <a:pPr marL="457200" indent="-457200" algn="just">
              <a:lnSpc>
                <a:spcPct val="150000"/>
              </a:lnSpc>
              <a:spcBef>
                <a:spcPts val="600"/>
              </a:spcBef>
              <a:buClr>
                <a:srgbClr val="808080"/>
              </a:buClr>
            </a:pPr>
            <a:r>
              <a:rPr lang="es-MX" altLang="es-MX" sz="2400" dirty="0" smtClean="0">
                <a:solidFill>
                  <a:srgbClr val="808080"/>
                </a:solidFill>
                <a:latin typeface="+mn-lt"/>
                <a:sym typeface="Helvetica Light" pitchFamily="1" charset="0"/>
              </a:rPr>
              <a:t>Brindar actividades de capacitación y herramientas que contribuyan al desarrollo municipal.</a:t>
            </a:r>
          </a:p>
          <a:p>
            <a:pPr marL="457200" indent="-457200" algn="just">
              <a:lnSpc>
                <a:spcPct val="150000"/>
              </a:lnSpc>
              <a:spcBef>
                <a:spcPts val="600"/>
              </a:spcBef>
              <a:buClr>
                <a:srgbClr val="808080"/>
              </a:buClr>
            </a:pPr>
            <a:r>
              <a:rPr lang="es-MX" altLang="es-MX" sz="2400" dirty="0" smtClean="0">
                <a:solidFill>
                  <a:srgbClr val="808080"/>
                </a:solidFill>
                <a:latin typeface="+mn-lt"/>
                <a:sym typeface="Helvetica Light" pitchFamily="1" charset="0"/>
              </a:rPr>
              <a:t>Ofrecer gestión.</a:t>
            </a:r>
          </a:p>
          <a:p>
            <a:pPr marL="457200" indent="-457200" algn="just">
              <a:lnSpc>
                <a:spcPct val="150000"/>
              </a:lnSpc>
              <a:spcBef>
                <a:spcPts val="600"/>
              </a:spcBef>
              <a:buClr>
                <a:srgbClr val="808080"/>
              </a:buClr>
            </a:pPr>
            <a:r>
              <a:rPr lang="es-MX" altLang="es-MX" sz="2400" dirty="0">
                <a:solidFill>
                  <a:srgbClr val="808080"/>
                </a:solidFill>
                <a:latin typeface="+mn-lt"/>
                <a:sym typeface="Helvetica Light" pitchFamily="1" charset="0"/>
              </a:rPr>
              <a:t>Aumentar el desarrollo de gobiernos exitosos, impulsar la transparencia y rendición de cuentas en los ayuntamientos</a:t>
            </a:r>
            <a:r>
              <a:rPr lang="es-MX" altLang="es-MX" sz="2400" dirty="0" smtClean="0">
                <a:solidFill>
                  <a:srgbClr val="808080"/>
                </a:solidFill>
                <a:latin typeface="+mn-lt"/>
                <a:sym typeface="Helvetica Light" pitchFamily="1" charset="0"/>
              </a:rPr>
              <a:t>.</a:t>
            </a:r>
          </a:p>
          <a:p>
            <a:pPr indent="-342900" algn="just">
              <a:lnSpc>
                <a:spcPct val="150000"/>
              </a:lnSpc>
              <a:spcBef>
                <a:spcPts val="700"/>
              </a:spcBef>
              <a:buClr>
                <a:srgbClr val="A7A7A7"/>
              </a:buClr>
            </a:pPr>
            <a:r>
              <a:rPr lang="es-MX" altLang="es-MX" sz="2400" dirty="0">
                <a:solidFill>
                  <a:srgbClr val="808080"/>
                </a:solidFill>
                <a:latin typeface="+mn-lt"/>
                <a:sym typeface="Helvetica Light" pitchFamily="1" charset="0"/>
              </a:rPr>
              <a:t>Planeación de infraestructura y obra pública</a:t>
            </a:r>
            <a:r>
              <a:rPr lang="es-MX" altLang="es-MX" sz="2400" dirty="0" smtClean="0">
                <a:solidFill>
                  <a:srgbClr val="808080"/>
                </a:solidFill>
                <a:latin typeface="+mn-lt"/>
                <a:sym typeface="Helvetica Light" pitchFamily="1" charset="0"/>
              </a:rPr>
              <a:t>.</a:t>
            </a:r>
            <a:endParaRPr lang="es-MX" altLang="es-MX" sz="2400" dirty="0">
              <a:solidFill>
                <a:srgbClr val="808080"/>
              </a:solidFill>
              <a:latin typeface="+mn-lt"/>
              <a:sym typeface="Helvetica Light" pitchFamily="1" charset="0"/>
            </a:endParaRPr>
          </a:p>
          <a:p>
            <a:pPr indent="-342900" algn="just">
              <a:lnSpc>
                <a:spcPct val="150000"/>
              </a:lnSpc>
              <a:spcBef>
                <a:spcPts val="700"/>
              </a:spcBef>
              <a:buClr>
                <a:srgbClr val="A7A7A7"/>
              </a:buClr>
            </a:pPr>
            <a:r>
              <a:rPr lang="es-MX" altLang="es-MX" sz="2400" dirty="0">
                <a:solidFill>
                  <a:srgbClr val="808080"/>
                </a:solidFill>
                <a:latin typeface="+mn-lt"/>
                <a:sym typeface="Helvetica Light" pitchFamily="1" charset="0"/>
              </a:rPr>
              <a:t>Emprender </a:t>
            </a:r>
            <a:r>
              <a:rPr lang="es-MX" altLang="es-MX" sz="2400" dirty="0" smtClean="0">
                <a:solidFill>
                  <a:srgbClr val="808080"/>
                </a:solidFill>
                <a:latin typeface="+mn-lt"/>
                <a:sym typeface="Helvetica Light" pitchFamily="1" charset="0"/>
              </a:rPr>
              <a:t>una mejor coordinación </a:t>
            </a:r>
            <a:r>
              <a:rPr lang="es-MX" altLang="es-MX" sz="2400" dirty="0">
                <a:solidFill>
                  <a:srgbClr val="808080"/>
                </a:solidFill>
                <a:latin typeface="+mn-lt"/>
                <a:sym typeface="Helvetica Light" pitchFamily="1" charset="0"/>
              </a:rPr>
              <a:t>con  dependencias </a:t>
            </a:r>
            <a:r>
              <a:rPr lang="es-MX" altLang="es-MX" sz="2400" dirty="0" smtClean="0">
                <a:solidFill>
                  <a:srgbClr val="808080"/>
                </a:solidFill>
                <a:latin typeface="+mn-lt"/>
                <a:sym typeface="Helvetica Light" pitchFamily="1" charset="0"/>
              </a:rPr>
              <a:t>que </a:t>
            </a:r>
            <a:r>
              <a:rPr lang="es-MX" altLang="es-MX" sz="2400" dirty="0">
                <a:solidFill>
                  <a:srgbClr val="808080"/>
                </a:solidFill>
                <a:latin typeface="+mn-lt"/>
                <a:sym typeface="Helvetica Light" pitchFamily="1" charset="0"/>
              </a:rPr>
              <a:t>se </a:t>
            </a:r>
            <a:r>
              <a:rPr lang="es-MX" altLang="es-MX" sz="2400" dirty="0" smtClean="0">
                <a:solidFill>
                  <a:srgbClr val="808080"/>
                </a:solidFill>
                <a:latin typeface="+mn-lt"/>
                <a:sym typeface="Helvetica Light" pitchFamily="1" charset="0"/>
              </a:rPr>
              <a:t>traduzcan desarrollo de los municipios.</a:t>
            </a:r>
            <a:endParaRPr lang="es-MX" altLang="es-MX" sz="2400" dirty="0">
              <a:solidFill>
                <a:srgbClr val="808080"/>
              </a:solidFill>
              <a:latin typeface="+mn-lt"/>
            </a:endParaRPr>
          </a:p>
          <a:p>
            <a:pPr marL="457200" indent="-457200" algn="just">
              <a:lnSpc>
                <a:spcPct val="112000"/>
              </a:lnSpc>
              <a:spcBef>
                <a:spcPts val="600"/>
              </a:spcBef>
              <a:buClr>
                <a:srgbClr val="808080"/>
              </a:buClr>
            </a:pPr>
            <a:endParaRPr lang="es-MX" altLang="es-MX" sz="2800" dirty="0" smtClean="0">
              <a:solidFill>
                <a:srgbClr val="808080"/>
              </a:solidFill>
              <a:latin typeface="Helvetica Light" pitchFamily="1" charset="0"/>
              <a:sym typeface="Helvetica Light" pitchFamily="1" charset="0"/>
            </a:endParaRPr>
          </a:p>
          <a:p>
            <a:pPr marL="0" indent="0" algn="just" eaLnBrk="1">
              <a:lnSpc>
                <a:spcPct val="112000"/>
              </a:lnSpc>
              <a:spcBef>
                <a:spcPts val="600"/>
              </a:spcBef>
              <a:buClr>
                <a:srgbClr val="808080"/>
              </a:buClr>
              <a:buFontTx/>
              <a:buChar char="•"/>
            </a:pPr>
            <a:endParaRPr lang="es-MX" altLang="es-MX" sz="2500" dirty="0" smtClean="0">
              <a:solidFill>
                <a:srgbClr val="808080"/>
              </a:solidFill>
              <a:latin typeface="Helvetica Light" pitchFamily="1" charset="0"/>
              <a:sym typeface="Helvetica Light" pitchFamily="1" charset="0"/>
            </a:endParaRPr>
          </a:p>
        </p:txBody>
      </p:sp>
      <p:sp>
        <p:nvSpPr>
          <p:cNvPr id="39939" name="AutoShape 3"/>
          <p:cNvSpPr>
            <a:spLocks/>
          </p:cNvSpPr>
          <p:nvPr/>
        </p:nvSpPr>
        <p:spPr bwMode="auto">
          <a:xfrm>
            <a:off x="6553200" y="6402917"/>
            <a:ext cx="2133600" cy="2688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r">
              <a:defRPr/>
            </a:pPr>
            <a:r>
              <a:rPr lang="es-MX" sz="1200">
                <a:solidFill>
                  <a:srgbClr val="888888"/>
                </a:solidFill>
                <a:latin typeface="Helvetica Light" charset="0"/>
                <a:ea typeface="ＭＳ Ｐゴシック" charset="0"/>
                <a:cs typeface="Helvetica Light" charset="0"/>
                <a:sym typeface="Helvetica Light" charset="0"/>
              </a:rPr>
              <a:t>33</a:t>
            </a:r>
            <a:endParaRPr lang="es-MX">
              <a:latin typeface="Helvetica" charset="0"/>
              <a:ea typeface="ＭＳ Ｐゴシック" charset="0"/>
              <a:sym typeface="Helvetica" charset="0"/>
            </a:endParaRPr>
          </a:p>
        </p:txBody>
      </p:sp>
    </p:spTree>
    <p:extLst>
      <p:ext uri="{BB962C8B-B14F-4D97-AF65-F5344CB8AC3E}">
        <p14:creationId xmlns:p14="http://schemas.microsoft.com/office/powerpoint/2010/main" val="337575051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
        <p:cNvGrpSpPr/>
        <p:nvPr/>
      </p:nvGrpSpPr>
      <p:grpSpPr>
        <a:xfrm>
          <a:off x="0" y="0"/>
          <a:ext cx="0" cy="0"/>
          <a:chOff x="0" y="0"/>
          <a:chExt cx="0" cy="0"/>
        </a:xfrm>
      </p:grpSpPr>
      <p:pic>
        <p:nvPicPr>
          <p:cNvPr id="171" name="Shape 171"/>
          <p:cNvPicPr preferRelativeResize="0"/>
          <p:nvPr/>
        </p:nvPicPr>
        <p:blipFill>
          <a:blip r:embed="rId3"/>
          <a:stretch>
            <a:fillRect/>
          </a:stretch>
        </p:blipFill>
        <p:spPr>
          <a:xfrm>
            <a:off x="1144512" y="1413900"/>
            <a:ext cx="6854975" cy="4030199"/>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467544" y="764704"/>
            <a:ext cx="8229600" cy="3681400"/>
          </a:xfrm>
          <a:prstGeom prst="rect">
            <a:avLst/>
          </a:prstGeom>
          <a:noFill/>
          <a:ln>
            <a:noFill/>
          </a:ln>
        </p:spPr>
        <p:txBody>
          <a:bodyPr lIns="91425" tIns="45700" rIns="91425" bIns="45700" anchor="t" anchorCtr="0">
            <a:noAutofit/>
          </a:bodyPr>
          <a:lstStyle/>
          <a:p>
            <a:pPr marL="38100" indent="0" algn="just">
              <a:lnSpc>
                <a:spcPct val="150000"/>
              </a:lnSpc>
              <a:spcBef>
                <a:spcPts val="0"/>
              </a:spcBef>
              <a:buSzPct val="100000"/>
              <a:buNone/>
            </a:pPr>
            <a:r>
              <a:rPr lang="es-ES" sz="2400" dirty="0" smtClean="0">
                <a:solidFill>
                  <a:schemeClr val="tx1">
                    <a:lumMod val="50000"/>
                    <a:lumOff val="50000"/>
                  </a:schemeClr>
                </a:solidFill>
              </a:rPr>
              <a:t>Mujeres en Movimiento se está transformando en una organización fundamental para darle un nuevo rostro </a:t>
            </a:r>
            <a:r>
              <a:rPr lang="es-ES" sz="2400" dirty="0">
                <a:solidFill>
                  <a:schemeClr val="tx1">
                    <a:lumMod val="50000"/>
                    <a:lumOff val="50000"/>
                  </a:schemeClr>
                </a:solidFill>
              </a:rPr>
              <a:t>a</a:t>
            </a:r>
            <a:r>
              <a:rPr lang="es-ES" sz="2400" dirty="0" smtClean="0">
                <a:solidFill>
                  <a:schemeClr val="tx1">
                    <a:lumMod val="50000"/>
                    <a:lumOff val="50000"/>
                  </a:schemeClr>
                </a:solidFill>
              </a:rPr>
              <a:t> México.</a:t>
            </a:r>
          </a:p>
          <a:p>
            <a:pPr marL="38100" indent="0" algn="just">
              <a:lnSpc>
                <a:spcPct val="150000"/>
              </a:lnSpc>
              <a:spcBef>
                <a:spcPts val="0"/>
              </a:spcBef>
              <a:buSzPct val="100000"/>
              <a:buNone/>
            </a:pPr>
            <a:endParaRPr lang="es-ES" sz="2400" dirty="0">
              <a:solidFill>
                <a:schemeClr val="tx1">
                  <a:lumMod val="50000"/>
                  <a:lumOff val="50000"/>
                </a:schemeClr>
              </a:solidFill>
            </a:endParaRPr>
          </a:p>
          <a:p>
            <a:pPr marL="38100" indent="0" algn="just">
              <a:lnSpc>
                <a:spcPct val="150000"/>
              </a:lnSpc>
              <a:spcBef>
                <a:spcPts val="0"/>
              </a:spcBef>
              <a:buSzPct val="100000"/>
              <a:buNone/>
            </a:pPr>
            <a:r>
              <a:rPr lang="es-ES" sz="2400" dirty="0" smtClean="0">
                <a:solidFill>
                  <a:schemeClr val="tx1">
                    <a:lumMod val="50000"/>
                    <a:lumOff val="50000"/>
                  </a:schemeClr>
                </a:solidFill>
              </a:rPr>
              <a:t>Por eso, los pasados 27 y 28 de febrero, llevamos a cabo </a:t>
            </a:r>
            <a:r>
              <a:rPr lang="es-ES" sz="2400" dirty="0">
                <a:solidFill>
                  <a:schemeClr val="tx1">
                    <a:lumMod val="50000"/>
                    <a:lumOff val="50000"/>
                  </a:schemeClr>
                </a:solidFill>
              </a:rPr>
              <a:t>e</a:t>
            </a:r>
            <a:r>
              <a:rPr lang="es-ES" sz="2400" dirty="0" smtClean="0">
                <a:solidFill>
                  <a:schemeClr val="tx1">
                    <a:lumMod val="50000"/>
                    <a:lumOff val="50000"/>
                  </a:schemeClr>
                </a:solidFill>
              </a:rPr>
              <a:t>l evento “Desafíos de las Mujeres en Movimiento”, con la participación de 423 dirigentes políticas de todo el país.</a:t>
            </a:r>
            <a:endParaRPr lang="es-ES" sz="2800" dirty="0">
              <a:solidFill>
                <a:srgbClr val="434343"/>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22" name="Imagen 2" descr="Captura de pantalla 2014-03-16 a la(s) 23.39.13.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40768"/>
            <a:ext cx="8337550"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96932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23528" y="188640"/>
            <a:ext cx="8229600" cy="4525963"/>
          </a:xfrm>
        </p:spPr>
        <p:txBody>
          <a:bodyPr/>
          <a:lstStyle/>
          <a:p>
            <a:pPr marL="38100" indent="0" algn="just">
              <a:lnSpc>
                <a:spcPct val="150000"/>
              </a:lnSpc>
              <a:spcBef>
                <a:spcPts val="0"/>
              </a:spcBef>
              <a:buSzPct val="100000"/>
              <a:buNone/>
            </a:pPr>
            <a:r>
              <a:rPr lang="es-ES" sz="2400" dirty="0">
                <a:solidFill>
                  <a:schemeClr val="tx1">
                    <a:lumMod val="50000"/>
                    <a:lumOff val="50000"/>
                  </a:schemeClr>
                </a:solidFill>
              </a:rPr>
              <a:t>La Coordinadora Ciudadana Nacional ha elaborado el Reglamento de Mujeres en Movimiento y la convocatoria a la Primera Convención Nacional de Mujeres en Movimiento que serán sometidos a la aprobación de este máximo órgano colegiado.</a:t>
            </a:r>
          </a:p>
          <a:p>
            <a:pPr marL="38100" indent="0" algn="just">
              <a:lnSpc>
                <a:spcPct val="150000"/>
              </a:lnSpc>
              <a:spcBef>
                <a:spcPts val="0"/>
              </a:spcBef>
              <a:buSzPct val="100000"/>
              <a:buNone/>
            </a:pPr>
            <a:endParaRPr lang="es-ES" sz="2400" dirty="0">
              <a:solidFill>
                <a:schemeClr val="tx1">
                  <a:lumMod val="50000"/>
                  <a:lumOff val="50000"/>
                </a:schemeClr>
              </a:solidFill>
            </a:endParaRPr>
          </a:p>
          <a:p>
            <a:pPr marL="38100" indent="0" algn="just">
              <a:lnSpc>
                <a:spcPct val="150000"/>
              </a:lnSpc>
              <a:spcBef>
                <a:spcPts val="0"/>
              </a:spcBef>
              <a:buSzPct val="100000"/>
              <a:buNone/>
            </a:pPr>
            <a:r>
              <a:rPr lang="es-ES" sz="2400" dirty="0">
                <a:solidFill>
                  <a:schemeClr val="tx1">
                    <a:lumMod val="50000"/>
                    <a:lumOff val="50000"/>
                  </a:schemeClr>
                </a:solidFill>
              </a:rPr>
              <a:t>Queremos, los próximos 23 y 24 de mayo, dar un impulso inédito a nuestro movimiento de mujeres, pues son ellas quienes mejor entienden el momento actual de México</a:t>
            </a:r>
            <a:endParaRPr lang="es-MX" sz="2400" dirty="0">
              <a:solidFill>
                <a:srgbClr val="FFFFFF">
                  <a:lumMod val="50000"/>
                </a:srgbClr>
              </a:solidFill>
            </a:endParaRPr>
          </a:p>
        </p:txBody>
      </p:sp>
    </p:spTree>
    <p:extLst>
      <p:ext uri="{BB962C8B-B14F-4D97-AF65-F5344CB8AC3E}">
        <p14:creationId xmlns:p14="http://schemas.microsoft.com/office/powerpoint/2010/main" val="2405740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5"/>
        <p:cNvGrpSpPr/>
        <p:nvPr/>
      </p:nvGrpSpPr>
      <p:grpSpPr>
        <a:xfrm>
          <a:off x="0" y="0"/>
          <a:ext cx="0" cy="0"/>
          <a:chOff x="0" y="0"/>
          <a:chExt cx="0" cy="0"/>
        </a:xfrm>
      </p:grpSpPr>
      <p:pic>
        <p:nvPicPr>
          <p:cNvPr id="166" name="Shape 166"/>
          <p:cNvPicPr preferRelativeResize="0"/>
          <p:nvPr/>
        </p:nvPicPr>
        <p:blipFill>
          <a:blip r:embed="rId3"/>
          <a:stretch>
            <a:fillRect/>
          </a:stretch>
        </p:blipFill>
        <p:spPr>
          <a:xfrm>
            <a:off x="894375" y="504195"/>
            <a:ext cx="7175500" cy="5588000"/>
          </a:xfrm>
          <a:prstGeom prst="rect">
            <a:avLst/>
          </a:prstGeom>
        </p:spPr>
      </p:pic>
    </p:spTree>
    <p:extLst>
      <p:ext uri="{BB962C8B-B14F-4D97-AF65-F5344CB8AC3E}">
        <p14:creationId xmlns:p14="http://schemas.microsoft.com/office/powerpoint/2010/main" val="392629857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texto"/>
          <p:cNvSpPr>
            <a:spLocks noGrp="1"/>
          </p:cNvSpPr>
          <p:nvPr>
            <p:ph type="body" idx="1"/>
          </p:nvPr>
        </p:nvSpPr>
        <p:spPr>
          <a:xfrm>
            <a:off x="467544" y="1916832"/>
            <a:ext cx="8352928" cy="4525963"/>
          </a:xfrm>
        </p:spPr>
        <p:txBody>
          <a:bodyPr/>
          <a:lstStyle/>
          <a:p>
            <a:pPr algn="just">
              <a:lnSpc>
                <a:spcPct val="150000"/>
              </a:lnSpc>
            </a:pPr>
            <a:r>
              <a:rPr lang="es-MX" sz="2600" dirty="0">
                <a:solidFill>
                  <a:schemeClr val="bg1">
                    <a:lumMod val="50000"/>
                  </a:schemeClr>
                </a:solidFill>
              </a:rPr>
              <a:t>Al día de hoy, Jóvenes en </a:t>
            </a:r>
            <a:r>
              <a:rPr lang="es-MX" sz="2600" dirty="0" smtClean="0">
                <a:solidFill>
                  <a:schemeClr val="bg1">
                    <a:lumMod val="50000"/>
                  </a:schemeClr>
                </a:solidFill>
              </a:rPr>
              <a:t>Movimiento </a:t>
            </a:r>
            <a:r>
              <a:rPr lang="es-MX" sz="2600" dirty="0">
                <a:solidFill>
                  <a:schemeClr val="bg1">
                    <a:lumMod val="50000"/>
                  </a:schemeClr>
                </a:solidFill>
              </a:rPr>
              <a:t>cuenta con </a:t>
            </a:r>
            <a:r>
              <a:rPr lang="es-MX" sz="2600" dirty="0" smtClean="0">
                <a:solidFill>
                  <a:schemeClr val="bg1">
                    <a:lumMod val="50000"/>
                  </a:schemeClr>
                </a:solidFill>
              </a:rPr>
              <a:t>25 </a:t>
            </a:r>
            <a:r>
              <a:rPr lang="es-MX" sz="2600" dirty="0">
                <a:solidFill>
                  <a:schemeClr val="bg1">
                    <a:lumMod val="50000"/>
                  </a:schemeClr>
                </a:solidFill>
              </a:rPr>
              <a:t>Delegados Estatales </a:t>
            </a:r>
            <a:r>
              <a:rPr lang="es-MX" sz="2600" dirty="0" smtClean="0">
                <a:solidFill>
                  <a:schemeClr val="bg1">
                    <a:lumMod val="50000"/>
                  </a:schemeClr>
                </a:solidFill>
              </a:rPr>
              <a:t>en las siguientes entidades: </a:t>
            </a:r>
            <a:r>
              <a:rPr lang="es-MX" sz="2600" dirty="0">
                <a:solidFill>
                  <a:schemeClr val="bg1">
                    <a:lumMod val="50000"/>
                  </a:schemeClr>
                </a:solidFill>
              </a:rPr>
              <a:t>Aguascalientes, Campeche, Chiapas, Chihuahua, Colima, Distrito Federal, Durango, Estado de México, Hidalgo, Jalisco, Michoacán, Morelos, Nuevo León, Oaxaca, Puebla, Querétaro, Tabasco, Tamaulipas, San Luis Potosí, Sinaloa, Sonora, Veracruz, </a:t>
            </a:r>
            <a:r>
              <a:rPr lang="es-MX" sz="2600" dirty="0" smtClean="0">
                <a:solidFill>
                  <a:schemeClr val="bg1">
                    <a:lumMod val="50000"/>
                  </a:schemeClr>
                </a:solidFill>
              </a:rPr>
              <a:t>Yucatán, Baja California Sur y </a:t>
            </a:r>
            <a:r>
              <a:rPr lang="es-MX" sz="2600" dirty="0">
                <a:solidFill>
                  <a:schemeClr val="bg1">
                    <a:lumMod val="50000"/>
                  </a:schemeClr>
                </a:solidFill>
              </a:rPr>
              <a:t>Zacatecas.</a:t>
            </a:r>
          </a:p>
          <a:p>
            <a:pPr marL="203200" indent="0" algn="just">
              <a:lnSpc>
                <a:spcPct val="150000"/>
              </a:lnSpc>
              <a:buNone/>
            </a:pPr>
            <a:r>
              <a:rPr lang="es-MX" sz="2600" dirty="0">
                <a:solidFill>
                  <a:schemeClr val="bg1">
                    <a:lumMod val="50000"/>
                  </a:schemeClr>
                </a:solidFill>
              </a:rPr>
              <a:t/>
            </a:r>
            <a:br>
              <a:rPr lang="es-MX" sz="2600" dirty="0">
                <a:solidFill>
                  <a:schemeClr val="bg1">
                    <a:lumMod val="50000"/>
                  </a:schemeClr>
                </a:solidFill>
              </a:rPr>
            </a:br>
            <a:endParaRPr lang="es-MX" sz="2600" dirty="0">
              <a:solidFill>
                <a:schemeClr val="bg1">
                  <a:lumMod val="50000"/>
                </a:schemeClr>
              </a:solidFill>
            </a:endParaRPr>
          </a:p>
        </p:txBody>
      </p:sp>
    </p:spTree>
    <p:extLst>
      <p:ext uri="{BB962C8B-B14F-4D97-AF65-F5344CB8AC3E}">
        <p14:creationId xmlns:p14="http://schemas.microsoft.com/office/powerpoint/2010/main" val="2742742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texto"/>
          <p:cNvSpPr>
            <a:spLocks noGrp="1"/>
          </p:cNvSpPr>
          <p:nvPr>
            <p:ph type="body" idx="1"/>
          </p:nvPr>
        </p:nvSpPr>
        <p:spPr>
          <a:xfrm>
            <a:off x="590872" y="343197"/>
            <a:ext cx="8229600" cy="4525963"/>
          </a:xfrm>
        </p:spPr>
        <p:txBody>
          <a:bodyPr/>
          <a:lstStyle/>
          <a:p>
            <a:pPr algn="just">
              <a:lnSpc>
                <a:spcPct val="150000"/>
              </a:lnSpc>
            </a:pPr>
            <a:r>
              <a:rPr lang="es-MX" sz="3000" dirty="0" smtClean="0">
                <a:solidFill>
                  <a:schemeClr val="bg1">
                    <a:lumMod val="50000"/>
                  </a:schemeClr>
                </a:solidFill>
              </a:rPr>
              <a:t>Especialmente, destacamos la </a:t>
            </a:r>
            <a:r>
              <a:rPr lang="es-MX" sz="3000" dirty="0">
                <a:solidFill>
                  <a:schemeClr val="bg1">
                    <a:lumMod val="50000"/>
                  </a:schemeClr>
                </a:solidFill>
              </a:rPr>
              <a:t>conformación de la dirigencia estatal más joven </a:t>
            </a:r>
            <a:r>
              <a:rPr lang="es-MX" sz="3000" dirty="0" smtClean="0">
                <a:solidFill>
                  <a:schemeClr val="bg1">
                    <a:lumMod val="50000"/>
                  </a:schemeClr>
                </a:solidFill>
              </a:rPr>
              <a:t>registrada en la historia política de México, con </a:t>
            </a:r>
            <a:r>
              <a:rPr lang="es-MX" sz="3000" dirty="0">
                <a:solidFill>
                  <a:schemeClr val="bg1">
                    <a:lumMod val="50000"/>
                  </a:schemeClr>
                </a:solidFill>
              </a:rPr>
              <a:t>nuestro Dirigente Estatal Hugo </a:t>
            </a:r>
            <a:r>
              <a:rPr lang="es-MX" sz="3000" dirty="0" smtClean="0">
                <a:solidFill>
                  <a:schemeClr val="bg1">
                    <a:lumMod val="50000"/>
                  </a:schemeClr>
                </a:solidFill>
              </a:rPr>
              <a:t>Alexander </a:t>
            </a:r>
            <a:r>
              <a:rPr lang="es-MX" sz="3000" dirty="0">
                <a:solidFill>
                  <a:schemeClr val="bg1">
                    <a:lumMod val="50000"/>
                  </a:schemeClr>
                </a:solidFill>
              </a:rPr>
              <a:t>Gómez </a:t>
            </a:r>
            <a:r>
              <a:rPr lang="es-MX" sz="3000" dirty="0" smtClean="0">
                <a:solidFill>
                  <a:schemeClr val="bg1">
                    <a:lumMod val="50000"/>
                  </a:schemeClr>
                </a:solidFill>
              </a:rPr>
              <a:t>Orozco, que encabeza la Comisión Ejecutiva Provisional de Colima.</a:t>
            </a:r>
          </a:p>
        </p:txBody>
      </p:sp>
    </p:spTree>
    <p:extLst>
      <p:ext uri="{BB962C8B-B14F-4D97-AF65-F5344CB8AC3E}">
        <p14:creationId xmlns:p14="http://schemas.microsoft.com/office/powerpoint/2010/main" val="2812095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0" y="332656"/>
            <a:ext cx="9144000" cy="6323549"/>
          </a:xfrm>
          <a:prstGeom prst="rect">
            <a:avLst/>
          </a:prstGeom>
          <a:noFill/>
          <a:ln w="9525">
            <a:noFill/>
            <a:miter lim="800000"/>
            <a:headEnd/>
            <a:tailEnd/>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457200" y="308877"/>
            <a:ext cx="8229600" cy="4704299"/>
          </a:xfrm>
          <a:prstGeom prst="rect">
            <a:avLst/>
          </a:prstGeom>
          <a:noFill/>
          <a:ln>
            <a:noFill/>
          </a:ln>
        </p:spPr>
        <p:txBody>
          <a:bodyPr lIns="91425" tIns="45700" rIns="91425" bIns="45700" anchor="t" anchorCtr="0">
            <a:noAutofit/>
          </a:bodyPr>
          <a:lstStyle/>
          <a:p>
            <a:pPr marL="203200" indent="0" algn="just">
              <a:lnSpc>
                <a:spcPct val="150000"/>
              </a:lnSpc>
              <a:buNone/>
            </a:pPr>
            <a:r>
              <a:rPr lang="es-ES" sz="2600" dirty="0" smtClean="0">
                <a:solidFill>
                  <a:srgbClr val="7F7F7F"/>
                </a:solidFill>
              </a:rPr>
              <a:t>Hemos sumado </a:t>
            </a:r>
            <a:r>
              <a:rPr lang="es-ES" sz="2600" dirty="0">
                <a:solidFill>
                  <a:srgbClr val="7F7F7F"/>
                </a:solidFill>
              </a:rPr>
              <a:t>cuadros con interés particular en la promoción y defensa de los derechos de los trabajadores y </a:t>
            </a:r>
            <a:r>
              <a:rPr lang="es-ES" sz="2600" dirty="0" smtClean="0">
                <a:solidFill>
                  <a:srgbClr val="7F7F7F"/>
                </a:solidFill>
              </a:rPr>
              <a:t>productores, avanzando </a:t>
            </a:r>
            <a:r>
              <a:rPr lang="es-ES" sz="2600" dirty="0">
                <a:solidFill>
                  <a:srgbClr val="7F7F7F"/>
                </a:solidFill>
              </a:rPr>
              <a:t>con la elección de </a:t>
            </a:r>
            <a:r>
              <a:rPr lang="es-ES" sz="2600" dirty="0" smtClean="0">
                <a:solidFill>
                  <a:srgbClr val="7F7F7F"/>
                </a:solidFill>
              </a:rPr>
              <a:t>Delegados </a:t>
            </a:r>
            <a:r>
              <a:rPr lang="es-ES" sz="2600" dirty="0">
                <a:solidFill>
                  <a:srgbClr val="7F7F7F"/>
                </a:solidFill>
              </a:rPr>
              <a:t>Estatales </a:t>
            </a:r>
            <a:r>
              <a:rPr lang="es-ES" sz="2600" dirty="0" smtClean="0">
                <a:solidFill>
                  <a:srgbClr val="7F7F7F"/>
                </a:solidFill>
              </a:rPr>
              <a:t>Chihuahua</a:t>
            </a:r>
            <a:r>
              <a:rPr lang="es-ES" sz="2600" dirty="0">
                <a:solidFill>
                  <a:srgbClr val="7F7F7F"/>
                </a:solidFill>
              </a:rPr>
              <a:t>, Sonora, Zacatecas, Veracruz, Baja California y Chiapas. </a:t>
            </a:r>
            <a:endParaRPr lang="es-MX" sz="2600" dirty="0">
              <a:solidFill>
                <a:srgbClr val="7F7F7F"/>
              </a:solidFill>
            </a:endParaRPr>
          </a:p>
          <a:p>
            <a:pPr marL="203200" indent="0" algn="just">
              <a:lnSpc>
                <a:spcPct val="150000"/>
              </a:lnSpc>
              <a:buNone/>
            </a:pPr>
            <a:r>
              <a:rPr lang="es-MX" sz="2600" dirty="0" smtClean="0">
                <a:solidFill>
                  <a:srgbClr val="7F7F7F"/>
                </a:solidFill>
              </a:rPr>
              <a:t>Asimismo, se tomó la protesta de coordinadores municipales y distritales en el Estado de México el pasado 14 de marzo.</a:t>
            </a:r>
          </a:p>
        </p:txBody>
      </p:sp>
    </p:spTree>
    <p:extLst>
      <p:ext uri="{BB962C8B-B14F-4D97-AF65-F5344CB8AC3E}">
        <p14:creationId xmlns:p14="http://schemas.microsoft.com/office/powerpoint/2010/main" val="306699313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457200" y="1772816"/>
            <a:ext cx="8229600" cy="1817100"/>
          </a:xfrm>
          <a:prstGeom prst="rect">
            <a:avLst/>
          </a:prstGeom>
          <a:noFill/>
          <a:ln>
            <a:noFill/>
          </a:ln>
        </p:spPr>
        <p:txBody>
          <a:bodyPr lIns="91425" tIns="45700" rIns="91425" bIns="45700" anchor="t" anchorCtr="0">
            <a:noAutofit/>
          </a:bodyPr>
          <a:lstStyle/>
          <a:p>
            <a:pPr marL="0" lvl="0" indent="0" algn="ctr">
              <a:lnSpc>
                <a:spcPct val="150000"/>
              </a:lnSpc>
              <a:spcBef>
                <a:spcPts val="0"/>
              </a:spcBef>
              <a:buClr>
                <a:srgbClr val="7F7F7F"/>
              </a:buClr>
              <a:buSzPct val="25000"/>
              <a:buNone/>
            </a:pPr>
            <a:r>
              <a:rPr lang="es-ES" sz="4800" b="1" dirty="0" smtClean="0">
                <a:solidFill>
                  <a:schemeClr val="bg1">
                    <a:lumMod val="50000"/>
                  </a:schemeClr>
                </a:solidFill>
              </a:rPr>
              <a:t>NUEVAS FORMAS DE ESTAR EN MOVIMIENTO</a:t>
            </a:r>
            <a:endParaRPr lang="es-ES" sz="4800" b="1" dirty="0">
              <a:solidFill>
                <a:schemeClr val="bg1">
                  <a:lumMod val="50000"/>
                </a:schemeClr>
              </a:solidFill>
            </a:endParaRPr>
          </a:p>
        </p:txBody>
      </p:sp>
    </p:spTree>
    <p:extLst>
      <p:ext uri="{BB962C8B-B14F-4D97-AF65-F5344CB8AC3E}">
        <p14:creationId xmlns:p14="http://schemas.microsoft.com/office/powerpoint/2010/main" val="35565071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body" idx="1"/>
          </p:nvPr>
        </p:nvSpPr>
        <p:spPr>
          <a:xfrm>
            <a:off x="179389" y="1221318"/>
            <a:ext cx="8713787" cy="2973916"/>
          </a:xfrm>
        </p:spPr>
        <p:txBody>
          <a:bodyPr lIns="0" tIns="0" rIns="0" bIns="0"/>
          <a:lstStyle/>
          <a:p>
            <a:pPr marL="0" indent="0" algn="ctr" eaLnBrk="1">
              <a:lnSpc>
                <a:spcPct val="140000"/>
              </a:lnSpc>
              <a:buNone/>
            </a:pPr>
            <a:r>
              <a:rPr lang="es-MX" altLang="es-MX" sz="4000" b="1" dirty="0" smtClean="0">
                <a:solidFill>
                  <a:srgbClr val="7F7F7F"/>
                </a:solidFill>
                <a:latin typeface="+mj-lt"/>
                <a:sym typeface="Helvetica Light" pitchFamily="1" charset="0"/>
              </a:rPr>
              <a:t>Coordinación Nacional de Diputados a las Legislaturas de los Estados de Movimiento Ciudadano.</a:t>
            </a:r>
          </a:p>
        </p:txBody>
      </p:sp>
    </p:spTree>
    <p:extLst>
      <p:ext uri="{BB962C8B-B14F-4D97-AF65-F5344CB8AC3E}">
        <p14:creationId xmlns:p14="http://schemas.microsoft.com/office/powerpoint/2010/main" val="37563141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body" idx="1"/>
          </p:nvPr>
        </p:nvSpPr>
        <p:spPr>
          <a:xfrm>
            <a:off x="395536" y="631759"/>
            <a:ext cx="8280920" cy="4525433"/>
          </a:xfrm>
        </p:spPr>
        <p:txBody>
          <a:bodyPr lIns="0" tIns="0" rIns="0" bIns="0"/>
          <a:lstStyle/>
          <a:p>
            <a:pPr marL="0" indent="0" algn="just" eaLnBrk="1">
              <a:lnSpc>
                <a:spcPct val="112000"/>
              </a:lnSpc>
              <a:spcBef>
                <a:spcPts val="500"/>
              </a:spcBef>
              <a:buClr>
                <a:srgbClr val="808080"/>
              </a:buClr>
              <a:buNone/>
            </a:pPr>
            <a:r>
              <a:rPr lang="es-MX" altLang="es-MX" sz="2400" dirty="0" smtClean="0">
                <a:solidFill>
                  <a:srgbClr val="808080"/>
                </a:solidFill>
                <a:latin typeface="+mn-lt"/>
                <a:sym typeface="Helvetica Light" pitchFamily="1" charset="0"/>
              </a:rPr>
              <a:t>Tras el exitoso proceso electoral de 2013, en el que duplicamos nuestra representación en los congresos locales, se renovó esta Coordinación.</a:t>
            </a:r>
            <a:endParaRPr lang="es-MX" altLang="es-MX" sz="2400" dirty="0" smtClean="0">
              <a:latin typeface="+mn-lt"/>
              <a:sym typeface="Helvetica Light" pitchFamily="1" charset="0"/>
            </a:endParaRPr>
          </a:p>
          <a:p>
            <a:pPr marL="0" indent="0" algn="just" eaLnBrk="1">
              <a:lnSpc>
                <a:spcPct val="112000"/>
              </a:lnSpc>
              <a:spcBef>
                <a:spcPts val="500"/>
              </a:spcBef>
              <a:buClr>
                <a:srgbClr val="808080"/>
              </a:buClr>
              <a:buFontTx/>
              <a:buChar char="•"/>
            </a:pPr>
            <a:endParaRPr lang="es-MX" altLang="es-MX" sz="2400" dirty="0" smtClean="0">
              <a:solidFill>
                <a:srgbClr val="808080"/>
              </a:solidFill>
              <a:latin typeface="+mn-lt"/>
              <a:sym typeface="Helvetica Light" pitchFamily="1" charset="0"/>
            </a:endParaRPr>
          </a:p>
          <a:p>
            <a:pPr marL="0" indent="0" algn="just" eaLnBrk="1">
              <a:lnSpc>
                <a:spcPct val="112000"/>
              </a:lnSpc>
              <a:spcBef>
                <a:spcPts val="500"/>
              </a:spcBef>
              <a:buClr>
                <a:srgbClr val="808080"/>
              </a:buClr>
              <a:buNone/>
            </a:pPr>
            <a:r>
              <a:rPr lang="es-MX" altLang="es-MX" sz="2400" dirty="0" smtClean="0">
                <a:solidFill>
                  <a:srgbClr val="808080"/>
                </a:solidFill>
                <a:latin typeface="+mn-lt"/>
                <a:sym typeface="Helvetica Light" pitchFamily="1" charset="0"/>
              </a:rPr>
              <a:t>Tiene como objetivo que los diputados de Movimiento Ciudadano trabajen de manera coordinada en defensa de los intereses ciudadanos.</a:t>
            </a:r>
            <a:endParaRPr lang="es-MX" altLang="es-MX" sz="2400" dirty="0" smtClean="0">
              <a:latin typeface="+mn-lt"/>
              <a:sym typeface="Helvetica Light" pitchFamily="1" charset="0"/>
            </a:endParaRPr>
          </a:p>
          <a:p>
            <a:pPr marL="0" indent="0" algn="just" eaLnBrk="1">
              <a:lnSpc>
                <a:spcPct val="112000"/>
              </a:lnSpc>
              <a:spcBef>
                <a:spcPts val="500"/>
              </a:spcBef>
              <a:buClr>
                <a:srgbClr val="808080"/>
              </a:buClr>
              <a:buFontTx/>
              <a:buChar char="•"/>
            </a:pPr>
            <a:endParaRPr lang="es-MX" altLang="es-MX" sz="2400" dirty="0" smtClean="0">
              <a:solidFill>
                <a:srgbClr val="808080"/>
              </a:solidFill>
              <a:latin typeface="+mn-lt"/>
              <a:sym typeface="Helvetica Light" pitchFamily="1" charset="0"/>
            </a:endParaRPr>
          </a:p>
          <a:p>
            <a:pPr marL="0" indent="0" algn="just" eaLnBrk="1">
              <a:lnSpc>
                <a:spcPct val="112000"/>
              </a:lnSpc>
              <a:spcBef>
                <a:spcPts val="500"/>
              </a:spcBef>
              <a:buClr>
                <a:srgbClr val="808080"/>
              </a:buClr>
              <a:buNone/>
            </a:pPr>
            <a:r>
              <a:rPr lang="es-MX" altLang="es-MX" sz="2400" dirty="0" smtClean="0">
                <a:solidFill>
                  <a:srgbClr val="808080"/>
                </a:solidFill>
                <a:latin typeface="+mn-lt"/>
                <a:sym typeface="Helvetica Light" pitchFamily="1" charset="0"/>
              </a:rPr>
              <a:t>Nuestro compañero diputado Clemente Castañeda, encabeza los esfuerzos de esta coordinación.</a:t>
            </a:r>
            <a:endParaRPr lang="es-MX" altLang="es-MX" sz="1200" dirty="0" smtClean="0">
              <a:latin typeface="+mn-lt"/>
            </a:endParaRPr>
          </a:p>
        </p:txBody>
      </p:sp>
    </p:spTree>
    <p:extLst>
      <p:ext uri="{BB962C8B-B14F-4D97-AF65-F5344CB8AC3E}">
        <p14:creationId xmlns:p14="http://schemas.microsoft.com/office/powerpoint/2010/main" val="19885013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xfrm>
            <a:off x="323528" y="261549"/>
            <a:ext cx="8640960" cy="5255683"/>
          </a:xfrm>
        </p:spPr>
        <p:txBody>
          <a:bodyPr lIns="0" tIns="0" rIns="0" bIns="0"/>
          <a:lstStyle/>
          <a:p>
            <a:pPr marL="0" indent="0" algn="just" defTabSz="406400" eaLnBrk="1">
              <a:spcBef>
                <a:spcPts val="1200"/>
              </a:spcBef>
              <a:buClr>
                <a:srgbClr val="A7A7A7"/>
              </a:buClr>
              <a:buNone/>
            </a:pPr>
            <a:r>
              <a:rPr lang="es-MX" altLang="es-MX" sz="2400" dirty="0" smtClean="0">
                <a:solidFill>
                  <a:schemeClr val="bg1">
                    <a:lumMod val="50000"/>
                  </a:schemeClr>
                </a:solidFill>
                <a:latin typeface="+mn-lt"/>
                <a:sym typeface="Helvetica Light" pitchFamily="1" charset="0"/>
              </a:rPr>
              <a:t>Nuestros diputados acordaron una agenda legislativa ciudadana el pasado mes de septiembre, que consiste en:</a:t>
            </a:r>
            <a:endParaRPr lang="es-MX" altLang="es-MX" sz="2400" dirty="0" smtClean="0">
              <a:solidFill>
                <a:schemeClr val="bg1">
                  <a:lumMod val="50000"/>
                </a:schemeClr>
              </a:solidFill>
              <a:latin typeface="+mn-lt"/>
            </a:endParaRPr>
          </a:p>
          <a:p>
            <a:pPr marL="0" indent="0" algn="just" defTabSz="406400" eaLnBrk="1">
              <a:spcBef>
                <a:spcPts val="1200"/>
              </a:spcBef>
              <a:buClr>
                <a:srgbClr val="A7A7A7"/>
              </a:buClr>
              <a:buFontTx/>
              <a:buChar char="•"/>
            </a:pPr>
            <a:endParaRPr lang="es-MX" altLang="es-MX" sz="2400" dirty="0" smtClean="0">
              <a:solidFill>
                <a:schemeClr val="bg1">
                  <a:lumMod val="50000"/>
                </a:schemeClr>
              </a:solidFill>
              <a:latin typeface="+mn-lt"/>
            </a:endParaRPr>
          </a:p>
          <a:p>
            <a:pPr marL="0" indent="0" algn="just" defTabSz="406400" eaLnBrk="1">
              <a:spcBef>
                <a:spcPts val="1200"/>
              </a:spcBef>
              <a:buClr>
                <a:srgbClr val="A7A7A7"/>
              </a:buClr>
              <a:buFontTx/>
              <a:buChar char="•"/>
            </a:pPr>
            <a:r>
              <a:rPr lang="es-MX" altLang="es-MX" sz="2400" dirty="0" smtClean="0">
                <a:solidFill>
                  <a:schemeClr val="bg1">
                    <a:lumMod val="50000"/>
                  </a:schemeClr>
                </a:solidFill>
                <a:latin typeface="+mn-lt"/>
              </a:rPr>
              <a:t>Procuración de Justicia y Combate a la Corrupción</a:t>
            </a:r>
          </a:p>
          <a:p>
            <a:pPr marL="0" indent="0" algn="just" defTabSz="406400" eaLnBrk="1">
              <a:spcBef>
                <a:spcPts val="1200"/>
              </a:spcBef>
              <a:buClr>
                <a:srgbClr val="A7A7A7"/>
              </a:buClr>
              <a:buFontTx/>
              <a:buChar char="•"/>
            </a:pPr>
            <a:r>
              <a:rPr lang="es-MX" altLang="es-MX" sz="2400" dirty="0" smtClean="0">
                <a:solidFill>
                  <a:schemeClr val="bg1">
                    <a:lumMod val="50000"/>
                  </a:schemeClr>
                </a:solidFill>
                <a:latin typeface="+mn-lt"/>
              </a:rPr>
              <a:t>Transparencia, Austeridad y Rendición de Cuentas</a:t>
            </a:r>
          </a:p>
          <a:p>
            <a:pPr marL="0" indent="0" algn="just" defTabSz="406400" eaLnBrk="1">
              <a:spcBef>
                <a:spcPts val="1200"/>
              </a:spcBef>
              <a:buClr>
                <a:srgbClr val="A7A7A7"/>
              </a:buClr>
              <a:buFontTx/>
              <a:buChar char="•"/>
            </a:pPr>
            <a:r>
              <a:rPr lang="es-MX" altLang="es-MX" sz="2400" dirty="0" smtClean="0">
                <a:solidFill>
                  <a:schemeClr val="bg1">
                    <a:lumMod val="50000"/>
                  </a:schemeClr>
                </a:solidFill>
                <a:latin typeface="+mn-lt"/>
              </a:rPr>
              <a:t>Participación Ciudadana y Reforma Política</a:t>
            </a:r>
          </a:p>
          <a:p>
            <a:pPr marL="0" indent="0" algn="just" defTabSz="406400" eaLnBrk="1">
              <a:spcBef>
                <a:spcPts val="1200"/>
              </a:spcBef>
              <a:buClr>
                <a:srgbClr val="A7A7A7"/>
              </a:buClr>
              <a:buFontTx/>
              <a:buChar char="•"/>
            </a:pPr>
            <a:r>
              <a:rPr lang="es-MX" altLang="es-MX" sz="2400" dirty="0" smtClean="0">
                <a:solidFill>
                  <a:srgbClr val="808080"/>
                </a:solidFill>
                <a:latin typeface="+mn-lt"/>
              </a:rPr>
              <a:t>Derechos Humanos</a:t>
            </a:r>
          </a:p>
          <a:p>
            <a:pPr marL="0" indent="0" algn="just" defTabSz="406400" eaLnBrk="1">
              <a:spcBef>
                <a:spcPts val="1200"/>
              </a:spcBef>
              <a:buClr>
                <a:srgbClr val="A7A7A7"/>
              </a:buClr>
              <a:buFontTx/>
              <a:buChar char="•"/>
            </a:pPr>
            <a:r>
              <a:rPr lang="es-MX" altLang="es-MX" sz="2400" dirty="0" smtClean="0">
                <a:solidFill>
                  <a:srgbClr val="808080"/>
                </a:solidFill>
                <a:latin typeface="+mn-lt"/>
              </a:rPr>
              <a:t>Desarrollo Sustentable</a:t>
            </a:r>
          </a:p>
          <a:p>
            <a:pPr marL="0" indent="0" algn="just" defTabSz="406400" eaLnBrk="1">
              <a:spcBef>
                <a:spcPts val="1200"/>
              </a:spcBef>
              <a:buClr>
                <a:srgbClr val="A7A7A7"/>
              </a:buClr>
              <a:buFontTx/>
              <a:buChar char="•"/>
            </a:pPr>
            <a:r>
              <a:rPr lang="es-MX" altLang="es-MX" sz="2400" dirty="0" smtClean="0">
                <a:solidFill>
                  <a:srgbClr val="808080"/>
                </a:solidFill>
                <a:latin typeface="+mn-lt"/>
              </a:rPr>
              <a:t>Protección </a:t>
            </a:r>
            <a:r>
              <a:rPr lang="es-MX" altLang="es-MX" sz="2400" dirty="0">
                <a:solidFill>
                  <a:srgbClr val="808080"/>
                </a:solidFill>
                <a:latin typeface="+mn-lt"/>
              </a:rPr>
              <a:t>Civil y Seguridad </a:t>
            </a:r>
            <a:r>
              <a:rPr lang="es-MX" altLang="es-MX" sz="2400" dirty="0" smtClean="0">
                <a:solidFill>
                  <a:srgbClr val="808080"/>
                </a:solidFill>
                <a:latin typeface="+mn-lt"/>
              </a:rPr>
              <a:t>Ciudadana</a:t>
            </a:r>
          </a:p>
          <a:p>
            <a:pPr marL="0" indent="0" algn="just" defTabSz="406400" eaLnBrk="1">
              <a:spcBef>
                <a:spcPts val="1200"/>
              </a:spcBef>
              <a:buClr>
                <a:srgbClr val="A7A7A7"/>
              </a:buClr>
              <a:buFontTx/>
              <a:buChar char="•"/>
            </a:pPr>
            <a:r>
              <a:rPr lang="es-MX" altLang="es-MX" sz="2400" dirty="0" smtClean="0">
                <a:solidFill>
                  <a:srgbClr val="808080"/>
                </a:solidFill>
                <a:latin typeface="+mn-lt"/>
              </a:rPr>
              <a:t>Desarrollo </a:t>
            </a:r>
            <a:r>
              <a:rPr lang="es-MX" altLang="es-MX" sz="2400" dirty="0">
                <a:solidFill>
                  <a:srgbClr val="808080"/>
                </a:solidFill>
                <a:latin typeface="+mn-lt"/>
              </a:rPr>
              <a:t>Metropolitano</a:t>
            </a:r>
          </a:p>
          <a:p>
            <a:pPr marL="0" indent="0" algn="just" defTabSz="406400" eaLnBrk="1">
              <a:spcBef>
                <a:spcPts val="1200"/>
              </a:spcBef>
              <a:buClr>
                <a:srgbClr val="A7A7A7"/>
              </a:buClr>
              <a:buFontTx/>
              <a:buChar char="•"/>
            </a:pPr>
            <a:endParaRPr lang="es-MX" altLang="es-MX" sz="2400" dirty="0" smtClean="0">
              <a:solidFill>
                <a:schemeClr val="bg1">
                  <a:lumMod val="50000"/>
                </a:schemeClr>
              </a:solidFill>
              <a:latin typeface="+mn-lt"/>
            </a:endParaRPr>
          </a:p>
        </p:txBody>
      </p:sp>
      <p:sp>
        <p:nvSpPr>
          <p:cNvPr id="27651" name="AutoShape 3"/>
          <p:cNvSpPr>
            <a:spLocks/>
          </p:cNvSpPr>
          <p:nvPr/>
        </p:nvSpPr>
        <p:spPr bwMode="auto">
          <a:xfrm>
            <a:off x="6553200" y="6402917"/>
            <a:ext cx="2133600" cy="2688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r">
              <a:defRPr/>
            </a:pPr>
            <a:r>
              <a:rPr lang="es-MX" sz="1200">
                <a:solidFill>
                  <a:srgbClr val="888888"/>
                </a:solidFill>
                <a:latin typeface="Helvetica Light" charset="0"/>
                <a:ea typeface="ＭＳ Ｐゴシック" charset="0"/>
                <a:cs typeface="Helvetica Light" charset="0"/>
                <a:sym typeface="Helvetica Light" charset="0"/>
              </a:rPr>
              <a:t>22</a:t>
            </a:r>
            <a:endParaRPr lang="es-MX">
              <a:latin typeface="Helvetica" charset="0"/>
              <a:ea typeface="ＭＳ Ｐゴシック" charset="0"/>
              <a:sym typeface="Helvetica" charset="0"/>
            </a:endParaRPr>
          </a:p>
        </p:txBody>
      </p:sp>
    </p:spTree>
    <p:extLst>
      <p:ext uri="{BB962C8B-B14F-4D97-AF65-F5344CB8AC3E}">
        <p14:creationId xmlns:p14="http://schemas.microsoft.com/office/powerpoint/2010/main" val="269804704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body" idx="1"/>
          </p:nvPr>
        </p:nvSpPr>
        <p:spPr>
          <a:xfrm>
            <a:off x="468313" y="2084918"/>
            <a:ext cx="8229600" cy="1367367"/>
          </a:xfrm>
        </p:spPr>
        <p:txBody>
          <a:bodyPr lIns="0" tIns="0" rIns="0" bIns="0"/>
          <a:lstStyle/>
          <a:p>
            <a:pPr marL="0" indent="0" algn="ctr" eaLnBrk="1">
              <a:lnSpc>
                <a:spcPct val="90000"/>
              </a:lnSpc>
              <a:spcBef>
                <a:spcPts val="600"/>
              </a:spcBef>
              <a:buNone/>
            </a:pPr>
            <a:r>
              <a:rPr lang="es-MX" altLang="es-MX" sz="4400" b="1" dirty="0" smtClean="0">
                <a:solidFill>
                  <a:srgbClr val="7F7F7F"/>
                </a:solidFill>
                <a:latin typeface="+mj-lt"/>
                <a:sym typeface="Helvetica Light" pitchFamily="1" charset="0"/>
              </a:rPr>
              <a:t>Coordinación Nacional de Autoridades Municipales</a:t>
            </a:r>
          </a:p>
        </p:txBody>
      </p:sp>
    </p:spTree>
    <p:extLst>
      <p:ext uri="{BB962C8B-B14F-4D97-AF65-F5344CB8AC3E}">
        <p14:creationId xmlns:p14="http://schemas.microsoft.com/office/powerpoint/2010/main" val="40889924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body" idx="1"/>
          </p:nvPr>
        </p:nvSpPr>
        <p:spPr>
          <a:xfrm>
            <a:off x="467544" y="1124744"/>
            <a:ext cx="8280920" cy="4525433"/>
          </a:xfrm>
        </p:spPr>
        <p:txBody>
          <a:bodyPr lIns="0" tIns="0" rIns="0" bIns="0"/>
          <a:lstStyle/>
          <a:p>
            <a:pPr marL="0" indent="0" algn="just" eaLnBrk="1">
              <a:lnSpc>
                <a:spcPct val="140000"/>
              </a:lnSpc>
              <a:spcBef>
                <a:spcPts val="700"/>
              </a:spcBef>
              <a:buNone/>
            </a:pPr>
            <a:r>
              <a:rPr lang="es-MX" altLang="es-MX" sz="2800" dirty="0" smtClean="0">
                <a:solidFill>
                  <a:srgbClr val="7F7F7F"/>
                </a:solidFill>
                <a:latin typeface="+mn-lt"/>
                <a:sym typeface="Helvetica Light" pitchFamily="1" charset="0"/>
              </a:rPr>
              <a:t>Por primera vez en la historia, el pasado 23 de noviembre convocamos a Texcoco, Estado de México a 603 representantes populares de Movimiento Ciudadano a conformar la Coordinación Nacional de Autoridades Municipales.</a:t>
            </a:r>
            <a:endParaRPr lang="es-MX" altLang="es-MX" sz="2800" dirty="0" smtClean="0">
              <a:latin typeface="+mn-lt"/>
            </a:endParaRPr>
          </a:p>
        </p:txBody>
      </p:sp>
    </p:spTree>
    <p:extLst>
      <p:ext uri="{BB962C8B-B14F-4D97-AF65-F5344CB8AC3E}">
        <p14:creationId xmlns:p14="http://schemas.microsoft.com/office/powerpoint/2010/main" val="422593813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body" idx="1"/>
          </p:nvPr>
        </p:nvSpPr>
        <p:spPr>
          <a:xfrm>
            <a:off x="467544" y="548218"/>
            <a:ext cx="8424936" cy="4525433"/>
          </a:xfrm>
        </p:spPr>
        <p:txBody>
          <a:bodyPr lIns="0" tIns="0" rIns="0" bIns="0"/>
          <a:lstStyle/>
          <a:p>
            <a:pPr marL="0" indent="0" algn="just" eaLnBrk="1">
              <a:lnSpc>
                <a:spcPct val="140000"/>
              </a:lnSpc>
              <a:spcBef>
                <a:spcPts val="700"/>
              </a:spcBef>
              <a:buNone/>
            </a:pPr>
            <a:r>
              <a:rPr lang="es-MX" altLang="es-MX" sz="2200" dirty="0" smtClean="0">
                <a:solidFill>
                  <a:schemeClr val="bg1">
                    <a:lumMod val="50000"/>
                  </a:schemeClr>
                </a:solidFill>
                <a:latin typeface="+mn-lt"/>
                <a:sym typeface="Helvetica Light" pitchFamily="1" charset="0"/>
              </a:rPr>
              <a:t>Esta Coordinación es encabezada por el compañero Ismael Del Toro, presidente municipal de Tlajomulco de Zúñiga, Jalisco.</a:t>
            </a:r>
          </a:p>
          <a:p>
            <a:pPr marL="0" indent="0" algn="just" eaLnBrk="1">
              <a:lnSpc>
                <a:spcPct val="140000"/>
              </a:lnSpc>
              <a:spcBef>
                <a:spcPts val="700"/>
              </a:spcBef>
              <a:buNone/>
            </a:pPr>
            <a:endParaRPr lang="es-MX" altLang="es-MX" sz="2200" dirty="0" smtClean="0">
              <a:solidFill>
                <a:schemeClr val="bg1">
                  <a:lumMod val="50000"/>
                </a:schemeClr>
              </a:solidFill>
              <a:latin typeface="+mn-lt"/>
              <a:sym typeface="Helvetica Light" pitchFamily="1" charset="0"/>
            </a:endParaRPr>
          </a:p>
          <a:p>
            <a:pPr marL="0" indent="0" algn="just" eaLnBrk="1">
              <a:lnSpc>
                <a:spcPct val="140000"/>
              </a:lnSpc>
              <a:spcBef>
                <a:spcPts val="700"/>
              </a:spcBef>
              <a:buNone/>
            </a:pPr>
            <a:r>
              <a:rPr lang="es-MX" altLang="es-MX" sz="2200" dirty="0" smtClean="0">
                <a:solidFill>
                  <a:schemeClr val="bg1">
                    <a:lumMod val="50000"/>
                  </a:schemeClr>
                </a:solidFill>
                <a:latin typeface="+mn-lt"/>
                <a:sym typeface="Helvetica Light" pitchFamily="1" charset="0"/>
              </a:rPr>
              <a:t>Y es acompañado por los vicecoordinadores:</a:t>
            </a:r>
          </a:p>
          <a:p>
            <a:pPr marL="571500" lvl="1" indent="-342900" algn="just">
              <a:lnSpc>
                <a:spcPct val="140000"/>
              </a:lnSpc>
              <a:spcBef>
                <a:spcPts val="700"/>
              </a:spcBef>
              <a:buClr>
                <a:schemeClr val="tx1">
                  <a:lumMod val="50000"/>
                  <a:lumOff val="50000"/>
                </a:schemeClr>
              </a:buClr>
            </a:pPr>
            <a:r>
              <a:rPr lang="es-MX" altLang="es-MX" sz="2200" dirty="0" smtClean="0">
                <a:solidFill>
                  <a:schemeClr val="bg1">
                    <a:lumMod val="50000"/>
                  </a:schemeClr>
                </a:solidFill>
                <a:latin typeface="+mn-lt"/>
                <a:ea typeface="Helvetica" pitchFamily="1" charset="0"/>
                <a:sym typeface="Helvetica Light" pitchFamily="1" charset="0"/>
              </a:rPr>
              <a:t>Delfina Gómez Álvarez, presidente municipal de Texcoco, Estado de México</a:t>
            </a:r>
            <a:endParaRPr lang="es-MX" altLang="es-MX" sz="2200" dirty="0" smtClean="0">
              <a:solidFill>
                <a:schemeClr val="bg1">
                  <a:lumMod val="50000"/>
                </a:schemeClr>
              </a:solidFill>
              <a:latin typeface="+mn-lt"/>
              <a:ea typeface="Helvetica" pitchFamily="1" charset="0"/>
            </a:endParaRPr>
          </a:p>
          <a:p>
            <a:pPr marL="571500" lvl="1" indent="-342900" algn="just">
              <a:lnSpc>
                <a:spcPct val="140000"/>
              </a:lnSpc>
              <a:spcBef>
                <a:spcPts val="700"/>
              </a:spcBef>
              <a:buClr>
                <a:schemeClr val="tx1">
                  <a:lumMod val="50000"/>
                  <a:lumOff val="50000"/>
                </a:schemeClr>
              </a:buClr>
            </a:pPr>
            <a:r>
              <a:rPr lang="es-MX" altLang="es-MX" sz="2200" dirty="0" smtClean="0">
                <a:solidFill>
                  <a:schemeClr val="bg1">
                    <a:lumMod val="50000"/>
                  </a:schemeClr>
                </a:solidFill>
                <a:latin typeface="+mn-lt"/>
                <a:ea typeface="Helvetica" pitchFamily="1" charset="0"/>
                <a:sym typeface="Helvetica Light" pitchFamily="1" charset="0"/>
              </a:rPr>
              <a:t>José Juan Espinosa, presidente municipal de San Pedro Cholula, Puebla</a:t>
            </a:r>
          </a:p>
        </p:txBody>
      </p:sp>
    </p:spTree>
    <p:extLst>
      <p:ext uri="{BB962C8B-B14F-4D97-AF65-F5344CB8AC3E}">
        <p14:creationId xmlns:p14="http://schemas.microsoft.com/office/powerpoint/2010/main" val="1793823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55576" y="1124744"/>
            <a:ext cx="7632848" cy="3939539"/>
          </a:xfrm>
          <a:prstGeom prst="rect">
            <a:avLst/>
          </a:prstGeom>
          <a:noFill/>
        </p:spPr>
        <p:txBody>
          <a:bodyPr wrap="square" rtlCol="0">
            <a:spAutoFit/>
          </a:bodyPr>
          <a:lstStyle/>
          <a:p>
            <a:pPr marL="342900" indent="-342900">
              <a:lnSpc>
                <a:spcPct val="150000"/>
              </a:lnSpc>
              <a:buFont typeface="Lucida Grande"/>
              <a:buChar char="-"/>
            </a:pPr>
            <a:r>
              <a:rPr lang="es-MX" altLang="es-MX" sz="2400" dirty="0">
                <a:solidFill>
                  <a:schemeClr val="bg1">
                    <a:lumMod val="50000"/>
                  </a:schemeClr>
                </a:solidFill>
                <a:ea typeface="Helvetica" pitchFamily="1" charset="0"/>
                <a:sym typeface="Helvetica Light" pitchFamily="1" charset="0"/>
              </a:rPr>
              <a:t>Jaime Hernández, presidente municipal de Apaseo el Alto, </a:t>
            </a:r>
            <a:r>
              <a:rPr lang="es-MX" altLang="es-MX" sz="2400" dirty="0" smtClean="0">
                <a:solidFill>
                  <a:schemeClr val="bg1">
                    <a:lumMod val="50000"/>
                  </a:schemeClr>
                </a:solidFill>
                <a:ea typeface="Helvetica" pitchFamily="1" charset="0"/>
                <a:sym typeface="Helvetica Light" pitchFamily="1" charset="0"/>
              </a:rPr>
              <a:t>Guanajuato</a:t>
            </a:r>
          </a:p>
          <a:p>
            <a:pPr marL="342900" indent="-342900">
              <a:lnSpc>
                <a:spcPct val="150000"/>
              </a:lnSpc>
              <a:buFont typeface="Lucida Grande"/>
              <a:buChar char="-"/>
            </a:pPr>
            <a:r>
              <a:rPr lang="es-MX" altLang="es-MX" sz="2400" dirty="0" smtClean="0">
                <a:solidFill>
                  <a:schemeClr val="bg1">
                    <a:lumMod val="50000"/>
                  </a:schemeClr>
                </a:solidFill>
                <a:ea typeface="Helvetica" pitchFamily="1" charset="0"/>
                <a:sym typeface="Helvetica Light" pitchFamily="1" charset="0"/>
              </a:rPr>
              <a:t>Alma </a:t>
            </a:r>
            <a:r>
              <a:rPr lang="es-MX" altLang="es-MX" sz="2400" dirty="0">
                <a:solidFill>
                  <a:schemeClr val="bg1">
                    <a:lumMod val="50000"/>
                  </a:schemeClr>
                </a:solidFill>
                <a:ea typeface="Helvetica" pitchFamily="1" charset="0"/>
                <a:sym typeface="Helvetica Light" pitchFamily="1" charset="0"/>
              </a:rPr>
              <a:t>Leticia Reyes, presidente municipal de San Dimas, </a:t>
            </a:r>
            <a:r>
              <a:rPr lang="es-MX" altLang="es-MX" sz="2400" dirty="0" smtClean="0">
                <a:solidFill>
                  <a:schemeClr val="bg1">
                    <a:lumMod val="50000"/>
                  </a:schemeClr>
                </a:solidFill>
                <a:ea typeface="Helvetica" pitchFamily="1" charset="0"/>
                <a:sym typeface="Helvetica Light" pitchFamily="1" charset="0"/>
              </a:rPr>
              <a:t>Durango</a:t>
            </a:r>
          </a:p>
          <a:p>
            <a:pPr marL="342900" indent="-342900">
              <a:lnSpc>
                <a:spcPct val="150000"/>
              </a:lnSpc>
              <a:buFont typeface="Lucida Grande"/>
              <a:buChar char="-"/>
            </a:pPr>
            <a:r>
              <a:rPr lang="es-MX" altLang="es-MX" sz="2400" dirty="0" smtClean="0">
                <a:solidFill>
                  <a:schemeClr val="bg1">
                    <a:lumMod val="50000"/>
                  </a:schemeClr>
                </a:solidFill>
                <a:ea typeface="Helvetica" pitchFamily="1" charset="0"/>
                <a:sym typeface="Helvetica Light" pitchFamily="1" charset="0"/>
              </a:rPr>
              <a:t>Abdón </a:t>
            </a:r>
            <a:r>
              <a:rPr lang="es-MX" altLang="es-MX" sz="2400" dirty="0">
                <a:solidFill>
                  <a:schemeClr val="bg1">
                    <a:lumMod val="50000"/>
                  </a:schemeClr>
                </a:solidFill>
                <a:ea typeface="Helvetica" pitchFamily="1" charset="0"/>
                <a:sym typeface="Helvetica Light" pitchFamily="1" charset="0"/>
              </a:rPr>
              <a:t>Toledo, presidente municipal de Zacatepec, Morelos</a:t>
            </a:r>
            <a:br>
              <a:rPr lang="es-MX" altLang="es-MX" sz="2400" dirty="0">
                <a:solidFill>
                  <a:schemeClr val="bg1">
                    <a:lumMod val="50000"/>
                  </a:schemeClr>
                </a:solidFill>
                <a:ea typeface="Helvetica" pitchFamily="1" charset="0"/>
                <a:sym typeface="Helvetica Light" pitchFamily="1" charset="0"/>
              </a:rPr>
            </a:br>
            <a:endParaRPr lang="es-ES" sz="2400" dirty="0"/>
          </a:p>
        </p:txBody>
      </p:sp>
    </p:spTree>
    <p:extLst>
      <p:ext uri="{BB962C8B-B14F-4D97-AF65-F5344CB8AC3E}">
        <p14:creationId xmlns:p14="http://schemas.microsoft.com/office/powerpoint/2010/main" val="1375039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txBox="1">
            <a:spLocks noChangeArrowheads="1"/>
          </p:cNvSpPr>
          <p:nvPr/>
        </p:nvSpPr>
        <p:spPr bwMode="auto">
          <a:xfrm>
            <a:off x="457200" y="1484784"/>
            <a:ext cx="8229600" cy="1367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lIns="0" tIns="0" rIns="0" bIns="0"/>
          <a:lstStyle>
            <a:lvl1pPr eaLnBrk="0">
              <a:defRPr sz="2400">
                <a:solidFill>
                  <a:srgbClr val="000000"/>
                </a:solidFill>
                <a:latin typeface="Helvetica" pitchFamily="1" charset="0"/>
                <a:ea typeface="MS PGothic" pitchFamily="34" charset="-128"/>
                <a:sym typeface="Helvetica" pitchFamily="1" charset="0"/>
              </a:defRPr>
            </a:lvl1pPr>
            <a:lvl2pPr marL="742950" indent="-285750" eaLnBrk="0">
              <a:defRPr sz="2400">
                <a:solidFill>
                  <a:srgbClr val="000000"/>
                </a:solidFill>
                <a:latin typeface="Helvetica" pitchFamily="1" charset="0"/>
                <a:ea typeface="MS PGothic" pitchFamily="34" charset="-128"/>
                <a:sym typeface="Helvetica" pitchFamily="1" charset="0"/>
              </a:defRPr>
            </a:lvl2pPr>
            <a:lvl3pPr marL="1143000" indent="-228600" eaLnBrk="0">
              <a:defRPr sz="2400">
                <a:solidFill>
                  <a:srgbClr val="000000"/>
                </a:solidFill>
                <a:latin typeface="Helvetica" pitchFamily="1" charset="0"/>
                <a:ea typeface="MS PGothic" pitchFamily="34" charset="-128"/>
                <a:sym typeface="Helvetica" pitchFamily="1" charset="0"/>
              </a:defRPr>
            </a:lvl3pPr>
            <a:lvl4pPr marL="1600200" indent="-228600" eaLnBrk="0">
              <a:defRPr sz="2400">
                <a:solidFill>
                  <a:srgbClr val="000000"/>
                </a:solidFill>
                <a:latin typeface="Helvetica" pitchFamily="1" charset="0"/>
                <a:ea typeface="MS PGothic" pitchFamily="34" charset="-128"/>
                <a:sym typeface="Helvetica" pitchFamily="1" charset="0"/>
              </a:defRPr>
            </a:lvl4pPr>
            <a:lvl5pPr marL="2057400" indent="-228600" eaLnBrk="0">
              <a:defRPr sz="2400">
                <a:solidFill>
                  <a:srgbClr val="000000"/>
                </a:solidFill>
                <a:latin typeface="Helvetica" pitchFamily="1" charset="0"/>
                <a:ea typeface="MS PGothic" pitchFamily="34" charset="-128"/>
                <a:sym typeface="Helvetica" pitchFamily="1" charset="0"/>
              </a:defRPr>
            </a:lvl5pPr>
            <a:lvl6pPr marL="2514600" indent="-228600" defTabSz="457200" eaLnBrk="0" fontAlgn="base" hangingPunct="0">
              <a:spcBef>
                <a:spcPct val="0"/>
              </a:spcBef>
              <a:spcAft>
                <a:spcPct val="0"/>
              </a:spcAft>
              <a:defRPr sz="2400">
                <a:solidFill>
                  <a:srgbClr val="000000"/>
                </a:solidFill>
                <a:latin typeface="Helvetica" pitchFamily="1" charset="0"/>
                <a:ea typeface="MS PGothic" pitchFamily="34" charset="-128"/>
                <a:sym typeface="Helvetica" pitchFamily="1" charset="0"/>
              </a:defRPr>
            </a:lvl6pPr>
            <a:lvl7pPr marL="2971800" indent="-228600" defTabSz="457200" eaLnBrk="0" fontAlgn="base" hangingPunct="0">
              <a:spcBef>
                <a:spcPct val="0"/>
              </a:spcBef>
              <a:spcAft>
                <a:spcPct val="0"/>
              </a:spcAft>
              <a:defRPr sz="2400">
                <a:solidFill>
                  <a:srgbClr val="000000"/>
                </a:solidFill>
                <a:latin typeface="Helvetica" pitchFamily="1" charset="0"/>
                <a:ea typeface="MS PGothic" pitchFamily="34" charset="-128"/>
                <a:sym typeface="Helvetica" pitchFamily="1" charset="0"/>
              </a:defRPr>
            </a:lvl7pPr>
            <a:lvl8pPr marL="3429000" indent="-228600" defTabSz="457200" eaLnBrk="0" fontAlgn="base" hangingPunct="0">
              <a:spcBef>
                <a:spcPct val="0"/>
              </a:spcBef>
              <a:spcAft>
                <a:spcPct val="0"/>
              </a:spcAft>
              <a:defRPr sz="2400">
                <a:solidFill>
                  <a:srgbClr val="000000"/>
                </a:solidFill>
                <a:latin typeface="Helvetica" pitchFamily="1" charset="0"/>
                <a:ea typeface="MS PGothic" pitchFamily="34" charset="-128"/>
                <a:sym typeface="Helvetica" pitchFamily="1" charset="0"/>
              </a:defRPr>
            </a:lvl8pPr>
            <a:lvl9pPr marL="3886200" indent="-228600" defTabSz="457200" eaLnBrk="0" fontAlgn="base" hangingPunct="0">
              <a:spcBef>
                <a:spcPct val="0"/>
              </a:spcBef>
              <a:spcAft>
                <a:spcPct val="0"/>
              </a:spcAft>
              <a:defRPr sz="2400">
                <a:solidFill>
                  <a:srgbClr val="000000"/>
                </a:solidFill>
                <a:latin typeface="Helvetica" pitchFamily="1" charset="0"/>
                <a:ea typeface="MS PGothic" pitchFamily="34" charset="-128"/>
                <a:sym typeface="Helvetica" pitchFamily="1" charset="0"/>
              </a:defRPr>
            </a:lvl9pPr>
          </a:lstStyle>
          <a:p>
            <a:pPr algn="ctr" eaLnBrk="1">
              <a:lnSpc>
                <a:spcPct val="120000"/>
              </a:lnSpc>
              <a:spcBef>
                <a:spcPts val="600"/>
              </a:spcBef>
            </a:pPr>
            <a:r>
              <a:rPr lang="es-MX" altLang="es-MX" sz="4800" b="1" dirty="0" smtClean="0">
                <a:solidFill>
                  <a:srgbClr val="7F7F7F"/>
                </a:solidFill>
                <a:latin typeface="+mn-lt"/>
                <a:sym typeface="Helvetica Light" pitchFamily="1" charset="0"/>
              </a:rPr>
              <a:t>CONFEDERACIÓN CIUDADANA DE ORGANIZACIONES PRODUCTIVAS</a:t>
            </a:r>
            <a:endParaRPr lang="es-MX" altLang="es-MX" sz="4800" b="1" dirty="0">
              <a:solidFill>
                <a:srgbClr val="7F7F7F"/>
              </a:solidFill>
              <a:latin typeface="+mn-lt"/>
              <a:sym typeface="Helvetica Light" pitchFamily="1" charset="0"/>
            </a:endParaRPr>
          </a:p>
        </p:txBody>
      </p:sp>
    </p:spTree>
    <p:extLst>
      <p:ext uri="{BB962C8B-B14F-4D97-AF65-F5344CB8AC3E}">
        <p14:creationId xmlns:p14="http://schemas.microsoft.com/office/powerpoint/2010/main" val="186552062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539552" y="703767"/>
            <a:ext cx="8064896" cy="4525433"/>
          </a:xfrm>
        </p:spPr>
        <p:txBody>
          <a:bodyPr lIns="0" tIns="0" rIns="0" bIns="0"/>
          <a:lstStyle/>
          <a:p>
            <a:pPr marL="0" indent="0" algn="just" eaLnBrk="1">
              <a:lnSpc>
                <a:spcPct val="150000"/>
              </a:lnSpc>
              <a:spcBef>
                <a:spcPts val="700"/>
              </a:spcBef>
              <a:buClr>
                <a:srgbClr val="A7A7A7"/>
              </a:buClr>
              <a:buNone/>
            </a:pPr>
            <a:r>
              <a:rPr lang="es-MX" altLang="es-MX" sz="2400" dirty="0" smtClean="0">
                <a:solidFill>
                  <a:schemeClr val="bg1">
                    <a:lumMod val="50000"/>
                  </a:schemeClr>
                </a:solidFill>
                <a:latin typeface="+mn-lt"/>
                <a:sym typeface="Helvetica Light" pitchFamily="1" charset="0"/>
              </a:rPr>
              <a:t>Estamos conformando la Confederación Ciudadana de Organizaciones Productivas, la </a:t>
            </a:r>
            <a:r>
              <a:rPr lang="es-MX" altLang="es-MX" sz="2400" dirty="0">
                <a:solidFill>
                  <a:schemeClr val="bg1">
                    <a:lumMod val="50000"/>
                  </a:schemeClr>
                </a:solidFill>
                <a:latin typeface="+mn-lt"/>
                <a:sym typeface="Helvetica Light" pitchFamily="1" charset="0"/>
              </a:rPr>
              <a:t>cual </a:t>
            </a:r>
            <a:r>
              <a:rPr lang="es-MX" altLang="es-MX" sz="2400" dirty="0" smtClean="0">
                <a:solidFill>
                  <a:schemeClr val="bg1">
                    <a:lumMod val="50000"/>
                  </a:schemeClr>
                </a:solidFill>
                <a:latin typeface="+mn-lt"/>
                <a:sym typeface="Helvetica Light" pitchFamily="1" charset="0"/>
              </a:rPr>
              <a:t>encabeza nuestro amigo </a:t>
            </a:r>
            <a:r>
              <a:rPr lang="es-MX" altLang="es-MX" sz="2400" dirty="0">
                <a:solidFill>
                  <a:schemeClr val="bg1">
                    <a:lumMod val="50000"/>
                  </a:schemeClr>
                </a:solidFill>
                <a:latin typeface="+mn-lt"/>
                <a:sym typeface="Helvetica Light" pitchFamily="1" charset="0"/>
              </a:rPr>
              <a:t>Don Jaime </a:t>
            </a:r>
            <a:r>
              <a:rPr lang="es-MX" altLang="es-MX" sz="2400" dirty="0" smtClean="0">
                <a:solidFill>
                  <a:schemeClr val="bg1">
                    <a:lumMod val="50000"/>
                  </a:schemeClr>
                </a:solidFill>
                <a:latin typeface="+mn-lt"/>
                <a:sym typeface="Helvetica Light" pitchFamily="1" charset="0"/>
              </a:rPr>
              <a:t>Mantecón, y que tiene el objetivo de luchar por una sociedad más equitativa, impulsando acciones orientadas al desarrollo sustentable y sostenible del sector agropecuario del país, y con la cual ya acordamos arrancar un programa emergente en el estado de Tabasco.</a:t>
            </a:r>
          </a:p>
          <a:p>
            <a:pPr marL="0" indent="0" algn="just" eaLnBrk="1">
              <a:lnSpc>
                <a:spcPct val="150000"/>
              </a:lnSpc>
              <a:spcBef>
                <a:spcPts val="700"/>
              </a:spcBef>
              <a:buClr>
                <a:srgbClr val="A7A7A7"/>
              </a:buClr>
              <a:buNone/>
            </a:pPr>
            <a:endParaRPr lang="es-MX" altLang="es-MX" sz="2400" dirty="0" smtClean="0">
              <a:solidFill>
                <a:schemeClr val="bg1">
                  <a:lumMod val="50000"/>
                </a:schemeClr>
              </a:solidFill>
              <a:latin typeface="+mn-lt"/>
              <a:sym typeface="Helvetica Light" pitchFamily="1" charset="0"/>
            </a:endParaRPr>
          </a:p>
        </p:txBody>
      </p:sp>
    </p:spTree>
    <p:extLst>
      <p:ext uri="{BB962C8B-B14F-4D97-AF65-F5344CB8AC3E}">
        <p14:creationId xmlns:p14="http://schemas.microsoft.com/office/powerpoint/2010/main" val="178031708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706885"/>
            <a:ext cx="8280920" cy="1362075"/>
          </a:xfrm>
        </p:spPr>
        <p:txBody>
          <a:bodyPr/>
          <a:lstStyle/>
          <a:p>
            <a:pPr algn="ctr"/>
            <a:r>
              <a:rPr lang="es-MX" sz="4800" b="1" dirty="0" smtClean="0">
                <a:solidFill>
                  <a:schemeClr val="bg1">
                    <a:lumMod val="50000"/>
                  </a:schemeClr>
                </a:solidFill>
                <a:latin typeface="+mj-lt"/>
              </a:rPr>
              <a:t>ÓRGANOS DE DIRECCIÓN DE LA COORDINADORA CIUDADANA NACIONAL</a:t>
            </a:r>
            <a:endParaRPr lang="es-MX" sz="4800" b="1" dirty="0">
              <a:solidFill>
                <a:schemeClr val="bg1">
                  <a:lumMod val="50000"/>
                </a:schemeClr>
              </a:solidFill>
              <a:latin typeface="+mj-lt"/>
            </a:endParaRPr>
          </a:p>
        </p:txBody>
      </p:sp>
    </p:spTree>
    <p:extLst>
      <p:ext uri="{BB962C8B-B14F-4D97-AF65-F5344CB8AC3E}">
        <p14:creationId xmlns:p14="http://schemas.microsoft.com/office/powerpoint/2010/main" val="1628775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41784"/>
            <a:ext cx="8229600" cy="1287016"/>
          </a:xfrm>
        </p:spPr>
        <p:txBody>
          <a:bodyPr/>
          <a:lstStyle/>
          <a:p>
            <a:r>
              <a:rPr lang="es-MX" sz="3200" b="1" dirty="0">
                <a:solidFill>
                  <a:schemeClr val="bg1">
                    <a:lumMod val="50000"/>
                  </a:schemeClr>
                </a:solidFill>
              </a:rPr>
              <a:t>COMISIÓN NACIONAL DE ESTRATEGIA ELECTORAL Y </a:t>
            </a:r>
            <a:r>
              <a:rPr lang="es-MX" sz="3200" b="1" dirty="0" smtClean="0">
                <a:solidFill>
                  <a:schemeClr val="bg1">
                    <a:lumMod val="50000"/>
                  </a:schemeClr>
                </a:solidFill>
              </a:rPr>
              <a:t>SECRETARÍA </a:t>
            </a:r>
            <a:r>
              <a:rPr lang="es-MX" sz="3200" b="1" dirty="0">
                <a:solidFill>
                  <a:schemeClr val="bg1">
                    <a:lumMod val="50000"/>
                  </a:schemeClr>
                </a:solidFill>
              </a:rPr>
              <a:t>DE ASUNTOS ELECTORALES</a:t>
            </a:r>
            <a:endParaRPr lang="es-MX" dirty="0">
              <a:solidFill>
                <a:schemeClr val="bg1">
                  <a:lumMod val="50000"/>
                </a:schemeClr>
              </a:solidFill>
              <a:latin typeface="+mj-lt"/>
            </a:endParaRPr>
          </a:p>
        </p:txBody>
      </p:sp>
      <p:sp>
        <p:nvSpPr>
          <p:cNvPr id="4" name="3 Marcador de texto"/>
          <p:cNvSpPr>
            <a:spLocks noGrp="1"/>
          </p:cNvSpPr>
          <p:nvPr>
            <p:ph type="body" idx="1"/>
          </p:nvPr>
        </p:nvSpPr>
        <p:spPr>
          <a:xfrm>
            <a:off x="179512" y="1844824"/>
            <a:ext cx="8712968" cy="3672408"/>
          </a:xfrm>
        </p:spPr>
        <p:txBody>
          <a:bodyPr/>
          <a:lstStyle/>
          <a:p>
            <a:pPr marL="203200" indent="0" algn="just">
              <a:lnSpc>
                <a:spcPct val="150000"/>
              </a:lnSpc>
              <a:buNone/>
            </a:pPr>
            <a:r>
              <a:rPr lang="es-MX" sz="2700" dirty="0">
                <a:solidFill>
                  <a:schemeClr val="bg1">
                    <a:lumMod val="50000"/>
                  </a:schemeClr>
                </a:solidFill>
              </a:rPr>
              <a:t>Del mismo </a:t>
            </a:r>
            <a:r>
              <a:rPr lang="es-MX" sz="2700" dirty="0" smtClean="0">
                <a:solidFill>
                  <a:schemeClr val="bg1">
                    <a:lumMod val="50000"/>
                  </a:schemeClr>
                </a:solidFill>
              </a:rPr>
              <a:t>modo que </a:t>
            </a:r>
            <a:r>
              <a:rPr lang="es-MX" sz="2700" dirty="0">
                <a:solidFill>
                  <a:schemeClr val="bg1">
                    <a:lumMod val="50000"/>
                  </a:schemeClr>
                </a:solidFill>
              </a:rPr>
              <a:t>se concentraron y analizaron los resultados del Proceso Electoral </a:t>
            </a:r>
            <a:r>
              <a:rPr lang="es-MX" sz="2700" dirty="0" smtClean="0">
                <a:solidFill>
                  <a:schemeClr val="bg1">
                    <a:lumMod val="50000"/>
                  </a:schemeClr>
                </a:solidFill>
              </a:rPr>
              <a:t>2013, ya se trabaja en la estrategia </a:t>
            </a:r>
            <a:r>
              <a:rPr lang="es-MX" sz="2700" dirty="0">
                <a:solidFill>
                  <a:schemeClr val="bg1">
                    <a:lumMod val="50000"/>
                  </a:schemeClr>
                </a:solidFill>
              </a:rPr>
              <a:t>electoral de los estados en los que habrá elecciones en el año 2015 y de los estados de Coahuila y </a:t>
            </a:r>
            <a:r>
              <a:rPr lang="es-MX" sz="2700" dirty="0" smtClean="0">
                <a:solidFill>
                  <a:schemeClr val="bg1">
                    <a:lumMod val="50000"/>
                  </a:schemeClr>
                </a:solidFill>
              </a:rPr>
              <a:t>Nayarit, </a:t>
            </a:r>
            <a:r>
              <a:rPr lang="es-MX" sz="2700" dirty="0">
                <a:solidFill>
                  <a:schemeClr val="bg1">
                    <a:lumMod val="50000"/>
                  </a:schemeClr>
                </a:solidFill>
              </a:rPr>
              <a:t>que tendrán elecciones en el 2014. </a:t>
            </a:r>
          </a:p>
        </p:txBody>
      </p:sp>
    </p:spTree>
    <p:extLst>
      <p:ext uri="{BB962C8B-B14F-4D97-AF65-F5344CB8AC3E}">
        <p14:creationId xmlns:p14="http://schemas.microsoft.com/office/powerpoint/2010/main" val="3052289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idx="1"/>
          </p:nvPr>
        </p:nvSpPr>
        <p:spPr>
          <a:xfrm>
            <a:off x="179512" y="476672"/>
            <a:ext cx="8712968" cy="4525963"/>
          </a:xfrm>
        </p:spPr>
        <p:txBody>
          <a:bodyPr/>
          <a:lstStyle/>
          <a:p>
            <a:pPr marL="203200" indent="0" algn="just">
              <a:lnSpc>
                <a:spcPct val="150000"/>
              </a:lnSpc>
              <a:buNone/>
            </a:pPr>
            <a:r>
              <a:rPr lang="es-MX" sz="2800" dirty="0" smtClean="0">
                <a:solidFill>
                  <a:schemeClr val="bg1">
                    <a:lumMod val="50000"/>
                  </a:schemeClr>
                </a:solidFill>
              </a:rPr>
              <a:t>El </a:t>
            </a:r>
            <a:r>
              <a:rPr lang="es-MX" sz="2800" dirty="0">
                <a:solidFill>
                  <a:schemeClr val="bg1">
                    <a:lumMod val="50000"/>
                  </a:schemeClr>
                </a:solidFill>
              </a:rPr>
              <a:t>programa de </a:t>
            </a:r>
            <a:r>
              <a:rPr lang="es-MX" sz="2800" dirty="0" smtClean="0">
                <a:solidFill>
                  <a:schemeClr val="bg1">
                    <a:lumMod val="50000"/>
                  </a:schemeClr>
                </a:solidFill>
              </a:rPr>
              <a:t>Videoconferencias en materia electoral dio </a:t>
            </a:r>
            <a:r>
              <a:rPr lang="es-MX" sz="2800" dirty="0">
                <a:solidFill>
                  <a:schemeClr val="bg1">
                    <a:lumMod val="50000"/>
                  </a:schemeClr>
                </a:solidFill>
              </a:rPr>
              <a:t>inicio en </a:t>
            </a:r>
            <a:r>
              <a:rPr lang="es-MX" sz="2800" dirty="0" smtClean="0">
                <a:solidFill>
                  <a:schemeClr val="bg1">
                    <a:lumMod val="50000"/>
                  </a:schemeClr>
                </a:solidFill>
              </a:rPr>
              <a:t>noviembre del año pasado. </a:t>
            </a:r>
            <a:r>
              <a:rPr lang="es-MX" sz="2800" dirty="0">
                <a:solidFill>
                  <a:schemeClr val="bg1">
                    <a:lumMod val="50000"/>
                  </a:schemeClr>
                </a:solidFill>
              </a:rPr>
              <a:t>Se convocó a Coordinadores Estatales y Secretarios de Asuntos Electorales de las 32 entidades </a:t>
            </a:r>
            <a:r>
              <a:rPr lang="es-MX" sz="2800" dirty="0" smtClean="0">
                <a:solidFill>
                  <a:schemeClr val="bg1">
                    <a:lumMod val="50000"/>
                  </a:schemeClr>
                </a:solidFill>
              </a:rPr>
              <a:t>federativas a 12 </a:t>
            </a:r>
            <a:r>
              <a:rPr lang="es-MX" sz="2800" dirty="0">
                <a:solidFill>
                  <a:schemeClr val="bg1">
                    <a:lumMod val="50000"/>
                  </a:schemeClr>
                </a:solidFill>
              </a:rPr>
              <a:t>v</a:t>
            </a:r>
            <a:r>
              <a:rPr lang="es-MX" sz="2800" dirty="0" smtClean="0">
                <a:solidFill>
                  <a:schemeClr val="bg1">
                    <a:lumMod val="50000"/>
                  </a:schemeClr>
                </a:solidFill>
              </a:rPr>
              <a:t>ideoconferencias </a:t>
            </a:r>
            <a:r>
              <a:rPr lang="es-MX" sz="2800" dirty="0">
                <a:solidFill>
                  <a:schemeClr val="bg1">
                    <a:lumMod val="50000"/>
                  </a:schemeClr>
                </a:solidFill>
              </a:rPr>
              <a:t>a las que han asistido un promedio de 13 estados por sesión.</a:t>
            </a:r>
          </a:p>
          <a:p>
            <a:pPr marL="203200" indent="0" algn="just">
              <a:lnSpc>
                <a:spcPct val="150000"/>
              </a:lnSpc>
              <a:buNone/>
            </a:pPr>
            <a:endParaRPr lang="es-MX" sz="2800" dirty="0" smtClean="0">
              <a:solidFill>
                <a:schemeClr val="bg1">
                  <a:lumMod val="50000"/>
                </a:schemeClr>
              </a:solidFill>
            </a:endParaRPr>
          </a:p>
        </p:txBody>
      </p:sp>
    </p:spTree>
    <p:extLst>
      <p:ext uri="{BB962C8B-B14F-4D97-AF65-F5344CB8AC3E}">
        <p14:creationId xmlns:p14="http://schemas.microsoft.com/office/powerpoint/2010/main" val="19421623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idx="1"/>
          </p:nvPr>
        </p:nvSpPr>
        <p:spPr>
          <a:xfrm>
            <a:off x="323528" y="404664"/>
            <a:ext cx="8496944" cy="4525963"/>
          </a:xfrm>
        </p:spPr>
        <p:txBody>
          <a:bodyPr/>
          <a:lstStyle/>
          <a:p>
            <a:pPr marL="203200" indent="0" algn="just">
              <a:lnSpc>
                <a:spcPct val="150000"/>
              </a:lnSpc>
              <a:buNone/>
            </a:pPr>
            <a:r>
              <a:rPr lang="es-MX" sz="2800" dirty="0" smtClean="0">
                <a:solidFill>
                  <a:schemeClr val="bg1">
                    <a:lumMod val="50000"/>
                  </a:schemeClr>
                </a:solidFill>
              </a:rPr>
              <a:t>De noviembre a la fecha se ha dado seguimiento a los listados de candidatos de Convergencia y Movimiento Ciudadano del año 2000 a la fecha, así como de Representantes del partido ante Consejos Estatales, Distritales, Municipales y de Representantes Generales y de Casilla. Al día de hoy se ha recibido información de 16 estados.</a:t>
            </a:r>
            <a:endParaRPr lang="es-MX" sz="2800" dirty="0">
              <a:solidFill>
                <a:schemeClr val="bg1">
                  <a:lumMod val="50000"/>
                </a:schemeClr>
              </a:solidFill>
            </a:endParaRPr>
          </a:p>
        </p:txBody>
      </p:sp>
    </p:spTree>
    <p:extLst>
      <p:ext uri="{BB962C8B-B14F-4D97-AF65-F5344CB8AC3E}">
        <p14:creationId xmlns:p14="http://schemas.microsoft.com/office/powerpoint/2010/main" val="2856677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b="1" dirty="0" smtClean="0">
                <a:solidFill>
                  <a:schemeClr val="bg1">
                    <a:lumMod val="50000"/>
                  </a:schemeClr>
                </a:solidFill>
                <a:latin typeface="+mj-lt"/>
              </a:rPr>
              <a:t>PROGRAMA NACIONAL DE AFILIACIÓN</a:t>
            </a:r>
            <a:endParaRPr lang="es-MX" sz="3200" b="1" dirty="0">
              <a:solidFill>
                <a:schemeClr val="bg1">
                  <a:lumMod val="50000"/>
                </a:schemeClr>
              </a:solidFill>
              <a:latin typeface="+mj-lt"/>
            </a:endParaRPr>
          </a:p>
        </p:txBody>
      </p:sp>
      <p:sp>
        <p:nvSpPr>
          <p:cNvPr id="3" name="2 Marcador de texto"/>
          <p:cNvSpPr>
            <a:spLocks noGrp="1"/>
          </p:cNvSpPr>
          <p:nvPr>
            <p:ph type="body" idx="1"/>
          </p:nvPr>
        </p:nvSpPr>
        <p:spPr>
          <a:xfrm>
            <a:off x="179512" y="1268760"/>
            <a:ext cx="8712968" cy="4525963"/>
          </a:xfrm>
        </p:spPr>
        <p:txBody>
          <a:bodyPr/>
          <a:lstStyle/>
          <a:p>
            <a:pPr marL="203200" indent="0" algn="just">
              <a:lnSpc>
                <a:spcPct val="150000"/>
              </a:lnSpc>
              <a:buNone/>
            </a:pPr>
            <a:r>
              <a:rPr lang="es-MX" sz="2800" dirty="0" smtClean="0">
                <a:solidFill>
                  <a:schemeClr val="bg1">
                    <a:lumMod val="50000"/>
                  </a:schemeClr>
                </a:solidFill>
                <a:latin typeface="+mn-lt"/>
              </a:rPr>
              <a:t>Un requisito </a:t>
            </a:r>
            <a:r>
              <a:rPr lang="es-MX" sz="2800" dirty="0" smtClean="0">
                <a:solidFill>
                  <a:schemeClr val="bg1">
                    <a:lumMod val="50000"/>
                  </a:schemeClr>
                </a:solidFill>
                <a:latin typeface="+mn-lt"/>
              </a:rPr>
              <a:t>establecido </a:t>
            </a:r>
            <a:r>
              <a:rPr lang="es-MX" sz="2800" dirty="0" smtClean="0">
                <a:solidFill>
                  <a:schemeClr val="bg1">
                    <a:lumMod val="50000"/>
                  </a:schemeClr>
                </a:solidFill>
                <a:latin typeface="+mn-lt"/>
              </a:rPr>
              <a:t>por los ordenamientos electorales a través del IFE es que Movimiento Ciudadano cuente con un mínimo de afiliados equivalentes </a:t>
            </a:r>
            <a:r>
              <a:rPr lang="es-MX" sz="2800" dirty="0">
                <a:solidFill>
                  <a:schemeClr val="bg1">
                    <a:lumMod val="50000"/>
                  </a:schemeClr>
                </a:solidFill>
                <a:latin typeface="+mn-lt"/>
              </a:rPr>
              <a:t>a</a:t>
            </a:r>
            <a:r>
              <a:rPr lang="es-MX" sz="2800" dirty="0" smtClean="0">
                <a:solidFill>
                  <a:schemeClr val="bg1">
                    <a:lumMod val="50000"/>
                  </a:schemeClr>
                </a:solidFill>
                <a:latin typeface="+mn-lt"/>
              </a:rPr>
              <a:t>l 0.26% del padrón electoral federal registrado en la elección ordinaria el 1 de Julio de 2012.  Cantidad que equivale a 219,608 afiliados.</a:t>
            </a:r>
          </a:p>
          <a:p>
            <a:pPr marL="203200" indent="0" algn="just">
              <a:lnSpc>
                <a:spcPct val="150000"/>
              </a:lnSpc>
              <a:buNone/>
            </a:pPr>
            <a:endParaRPr lang="es-MX" sz="2800" dirty="0">
              <a:solidFill>
                <a:schemeClr val="bg1">
                  <a:lumMod val="50000"/>
                </a:schemeClr>
              </a:solidFill>
              <a:latin typeface="+mn-lt"/>
            </a:endParaRPr>
          </a:p>
          <a:p>
            <a:pPr marL="203200" indent="0" algn="just">
              <a:lnSpc>
                <a:spcPct val="150000"/>
              </a:lnSpc>
              <a:buNone/>
            </a:pPr>
            <a:endParaRPr lang="es-MX" dirty="0">
              <a:solidFill>
                <a:schemeClr val="bg1">
                  <a:lumMod val="50000"/>
                </a:schemeClr>
              </a:solidFill>
              <a:latin typeface="+mn-lt"/>
            </a:endParaRPr>
          </a:p>
        </p:txBody>
      </p:sp>
    </p:spTree>
    <p:extLst>
      <p:ext uri="{BB962C8B-B14F-4D97-AF65-F5344CB8AC3E}">
        <p14:creationId xmlns:p14="http://schemas.microsoft.com/office/powerpoint/2010/main" val="32069409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23528" y="764704"/>
            <a:ext cx="8496944" cy="4886003"/>
          </a:xfrm>
        </p:spPr>
        <p:txBody>
          <a:bodyPr/>
          <a:lstStyle/>
          <a:p>
            <a:pPr marL="203200" indent="0" algn="just">
              <a:lnSpc>
                <a:spcPct val="150000"/>
              </a:lnSpc>
              <a:buNone/>
            </a:pPr>
            <a:r>
              <a:rPr lang="es-MX" sz="2800" dirty="0">
                <a:solidFill>
                  <a:schemeClr val="bg1">
                    <a:lumMod val="50000"/>
                  </a:schemeClr>
                </a:solidFill>
                <a:latin typeface="+mn-lt"/>
              </a:rPr>
              <a:t>En Marzo </a:t>
            </a:r>
            <a:r>
              <a:rPr lang="es-MX" sz="2800" dirty="0" smtClean="0">
                <a:solidFill>
                  <a:schemeClr val="bg1">
                    <a:lumMod val="50000"/>
                  </a:schemeClr>
                </a:solidFill>
                <a:latin typeface="+mn-lt"/>
              </a:rPr>
              <a:t>de 2013 contabamos con un registro de 171,995 afiliados a Convergencia</a:t>
            </a:r>
            <a:r>
              <a:rPr lang="es-MX" sz="2800" dirty="0">
                <a:solidFill>
                  <a:schemeClr val="bg1">
                    <a:lumMod val="50000"/>
                  </a:schemeClr>
                </a:solidFill>
                <a:latin typeface="+mn-lt"/>
              </a:rPr>
              <a:t> </a:t>
            </a:r>
            <a:r>
              <a:rPr lang="es-MX" sz="2800" dirty="0" smtClean="0">
                <a:solidFill>
                  <a:schemeClr val="bg1">
                    <a:lumMod val="50000"/>
                  </a:schemeClr>
                </a:solidFill>
                <a:latin typeface="+mn-lt"/>
              </a:rPr>
              <a:t>y ese mismo mes </a:t>
            </a:r>
            <a:r>
              <a:rPr lang="es-MX" sz="2800" dirty="0" smtClean="0">
                <a:solidFill>
                  <a:schemeClr val="bg1">
                    <a:lumMod val="50000"/>
                  </a:schemeClr>
                </a:solidFill>
                <a:latin typeface="+mn-lt"/>
              </a:rPr>
              <a:t>comenzamos </a:t>
            </a:r>
            <a:r>
              <a:rPr lang="es-MX" sz="2800" dirty="0" smtClean="0">
                <a:solidFill>
                  <a:schemeClr val="bg1">
                    <a:lumMod val="50000"/>
                  </a:schemeClr>
                </a:solidFill>
                <a:latin typeface="+mn-lt"/>
              </a:rPr>
              <a:t>un programa extraordinario de afiliación, con metas ambiciosas para las Comisiones Operativas Estatales e integrantes de los Órganos de Dirección.</a:t>
            </a:r>
          </a:p>
          <a:p>
            <a:pPr marL="203200" indent="0" algn="just">
              <a:lnSpc>
                <a:spcPct val="150000"/>
              </a:lnSpc>
              <a:buNone/>
            </a:pPr>
            <a:endParaRPr lang="es-MX" sz="2800" dirty="0" smtClean="0">
              <a:solidFill>
                <a:schemeClr val="bg1">
                  <a:lumMod val="50000"/>
                </a:schemeClr>
              </a:solidFill>
              <a:latin typeface="+mn-lt"/>
            </a:endParaRPr>
          </a:p>
        </p:txBody>
      </p:sp>
    </p:spTree>
    <p:extLst>
      <p:ext uri="{BB962C8B-B14F-4D97-AF65-F5344CB8AC3E}">
        <p14:creationId xmlns:p14="http://schemas.microsoft.com/office/powerpoint/2010/main" val="36147748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23528" y="260648"/>
            <a:ext cx="8496944" cy="4886003"/>
          </a:xfrm>
        </p:spPr>
        <p:txBody>
          <a:bodyPr/>
          <a:lstStyle/>
          <a:p>
            <a:pPr marL="203200" indent="0" algn="just">
              <a:lnSpc>
                <a:spcPct val="150000"/>
              </a:lnSpc>
              <a:buNone/>
            </a:pPr>
            <a:r>
              <a:rPr lang="es-MX" sz="2800" dirty="0" smtClean="0">
                <a:solidFill>
                  <a:schemeClr val="bg1">
                    <a:lumMod val="50000"/>
                  </a:schemeClr>
                </a:solidFill>
                <a:latin typeface="+mn-lt"/>
              </a:rPr>
              <a:t>Aunque los primeros meses tuvimos dificultades para cumplir las metas, quiero agradecerles a los Coordinadores en los estados y a los Órganos de Dirección que, tan solo en los últimos 5 meses, han entregado 190,741 afiliaciones, que nos </a:t>
            </a:r>
            <a:r>
              <a:rPr lang="es-MX" sz="2800" dirty="0" smtClean="0">
                <a:solidFill>
                  <a:schemeClr val="bg1">
                    <a:lumMod val="50000"/>
                  </a:schemeClr>
                </a:solidFill>
                <a:latin typeface="+mn-lt"/>
              </a:rPr>
              <a:t>permitirán </a:t>
            </a:r>
            <a:r>
              <a:rPr lang="es-MX" sz="2800" dirty="0" smtClean="0">
                <a:solidFill>
                  <a:schemeClr val="bg1">
                    <a:lumMod val="50000"/>
                  </a:schemeClr>
                </a:solidFill>
                <a:latin typeface="+mn-lt"/>
              </a:rPr>
              <a:t>entregarle al IFE un padrón de más de 430 mil afiliados a finales de esta semana.</a:t>
            </a:r>
          </a:p>
          <a:p>
            <a:pPr marL="203200" indent="0" algn="just">
              <a:lnSpc>
                <a:spcPct val="150000"/>
              </a:lnSpc>
              <a:buNone/>
            </a:pPr>
            <a:endParaRPr lang="es-MX" sz="2800" dirty="0" smtClean="0">
              <a:solidFill>
                <a:schemeClr val="bg1">
                  <a:lumMod val="50000"/>
                </a:schemeClr>
              </a:solidFill>
              <a:latin typeface="+mn-lt"/>
            </a:endParaRPr>
          </a:p>
        </p:txBody>
      </p:sp>
    </p:spTree>
    <p:extLst>
      <p:ext uri="{BB962C8B-B14F-4D97-AF65-F5344CB8AC3E}">
        <p14:creationId xmlns:p14="http://schemas.microsoft.com/office/powerpoint/2010/main" val="1616534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b="1" dirty="0" smtClean="0">
                <a:solidFill>
                  <a:schemeClr val="bg1">
                    <a:lumMod val="50000"/>
                  </a:schemeClr>
                </a:solidFill>
                <a:latin typeface="+mj-lt"/>
              </a:rPr>
              <a:t>CÍRCULOS CIUDADANOS</a:t>
            </a:r>
            <a:endParaRPr lang="es-MX" sz="3200" b="1" dirty="0">
              <a:solidFill>
                <a:schemeClr val="bg1">
                  <a:lumMod val="50000"/>
                </a:schemeClr>
              </a:solidFill>
              <a:latin typeface="+mj-lt"/>
            </a:endParaRPr>
          </a:p>
        </p:txBody>
      </p:sp>
      <p:sp>
        <p:nvSpPr>
          <p:cNvPr id="3" name="2 Marcador de texto"/>
          <p:cNvSpPr>
            <a:spLocks noGrp="1"/>
          </p:cNvSpPr>
          <p:nvPr>
            <p:ph type="body" idx="1"/>
          </p:nvPr>
        </p:nvSpPr>
        <p:spPr>
          <a:xfrm>
            <a:off x="179512" y="1268760"/>
            <a:ext cx="8712968" cy="4525963"/>
          </a:xfrm>
        </p:spPr>
        <p:txBody>
          <a:bodyPr/>
          <a:lstStyle/>
          <a:p>
            <a:pPr marL="203200" indent="0" algn="just">
              <a:lnSpc>
                <a:spcPct val="150000"/>
              </a:lnSpc>
              <a:buNone/>
            </a:pPr>
            <a:r>
              <a:rPr lang="es-ES" sz="2600" dirty="0" smtClean="0">
                <a:solidFill>
                  <a:srgbClr val="7F7F7F"/>
                </a:solidFill>
              </a:rPr>
              <a:t>Ante la </a:t>
            </a:r>
            <a:r>
              <a:rPr lang="es-ES" sz="2600" dirty="0">
                <a:solidFill>
                  <a:srgbClr val="7F7F7F"/>
                </a:solidFill>
              </a:rPr>
              <a:t>importancia de conformar Círculos Ciudadanos, </a:t>
            </a:r>
            <a:r>
              <a:rPr lang="es-ES" sz="2600" dirty="0" smtClean="0">
                <a:solidFill>
                  <a:srgbClr val="7F7F7F"/>
                </a:solidFill>
              </a:rPr>
              <a:t>21 </a:t>
            </a:r>
            <a:r>
              <a:rPr lang="es-ES" sz="2600" dirty="0">
                <a:solidFill>
                  <a:srgbClr val="7F7F7F"/>
                </a:solidFill>
              </a:rPr>
              <a:t>estados </a:t>
            </a:r>
            <a:r>
              <a:rPr lang="es-ES" sz="2600" dirty="0" smtClean="0">
                <a:solidFill>
                  <a:srgbClr val="7F7F7F"/>
                </a:solidFill>
              </a:rPr>
              <a:t>ya cuentan con responsables de esta tarea:</a:t>
            </a:r>
            <a:r>
              <a:rPr lang="es-ES" sz="2600" dirty="0">
                <a:solidFill>
                  <a:srgbClr val="7F7F7F"/>
                </a:solidFill>
              </a:rPr>
              <a:t> </a:t>
            </a:r>
            <a:r>
              <a:rPr lang="es-ES" sz="2600" dirty="0" smtClean="0">
                <a:solidFill>
                  <a:srgbClr val="7F7F7F"/>
                </a:solidFill>
              </a:rPr>
              <a:t>Aguascalientes</a:t>
            </a:r>
            <a:r>
              <a:rPr lang="es-ES" sz="2600" dirty="0">
                <a:solidFill>
                  <a:srgbClr val="7F7F7F"/>
                </a:solidFill>
              </a:rPr>
              <a:t>, Baja California, Campeche, Chiapas, Colima, Distrito Federal, Durango, Estado de México, Guanajuato, Jalisco, Morelos, Puebla, Querétaro, Quintana Roo, Tabasco, Tlaxcala, San Luis Potosí, Sinaloa, Sonora, Veracruz y Zacatecas</a:t>
            </a:r>
            <a:r>
              <a:rPr lang="es-ES" sz="2600" dirty="0" smtClean="0">
                <a:solidFill>
                  <a:srgbClr val="7F7F7F"/>
                </a:solidFill>
              </a:rPr>
              <a:t>.</a:t>
            </a:r>
            <a:endParaRPr lang="es-ES" sz="2600" dirty="0">
              <a:solidFill>
                <a:srgbClr val="7F7F7F"/>
              </a:solidFill>
            </a:endParaRPr>
          </a:p>
        </p:txBody>
      </p:sp>
    </p:spTree>
    <p:extLst>
      <p:ext uri="{BB962C8B-B14F-4D97-AF65-F5344CB8AC3E}">
        <p14:creationId xmlns:p14="http://schemas.microsoft.com/office/powerpoint/2010/main" val="3767443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79512" y="44624"/>
            <a:ext cx="8712968" cy="4525963"/>
          </a:xfrm>
        </p:spPr>
        <p:txBody>
          <a:bodyPr/>
          <a:lstStyle/>
          <a:p>
            <a:pPr marL="203200" indent="0" algn="just">
              <a:lnSpc>
                <a:spcPct val="150000"/>
              </a:lnSpc>
              <a:buNone/>
            </a:pPr>
            <a:r>
              <a:rPr lang="es-ES" sz="2600" dirty="0" smtClean="0">
                <a:solidFill>
                  <a:srgbClr val="7F7F7F"/>
                </a:solidFill>
              </a:rPr>
              <a:t>Tomando </a:t>
            </a:r>
            <a:r>
              <a:rPr lang="es-ES" sz="2600" dirty="0">
                <a:solidFill>
                  <a:srgbClr val="7F7F7F"/>
                </a:solidFill>
              </a:rPr>
              <a:t>en cuenta la conformación de círculos</a:t>
            </a:r>
            <a:r>
              <a:rPr lang="es-ES" sz="2600" dirty="0" smtClean="0">
                <a:solidFill>
                  <a:srgbClr val="7F7F7F"/>
                </a:solidFill>
              </a:rPr>
              <a:t>, </a:t>
            </a:r>
            <a:r>
              <a:rPr lang="es-ES" sz="2600" dirty="0">
                <a:solidFill>
                  <a:srgbClr val="7F7F7F"/>
                </a:solidFill>
              </a:rPr>
              <a:t>asistencia a videoconferencias, </a:t>
            </a:r>
            <a:r>
              <a:rPr lang="es-ES" sz="2600" dirty="0" smtClean="0">
                <a:solidFill>
                  <a:srgbClr val="7F7F7F"/>
                </a:solidFill>
              </a:rPr>
              <a:t>reportes </a:t>
            </a:r>
            <a:r>
              <a:rPr lang="es-ES" sz="2600" dirty="0">
                <a:solidFill>
                  <a:srgbClr val="7F7F7F"/>
                </a:solidFill>
              </a:rPr>
              <a:t>de actividades y comunicación con la Secretaría </a:t>
            </a:r>
            <a:r>
              <a:rPr lang="es-ES" sz="2600" dirty="0" smtClean="0">
                <a:solidFill>
                  <a:srgbClr val="7F7F7F"/>
                </a:solidFill>
              </a:rPr>
              <a:t>Nacional se nos reporta que </a:t>
            </a:r>
            <a:r>
              <a:rPr lang="es-ES" sz="2600" dirty="0">
                <a:solidFill>
                  <a:srgbClr val="7F7F7F"/>
                </a:solidFill>
              </a:rPr>
              <a:t>Aguascalientes, Campeche, Chiapas, Estado de México, y Tabasco tienen una actividad alta; </a:t>
            </a:r>
            <a:r>
              <a:rPr lang="es-ES" sz="2600" dirty="0" smtClean="0">
                <a:solidFill>
                  <a:srgbClr val="7F7F7F"/>
                </a:solidFill>
              </a:rPr>
              <a:t>el </a:t>
            </a:r>
            <a:r>
              <a:rPr lang="es-ES" sz="2600" dirty="0">
                <a:solidFill>
                  <a:srgbClr val="7F7F7F"/>
                </a:solidFill>
              </a:rPr>
              <a:t>Distrito Federal, Morelos, Puebla, Querétaro, Sonora, Tlaxcala y Zacatecas tienen una actividad </a:t>
            </a:r>
            <a:r>
              <a:rPr lang="es-ES" sz="2600" dirty="0" smtClean="0">
                <a:solidFill>
                  <a:srgbClr val="7F7F7F"/>
                </a:solidFill>
              </a:rPr>
              <a:t>media, mientras los </a:t>
            </a:r>
            <a:r>
              <a:rPr lang="es-ES" sz="2600" dirty="0">
                <a:solidFill>
                  <a:srgbClr val="7F7F7F"/>
                </a:solidFill>
              </a:rPr>
              <a:t>demás estados participan poco o casi nada en este proyecto de Movimiento Ciudadano. </a:t>
            </a:r>
            <a:endParaRPr lang="es-MX" sz="2600" dirty="0">
              <a:solidFill>
                <a:srgbClr val="7F7F7F"/>
              </a:solidFill>
              <a:latin typeface="+mn-lt"/>
            </a:endParaRPr>
          </a:p>
        </p:txBody>
      </p:sp>
    </p:spTree>
    <p:extLst>
      <p:ext uri="{BB962C8B-B14F-4D97-AF65-F5344CB8AC3E}">
        <p14:creationId xmlns:p14="http://schemas.microsoft.com/office/powerpoint/2010/main" val="8308199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41784"/>
            <a:ext cx="8229600" cy="1143000"/>
          </a:xfrm>
        </p:spPr>
        <p:txBody>
          <a:bodyPr/>
          <a:lstStyle/>
          <a:p>
            <a:r>
              <a:rPr lang="es-MX" sz="4400" b="1" dirty="0">
                <a:solidFill>
                  <a:srgbClr val="7F7F7F"/>
                </a:solidFill>
                <a:latin typeface="+mj-lt"/>
              </a:rPr>
              <a:t>COMUNICACIÓN SOCIAL </a:t>
            </a:r>
            <a:r>
              <a:rPr lang="es-MX" sz="4400" b="1" dirty="0">
                <a:latin typeface="+mj-lt"/>
              </a:rPr>
              <a:t/>
            </a:r>
            <a:br>
              <a:rPr lang="es-MX" sz="4400" b="1" dirty="0">
                <a:latin typeface="+mj-lt"/>
              </a:rPr>
            </a:br>
            <a:endParaRPr lang="es-MX" sz="4400" b="1" dirty="0">
              <a:latin typeface="+mj-lt"/>
            </a:endParaRPr>
          </a:p>
        </p:txBody>
      </p:sp>
      <p:sp>
        <p:nvSpPr>
          <p:cNvPr id="3" name="2 Marcador de texto"/>
          <p:cNvSpPr>
            <a:spLocks noGrp="1"/>
          </p:cNvSpPr>
          <p:nvPr>
            <p:ph type="body" idx="1"/>
          </p:nvPr>
        </p:nvSpPr>
        <p:spPr>
          <a:xfrm>
            <a:off x="467544" y="1063277"/>
            <a:ext cx="8424936" cy="4525963"/>
          </a:xfrm>
        </p:spPr>
        <p:txBody>
          <a:bodyPr/>
          <a:lstStyle/>
          <a:p>
            <a:pPr marL="0" indent="0" algn="just">
              <a:lnSpc>
                <a:spcPct val="150000"/>
              </a:lnSpc>
              <a:spcBef>
                <a:spcPts val="0"/>
              </a:spcBef>
              <a:buNone/>
            </a:pPr>
            <a:r>
              <a:rPr lang="es-ES" sz="2800" dirty="0">
                <a:solidFill>
                  <a:srgbClr val="7F7F7F"/>
                </a:solidFill>
              </a:rPr>
              <a:t>Decidimos actuar con estrategia y seguimos una ruta de comunicación vinculada a los objetivos de Movimiento Ciudadano rumbo a 2015</a:t>
            </a:r>
            <a:r>
              <a:rPr lang="es-ES" sz="2800" dirty="0" smtClean="0">
                <a:solidFill>
                  <a:srgbClr val="7F7F7F"/>
                </a:solidFill>
              </a:rPr>
              <a:t>.</a:t>
            </a:r>
            <a:endParaRPr lang="es-ES" sz="2800" dirty="0">
              <a:solidFill>
                <a:srgbClr val="7F7F7F"/>
              </a:solidFill>
            </a:endParaRPr>
          </a:p>
          <a:p>
            <a:pPr marL="0" indent="0" algn="just">
              <a:lnSpc>
                <a:spcPct val="150000"/>
              </a:lnSpc>
              <a:spcBef>
                <a:spcPts val="0"/>
              </a:spcBef>
              <a:buNone/>
            </a:pPr>
            <a:r>
              <a:rPr lang="es-ES" sz="2800" dirty="0" smtClean="0">
                <a:solidFill>
                  <a:srgbClr val="7F7F7F"/>
                </a:solidFill>
              </a:rPr>
              <a:t>Nos </a:t>
            </a:r>
            <a:r>
              <a:rPr lang="es-ES" sz="2800" dirty="0">
                <a:solidFill>
                  <a:srgbClr val="7F7F7F"/>
                </a:solidFill>
              </a:rPr>
              <a:t>pusimos como meta innovar </a:t>
            </a:r>
            <a:r>
              <a:rPr lang="es-ES" sz="2800" dirty="0" smtClean="0">
                <a:solidFill>
                  <a:srgbClr val="7F7F7F"/>
                </a:solidFill>
              </a:rPr>
              <a:t>y ahora </a:t>
            </a:r>
            <a:r>
              <a:rPr lang="es-ES" sz="2800" dirty="0">
                <a:solidFill>
                  <a:srgbClr val="7F7F7F"/>
                </a:solidFill>
              </a:rPr>
              <a:t>Movimiento Ciudadano está marcando la agenda en cuanto a las formas de comunicar</a:t>
            </a:r>
          </a:p>
        </p:txBody>
      </p:sp>
    </p:spTree>
    <p:extLst>
      <p:ext uri="{BB962C8B-B14F-4D97-AF65-F5344CB8AC3E}">
        <p14:creationId xmlns:p14="http://schemas.microsoft.com/office/powerpoint/2010/main" val="30343347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457200" y="250492"/>
            <a:ext cx="8363272" cy="3106500"/>
          </a:xfrm>
          <a:prstGeom prst="rect">
            <a:avLst/>
          </a:prstGeom>
          <a:noFill/>
          <a:ln>
            <a:noFill/>
          </a:ln>
        </p:spPr>
        <p:txBody>
          <a:bodyPr lIns="91425" tIns="45700" rIns="91425" bIns="45700" anchor="t" anchorCtr="0">
            <a:noAutofit/>
          </a:bodyPr>
          <a:lstStyle/>
          <a:p>
            <a:pPr marL="38100" indent="0" algn="just">
              <a:lnSpc>
                <a:spcPct val="150000"/>
              </a:lnSpc>
              <a:spcBef>
                <a:spcPts val="0"/>
              </a:spcBef>
              <a:buClrTx/>
              <a:buSzPct val="100000"/>
              <a:buNone/>
            </a:pPr>
            <a:r>
              <a:rPr lang="es-ES" sz="2800" dirty="0">
                <a:solidFill>
                  <a:srgbClr val="7F7F7F"/>
                </a:solidFill>
              </a:rPr>
              <a:t>P</a:t>
            </a:r>
            <a:r>
              <a:rPr lang="es-ES" sz="2800" dirty="0" smtClean="0">
                <a:solidFill>
                  <a:srgbClr val="7F7F7F"/>
                </a:solidFill>
              </a:rPr>
              <a:t>ara </a:t>
            </a:r>
            <a:r>
              <a:rPr lang="es-ES" sz="2800" dirty="0">
                <a:solidFill>
                  <a:srgbClr val="7F7F7F"/>
                </a:solidFill>
              </a:rPr>
              <a:t>combatir la falta de acceso a espacios en medios tradicionales en la proporción que sí tienen otros </a:t>
            </a:r>
            <a:r>
              <a:rPr lang="es-ES" sz="2800" dirty="0" smtClean="0">
                <a:solidFill>
                  <a:srgbClr val="7F7F7F"/>
                </a:solidFill>
              </a:rPr>
              <a:t>partidos, exploramos </a:t>
            </a:r>
            <a:r>
              <a:rPr lang="es-ES" sz="2800" dirty="0">
                <a:solidFill>
                  <a:srgbClr val="7F7F7F"/>
                </a:solidFill>
              </a:rPr>
              <a:t>y utilizamos opciones </a:t>
            </a:r>
            <a:r>
              <a:rPr lang="es-ES" sz="2800" dirty="0" smtClean="0">
                <a:solidFill>
                  <a:srgbClr val="7F7F7F"/>
                </a:solidFill>
              </a:rPr>
              <a:t>innovadoras.</a:t>
            </a:r>
          </a:p>
          <a:p>
            <a:pPr marL="38100" indent="0" algn="just">
              <a:lnSpc>
                <a:spcPct val="150000"/>
              </a:lnSpc>
              <a:spcBef>
                <a:spcPts val="0"/>
              </a:spcBef>
              <a:buClrTx/>
              <a:buSzPct val="100000"/>
              <a:buNone/>
            </a:pPr>
            <a:endParaRPr lang="es-ES" sz="2800" dirty="0" smtClean="0">
              <a:solidFill>
                <a:srgbClr val="7F7F7F"/>
              </a:solidFill>
            </a:endParaRPr>
          </a:p>
          <a:p>
            <a:pPr marL="38100" lvl="0" indent="0" algn="just" rtl="0">
              <a:lnSpc>
                <a:spcPct val="150000"/>
              </a:lnSpc>
              <a:spcBef>
                <a:spcPts val="0"/>
              </a:spcBef>
              <a:buClrTx/>
              <a:buSzPct val="100000"/>
              <a:buNone/>
            </a:pPr>
            <a:r>
              <a:rPr lang="es-ES" sz="2800" dirty="0" smtClean="0">
                <a:solidFill>
                  <a:srgbClr val="7F7F7F"/>
                </a:solidFill>
              </a:rPr>
              <a:t>Hoy tenemos la </a:t>
            </a:r>
            <a:r>
              <a:rPr lang="es-ES" sz="2800" dirty="0">
                <a:solidFill>
                  <a:srgbClr val="7F7F7F"/>
                </a:solidFill>
              </a:rPr>
              <a:t>comunidad más numerosa y </a:t>
            </a:r>
            <a:r>
              <a:rPr lang="es-ES" sz="2800" dirty="0" smtClean="0">
                <a:solidFill>
                  <a:srgbClr val="7F7F7F"/>
                </a:solidFill>
              </a:rPr>
              <a:t>activa </a:t>
            </a:r>
            <a:r>
              <a:rPr lang="es-ES" sz="2800" dirty="0">
                <a:solidFill>
                  <a:srgbClr val="7F7F7F"/>
                </a:solidFill>
              </a:rPr>
              <a:t>de México y Latinoamérica en redes </a:t>
            </a:r>
            <a:r>
              <a:rPr lang="es-ES" sz="2800" dirty="0" smtClean="0">
                <a:solidFill>
                  <a:srgbClr val="7F7F7F"/>
                </a:solidFill>
              </a:rPr>
              <a:t>sociales.</a:t>
            </a:r>
            <a:endParaRPr lang="es-ES" sz="2800" dirty="0">
              <a:solidFill>
                <a:srgbClr val="7F7F7F"/>
              </a:solidFill>
            </a:endParaRPr>
          </a:p>
        </p:txBody>
      </p:sp>
    </p:spTree>
    <p:extLst>
      <p:ext uri="{BB962C8B-B14F-4D97-AF65-F5344CB8AC3E}">
        <p14:creationId xmlns:p14="http://schemas.microsoft.com/office/powerpoint/2010/main" val="319929726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251520" y="-27384"/>
            <a:ext cx="8496944" cy="4525963"/>
          </a:xfrm>
        </p:spPr>
        <p:txBody>
          <a:bodyPr/>
          <a:lstStyle/>
          <a:p>
            <a:pPr marL="203200" lvl="0" indent="0" algn="just">
              <a:lnSpc>
                <a:spcPct val="150000"/>
              </a:lnSpc>
              <a:buNone/>
            </a:pPr>
            <a:r>
              <a:rPr lang="es-MX" sz="2800" dirty="0" smtClean="0">
                <a:solidFill>
                  <a:schemeClr val="tx1">
                    <a:lumMod val="50000"/>
                    <a:lumOff val="50000"/>
                  </a:schemeClr>
                </a:solidFill>
              </a:rPr>
              <a:t>Al día de hoy, contamos con 469,400 seguidores en Facebook </a:t>
            </a:r>
            <a:r>
              <a:rPr lang="es-MX" sz="2800" dirty="0">
                <a:solidFill>
                  <a:schemeClr val="tx1">
                    <a:lumMod val="50000"/>
                    <a:lumOff val="50000"/>
                  </a:schemeClr>
                </a:solidFill>
              </a:rPr>
              <a:t>y 35,157 en Twitter</a:t>
            </a:r>
            <a:r>
              <a:rPr lang="es-MX" sz="2800" dirty="0" smtClean="0">
                <a:solidFill>
                  <a:schemeClr val="tx1">
                    <a:lumMod val="50000"/>
                    <a:lumOff val="50000"/>
                  </a:schemeClr>
                </a:solidFill>
              </a:rPr>
              <a:t>. </a:t>
            </a:r>
            <a:r>
              <a:rPr lang="es-ES" sz="2800" dirty="0" smtClean="0">
                <a:solidFill>
                  <a:srgbClr val="7F7F7F"/>
                </a:solidFill>
              </a:rPr>
              <a:t>En </a:t>
            </a:r>
            <a:r>
              <a:rPr lang="es-ES" sz="2800" dirty="0">
                <a:solidFill>
                  <a:srgbClr val="7F7F7F"/>
                </a:solidFill>
              </a:rPr>
              <a:t>2013, </a:t>
            </a:r>
            <a:r>
              <a:rPr lang="es-ES" sz="2800" dirty="0" smtClean="0">
                <a:solidFill>
                  <a:srgbClr val="7F7F7F"/>
                </a:solidFill>
              </a:rPr>
              <a:t>tuvimos 6 </a:t>
            </a:r>
            <a:r>
              <a:rPr lang="es-ES" sz="2800" dirty="0">
                <a:solidFill>
                  <a:srgbClr val="7F7F7F"/>
                </a:solidFill>
              </a:rPr>
              <a:t>millones de reproducciones en </a:t>
            </a:r>
            <a:r>
              <a:rPr lang="es-ES" sz="2800" dirty="0" smtClean="0">
                <a:solidFill>
                  <a:srgbClr val="7F7F7F"/>
                </a:solidFill>
              </a:rPr>
              <a:t>YouTube</a:t>
            </a:r>
            <a:r>
              <a:rPr lang="es-ES" sz="2800" dirty="0">
                <a:solidFill>
                  <a:srgbClr val="7F7F7F"/>
                </a:solidFill>
              </a:rPr>
              <a:t>; </a:t>
            </a:r>
            <a:r>
              <a:rPr lang="es-ES" sz="2800" dirty="0" smtClean="0">
                <a:solidFill>
                  <a:srgbClr val="7F7F7F"/>
                </a:solidFill>
              </a:rPr>
              <a:t>6 </a:t>
            </a:r>
            <a:r>
              <a:rPr lang="es-ES" sz="2800" dirty="0">
                <a:solidFill>
                  <a:srgbClr val="7F7F7F"/>
                </a:solidFill>
              </a:rPr>
              <a:t>veces más reproducciones que el PRI. </a:t>
            </a:r>
            <a:endParaRPr lang="es-ES" sz="2800" dirty="0" smtClean="0">
              <a:solidFill>
                <a:srgbClr val="7F7F7F"/>
              </a:solidFill>
            </a:endParaRPr>
          </a:p>
          <a:p>
            <a:pPr marL="203200" lvl="0" indent="0" algn="just">
              <a:lnSpc>
                <a:spcPct val="150000"/>
              </a:lnSpc>
              <a:buNone/>
            </a:pPr>
            <a:endParaRPr lang="es-MX" sz="2800" dirty="0" smtClean="0">
              <a:solidFill>
                <a:schemeClr val="tx1">
                  <a:lumMod val="50000"/>
                  <a:lumOff val="50000"/>
                </a:schemeClr>
              </a:solidFill>
            </a:endParaRPr>
          </a:p>
          <a:p>
            <a:pPr marL="203200" indent="0" algn="just">
              <a:lnSpc>
                <a:spcPct val="150000"/>
              </a:lnSpc>
              <a:buNone/>
            </a:pPr>
            <a:r>
              <a:rPr lang="es-MX" sz="2800" dirty="0" smtClean="0">
                <a:solidFill>
                  <a:schemeClr val="tx1">
                    <a:lumMod val="50000"/>
                    <a:lumOff val="50000"/>
                  </a:schemeClr>
                </a:solidFill>
              </a:rPr>
              <a:t>Asimismo, cada semana se llevan </a:t>
            </a:r>
            <a:r>
              <a:rPr lang="es-MX" sz="2800" dirty="0">
                <a:solidFill>
                  <a:schemeClr val="tx1">
                    <a:lumMod val="50000"/>
                    <a:lumOff val="50000"/>
                  </a:schemeClr>
                </a:solidFill>
              </a:rPr>
              <a:t>a </a:t>
            </a:r>
            <a:r>
              <a:rPr lang="es-MX" sz="2800" dirty="0" smtClean="0">
                <a:solidFill>
                  <a:schemeClr val="tx1">
                    <a:lumMod val="50000"/>
                    <a:lumOff val="50000"/>
                  </a:schemeClr>
                </a:solidFill>
              </a:rPr>
              <a:t>cabo capacitaciones de </a:t>
            </a:r>
            <a:r>
              <a:rPr lang="es-MX" sz="2800" dirty="0">
                <a:solidFill>
                  <a:schemeClr val="tx1">
                    <a:lumMod val="50000"/>
                    <a:lumOff val="50000"/>
                  </a:schemeClr>
                </a:solidFill>
              </a:rPr>
              <a:t>redes sociales y comunicación social </a:t>
            </a:r>
            <a:r>
              <a:rPr lang="es-MX" sz="2800" dirty="0" smtClean="0">
                <a:solidFill>
                  <a:schemeClr val="tx1">
                    <a:lumMod val="50000"/>
                    <a:lumOff val="50000"/>
                  </a:schemeClr>
                </a:solidFill>
              </a:rPr>
              <a:t>a las Comisiones Operativas en los estados.</a:t>
            </a:r>
            <a:r>
              <a:rPr lang="es-MX" sz="2800" dirty="0">
                <a:solidFill>
                  <a:schemeClr val="tx1">
                    <a:lumMod val="50000"/>
                    <a:lumOff val="50000"/>
                  </a:schemeClr>
                </a:solidFill>
              </a:rPr>
              <a:t> </a:t>
            </a:r>
          </a:p>
          <a:p>
            <a:pPr algn="just">
              <a:lnSpc>
                <a:spcPct val="150000"/>
              </a:lnSpc>
            </a:pPr>
            <a:endParaRPr lang="es-MX" sz="2800" dirty="0">
              <a:solidFill>
                <a:schemeClr val="tx1">
                  <a:lumMod val="50000"/>
                  <a:lumOff val="50000"/>
                </a:schemeClr>
              </a:solidFill>
            </a:endParaRPr>
          </a:p>
        </p:txBody>
      </p:sp>
    </p:spTree>
    <p:extLst>
      <p:ext uri="{BB962C8B-B14F-4D97-AF65-F5344CB8AC3E}">
        <p14:creationId xmlns:p14="http://schemas.microsoft.com/office/powerpoint/2010/main" val="35301972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600" b="1" dirty="0">
                <a:solidFill>
                  <a:srgbClr val="7F7F7F"/>
                </a:solidFill>
                <a:latin typeface="+mj-lt"/>
              </a:rPr>
              <a:t>COMISIÓN NACIONAL EDITORIAL </a:t>
            </a:r>
            <a:r>
              <a:rPr lang="es-MX" sz="3600" dirty="0">
                <a:latin typeface="+mj-lt"/>
              </a:rPr>
              <a:t/>
            </a:r>
            <a:br>
              <a:rPr lang="es-MX" sz="3600" dirty="0">
                <a:latin typeface="+mj-lt"/>
              </a:rPr>
            </a:br>
            <a:endParaRPr lang="es-MX" sz="3600" dirty="0">
              <a:latin typeface="+mj-lt"/>
            </a:endParaRPr>
          </a:p>
        </p:txBody>
      </p:sp>
      <p:sp>
        <p:nvSpPr>
          <p:cNvPr id="3" name="2 Marcador de texto"/>
          <p:cNvSpPr>
            <a:spLocks noGrp="1"/>
          </p:cNvSpPr>
          <p:nvPr>
            <p:ph type="body" idx="1"/>
          </p:nvPr>
        </p:nvSpPr>
        <p:spPr>
          <a:xfrm>
            <a:off x="467544" y="1268760"/>
            <a:ext cx="8229600" cy="4525963"/>
          </a:xfrm>
        </p:spPr>
        <p:txBody>
          <a:bodyPr/>
          <a:lstStyle/>
          <a:p>
            <a:pPr marL="203200" indent="0" algn="just">
              <a:buNone/>
            </a:pPr>
            <a:r>
              <a:rPr lang="es-MX" sz="2800" dirty="0">
                <a:solidFill>
                  <a:schemeClr val="tx1">
                    <a:lumMod val="50000"/>
                    <a:lumOff val="50000"/>
                  </a:schemeClr>
                </a:solidFill>
              </a:rPr>
              <a:t>Los integrantes de la Comisión Nacional Editorial han realizado siete reuniones para definir contenidos editoriales, informativos y de opinión del periódico </a:t>
            </a:r>
            <a:r>
              <a:rPr lang="es-MX" sz="2800" i="1" dirty="0">
                <a:solidFill>
                  <a:schemeClr val="tx1">
                    <a:lumMod val="50000"/>
                    <a:lumOff val="50000"/>
                  </a:schemeClr>
                </a:solidFill>
              </a:rPr>
              <a:t>El Ciudadano</a:t>
            </a:r>
            <a:r>
              <a:rPr lang="es-MX" sz="2800" dirty="0">
                <a:solidFill>
                  <a:schemeClr val="tx1">
                    <a:lumMod val="50000"/>
                    <a:lumOff val="50000"/>
                  </a:schemeClr>
                </a:solidFill>
              </a:rPr>
              <a:t>. </a:t>
            </a:r>
            <a:endParaRPr lang="es-MX" sz="2800" dirty="0" smtClean="0">
              <a:solidFill>
                <a:schemeClr val="tx1">
                  <a:lumMod val="50000"/>
                  <a:lumOff val="50000"/>
                </a:schemeClr>
              </a:solidFill>
            </a:endParaRPr>
          </a:p>
          <a:p>
            <a:pPr marL="203200" indent="0" algn="just">
              <a:buNone/>
            </a:pPr>
            <a:endParaRPr lang="es-MX" sz="2800" dirty="0">
              <a:solidFill>
                <a:schemeClr val="tx1">
                  <a:lumMod val="50000"/>
                  <a:lumOff val="50000"/>
                </a:schemeClr>
              </a:solidFill>
            </a:endParaRPr>
          </a:p>
          <a:p>
            <a:pPr marL="203200" indent="0" algn="just">
              <a:buNone/>
            </a:pPr>
            <a:r>
              <a:rPr lang="es-MX" sz="2800" dirty="0" smtClean="0">
                <a:solidFill>
                  <a:schemeClr val="tx1">
                    <a:lumMod val="50000"/>
                    <a:lumOff val="50000"/>
                  </a:schemeClr>
                </a:solidFill>
              </a:rPr>
              <a:t>El </a:t>
            </a:r>
            <a:r>
              <a:rPr lang="es-MX" sz="2800" dirty="0">
                <a:solidFill>
                  <a:schemeClr val="tx1">
                    <a:lumMod val="50000"/>
                    <a:lumOff val="50000"/>
                  </a:schemeClr>
                </a:solidFill>
              </a:rPr>
              <a:t>presidente de la Comisión supervisó contenidos editoriales tanto de </a:t>
            </a:r>
            <a:r>
              <a:rPr lang="es-MX" sz="2800" i="1" dirty="0">
                <a:solidFill>
                  <a:schemeClr val="tx1">
                    <a:lumMod val="50000"/>
                    <a:lumOff val="50000"/>
                  </a:schemeClr>
                </a:solidFill>
              </a:rPr>
              <a:t>El Ciudadano </a:t>
            </a:r>
            <a:r>
              <a:rPr lang="es-MX" sz="2800" dirty="0">
                <a:solidFill>
                  <a:schemeClr val="tx1">
                    <a:lumMod val="50000"/>
                    <a:lumOff val="50000"/>
                  </a:schemeClr>
                </a:solidFill>
              </a:rPr>
              <a:t>como de </a:t>
            </a:r>
            <a:r>
              <a:rPr lang="es-MX" sz="2800" i="1" dirty="0">
                <a:solidFill>
                  <a:schemeClr val="tx1">
                    <a:lumMod val="50000"/>
                    <a:lumOff val="50000"/>
                  </a:schemeClr>
                </a:solidFill>
              </a:rPr>
              <a:t>Gaceta</a:t>
            </a:r>
            <a:r>
              <a:rPr lang="es-MX" sz="2800" dirty="0">
                <a:solidFill>
                  <a:schemeClr val="tx1">
                    <a:lumMod val="50000"/>
                    <a:lumOff val="50000"/>
                  </a:schemeClr>
                </a:solidFill>
              </a:rPr>
              <a:t>, órgano de información </a:t>
            </a:r>
            <a:r>
              <a:rPr lang="es-MX" sz="2800" dirty="0" smtClean="0">
                <a:solidFill>
                  <a:schemeClr val="tx1">
                    <a:lumMod val="50000"/>
                    <a:lumOff val="50000"/>
                  </a:schemeClr>
                </a:solidFill>
              </a:rPr>
              <a:t>interna.</a:t>
            </a:r>
          </a:p>
          <a:p>
            <a:pPr marL="203200" indent="0" algn="just">
              <a:buNone/>
            </a:pPr>
            <a:r>
              <a:rPr lang="es-MX" dirty="0"/>
              <a:t/>
            </a:r>
            <a:br>
              <a:rPr lang="es-MX" dirty="0"/>
            </a:br>
            <a:endParaRPr lang="es-MX" dirty="0"/>
          </a:p>
        </p:txBody>
      </p:sp>
    </p:spTree>
    <p:extLst>
      <p:ext uri="{BB962C8B-B14F-4D97-AF65-F5344CB8AC3E}">
        <p14:creationId xmlns:p14="http://schemas.microsoft.com/office/powerpoint/2010/main" val="9474386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Shape 445"/>
          <p:cNvSpPr txBox="1">
            <a:spLocks noGrp="1"/>
          </p:cNvSpPr>
          <p:nvPr>
            <p:ph type="body" idx="1"/>
          </p:nvPr>
        </p:nvSpPr>
        <p:spPr>
          <a:xfrm>
            <a:off x="395536" y="1700808"/>
            <a:ext cx="8229600" cy="2448272"/>
          </a:xfrm>
          <a:prstGeom prst="rect">
            <a:avLst/>
          </a:prstGeom>
          <a:noFill/>
          <a:ln>
            <a:noFill/>
          </a:ln>
        </p:spPr>
        <p:txBody>
          <a:bodyPr lIns="91425" tIns="45700" rIns="91425" bIns="45700" anchor="t" anchorCtr="0">
            <a:noAutofit/>
          </a:bodyPr>
          <a:lstStyle/>
          <a:p>
            <a:pPr marL="0" indent="0" algn="just">
              <a:lnSpc>
                <a:spcPct val="150000"/>
              </a:lnSpc>
              <a:spcBef>
                <a:spcPts val="0"/>
              </a:spcBef>
              <a:buNone/>
            </a:pPr>
            <a:endParaRPr lang="es-ES" dirty="0">
              <a:solidFill>
                <a:srgbClr val="666666"/>
              </a:solidFill>
            </a:endParaRPr>
          </a:p>
          <a:p>
            <a:pPr marL="203200" indent="0">
              <a:buNone/>
            </a:pPr>
            <a:endParaRPr lang="es-ES_tradnl" dirty="0"/>
          </a:p>
        </p:txBody>
      </p:sp>
      <p:pic>
        <p:nvPicPr>
          <p:cNvPr id="2" name="Imagen 1" descr="SELLO CMYK-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1943100"/>
            <a:ext cx="6629400" cy="2959100"/>
          </a:xfrm>
          <a:prstGeom prst="rect">
            <a:avLst/>
          </a:prstGeom>
        </p:spPr>
      </p:pic>
    </p:spTree>
    <p:extLst>
      <p:ext uri="{BB962C8B-B14F-4D97-AF65-F5344CB8AC3E}">
        <p14:creationId xmlns:p14="http://schemas.microsoft.com/office/powerpoint/2010/main" val="335380453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Shape 445"/>
          <p:cNvSpPr txBox="1">
            <a:spLocks noGrp="1"/>
          </p:cNvSpPr>
          <p:nvPr>
            <p:ph type="body" idx="1"/>
          </p:nvPr>
        </p:nvSpPr>
        <p:spPr>
          <a:xfrm>
            <a:off x="395536" y="1700808"/>
            <a:ext cx="8229600" cy="2448272"/>
          </a:xfrm>
          <a:prstGeom prst="rect">
            <a:avLst/>
          </a:prstGeom>
          <a:noFill/>
          <a:ln>
            <a:noFill/>
          </a:ln>
        </p:spPr>
        <p:txBody>
          <a:bodyPr lIns="91425" tIns="45700" rIns="91425" bIns="45700" anchor="t" anchorCtr="0">
            <a:noAutofit/>
          </a:bodyPr>
          <a:lstStyle/>
          <a:p>
            <a:pPr marL="0" indent="0" algn="just">
              <a:lnSpc>
                <a:spcPct val="150000"/>
              </a:lnSpc>
              <a:spcBef>
                <a:spcPts val="0"/>
              </a:spcBef>
              <a:buNone/>
            </a:pPr>
            <a:endParaRPr lang="es-ES" dirty="0">
              <a:solidFill>
                <a:srgbClr val="666666"/>
              </a:solidFill>
            </a:endParaRPr>
          </a:p>
          <a:p>
            <a:pPr marL="203200" indent="0">
              <a:buNone/>
            </a:pPr>
            <a:endParaRPr lang="es-ES_tradnl" dirty="0"/>
          </a:p>
        </p:txBody>
      </p:sp>
      <p:pic>
        <p:nvPicPr>
          <p:cNvPr id="2" name="Imagen 1" descr="GACETA LOGO-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1943100"/>
            <a:ext cx="6616700" cy="2959100"/>
          </a:xfrm>
          <a:prstGeom prst="rect">
            <a:avLst/>
          </a:prstGeom>
        </p:spPr>
      </p:pic>
    </p:spTree>
    <p:extLst>
      <p:ext uri="{BB962C8B-B14F-4D97-AF65-F5344CB8AC3E}">
        <p14:creationId xmlns:p14="http://schemas.microsoft.com/office/powerpoint/2010/main" val="191841927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Shape 445"/>
          <p:cNvSpPr txBox="1">
            <a:spLocks noGrp="1"/>
          </p:cNvSpPr>
          <p:nvPr>
            <p:ph type="body" idx="1"/>
          </p:nvPr>
        </p:nvSpPr>
        <p:spPr>
          <a:xfrm>
            <a:off x="395536" y="908720"/>
            <a:ext cx="8229600" cy="2448272"/>
          </a:xfrm>
          <a:prstGeom prst="rect">
            <a:avLst/>
          </a:prstGeom>
          <a:noFill/>
          <a:ln>
            <a:noFill/>
          </a:ln>
        </p:spPr>
        <p:txBody>
          <a:bodyPr lIns="91425" tIns="45700" rIns="91425" bIns="45700" anchor="t" anchorCtr="0">
            <a:noAutofit/>
          </a:bodyPr>
          <a:lstStyle/>
          <a:p>
            <a:pPr marL="0" indent="0" algn="just">
              <a:lnSpc>
                <a:spcPct val="150000"/>
              </a:lnSpc>
              <a:spcBef>
                <a:spcPts val="0"/>
              </a:spcBef>
              <a:buNone/>
            </a:pPr>
            <a:r>
              <a:rPr lang="es-ES_tradnl" sz="2800" dirty="0" smtClean="0">
                <a:solidFill>
                  <a:srgbClr val="7F7F7F"/>
                </a:solidFill>
              </a:rPr>
              <a:t>El </a:t>
            </a:r>
            <a:r>
              <a:rPr lang="es-ES_tradnl" sz="2800" dirty="0">
                <a:solidFill>
                  <a:srgbClr val="7F7F7F"/>
                </a:solidFill>
              </a:rPr>
              <a:t>Ciudadano </a:t>
            </a:r>
            <a:r>
              <a:rPr lang="es-ES_tradnl" sz="2800" dirty="0" smtClean="0">
                <a:solidFill>
                  <a:srgbClr val="7F7F7F"/>
                </a:solidFill>
              </a:rPr>
              <a:t>y la </a:t>
            </a:r>
            <a:r>
              <a:rPr lang="es-ES_tradnl" sz="2800" dirty="0">
                <a:solidFill>
                  <a:srgbClr val="7F7F7F"/>
                </a:solidFill>
              </a:rPr>
              <a:t>Gaceta Ciudadana, así como nuestro sitio web y redes </a:t>
            </a:r>
            <a:r>
              <a:rPr lang="es-ES_tradnl" sz="2800" dirty="0" smtClean="0">
                <a:solidFill>
                  <a:srgbClr val="7F7F7F"/>
                </a:solidFill>
              </a:rPr>
              <a:t>sociales, </a:t>
            </a:r>
            <a:r>
              <a:rPr lang="es-ES_tradnl" sz="2800" dirty="0">
                <a:solidFill>
                  <a:srgbClr val="7F7F7F"/>
                </a:solidFill>
              </a:rPr>
              <a:t>son herramientas informativas obligatorias para </a:t>
            </a:r>
            <a:r>
              <a:rPr lang="es-ES_tradnl" sz="2800" dirty="0" smtClean="0">
                <a:solidFill>
                  <a:srgbClr val="7F7F7F"/>
                </a:solidFill>
              </a:rPr>
              <a:t>quienes somos parte de </a:t>
            </a:r>
            <a:r>
              <a:rPr lang="es-ES_tradnl" sz="2800" dirty="0">
                <a:solidFill>
                  <a:srgbClr val="7F7F7F"/>
                </a:solidFill>
              </a:rPr>
              <a:t>este </a:t>
            </a:r>
            <a:r>
              <a:rPr lang="es-ES_tradnl" sz="2800" dirty="0" smtClean="0">
                <a:solidFill>
                  <a:srgbClr val="7F7F7F"/>
                </a:solidFill>
              </a:rPr>
              <a:t>movimiento. Además, El Ciudadano ya está disponible en aplicaciones para teléfonos móviles y </a:t>
            </a:r>
            <a:r>
              <a:rPr lang="es-ES_tradnl" sz="2800" dirty="0" err="1" smtClean="0">
                <a:solidFill>
                  <a:srgbClr val="7F7F7F"/>
                </a:solidFill>
              </a:rPr>
              <a:t>iPads</a:t>
            </a:r>
            <a:r>
              <a:rPr lang="es-ES_tradnl" sz="2800" dirty="0" smtClean="0">
                <a:solidFill>
                  <a:srgbClr val="7F7F7F"/>
                </a:solidFill>
              </a:rPr>
              <a:t>.</a:t>
            </a:r>
            <a:endParaRPr lang="es-ES_tradnl" sz="2800" dirty="0">
              <a:solidFill>
                <a:srgbClr val="7F7F7F"/>
              </a:solidFill>
            </a:endParaRPr>
          </a:p>
          <a:p>
            <a:pPr marL="0" indent="0" algn="just">
              <a:lnSpc>
                <a:spcPct val="150000"/>
              </a:lnSpc>
              <a:spcBef>
                <a:spcPts val="0"/>
              </a:spcBef>
              <a:buNone/>
            </a:pPr>
            <a:endParaRPr lang="es-ES" sz="1600" dirty="0">
              <a:solidFill>
                <a:srgbClr val="666666"/>
              </a:solidFill>
            </a:endParaRPr>
          </a:p>
          <a:p>
            <a:pPr marL="203200" indent="0">
              <a:buNone/>
            </a:pPr>
            <a:endParaRPr lang="es-ES_tradnl" sz="1600" dirty="0"/>
          </a:p>
        </p:txBody>
      </p:sp>
    </p:spTree>
    <p:extLst>
      <p:ext uri="{BB962C8B-B14F-4D97-AF65-F5344CB8AC3E}">
        <p14:creationId xmlns:p14="http://schemas.microsoft.com/office/powerpoint/2010/main" val="375978142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lstStyle/>
          <a:p>
            <a:r>
              <a:rPr lang="es-MX" sz="2800" b="1" dirty="0" smtClean="0">
                <a:solidFill>
                  <a:srgbClr val="7F7F7F"/>
                </a:solidFill>
                <a:latin typeface="+mj-lt"/>
              </a:rPr>
              <a:t>CENTRO NACIONAL DE CAPACITACIÓN</a:t>
            </a:r>
            <a:endParaRPr lang="es-MX" sz="1200" dirty="0">
              <a:latin typeface="+mj-lt"/>
            </a:endParaRPr>
          </a:p>
        </p:txBody>
      </p:sp>
      <p:sp>
        <p:nvSpPr>
          <p:cNvPr id="4" name="3 Marcador de texto"/>
          <p:cNvSpPr>
            <a:spLocks noGrp="1"/>
          </p:cNvSpPr>
          <p:nvPr>
            <p:ph type="body" idx="1"/>
          </p:nvPr>
        </p:nvSpPr>
        <p:spPr>
          <a:xfrm>
            <a:off x="395536" y="908720"/>
            <a:ext cx="8424936" cy="4525963"/>
          </a:xfrm>
        </p:spPr>
        <p:txBody>
          <a:bodyPr/>
          <a:lstStyle/>
          <a:p>
            <a:pPr marL="203200" indent="0" algn="just">
              <a:lnSpc>
                <a:spcPct val="150000"/>
              </a:lnSpc>
              <a:buNone/>
            </a:pPr>
            <a:r>
              <a:rPr lang="es-MX" sz="2800" dirty="0" smtClean="0">
                <a:solidFill>
                  <a:schemeClr val="bg1">
                    <a:lumMod val="50000"/>
                  </a:schemeClr>
                </a:solidFill>
              </a:rPr>
              <a:t>En el </a:t>
            </a:r>
            <a:r>
              <a:rPr lang="es-MX" sz="2800" dirty="0">
                <a:solidFill>
                  <a:schemeClr val="bg1">
                    <a:lumMod val="50000"/>
                  </a:schemeClr>
                </a:solidFill>
              </a:rPr>
              <a:t>periodo de septiembre del 2013 a marzo del </a:t>
            </a:r>
            <a:r>
              <a:rPr lang="es-MX" sz="2800" dirty="0" smtClean="0">
                <a:solidFill>
                  <a:schemeClr val="bg1">
                    <a:lumMod val="50000"/>
                  </a:schemeClr>
                </a:solidFill>
              </a:rPr>
              <a:t>2014, </a:t>
            </a:r>
            <a:r>
              <a:rPr lang="es-MX" sz="2800" dirty="0">
                <a:solidFill>
                  <a:schemeClr val="bg1">
                    <a:lumMod val="50000"/>
                  </a:schemeClr>
                </a:solidFill>
              </a:rPr>
              <a:t>se </a:t>
            </a:r>
            <a:r>
              <a:rPr lang="es-MX" sz="2800" dirty="0" smtClean="0">
                <a:solidFill>
                  <a:schemeClr val="bg1">
                    <a:lumMod val="50000"/>
                  </a:schemeClr>
                </a:solidFill>
              </a:rPr>
              <a:t>realizaron 9 </a:t>
            </a:r>
            <a:r>
              <a:rPr lang="es-MX" sz="2800" dirty="0">
                <a:solidFill>
                  <a:schemeClr val="bg1">
                    <a:lumMod val="50000"/>
                  </a:schemeClr>
                </a:solidFill>
              </a:rPr>
              <a:t>cursos con diferentes temáticas como </a:t>
            </a:r>
            <a:r>
              <a:rPr lang="es-MX" sz="2800" dirty="0" smtClean="0">
                <a:solidFill>
                  <a:schemeClr val="bg1">
                    <a:lumMod val="50000"/>
                  </a:schemeClr>
                </a:solidFill>
              </a:rPr>
              <a:t>lo referente a lo electoral, el </a:t>
            </a:r>
            <a:r>
              <a:rPr lang="es-MX" sz="2800" dirty="0">
                <a:solidFill>
                  <a:schemeClr val="bg1">
                    <a:lumMod val="50000"/>
                  </a:schemeClr>
                </a:solidFill>
              </a:rPr>
              <a:t>derecho de </a:t>
            </a:r>
            <a:r>
              <a:rPr lang="es-MX" sz="2800" dirty="0" smtClean="0">
                <a:solidFill>
                  <a:schemeClr val="bg1">
                    <a:lumMod val="50000"/>
                  </a:schemeClr>
                </a:solidFill>
              </a:rPr>
              <a:t>petición, gestión social</a:t>
            </a:r>
            <a:r>
              <a:rPr lang="es-MX" sz="2800" dirty="0">
                <a:solidFill>
                  <a:schemeClr val="bg1">
                    <a:lumMod val="50000"/>
                  </a:schemeClr>
                </a:solidFill>
              </a:rPr>
              <a:t> </a:t>
            </a:r>
            <a:r>
              <a:rPr lang="es-MX" sz="2800" dirty="0" smtClean="0">
                <a:solidFill>
                  <a:schemeClr val="bg1">
                    <a:lumMod val="50000"/>
                  </a:schemeClr>
                </a:solidFill>
              </a:rPr>
              <a:t>y </a:t>
            </a:r>
            <a:r>
              <a:rPr lang="es-MX" sz="2800" dirty="0">
                <a:solidFill>
                  <a:schemeClr val="bg1">
                    <a:lumMod val="50000"/>
                  </a:schemeClr>
                </a:solidFill>
              </a:rPr>
              <a:t>filosofía política </a:t>
            </a:r>
            <a:r>
              <a:rPr lang="es-MX" sz="2800" dirty="0" smtClean="0">
                <a:solidFill>
                  <a:schemeClr val="bg1">
                    <a:lumMod val="50000"/>
                  </a:schemeClr>
                </a:solidFill>
              </a:rPr>
              <a:t>para </a:t>
            </a:r>
            <a:r>
              <a:rPr lang="es-MX" sz="2800" dirty="0">
                <a:solidFill>
                  <a:schemeClr val="bg1">
                    <a:lumMod val="50000"/>
                  </a:schemeClr>
                </a:solidFill>
              </a:rPr>
              <a:t>Comisiones Operativas Municipales y </a:t>
            </a:r>
            <a:r>
              <a:rPr lang="es-MX" sz="2800" dirty="0" smtClean="0">
                <a:solidFill>
                  <a:schemeClr val="bg1">
                    <a:lumMod val="50000"/>
                  </a:schemeClr>
                </a:solidFill>
              </a:rPr>
              <a:t>Estatales, </a:t>
            </a:r>
            <a:r>
              <a:rPr lang="es-MX" sz="2800" dirty="0">
                <a:solidFill>
                  <a:schemeClr val="bg1">
                    <a:lumMod val="50000"/>
                  </a:schemeClr>
                </a:solidFill>
              </a:rPr>
              <a:t>así como cursos sobre manejo de plataformas informáticas </a:t>
            </a:r>
            <a:r>
              <a:rPr lang="es-MX" sz="2800" dirty="0" smtClean="0">
                <a:solidFill>
                  <a:schemeClr val="bg1">
                    <a:lumMod val="50000"/>
                  </a:schemeClr>
                </a:solidFill>
              </a:rPr>
              <a:t>y </a:t>
            </a:r>
            <a:r>
              <a:rPr lang="es-MX" sz="2800" dirty="0">
                <a:solidFill>
                  <a:schemeClr val="bg1">
                    <a:lumMod val="50000"/>
                  </a:schemeClr>
                </a:solidFill>
              </a:rPr>
              <a:t>redes sociales. </a:t>
            </a:r>
            <a:endParaRPr lang="es-MX" sz="2600" dirty="0">
              <a:solidFill>
                <a:schemeClr val="bg1">
                  <a:lumMod val="50000"/>
                </a:schemeClr>
              </a:solidFill>
            </a:endParaRPr>
          </a:p>
        </p:txBody>
      </p:sp>
    </p:spTree>
    <p:extLst>
      <p:ext uri="{BB962C8B-B14F-4D97-AF65-F5344CB8AC3E}">
        <p14:creationId xmlns:p14="http://schemas.microsoft.com/office/powerpoint/2010/main" val="9296233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1143000"/>
          </a:xfrm>
        </p:spPr>
        <p:txBody>
          <a:bodyPr/>
          <a:lstStyle/>
          <a:p>
            <a:r>
              <a:rPr lang="es-MX" sz="2800" b="1" dirty="0" smtClean="0">
                <a:solidFill>
                  <a:srgbClr val="7F7F7F"/>
                </a:solidFill>
                <a:latin typeface="+mj-lt"/>
              </a:rPr>
              <a:t>SECRETARÍA DE ALIANZAS</a:t>
            </a:r>
            <a:endParaRPr lang="es-MX" sz="1200" dirty="0">
              <a:latin typeface="+mj-lt"/>
            </a:endParaRPr>
          </a:p>
        </p:txBody>
      </p:sp>
      <p:sp>
        <p:nvSpPr>
          <p:cNvPr id="4" name="3 Marcador de texto"/>
          <p:cNvSpPr>
            <a:spLocks noGrp="1"/>
          </p:cNvSpPr>
          <p:nvPr>
            <p:ph type="body" idx="1"/>
          </p:nvPr>
        </p:nvSpPr>
        <p:spPr>
          <a:xfrm>
            <a:off x="374848" y="1063277"/>
            <a:ext cx="8373616" cy="4525963"/>
          </a:xfrm>
        </p:spPr>
        <p:txBody>
          <a:bodyPr/>
          <a:lstStyle/>
          <a:p>
            <a:pPr marL="203200" indent="0" algn="just">
              <a:lnSpc>
                <a:spcPct val="150000"/>
              </a:lnSpc>
              <a:buNone/>
            </a:pPr>
            <a:r>
              <a:rPr lang="es-MX" sz="2600" dirty="0" smtClean="0">
                <a:solidFill>
                  <a:schemeClr val="bg1">
                    <a:lumMod val="50000"/>
                  </a:schemeClr>
                </a:solidFill>
              </a:rPr>
              <a:t>La Secretaría de Alianzas particip</a:t>
            </a:r>
            <a:r>
              <a:rPr lang="es-MX" sz="2600" dirty="0">
                <a:solidFill>
                  <a:schemeClr val="bg1">
                    <a:lumMod val="50000"/>
                  </a:schemeClr>
                </a:solidFill>
              </a:rPr>
              <a:t>a</a:t>
            </a:r>
            <a:r>
              <a:rPr lang="es-MX" sz="2600" dirty="0" smtClean="0">
                <a:solidFill>
                  <a:schemeClr val="bg1">
                    <a:lumMod val="50000"/>
                  </a:schemeClr>
                </a:solidFill>
              </a:rPr>
              <a:t> en el Comité </a:t>
            </a:r>
            <a:r>
              <a:rPr lang="es-MX" sz="2600" dirty="0">
                <a:solidFill>
                  <a:schemeClr val="bg1">
                    <a:lumMod val="50000"/>
                  </a:schemeClr>
                </a:solidFill>
              </a:rPr>
              <a:t>de Vinculación, </a:t>
            </a:r>
            <a:r>
              <a:rPr lang="es-MX" sz="2600" dirty="0" smtClean="0">
                <a:solidFill>
                  <a:schemeClr val="bg1">
                    <a:lumMod val="50000"/>
                  </a:schemeClr>
                </a:solidFill>
              </a:rPr>
              <a:t>que tiene como objetivo integrar un listado </a:t>
            </a:r>
            <a:r>
              <a:rPr lang="es-MX" sz="2600" dirty="0">
                <a:solidFill>
                  <a:schemeClr val="bg1">
                    <a:lumMod val="50000"/>
                  </a:schemeClr>
                </a:solidFill>
              </a:rPr>
              <a:t>n</a:t>
            </a:r>
            <a:r>
              <a:rPr lang="es-MX" sz="2600" dirty="0" smtClean="0">
                <a:solidFill>
                  <a:schemeClr val="bg1">
                    <a:lumMod val="50000"/>
                  </a:schemeClr>
                </a:solidFill>
              </a:rPr>
              <a:t>acional </a:t>
            </a:r>
            <a:r>
              <a:rPr lang="es-MX" sz="2600" dirty="0">
                <a:solidFill>
                  <a:schemeClr val="bg1">
                    <a:lumMod val="50000"/>
                  </a:schemeClr>
                </a:solidFill>
              </a:rPr>
              <a:t>de los candidatos a cargos de elección popular en los procesos electorales </a:t>
            </a:r>
            <a:r>
              <a:rPr lang="es-MX" sz="2600" dirty="0" smtClean="0">
                <a:solidFill>
                  <a:schemeClr val="bg1">
                    <a:lumMod val="50000"/>
                  </a:schemeClr>
                </a:solidFill>
              </a:rPr>
              <a:t>del </a:t>
            </a:r>
            <a:r>
              <a:rPr lang="es-MX" sz="2600" dirty="0">
                <a:solidFill>
                  <a:schemeClr val="bg1">
                    <a:lumMod val="50000"/>
                  </a:schemeClr>
                </a:solidFill>
              </a:rPr>
              <a:t>2000 al 2013 en las diversas entidades federativas; esto, con el fin de entregarles un reconocimiento por su decidida participación con Movimiento </a:t>
            </a:r>
            <a:r>
              <a:rPr lang="es-MX" sz="2600" dirty="0" smtClean="0">
                <a:solidFill>
                  <a:schemeClr val="bg1">
                    <a:lumMod val="50000"/>
                  </a:schemeClr>
                </a:solidFill>
              </a:rPr>
              <a:t>Ciudadano.</a:t>
            </a:r>
            <a:endParaRPr lang="es-MX" sz="2600" dirty="0">
              <a:solidFill>
                <a:schemeClr val="bg1">
                  <a:lumMod val="50000"/>
                </a:schemeClr>
              </a:solidFill>
            </a:endParaRPr>
          </a:p>
          <a:p>
            <a:pPr marL="203200" indent="0" algn="just">
              <a:buNone/>
            </a:pPr>
            <a:endParaRPr lang="es-MX" sz="2600" dirty="0">
              <a:solidFill>
                <a:schemeClr val="bg1">
                  <a:lumMod val="50000"/>
                </a:schemeClr>
              </a:solidFill>
            </a:endParaRPr>
          </a:p>
        </p:txBody>
      </p:sp>
    </p:spTree>
    <p:extLst>
      <p:ext uri="{BB962C8B-B14F-4D97-AF65-F5344CB8AC3E}">
        <p14:creationId xmlns:p14="http://schemas.microsoft.com/office/powerpoint/2010/main" val="111328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143000"/>
          </a:xfrm>
        </p:spPr>
        <p:txBody>
          <a:bodyPr/>
          <a:lstStyle/>
          <a:p>
            <a:r>
              <a:rPr lang="es-MX" sz="2800" b="1" dirty="0">
                <a:solidFill>
                  <a:srgbClr val="7F7F7F"/>
                </a:solidFill>
                <a:latin typeface="+mj-lt"/>
              </a:rPr>
              <a:t>SECRETARÍA DE MOVIMIENTOS SOCIALES</a:t>
            </a:r>
            <a:br>
              <a:rPr lang="es-MX" sz="2800" b="1" dirty="0">
                <a:solidFill>
                  <a:srgbClr val="7F7F7F"/>
                </a:solidFill>
                <a:latin typeface="+mj-lt"/>
              </a:rPr>
            </a:br>
            <a:endParaRPr lang="es-MX" sz="2800" dirty="0">
              <a:latin typeface="+mj-lt"/>
            </a:endParaRPr>
          </a:p>
        </p:txBody>
      </p:sp>
      <p:sp>
        <p:nvSpPr>
          <p:cNvPr id="3" name="2 Marcador de texto"/>
          <p:cNvSpPr>
            <a:spLocks noGrp="1"/>
          </p:cNvSpPr>
          <p:nvPr>
            <p:ph type="body" idx="1"/>
          </p:nvPr>
        </p:nvSpPr>
        <p:spPr>
          <a:xfrm>
            <a:off x="251520" y="1423317"/>
            <a:ext cx="8568952" cy="4525963"/>
          </a:xfrm>
        </p:spPr>
        <p:txBody>
          <a:bodyPr/>
          <a:lstStyle/>
          <a:p>
            <a:pPr marL="203200" indent="0" algn="just">
              <a:lnSpc>
                <a:spcPct val="150000"/>
              </a:lnSpc>
              <a:buNone/>
            </a:pPr>
            <a:r>
              <a:rPr lang="es-MX" sz="2400" dirty="0">
                <a:solidFill>
                  <a:schemeClr val="bg1">
                    <a:lumMod val="50000"/>
                  </a:schemeClr>
                </a:solidFill>
              </a:rPr>
              <a:t>Se constituyó </a:t>
            </a:r>
            <a:r>
              <a:rPr lang="es-MX" sz="2400" dirty="0" smtClean="0">
                <a:solidFill>
                  <a:schemeClr val="bg1">
                    <a:lumMod val="50000"/>
                  </a:schemeClr>
                </a:solidFill>
              </a:rPr>
              <a:t>el Movimiento </a:t>
            </a:r>
            <a:r>
              <a:rPr lang="es-MX" sz="2400" dirty="0">
                <a:solidFill>
                  <a:schemeClr val="bg1">
                    <a:lumMod val="50000"/>
                  </a:schemeClr>
                </a:solidFill>
              </a:rPr>
              <a:t>de Pueblos Originarios </a:t>
            </a:r>
            <a:r>
              <a:rPr lang="es-MX" sz="2400" dirty="0" smtClean="0">
                <a:solidFill>
                  <a:schemeClr val="bg1">
                    <a:lumMod val="50000"/>
                  </a:schemeClr>
                </a:solidFill>
              </a:rPr>
              <a:t>en el Distrito Federal, que </a:t>
            </a:r>
            <a:r>
              <a:rPr lang="es-MX" sz="2400" dirty="0">
                <a:solidFill>
                  <a:schemeClr val="bg1">
                    <a:lumMod val="50000"/>
                  </a:schemeClr>
                </a:solidFill>
              </a:rPr>
              <a:t>encabeza la Lic. Jazmín </a:t>
            </a:r>
            <a:r>
              <a:rPr lang="es-MX" sz="2400" dirty="0" smtClean="0">
                <a:solidFill>
                  <a:schemeClr val="bg1">
                    <a:lumMod val="50000"/>
                  </a:schemeClr>
                </a:solidFill>
              </a:rPr>
              <a:t>Rebolledo y </a:t>
            </a:r>
            <a:r>
              <a:rPr lang="es-MX" sz="2400" dirty="0">
                <a:solidFill>
                  <a:schemeClr val="bg1">
                    <a:lumMod val="50000"/>
                  </a:schemeClr>
                </a:solidFill>
              </a:rPr>
              <a:t>s</a:t>
            </a:r>
            <a:r>
              <a:rPr lang="es-MX" sz="2400" dirty="0" smtClean="0">
                <a:solidFill>
                  <a:schemeClr val="bg1">
                    <a:lumMod val="50000"/>
                  </a:schemeClr>
                </a:solidFill>
              </a:rPr>
              <a:t>e </a:t>
            </a:r>
            <a:r>
              <a:rPr lang="es-MX" sz="2400" dirty="0">
                <a:solidFill>
                  <a:schemeClr val="bg1">
                    <a:lumMod val="50000"/>
                  </a:schemeClr>
                </a:solidFill>
              </a:rPr>
              <a:t>celebró la </a:t>
            </a:r>
            <a:r>
              <a:rPr lang="es-MX" sz="2400" dirty="0" smtClean="0">
                <a:solidFill>
                  <a:schemeClr val="bg1">
                    <a:lumMod val="50000"/>
                  </a:schemeClr>
                </a:solidFill>
              </a:rPr>
              <a:t>plenaria </a:t>
            </a:r>
            <a:r>
              <a:rPr lang="es-MX" sz="2400" dirty="0">
                <a:solidFill>
                  <a:schemeClr val="bg1">
                    <a:lumMod val="50000"/>
                  </a:schemeClr>
                </a:solidFill>
              </a:rPr>
              <a:t>del Movimiento de Jubilados y Pensionados, encabezados por el </a:t>
            </a:r>
            <a:r>
              <a:rPr lang="es-MX" sz="2400" dirty="0" smtClean="0">
                <a:solidFill>
                  <a:schemeClr val="bg1">
                    <a:lumMod val="50000"/>
                  </a:schemeClr>
                </a:solidFill>
              </a:rPr>
              <a:t>Profesor </a:t>
            </a:r>
            <a:r>
              <a:rPr lang="es-MX" sz="2400" dirty="0">
                <a:solidFill>
                  <a:schemeClr val="bg1">
                    <a:lumMod val="50000"/>
                  </a:schemeClr>
                </a:solidFill>
              </a:rPr>
              <a:t>Hugo René </a:t>
            </a:r>
            <a:r>
              <a:rPr lang="es-MX" sz="2400" dirty="0" smtClean="0">
                <a:solidFill>
                  <a:schemeClr val="bg1">
                    <a:lumMod val="50000"/>
                  </a:schemeClr>
                </a:solidFill>
              </a:rPr>
              <a:t>Sánchez. El </a:t>
            </a:r>
            <a:r>
              <a:rPr lang="es-MX" sz="2400" dirty="0">
                <a:solidFill>
                  <a:schemeClr val="bg1">
                    <a:lumMod val="50000"/>
                  </a:schemeClr>
                </a:solidFill>
              </a:rPr>
              <a:t>30 de septiembre de 2013, se celebró la tercera asamblea del Movimiento de Artesanos de </a:t>
            </a:r>
            <a:r>
              <a:rPr lang="es-MX" sz="2400" dirty="0" smtClean="0">
                <a:solidFill>
                  <a:schemeClr val="bg1">
                    <a:lumMod val="50000"/>
                  </a:schemeClr>
                </a:solidFill>
              </a:rPr>
              <a:t>México</a:t>
            </a:r>
            <a:r>
              <a:rPr lang="es-MX" sz="2400" dirty="0">
                <a:solidFill>
                  <a:schemeClr val="bg1">
                    <a:lumMod val="50000"/>
                  </a:schemeClr>
                </a:solidFill>
              </a:rPr>
              <a:t>.</a:t>
            </a:r>
          </a:p>
        </p:txBody>
      </p:sp>
    </p:spTree>
    <p:extLst>
      <p:ext uri="{BB962C8B-B14F-4D97-AF65-F5344CB8AC3E}">
        <p14:creationId xmlns:p14="http://schemas.microsoft.com/office/powerpoint/2010/main" val="21204770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25760"/>
            <a:ext cx="8496944" cy="1143000"/>
          </a:xfrm>
        </p:spPr>
        <p:txBody>
          <a:bodyPr/>
          <a:lstStyle/>
          <a:p>
            <a:r>
              <a:rPr lang="es-MX" sz="2800" b="1" dirty="0">
                <a:solidFill>
                  <a:srgbClr val="7F7F7F"/>
                </a:solidFill>
                <a:latin typeface="+mj-lt"/>
              </a:rPr>
              <a:t>SECRETARÍA </a:t>
            </a:r>
            <a:r>
              <a:rPr lang="es-MX" sz="2800" b="1" dirty="0" smtClean="0">
                <a:solidFill>
                  <a:srgbClr val="7F7F7F"/>
                </a:solidFill>
                <a:latin typeface="+mj-lt"/>
              </a:rPr>
              <a:t>DE ASUNTOS INTERNACIONALES</a:t>
            </a:r>
            <a:endParaRPr lang="es-MX" sz="2800" dirty="0">
              <a:latin typeface="+mj-lt"/>
            </a:endParaRPr>
          </a:p>
        </p:txBody>
      </p:sp>
      <p:sp>
        <p:nvSpPr>
          <p:cNvPr id="3" name="2 Marcador de texto"/>
          <p:cNvSpPr>
            <a:spLocks noGrp="1"/>
          </p:cNvSpPr>
          <p:nvPr>
            <p:ph type="body" idx="1"/>
          </p:nvPr>
        </p:nvSpPr>
        <p:spPr>
          <a:xfrm>
            <a:off x="107504" y="980728"/>
            <a:ext cx="8856984" cy="4525963"/>
          </a:xfrm>
        </p:spPr>
        <p:txBody>
          <a:bodyPr/>
          <a:lstStyle/>
          <a:p>
            <a:pPr marL="203200" lvl="0" indent="0" algn="just">
              <a:lnSpc>
                <a:spcPct val="150000"/>
              </a:lnSpc>
              <a:buClr>
                <a:srgbClr val="000000"/>
              </a:buClr>
              <a:buNone/>
            </a:pPr>
            <a:r>
              <a:rPr lang="es-MX" sz="2600" dirty="0">
                <a:solidFill>
                  <a:srgbClr val="FFFFFF">
                    <a:lumMod val="50000"/>
                  </a:srgbClr>
                </a:solidFill>
              </a:rPr>
              <a:t>Nos hemos enfocado en realizar actividades que acerquen a Movimiento Ciudadano a la comunidad </a:t>
            </a:r>
            <a:r>
              <a:rPr lang="es-MX" sz="2600" dirty="0" smtClean="0">
                <a:solidFill>
                  <a:srgbClr val="FFFFFF">
                    <a:lumMod val="50000"/>
                  </a:srgbClr>
                </a:solidFill>
              </a:rPr>
              <a:t>internacional. Para ello, se concertaron reuniones con </a:t>
            </a:r>
            <a:r>
              <a:rPr lang="es-MX" sz="2600" dirty="0">
                <a:solidFill>
                  <a:srgbClr val="FFFFFF">
                    <a:lumMod val="50000"/>
                  </a:srgbClr>
                </a:solidFill>
              </a:rPr>
              <a:t>las representaciones diplomáticas en México, </a:t>
            </a:r>
            <a:r>
              <a:rPr lang="es-MX" sz="2600" dirty="0" smtClean="0">
                <a:solidFill>
                  <a:srgbClr val="FFFFFF">
                    <a:lumMod val="50000"/>
                  </a:srgbClr>
                </a:solidFill>
              </a:rPr>
              <a:t>destacando </a:t>
            </a:r>
            <a:r>
              <a:rPr lang="es-MX" sz="2600" dirty="0">
                <a:solidFill>
                  <a:srgbClr val="FFFFFF">
                    <a:lumMod val="50000"/>
                  </a:srgbClr>
                </a:solidFill>
              </a:rPr>
              <a:t>las Embajadas de Estados Unidos, Cuba, Bolivia, la República de Costa Rica, Paraguay, Dinamarca, Ucrania, Líbano y China</a:t>
            </a:r>
            <a:r>
              <a:rPr lang="es-MX" sz="2600" dirty="0" smtClean="0">
                <a:solidFill>
                  <a:srgbClr val="FFFFFF">
                    <a:lumMod val="50000"/>
                  </a:srgbClr>
                </a:solidFill>
              </a:rPr>
              <a:t>.</a:t>
            </a:r>
            <a:endParaRPr lang="es-MX" sz="2600" dirty="0">
              <a:solidFill>
                <a:srgbClr val="FFFFFF">
                  <a:lumMod val="50000"/>
                </a:srgbClr>
              </a:solidFill>
            </a:endParaRPr>
          </a:p>
        </p:txBody>
      </p:sp>
    </p:spTree>
    <p:extLst>
      <p:ext uri="{BB962C8B-B14F-4D97-AF65-F5344CB8AC3E}">
        <p14:creationId xmlns:p14="http://schemas.microsoft.com/office/powerpoint/2010/main" val="33828763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25760"/>
            <a:ext cx="8496944" cy="1143000"/>
          </a:xfrm>
        </p:spPr>
        <p:txBody>
          <a:bodyPr/>
          <a:lstStyle/>
          <a:p>
            <a:r>
              <a:rPr lang="es-MX" sz="2800" b="1" dirty="0">
                <a:solidFill>
                  <a:srgbClr val="7F7F7F"/>
                </a:solidFill>
                <a:latin typeface="+mj-lt"/>
              </a:rPr>
              <a:t>SECRETARÍA </a:t>
            </a:r>
            <a:r>
              <a:rPr lang="es-MX" sz="2800" b="1" dirty="0" smtClean="0">
                <a:solidFill>
                  <a:srgbClr val="7F7F7F"/>
                </a:solidFill>
                <a:latin typeface="+mj-lt"/>
              </a:rPr>
              <a:t>DE ASUNTOS INTERNACIONALES</a:t>
            </a:r>
            <a:endParaRPr lang="es-MX" sz="2800" dirty="0">
              <a:latin typeface="+mj-lt"/>
            </a:endParaRPr>
          </a:p>
        </p:txBody>
      </p:sp>
      <p:sp>
        <p:nvSpPr>
          <p:cNvPr id="3" name="2 Marcador de texto"/>
          <p:cNvSpPr>
            <a:spLocks noGrp="1"/>
          </p:cNvSpPr>
          <p:nvPr>
            <p:ph type="body" idx="1"/>
          </p:nvPr>
        </p:nvSpPr>
        <p:spPr>
          <a:xfrm>
            <a:off x="107504" y="1196752"/>
            <a:ext cx="8856984" cy="4525963"/>
          </a:xfrm>
        </p:spPr>
        <p:txBody>
          <a:bodyPr/>
          <a:lstStyle/>
          <a:p>
            <a:pPr marL="203200" lvl="0" indent="0" algn="just">
              <a:lnSpc>
                <a:spcPct val="150000"/>
              </a:lnSpc>
              <a:buClr>
                <a:srgbClr val="000000"/>
              </a:buClr>
              <a:buNone/>
            </a:pPr>
            <a:r>
              <a:rPr lang="es-MX" sz="2800" dirty="0" smtClean="0">
                <a:solidFill>
                  <a:srgbClr val="FFFFFF">
                    <a:lumMod val="50000"/>
                  </a:srgbClr>
                </a:solidFill>
              </a:rPr>
              <a:t>Del </a:t>
            </a:r>
            <a:r>
              <a:rPr lang="es-MX" sz="2800" dirty="0">
                <a:solidFill>
                  <a:srgbClr val="FFFFFF">
                    <a:lumMod val="50000"/>
                  </a:srgbClr>
                </a:solidFill>
              </a:rPr>
              <a:t>15 al 17 de octubre, la dirigencia nacional participó en la XXXI Plenaria de la Conferencia Permanente de Partidos Políticos de América Latina y el Caribe (COPPPAL) en San Salvador, y en las Reuniones Anuales de los Mecanismos de Mujeres, y de Jóvenes.</a:t>
            </a:r>
          </a:p>
        </p:txBody>
      </p:sp>
    </p:spTree>
    <p:extLst>
      <p:ext uri="{BB962C8B-B14F-4D97-AF65-F5344CB8AC3E}">
        <p14:creationId xmlns:p14="http://schemas.microsoft.com/office/powerpoint/2010/main" val="7141723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25760"/>
            <a:ext cx="8496944" cy="1143000"/>
          </a:xfrm>
        </p:spPr>
        <p:txBody>
          <a:bodyPr/>
          <a:lstStyle/>
          <a:p>
            <a:r>
              <a:rPr lang="es-MX" sz="2800" b="1" dirty="0">
                <a:solidFill>
                  <a:srgbClr val="7F7F7F"/>
                </a:solidFill>
                <a:latin typeface="+mj-lt"/>
              </a:rPr>
              <a:t>SECRETARÍA </a:t>
            </a:r>
            <a:r>
              <a:rPr lang="es-MX" sz="2800" b="1" dirty="0" smtClean="0">
                <a:solidFill>
                  <a:srgbClr val="7F7F7F"/>
                </a:solidFill>
                <a:latin typeface="+mj-lt"/>
              </a:rPr>
              <a:t>DE ASUNTOS MUNICIPALES</a:t>
            </a:r>
            <a:endParaRPr lang="es-MX" sz="2800" dirty="0">
              <a:latin typeface="+mj-lt"/>
            </a:endParaRPr>
          </a:p>
        </p:txBody>
      </p:sp>
      <p:sp>
        <p:nvSpPr>
          <p:cNvPr id="3" name="2 Marcador de texto"/>
          <p:cNvSpPr>
            <a:spLocks noGrp="1"/>
          </p:cNvSpPr>
          <p:nvPr>
            <p:ph type="body" idx="1"/>
          </p:nvPr>
        </p:nvSpPr>
        <p:spPr>
          <a:xfrm>
            <a:off x="323528" y="1268760"/>
            <a:ext cx="8496944" cy="4104456"/>
          </a:xfrm>
        </p:spPr>
        <p:txBody>
          <a:bodyPr/>
          <a:lstStyle/>
          <a:p>
            <a:pPr marL="203200" indent="0" algn="just">
              <a:lnSpc>
                <a:spcPct val="150000"/>
              </a:lnSpc>
              <a:buNone/>
            </a:pPr>
            <a:r>
              <a:rPr lang="es-MX" sz="2800" dirty="0" smtClean="0">
                <a:solidFill>
                  <a:schemeClr val="bg1">
                    <a:lumMod val="50000"/>
                  </a:schemeClr>
                </a:solidFill>
              </a:rPr>
              <a:t>En </a:t>
            </a:r>
            <a:r>
              <a:rPr lang="es-MX" sz="2800" dirty="0">
                <a:solidFill>
                  <a:schemeClr val="bg1">
                    <a:lumMod val="50000"/>
                  </a:schemeClr>
                </a:solidFill>
              </a:rPr>
              <a:t>los meses de septiembre, octubre y noviembre de 2013, participamos en la negociación del Grupo Parlamentario de Movimiento Ciudadano representado en la H. Cámara de Diputados para la asignación de recursos federales a los Municipios de Movimiento Ciudadano</a:t>
            </a:r>
            <a:r>
              <a:rPr lang="es-MX" sz="2800" dirty="0" smtClean="0">
                <a:solidFill>
                  <a:schemeClr val="bg1">
                    <a:lumMod val="50000"/>
                  </a:schemeClr>
                </a:solidFill>
              </a:rPr>
              <a:t>.</a:t>
            </a:r>
            <a:endParaRPr lang="es-MX" sz="2800" dirty="0">
              <a:solidFill>
                <a:schemeClr val="bg1">
                  <a:lumMod val="50000"/>
                </a:schemeClr>
              </a:solidFill>
            </a:endParaRPr>
          </a:p>
        </p:txBody>
      </p:sp>
    </p:spTree>
    <p:extLst>
      <p:ext uri="{BB962C8B-B14F-4D97-AF65-F5344CB8AC3E}">
        <p14:creationId xmlns:p14="http://schemas.microsoft.com/office/powerpoint/2010/main" val="30537774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392113" y="2204864"/>
            <a:ext cx="8229600" cy="1143000"/>
          </a:xfrm>
        </p:spPr>
        <p:txBody>
          <a:bodyPr lIns="0" tIns="0" rIns="0" bIns="0"/>
          <a:lstStyle/>
          <a:p>
            <a:pPr algn="ctr" defTabSz="328613" eaLnBrk="1">
              <a:lnSpc>
                <a:spcPct val="140000"/>
              </a:lnSpc>
            </a:pPr>
            <a:r>
              <a:rPr lang="es-MX" altLang="es-MX" sz="5400" b="1" dirty="0" smtClean="0">
                <a:solidFill>
                  <a:srgbClr val="7F7F7F"/>
                </a:solidFill>
                <a:latin typeface="+mj-lt"/>
                <a:sym typeface="Helvetica Light" pitchFamily="1" charset="0"/>
              </a:rPr>
              <a:t>COMISIONES OPERATIVAS ESTATALES</a:t>
            </a:r>
            <a:endParaRPr lang="es-MX" altLang="es-MX" sz="2800" b="1" dirty="0" smtClean="0">
              <a:solidFill>
                <a:srgbClr val="7F7F7F"/>
              </a:solidFill>
              <a:latin typeface="+mj-lt"/>
            </a:endParaRPr>
          </a:p>
        </p:txBody>
      </p:sp>
    </p:spTree>
    <p:extLst>
      <p:ext uri="{BB962C8B-B14F-4D97-AF65-F5344CB8AC3E}">
        <p14:creationId xmlns:p14="http://schemas.microsoft.com/office/powerpoint/2010/main" val="23110538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body" idx="1"/>
          </p:nvPr>
        </p:nvSpPr>
        <p:spPr>
          <a:xfrm>
            <a:off x="467544" y="1600201"/>
            <a:ext cx="8424936" cy="3365500"/>
          </a:xfrm>
        </p:spPr>
        <p:txBody>
          <a:bodyPr lIns="0" tIns="0" rIns="0" bIns="0"/>
          <a:lstStyle/>
          <a:p>
            <a:pPr marL="0" indent="0" algn="just" eaLnBrk="1">
              <a:lnSpc>
                <a:spcPct val="140000"/>
              </a:lnSpc>
              <a:spcBef>
                <a:spcPts val="700"/>
              </a:spcBef>
              <a:buNone/>
            </a:pPr>
            <a:r>
              <a:rPr lang="es-MX" altLang="es-MX" sz="2800" dirty="0" smtClean="0">
                <a:solidFill>
                  <a:srgbClr val="7F7F7F"/>
                </a:solidFill>
                <a:latin typeface="+mn-lt"/>
                <a:sym typeface="Helvetica Light" pitchFamily="1" charset="0"/>
              </a:rPr>
              <a:t>El pasado mes de diciembre iniciamos un proceso de renovación de las Coordinaciones Operativas Estatales, en el propósito de dar continuidad al exitoso proceso del 2013 y prepararnos para el reto del 2015.</a:t>
            </a:r>
            <a:endParaRPr lang="es-MX" altLang="es-MX" sz="2800" dirty="0" smtClean="0">
              <a:latin typeface="+mn-lt"/>
            </a:endParaRPr>
          </a:p>
        </p:txBody>
      </p:sp>
    </p:spTree>
    <p:extLst>
      <p:ext uri="{BB962C8B-B14F-4D97-AF65-F5344CB8AC3E}">
        <p14:creationId xmlns:p14="http://schemas.microsoft.com/office/powerpoint/2010/main" val="38910762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idx="1"/>
          </p:nvPr>
        </p:nvSpPr>
        <p:spPr>
          <a:xfrm>
            <a:off x="468313" y="151243"/>
            <a:ext cx="8229600" cy="1261533"/>
          </a:xfrm>
        </p:spPr>
        <p:txBody>
          <a:bodyPr lIns="0" tIns="0" rIns="0" bIns="0"/>
          <a:lstStyle/>
          <a:p>
            <a:pPr marL="0" indent="0" algn="ctr" eaLnBrk="1">
              <a:lnSpc>
                <a:spcPct val="140000"/>
              </a:lnSpc>
              <a:spcBef>
                <a:spcPts val="700"/>
              </a:spcBef>
              <a:buNone/>
            </a:pPr>
            <a:r>
              <a:rPr lang="es-MX" altLang="es-MX" sz="2400" dirty="0" smtClean="0">
                <a:solidFill>
                  <a:srgbClr val="7F7F7F"/>
                </a:solidFill>
                <a:latin typeface="+mj-lt"/>
                <a:sym typeface="Helvetica Light" pitchFamily="1" charset="0"/>
              </a:rPr>
              <a:t>Saúl Monreal Ávila, Coordinador de la Comisión Operativa Estatal de Zacatecas. 27 de diciembre de 2013</a:t>
            </a:r>
            <a:endParaRPr lang="es-MX" altLang="es-MX" sz="2400" dirty="0" smtClean="0">
              <a:latin typeface="+mj-lt"/>
            </a:endParaRPr>
          </a:p>
        </p:txBody>
      </p:sp>
      <p:pic>
        <p:nvPicPr>
          <p:cNvPr id="6" name="Imagen 1" descr="IMG_0977.JPG"/>
          <p:cNvPicPr>
            <a:picLocks noChangeAspect="1"/>
          </p:cNvPicPr>
          <p:nvPr/>
        </p:nvPicPr>
        <p:blipFill rotWithShape="1">
          <a:blip r:embed="rId2">
            <a:extLst>
              <a:ext uri="{28A0092B-C50C-407E-A947-70E740481C1C}">
                <a14:useLocalDpi xmlns:a14="http://schemas.microsoft.com/office/drawing/2010/main" val="0"/>
              </a:ext>
            </a:extLst>
          </a:blip>
          <a:srcRect r="15941" b="28146"/>
          <a:stretch/>
        </p:blipFill>
        <p:spPr>
          <a:xfrm>
            <a:off x="1763688" y="1448626"/>
            <a:ext cx="5256584" cy="3996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41085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Grp="1" noChangeArrowheads="1"/>
          </p:cNvSpPr>
          <p:nvPr>
            <p:ph type="body" idx="1"/>
          </p:nvPr>
        </p:nvSpPr>
        <p:spPr>
          <a:xfrm>
            <a:off x="468313" y="189384"/>
            <a:ext cx="8229600" cy="1295400"/>
          </a:xfrm>
        </p:spPr>
        <p:txBody>
          <a:bodyPr lIns="0" tIns="0" rIns="0" bIns="0"/>
          <a:lstStyle/>
          <a:p>
            <a:pPr marL="0" indent="0" algn="ctr" eaLnBrk="1">
              <a:lnSpc>
                <a:spcPct val="140000"/>
              </a:lnSpc>
              <a:spcBef>
                <a:spcPts val="700"/>
              </a:spcBef>
              <a:buNone/>
            </a:pPr>
            <a:r>
              <a:rPr lang="es-MX" altLang="es-MX" sz="2400" dirty="0" smtClean="0">
                <a:solidFill>
                  <a:srgbClr val="7F7F7F"/>
                </a:solidFill>
                <a:latin typeface="+mj-lt"/>
                <a:sym typeface="Helvetica Light" pitchFamily="1" charset="0"/>
              </a:rPr>
              <a:t>Miguel Alberto Vallejo Lozano, Coordinador de la Comisión Operativa Estatal de Chihuahua. 19 de enero de 2014</a:t>
            </a:r>
            <a:endParaRPr lang="es-MX" altLang="es-MX" sz="2400" dirty="0" smtClean="0">
              <a:latin typeface="+mj-lt"/>
            </a:endParaRPr>
          </a:p>
        </p:txBody>
      </p:sp>
      <p:pic>
        <p:nvPicPr>
          <p:cNvPr id="8" name="Imagen 1" descr="Chihuahua.JPG"/>
          <p:cNvPicPr>
            <a:picLocks noChangeAspect="1"/>
          </p:cNvPicPr>
          <p:nvPr/>
        </p:nvPicPr>
        <p:blipFill rotWithShape="1">
          <a:blip r:embed="rId2">
            <a:extLst>
              <a:ext uri="{28A0092B-C50C-407E-A947-70E740481C1C}">
                <a14:useLocalDpi xmlns:a14="http://schemas.microsoft.com/office/drawing/2010/main" val="0"/>
              </a:ext>
            </a:extLst>
          </a:blip>
          <a:srcRect l="8841"/>
          <a:stretch/>
        </p:blipFill>
        <p:spPr>
          <a:xfrm>
            <a:off x="1907704" y="1484784"/>
            <a:ext cx="4535968" cy="44251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2326528"/>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idx="1"/>
          </p:nvPr>
        </p:nvSpPr>
        <p:spPr>
          <a:xfrm>
            <a:off x="468313" y="113101"/>
            <a:ext cx="8229600" cy="1227667"/>
          </a:xfrm>
        </p:spPr>
        <p:txBody>
          <a:bodyPr lIns="0" tIns="0" rIns="0" bIns="0"/>
          <a:lstStyle/>
          <a:p>
            <a:pPr marL="0" indent="0" algn="ctr" eaLnBrk="1">
              <a:lnSpc>
                <a:spcPct val="140000"/>
              </a:lnSpc>
              <a:spcBef>
                <a:spcPts val="700"/>
              </a:spcBef>
              <a:buNone/>
            </a:pPr>
            <a:r>
              <a:rPr lang="es-MX" altLang="es-MX" sz="2400" dirty="0" smtClean="0">
                <a:solidFill>
                  <a:srgbClr val="7F7F7F"/>
                </a:solidFill>
                <a:latin typeface="+mj-lt"/>
                <a:sym typeface="Helvetica Light" pitchFamily="1" charset="0"/>
              </a:rPr>
              <a:t>Gustavo Cárdenas Gutiérrez Coordinador de la Comisión Operativa Estatal de Tamaulipas. 24 de enero de 2014</a:t>
            </a:r>
            <a:endParaRPr lang="es-MX" altLang="es-MX" sz="2400" dirty="0" smtClean="0">
              <a:latin typeface="+mj-lt"/>
            </a:endParaRPr>
          </a:p>
        </p:txBody>
      </p:sp>
      <p:pic>
        <p:nvPicPr>
          <p:cNvPr id="6" name="Imagen 1" descr="Tamaulipa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628800"/>
            <a:ext cx="4680520" cy="4032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60862754"/>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Grp="1" noChangeArrowheads="1"/>
          </p:cNvSpPr>
          <p:nvPr>
            <p:ph type="body" idx="1"/>
          </p:nvPr>
        </p:nvSpPr>
        <p:spPr>
          <a:xfrm>
            <a:off x="468313" y="191419"/>
            <a:ext cx="8229600" cy="1149349"/>
          </a:xfrm>
        </p:spPr>
        <p:txBody>
          <a:bodyPr lIns="0" tIns="0" rIns="0" bIns="0"/>
          <a:lstStyle/>
          <a:p>
            <a:pPr marL="57150" indent="0" algn="ctr" eaLnBrk="1">
              <a:lnSpc>
                <a:spcPct val="130000"/>
              </a:lnSpc>
              <a:spcBef>
                <a:spcPts val="700"/>
              </a:spcBef>
              <a:buNone/>
            </a:pPr>
            <a:r>
              <a:rPr lang="es-MX" altLang="es-MX" sz="2400" dirty="0" smtClean="0">
                <a:solidFill>
                  <a:srgbClr val="7F7F7F"/>
                </a:solidFill>
                <a:latin typeface="+mj-lt"/>
                <a:sym typeface="Helvetica Light" pitchFamily="1" charset="0"/>
              </a:rPr>
              <a:t>Refugio Rivas Corona, Coordinador de la Comisión Operativa Estatal de Tlaxcala. 27 de enero de 2014</a:t>
            </a:r>
            <a:endParaRPr lang="es-MX" altLang="es-MX" sz="2400" dirty="0" smtClean="0">
              <a:latin typeface="+mj-lt"/>
            </a:endParaRPr>
          </a:p>
        </p:txBody>
      </p:sp>
      <p:pic>
        <p:nvPicPr>
          <p:cNvPr id="8" name="Picture 2" descr="Refugio Riva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556792"/>
            <a:ext cx="5040560" cy="39396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05442613"/>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idx="1"/>
          </p:nvPr>
        </p:nvSpPr>
        <p:spPr>
          <a:xfrm>
            <a:off x="468313" y="257117"/>
            <a:ext cx="8229600" cy="1227667"/>
          </a:xfrm>
        </p:spPr>
        <p:txBody>
          <a:bodyPr lIns="0" tIns="0" rIns="0" bIns="0"/>
          <a:lstStyle/>
          <a:p>
            <a:pPr marL="0" indent="0" algn="ctr" eaLnBrk="1">
              <a:lnSpc>
                <a:spcPct val="140000"/>
              </a:lnSpc>
              <a:spcBef>
                <a:spcPts val="700"/>
              </a:spcBef>
              <a:buNone/>
            </a:pPr>
            <a:r>
              <a:rPr lang="es-MX" altLang="es-MX" sz="2400" dirty="0" smtClean="0">
                <a:solidFill>
                  <a:srgbClr val="7F7F7F"/>
                </a:solidFill>
                <a:latin typeface="+mj-lt"/>
                <a:sym typeface="Helvetica Light" pitchFamily="1" charset="0"/>
              </a:rPr>
              <a:t>Daniel Moncada Sánchez, Coordinador de la Comisión Operativa Estatal de Michoacán. 28 de enero de 2014</a:t>
            </a:r>
            <a:endParaRPr lang="es-MX" altLang="es-MX" sz="2400" dirty="0" smtClean="0">
              <a:latin typeface="+mj-lt"/>
            </a:endParaRPr>
          </a:p>
        </p:txBody>
      </p:sp>
      <p:pic>
        <p:nvPicPr>
          <p:cNvPr id="6" name="Imagen 1" descr="Michoacán.JPG"/>
          <p:cNvPicPr>
            <a:picLocks noChangeAspect="1"/>
          </p:cNvPicPr>
          <p:nvPr/>
        </p:nvPicPr>
        <p:blipFill rotWithShape="1">
          <a:blip r:embed="rId2">
            <a:extLst>
              <a:ext uri="{28A0092B-C50C-407E-A947-70E740481C1C}">
                <a14:useLocalDpi xmlns:a14="http://schemas.microsoft.com/office/drawing/2010/main" val="0"/>
              </a:ext>
            </a:extLst>
          </a:blip>
          <a:srcRect l="9954" t="4988" b="30807"/>
          <a:stretch/>
        </p:blipFill>
        <p:spPr>
          <a:xfrm>
            <a:off x="1691680" y="1628800"/>
            <a:ext cx="4968552" cy="35426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412397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Grp="1" noChangeArrowheads="1"/>
          </p:cNvSpPr>
          <p:nvPr>
            <p:ph type="body" idx="1"/>
          </p:nvPr>
        </p:nvSpPr>
        <p:spPr>
          <a:xfrm>
            <a:off x="468313" y="138543"/>
            <a:ext cx="8229600" cy="1274233"/>
          </a:xfrm>
        </p:spPr>
        <p:txBody>
          <a:bodyPr lIns="0" tIns="0" rIns="0" bIns="0"/>
          <a:lstStyle/>
          <a:p>
            <a:pPr marL="0" indent="0" algn="ctr" eaLnBrk="1">
              <a:lnSpc>
                <a:spcPct val="140000"/>
              </a:lnSpc>
              <a:spcBef>
                <a:spcPts val="700"/>
              </a:spcBef>
              <a:buNone/>
            </a:pPr>
            <a:r>
              <a:rPr lang="es-MX" altLang="es-MX" sz="2400" dirty="0" smtClean="0">
                <a:solidFill>
                  <a:srgbClr val="7F7F7F"/>
                </a:solidFill>
                <a:latin typeface="+mj-lt"/>
                <a:sym typeface="Helvetica Light" pitchFamily="1" charset="0"/>
              </a:rPr>
              <a:t>Mario </a:t>
            </a:r>
            <a:r>
              <a:rPr lang="es-MX" altLang="es-MX" sz="2400" dirty="0" err="1" smtClean="0">
                <a:solidFill>
                  <a:srgbClr val="7F7F7F"/>
                </a:solidFill>
                <a:latin typeface="+mj-lt"/>
                <a:sym typeface="Helvetica Light" pitchFamily="1" charset="0"/>
              </a:rPr>
              <a:t>Imaz</a:t>
            </a:r>
            <a:r>
              <a:rPr lang="es-MX" altLang="es-MX" sz="2400" dirty="0" smtClean="0">
                <a:solidFill>
                  <a:srgbClr val="7F7F7F"/>
                </a:solidFill>
                <a:latin typeface="+mj-lt"/>
                <a:sym typeface="Helvetica Light" pitchFamily="1" charset="0"/>
              </a:rPr>
              <a:t> López, Coordinador de la Comisión Operativa Estatal de Sinaloa. 28 de enero de 2014</a:t>
            </a:r>
            <a:endParaRPr lang="es-MX" altLang="es-MX" sz="2400" dirty="0" smtClean="0">
              <a:latin typeface="+mj-lt"/>
            </a:endParaRPr>
          </a:p>
        </p:txBody>
      </p:sp>
      <p:pic>
        <p:nvPicPr>
          <p:cNvPr id="8" name="Imagen 1" descr="Sinalo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556792"/>
            <a:ext cx="5113196" cy="383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0643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idx="1"/>
          </p:nvPr>
        </p:nvSpPr>
        <p:spPr>
          <a:xfrm>
            <a:off x="396305" y="144809"/>
            <a:ext cx="8424167" cy="1123951"/>
          </a:xfrm>
        </p:spPr>
        <p:txBody>
          <a:bodyPr lIns="0" tIns="0" rIns="0" bIns="0"/>
          <a:lstStyle/>
          <a:p>
            <a:pPr marL="0" indent="0" algn="ctr" eaLnBrk="1">
              <a:lnSpc>
                <a:spcPct val="130000"/>
              </a:lnSpc>
              <a:spcBef>
                <a:spcPts val="700"/>
              </a:spcBef>
              <a:buNone/>
            </a:pPr>
            <a:r>
              <a:rPr lang="es-MX" altLang="es-MX" sz="2400" dirty="0" smtClean="0">
                <a:solidFill>
                  <a:schemeClr val="bg1">
                    <a:lumMod val="50000"/>
                  </a:schemeClr>
                </a:solidFill>
                <a:latin typeface="+mj-lt"/>
                <a:sym typeface="Helvetica Light" pitchFamily="1" charset="0"/>
              </a:rPr>
              <a:t>María Guadalupe García Almanza, Coordinadora de la Comisión Operativa Estatal de Oaxaca. 29 de enero de 2014</a:t>
            </a:r>
            <a:endParaRPr lang="es-MX" altLang="es-MX" sz="2400" dirty="0" smtClean="0">
              <a:solidFill>
                <a:schemeClr val="bg1">
                  <a:lumMod val="50000"/>
                </a:schemeClr>
              </a:solidFill>
              <a:latin typeface="+mj-lt"/>
            </a:endParaRPr>
          </a:p>
        </p:txBody>
      </p:sp>
      <p:pic>
        <p:nvPicPr>
          <p:cNvPr id="6" name="Imagen 1" descr="Oaxa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3689" y="1556792"/>
            <a:ext cx="4968551" cy="3724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45446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Grp="1" noChangeArrowheads="1"/>
          </p:cNvSpPr>
          <p:nvPr>
            <p:ph type="body" idx="1"/>
          </p:nvPr>
        </p:nvSpPr>
        <p:spPr>
          <a:xfrm>
            <a:off x="468313" y="240060"/>
            <a:ext cx="8229600" cy="1028700"/>
          </a:xfrm>
        </p:spPr>
        <p:txBody>
          <a:bodyPr lIns="0" tIns="0" rIns="0" bIns="0"/>
          <a:lstStyle/>
          <a:p>
            <a:pPr marL="0" indent="0" algn="ctr" eaLnBrk="1">
              <a:lnSpc>
                <a:spcPct val="130000"/>
              </a:lnSpc>
              <a:spcBef>
                <a:spcPts val="700"/>
              </a:spcBef>
              <a:buNone/>
            </a:pPr>
            <a:r>
              <a:rPr lang="es-MX" altLang="es-MX" sz="2400" dirty="0" smtClean="0">
                <a:solidFill>
                  <a:srgbClr val="7F7F7F"/>
                </a:solidFill>
                <a:latin typeface="+mj-lt"/>
                <a:sym typeface="Helvetica Light" pitchFamily="1" charset="0"/>
              </a:rPr>
              <a:t>Alejandro Rodríguez Zapata, Coordinador de la Comisión Operativa Estatal de Sonora. 30 de enero de 2014</a:t>
            </a:r>
            <a:endParaRPr lang="es-MX" altLang="es-MX" sz="2400" dirty="0" smtClean="0">
              <a:latin typeface="+mj-lt"/>
            </a:endParaRPr>
          </a:p>
        </p:txBody>
      </p:sp>
      <p:pic>
        <p:nvPicPr>
          <p:cNvPr id="8" name="Picture 2" descr="I:\MCN 11032014\Fotografías de tomas de protesta\Alejandro Rodríguez Zapata 2.jpg"/>
          <p:cNvPicPr>
            <a:picLocks noChangeAspect="1"/>
          </p:cNvPicPr>
          <p:nvPr/>
        </p:nvPicPr>
        <p:blipFill rotWithShape="1">
          <a:blip r:embed="rId2">
            <a:extLst>
              <a:ext uri="{28A0092B-C50C-407E-A947-70E740481C1C}">
                <a14:useLocalDpi xmlns:a14="http://schemas.microsoft.com/office/drawing/2010/main" val="0"/>
              </a:ext>
            </a:extLst>
          </a:blip>
          <a:srcRect l="3360" t="14958" r="6558" b="13877"/>
          <a:stretch/>
        </p:blipFill>
        <p:spPr bwMode="auto">
          <a:xfrm>
            <a:off x="1691680" y="1556792"/>
            <a:ext cx="5112568" cy="3703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395174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idx="1"/>
          </p:nvPr>
        </p:nvSpPr>
        <p:spPr>
          <a:xfrm>
            <a:off x="468313" y="210551"/>
            <a:ext cx="8229600" cy="1274233"/>
          </a:xfrm>
        </p:spPr>
        <p:txBody>
          <a:bodyPr lIns="0" tIns="0" rIns="0" bIns="0"/>
          <a:lstStyle/>
          <a:p>
            <a:pPr marL="0" indent="0" algn="ctr" eaLnBrk="1">
              <a:lnSpc>
                <a:spcPct val="140000"/>
              </a:lnSpc>
              <a:spcBef>
                <a:spcPts val="700"/>
              </a:spcBef>
              <a:buNone/>
            </a:pPr>
            <a:r>
              <a:rPr lang="es-MX" altLang="es-MX" sz="2400" dirty="0" smtClean="0">
                <a:solidFill>
                  <a:srgbClr val="7F7F7F"/>
                </a:solidFill>
                <a:latin typeface="+mj-lt"/>
                <a:sym typeface="Helvetica Light" pitchFamily="1" charset="0"/>
              </a:rPr>
              <a:t>Silvia López </a:t>
            </a:r>
            <a:r>
              <a:rPr lang="es-MX" altLang="es-MX" sz="2400" dirty="0" err="1" smtClean="0">
                <a:solidFill>
                  <a:srgbClr val="7F7F7F"/>
                </a:solidFill>
                <a:latin typeface="+mj-lt"/>
                <a:sym typeface="Helvetica Light" pitchFamily="1" charset="0"/>
              </a:rPr>
              <a:t>Escoffie</a:t>
            </a:r>
            <a:r>
              <a:rPr lang="es-MX" altLang="es-MX" sz="2400" dirty="0" smtClean="0">
                <a:solidFill>
                  <a:srgbClr val="7F7F7F"/>
                </a:solidFill>
                <a:latin typeface="+mj-lt"/>
                <a:sym typeface="Helvetica Light" pitchFamily="1" charset="0"/>
              </a:rPr>
              <a:t>, Coordinador de la Comisión Operativa Estatal de Yucatán. 9 de febrero de 2014</a:t>
            </a:r>
            <a:endParaRPr lang="es-MX" altLang="es-MX" sz="2400" dirty="0" smtClean="0">
              <a:latin typeface="+mj-lt"/>
            </a:endParaRPr>
          </a:p>
        </p:txBody>
      </p:sp>
      <p:pic>
        <p:nvPicPr>
          <p:cNvPr id="6" name="Picture 2" descr="I:\MCN 11032014\Fotografías de tomas de protesta\Silvia América López Escoffi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673" y="1628800"/>
            <a:ext cx="5184575" cy="3701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3105871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467544" y="260648"/>
            <a:ext cx="8424936" cy="5078313"/>
          </a:xfrm>
          <a:prstGeom prst="rect">
            <a:avLst/>
          </a:prstGeom>
        </p:spPr>
        <p:txBody>
          <a:bodyPr wrap="square">
            <a:spAutoFit/>
          </a:bodyPr>
          <a:lstStyle/>
          <a:p>
            <a:pPr algn="just">
              <a:lnSpc>
                <a:spcPct val="150000"/>
              </a:lnSpc>
            </a:pPr>
            <a:r>
              <a:rPr lang="es-MX" sz="2400" dirty="0">
                <a:solidFill>
                  <a:schemeClr val="bg1">
                    <a:lumMod val="50000"/>
                  </a:schemeClr>
                </a:solidFill>
                <a:cs typeface="Helvetica Light" charset="0"/>
                <a:sym typeface="Helvetica Light" charset="0"/>
              </a:rPr>
              <a:t>En 3</a:t>
            </a:r>
            <a:r>
              <a:rPr lang="es-MX" sz="2400" dirty="0" smtClean="0">
                <a:solidFill>
                  <a:schemeClr val="bg1">
                    <a:lumMod val="50000"/>
                  </a:schemeClr>
                </a:solidFill>
                <a:cs typeface="Helvetica Light" charset="0"/>
                <a:sym typeface="Helvetica Light" charset="0"/>
              </a:rPr>
              <a:t> estados se conformaron </a:t>
            </a:r>
            <a:r>
              <a:rPr lang="es-MX" sz="2400" dirty="0">
                <a:solidFill>
                  <a:schemeClr val="bg1">
                    <a:lumMod val="50000"/>
                  </a:schemeClr>
                </a:solidFill>
                <a:cs typeface="Helvetica Light" charset="0"/>
                <a:sym typeface="Helvetica Light" charset="0"/>
              </a:rPr>
              <a:t>Comisiones Ejecutivas </a:t>
            </a:r>
            <a:r>
              <a:rPr lang="es-MX" sz="2400" dirty="0" smtClean="0">
                <a:solidFill>
                  <a:schemeClr val="bg1">
                    <a:lumMod val="50000"/>
                  </a:schemeClr>
                </a:solidFill>
                <a:cs typeface="Helvetica Light" charset="0"/>
                <a:sym typeface="Helvetica Light" charset="0"/>
              </a:rPr>
              <a:t>Provisionales que iniciaron su encargo el 1 de febrero:</a:t>
            </a:r>
            <a:endParaRPr lang="es-MX" sz="2400" dirty="0">
              <a:solidFill>
                <a:schemeClr val="bg1">
                  <a:lumMod val="50000"/>
                </a:schemeClr>
              </a:solidFill>
              <a:cs typeface="Helvetica Light" charset="0"/>
              <a:sym typeface="Helvetica Light" charset="0"/>
            </a:endParaRPr>
          </a:p>
          <a:p>
            <a:pPr algn="just">
              <a:lnSpc>
                <a:spcPct val="150000"/>
              </a:lnSpc>
            </a:pPr>
            <a:endParaRPr lang="es-MX" altLang="es-MX" sz="2400" dirty="0">
              <a:solidFill>
                <a:schemeClr val="bg1">
                  <a:lumMod val="50000"/>
                </a:schemeClr>
              </a:solidFill>
              <a:cs typeface="Helvetica Light" charset="0"/>
              <a:sym typeface="Helvetica Light" charset="0"/>
            </a:endParaRPr>
          </a:p>
          <a:p>
            <a:pPr marL="457200" indent="-457200" algn="just">
              <a:lnSpc>
                <a:spcPct val="150000"/>
              </a:lnSpc>
              <a:buFont typeface="Arial" panose="020B0604020202020204" pitchFamily="34" charset="0"/>
              <a:buChar char="•"/>
            </a:pPr>
            <a:r>
              <a:rPr lang="es-MX" altLang="es-MX" sz="2400" dirty="0" smtClean="0">
                <a:solidFill>
                  <a:schemeClr val="bg1">
                    <a:lumMod val="50000"/>
                  </a:schemeClr>
                </a:solidFill>
                <a:cs typeface="Helvetica Light" charset="0"/>
                <a:sym typeface="Helvetica Light" pitchFamily="1" charset="0"/>
              </a:rPr>
              <a:t>Hugo </a:t>
            </a:r>
            <a:r>
              <a:rPr lang="es-MX" altLang="es-MX" sz="2400" dirty="0">
                <a:solidFill>
                  <a:schemeClr val="bg1">
                    <a:lumMod val="50000"/>
                  </a:schemeClr>
                </a:solidFill>
                <a:cs typeface="Helvetica Light" charset="0"/>
                <a:sym typeface="Helvetica Light" pitchFamily="1" charset="0"/>
              </a:rPr>
              <a:t>Alexander Gómez Orozco, Coordinador de la Comisión Ejecutiva Provisional de Colima. </a:t>
            </a:r>
            <a:endParaRPr lang="es-MX" altLang="es-MX" sz="2400" dirty="0" smtClean="0">
              <a:solidFill>
                <a:schemeClr val="bg1">
                  <a:lumMod val="50000"/>
                </a:schemeClr>
              </a:solidFill>
              <a:cs typeface="Helvetica Light" charset="0"/>
              <a:sym typeface="Helvetica Light" pitchFamily="1" charset="0"/>
            </a:endParaRPr>
          </a:p>
          <a:p>
            <a:pPr marL="457200" indent="-457200" algn="just">
              <a:lnSpc>
                <a:spcPct val="150000"/>
              </a:lnSpc>
              <a:buFont typeface="Arial" panose="020B0604020202020204" pitchFamily="34" charset="0"/>
              <a:buChar char="•"/>
            </a:pPr>
            <a:r>
              <a:rPr lang="es-MX" altLang="es-MX" sz="2400" dirty="0" smtClean="0">
                <a:solidFill>
                  <a:schemeClr val="bg1">
                    <a:lumMod val="50000"/>
                  </a:schemeClr>
                </a:solidFill>
                <a:cs typeface="Helvetica Light" charset="0"/>
                <a:sym typeface="Helvetica Light" pitchFamily="1" charset="0"/>
              </a:rPr>
              <a:t>Álvaro </a:t>
            </a:r>
            <a:r>
              <a:rPr lang="es-MX" altLang="es-MX" sz="2400" dirty="0">
                <a:solidFill>
                  <a:schemeClr val="bg1">
                    <a:lumMod val="50000"/>
                  </a:schemeClr>
                </a:solidFill>
                <a:cs typeface="Helvetica Light" charset="0"/>
                <a:sym typeface="Helvetica Light" pitchFamily="1" charset="0"/>
              </a:rPr>
              <a:t>Miranda, Coordinador de la Comisión Ejecutiva Provisional de </a:t>
            </a:r>
            <a:r>
              <a:rPr lang="es-MX" altLang="es-MX" sz="2400" dirty="0" smtClean="0">
                <a:solidFill>
                  <a:schemeClr val="bg1">
                    <a:lumMod val="50000"/>
                  </a:schemeClr>
                </a:solidFill>
                <a:cs typeface="Helvetica Light" charset="0"/>
                <a:sym typeface="Helvetica Light" pitchFamily="1" charset="0"/>
              </a:rPr>
              <a:t>Hidalgo.</a:t>
            </a:r>
          </a:p>
          <a:p>
            <a:pPr marL="457200" indent="-457200" algn="just">
              <a:lnSpc>
                <a:spcPct val="150000"/>
              </a:lnSpc>
              <a:buFont typeface="Arial" panose="020B0604020202020204" pitchFamily="34" charset="0"/>
              <a:buChar char="•"/>
            </a:pPr>
            <a:r>
              <a:rPr lang="es-MX" altLang="es-MX" sz="2400" dirty="0" smtClean="0">
                <a:solidFill>
                  <a:schemeClr val="bg1">
                    <a:lumMod val="50000"/>
                  </a:schemeClr>
                </a:solidFill>
                <a:cs typeface="Helvetica Light" charset="0"/>
                <a:sym typeface="Helvetica Light" pitchFamily="1" charset="0"/>
              </a:rPr>
              <a:t>José </a:t>
            </a:r>
            <a:r>
              <a:rPr lang="es-MX" altLang="es-MX" sz="2400" dirty="0">
                <a:solidFill>
                  <a:schemeClr val="bg1">
                    <a:lumMod val="50000"/>
                  </a:schemeClr>
                </a:solidFill>
                <a:cs typeface="Helvetica Light" charset="0"/>
                <a:sym typeface="Helvetica Light" pitchFamily="1" charset="0"/>
              </a:rPr>
              <a:t>Octavio Camelo </a:t>
            </a:r>
            <a:r>
              <a:rPr lang="es-MX" altLang="es-MX" sz="2400" dirty="0" err="1">
                <a:solidFill>
                  <a:schemeClr val="bg1">
                    <a:lumMod val="50000"/>
                  </a:schemeClr>
                </a:solidFill>
                <a:cs typeface="Helvetica Light" charset="0"/>
                <a:sym typeface="Helvetica Light" pitchFamily="1" charset="0"/>
              </a:rPr>
              <a:t>Abedoy</a:t>
            </a:r>
            <a:r>
              <a:rPr lang="es-MX" altLang="es-MX" sz="2400" dirty="0">
                <a:solidFill>
                  <a:schemeClr val="bg1">
                    <a:lumMod val="50000"/>
                  </a:schemeClr>
                </a:solidFill>
                <a:cs typeface="Helvetica Light" charset="0"/>
                <a:sym typeface="Helvetica Light" pitchFamily="1" charset="0"/>
              </a:rPr>
              <a:t>, Coordinador de la Comisión Ejecutiva Provisional de Nayarit</a:t>
            </a:r>
            <a:r>
              <a:rPr lang="es-MX" altLang="es-MX" sz="2400" dirty="0" smtClean="0">
                <a:solidFill>
                  <a:schemeClr val="bg1">
                    <a:lumMod val="50000"/>
                  </a:schemeClr>
                </a:solidFill>
                <a:cs typeface="Helvetica Light" charset="0"/>
                <a:sym typeface="Helvetica Light" pitchFamily="1" charset="0"/>
              </a:rPr>
              <a:t>.</a:t>
            </a:r>
            <a:endParaRPr lang="es-MX" sz="2400" dirty="0">
              <a:solidFill>
                <a:schemeClr val="bg1">
                  <a:lumMod val="50000"/>
                </a:schemeClr>
              </a:solidFill>
            </a:endParaRPr>
          </a:p>
        </p:txBody>
      </p:sp>
    </p:spTree>
    <p:extLst>
      <p:ext uri="{BB962C8B-B14F-4D97-AF65-F5344CB8AC3E}">
        <p14:creationId xmlns:p14="http://schemas.microsoft.com/office/powerpoint/2010/main" val="28848610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body" idx="1"/>
          </p:nvPr>
        </p:nvSpPr>
        <p:spPr>
          <a:xfrm>
            <a:off x="457200" y="2204864"/>
            <a:ext cx="8229600" cy="1367367"/>
          </a:xfrm>
        </p:spPr>
        <p:txBody>
          <a:bodyPr lIns="0" tIns="0" rIns="0" bIns="0"/>
          <a:lstStyle/>
          <a:p>
            <a:pPr marL="0" indent="0" algn="ctr" eaLnBrk="1">
              <a:spcBef>
                <a:spcPts val="600"/>
              </a:spcBef>
              <a:buNone/>
              <a:defRPr/>
            </a:pPr>
            <a:r>
              <a:rPr lang="es-MX" sz="4800" b="1" kern="1200" dirty="0" smtClean="0">
                <a:solidFill>
                  <a:srgbClr val="7F7F7F"/>
                </a:solidFill>
                <a:latin typeface="+mj-lt"/>
                <a:ea typeface="ＭＳ Ｐゴシック" charset="0"/>
                <a:cs typeface="Helvetica Light" charset="0"/>
                <a:sym typeface="Helvetica Light" charset="0"/>
              </a:rPr>
              <a:t>XV Aniversario de Movimiento Ciudadano</a:t>
            </a:r>
          </a:p>
        </p:txBody>
      </p:sp>
    </p:spTree>
    <p:extLst>
      <p:ext uri="{BB962C8B-B14F-4D97-AF65-F5344CB8AC3E}">
        <p14:creationId xmlns:p14="http://schemas.microsoft.com/office/powerpoint/2010/main" val="247100989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body" idx="1"/>
          </p:nvPr>
        </p:nvSpPr>
        <p:spPr>
          <a:xfrm>
            <a:off x="467544" y="764704"/>
            <a:ext cx="8208912" cy="5234516"/>
          </a:xfrm>
          <a:noFill/>
          <a:ln>
            <a:noFill/>
          </a:ln>
        </p:spPr>
        <p:txBody>
          <a:bodyPr lIns="0" tIns="0" rIns="0" bIns="0" anchor="t" anchorCtr="0"/>
          <a:lstStyle/>
          <a:p>
            <a:pPr marL="0" indent="0" algn="just">
              <a:lnSpc>
                <a:spcPct val="130000"/>
              </a:lnSpc>
              <a:spcBef>
                <a:spcPts val="700"/>
              </a:spcBef>
              <a:buNone/>
            </a:pPr>
            <a:r>
              <a:rPr lang="es-MX" altLang="es-MX" sz="3000" dirty="0">
                <a:solidFill>
                  <a:srgbClr val="7F7F7F"/>
                </a:solidFill>
                <a:latin typeface="+mn-lt"/>
                <a:sym typeface="Helvetica Light" pitchFamily="1" charset="0"/>
              </a:rPr>
              <a:t>El pasado 5 de diciembre, celebramos el XV Aniversario de nuestra organización.</a:t>
            </a:r>
          </a:p>
          <a:p>
            <a:pPr marL="0" indent="0" algn="just">
              <a:lnSpc>
                <a:spcPct val="130000"/>
              </a:lnSpc>
              <a:spcBef>
                <a:spcPts val="700"/>
              </a:spcBef>
              <a:buNone/>
            </a:pPr>
            <a:endParaRPr lang="es-MX" altLang="es-MX" sz="3000" dirty="0">
              <a:solidFill>
                <a:srgbClr val="7F7F7F"/>
              </a:solidFill>
              <a:latin typeface="+mn-lt"/>
              <a:sym typeface="Helvetica Light" pitchFamily="1" charset="0"/>
            </a:endParaRPr>
          </a:p>
          <a:p>
            <a:pPr marL="0" indent="0" algn="just">
              <a:lnSpc>
                <a:spcPct val="130000"/>
              </a:lnSpc>
              <a:spcBef>
                <a:spcPts val="700"/>
              </a:spcBef>
              <a:buNone/>
            </a:pPr>
            <a:r>
              <a:rPr lang="es-MX" altLang="es-MX" sz="3000" dirty="0">
                <a:solidFill>
                  <a:srgbClr val="7F7F7F"/>
                </a:solidFill>
                <a:latin typeface="+mn-lt"/>
                <a:sym typeface="Helvetica Light" pitchFamily="1" charset="0"/>
              </a:rPr>
              <a:t>Durante estos 15 años hemos visto pasar a 9 partidos políticos que han perdido su registro, mientras que otros han comprometido sus principios en aras de la sobrevivencia electoral.</a:t>
            </a:r>
            <a:endParaRPr lang="es-MX" altLang="es-MX" sz="3000" dirty="0">
              <a:solidFill>
                <a:srgbClr val="7F7F7F"/>
              </a:solidFill>
              <a:latin typeface="+mn-lt"/>
            </a:endParaRPr>
          </a:p>
        </p:txBody>
      </p:sp>
    </p:spTree>
    <p:extLst>
      <p:ext uri="{BB962C8B-B14F-4D97-AF65-F5344CB8AC3E}">
        <p14:creationId xmlns:p14="http://schemas.microsoft.com/office/powerpoint/2010/main" val="216878398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body" idx="1"/>
          </p:nvPr>
        </p:nvSpPr>
        <p:spPr>
          <a:xfrm>
            <a:off x="467544" y="1772816"/>
            <a:ext cx="8352928" cy="4860941"/>
          </a:xfrm>
        </p:spPr>
        <p:txBody>
          <a:bodyPr lIns="0" tIns="0" rIns="0" bIns="0"/>
          <a:lstStyle/>
          <a:p>
            <a:pPr marL="0" indent="0" algn="just" eaLnBrk="1">
              <a:lnSpc>
                <a:spcPct val="130000"/>
              </a:lnSpc>
              <a:spcBef>
                <a:spcPts val="700"/>
              </a:spcBef>
              <a:buNone/>
            </a:pPr>
            <a:r>
              <a:rPr lang="es-MX" altLang="es-MX" sz="3200" dirty="0" smtClean="0">
                <a:solidFill>
                  <a:srgbClr val="7F7F7F"/>
                </a:solidFill>
                <a:latin typeface="+mn-lt"/>
                <a:sym typeface="Helvetica Light" pitchFamily="1" charset="0"/>
              </a:rPr>
              <a:t>Movimiento Ciudadano se ha consolidado como la opción de los </a:t>
            </a:r>
            <a:r>
              <a:rPr lang="es-MX" altLang="es-MX" sz="3200" b="1" dirty="0" smtClean="0">
                <a:solidFill>
                  <a:srgbClr val="7F7F7F"/>
                </a:solidFill>
                <a:latin typeface="+mn-lt"/>
                <a:sym typeface="Helvetica Light" pitchFamily="1" charset="0"/>
              </a:rPr>
              <a:t>ciudadanos libres</a:t>
            </a:r>
            <a:r>
              <a:rPr lang="es-MX" altLang="es-MX" sz="3200" dirty="0" smtClean="0">
                <a:solidFill>
                  <a:srgbClr val="7F7F7F"/>
                </a:solidFill>
                <a:latin typeface="+mn-lt"/>
                <a:sym typeface="Helvetica Light" pitchFamily="1" charset="0"/>
              </a:rPr>
              <a:t>, y ha demostrado congruencia y consistencia.</a:t>
            </a:r>
            <a:endParaRPr lang="es-MX" altLang="es-MX" dirty="0" smtClean="0">
              <a:latin typeface="+mn-lt"/>
            </a:endParaRPr>
          </a:p>
        </p:txBody>
      </p:sp>
    </p:spTree>
    <p:extLst>
      <p:ext uri="{BB962C8B-B14F-4D97-AF65-F5344CB8AC3E}">
        <p14:creationId xmlns:p14="http://schemas.microsoft.com/office/powerpoint/2010/main" val="231930259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body" idx="1"/>
          </p:nvPr>
        </p:nvSpPr>
        <p:spPr>
          <a:xfrm>
            <a:off x="457200" y="2204864"/>
            <a:ext cx="8229600" cy="1367367"/>
          </a:xfrm>
        </p:spPr>
        <p:txBody>
          <a:bodyPr lIns="0" tIns="0" rIns="0" bIns="0"/>
          <a:lstStyle/>
          <a:p>
            <a:pPr marL="0" indent="0" algn="ctr" eaLnBrk="1">
              <a:spcBef>
                <a:spcPts val="600"/>
              </a:spcBef>
              <a:buNone/>
              <a:defRPr/>
            </a:pPr>
            <a:r>
              <a:rPr lang="es-MX" sz="4800" b="1" kern="1200" dirty="0" smtClean="0">
                <a:solidFill>
                  <a:srgbClr val="7F7F7F"/>
                </a:solidFill>
                <a:latin typeface="+mj-lt"/>
                <a:ea typeface="ＭＳ Ｐゴシック" charset="0"/>
                <a:cs typeface="Helvetica Light" charset="0"/>
                <a:sym typeface="Helvetica Light" charset="0"/>
              </a:rPr>
              <a:t>Premio Benito Juárez al Mérito Ciudadano</a:t>
            </a:r>
          </a:p>
        </p:txBody>
      </p:sp>
    </p:spTree>
    <p:extLst>
      <p:ext uri="{BB962C8B-B14F-4D97-AF65-F5344CB8AC3E}">
        <p14:creationId xmlns:p14="http://schemas.microsoft.com/office/powerpoint/2010/main" val="282230656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body" idx="1"/>
          </p:nvPr>
        </p:nvSpPr>
        <p:spPr>
          <a:xfrm>
            <a:off x="467544" y="800307"/>
            <a:ext cx="8352928" cy="4860941"/>
          </a:xfrm>
        </p:spPr>
        <p:txBody>
          <a:bodyPr lIns="0" tIns="0" rIns="0" bIns="0"/>
          <a:lstStyle/>
          <a:p>
            <a:pPr marL="0" indent="0" algn="just" eaLnBrk="1">
              <a:lnSpc>
                <a:spcPct val="130000"/>
              </a:lnSpc>
              <a:spcBef>
                <a:spcPts val="700"/>
              </a:spcBef>
              <a:buNone/>
            </a:pPr>
            <a:r>
              <a:rPr lang="es-MX" altLang="es-MX" sz="2800" dirty="0" smtClean="0">
                <a:solidFill>
                  <a:srgbClr val="7F7F7F"/>
                </a:solidFill>
                <a:latin typeface="+mn-lt"/>
                <a:sym typeface="Helvetica Light" pitchFamily="1" charset="0"/>
              </a:rPr>
              <a:t>Ese mismo día, celebramos la entrega del Premio Benito Juárez al Mérito Ciudadano en una ceremonia emotiva en la que reconocimos a personalidades e instituciones ejemplares de este país: el periodista Jacobo Zabludovsky, la Universidad De Las Américas y su rector Alejandro Gertz Manero.</a:t>
            </a:r>
            <a:endParaRPr lang="es-MX" altLang="es-MX" sz="1200" dirty="0" smtClean="0">
              <a:latin typeface="+mn-lt"/>
            </a:endParaRPr>
          </a:p>
        </p:txBody>
      </p:sp>
    </p:spTree>
    <p:extLst>
      <p:ext uri="{BB962C8B-B14F-4D97-AF65-F5344CB8AC3E}">
        <p14:creationId xmlns:p14="http://schemas.microsoft.com/office/powerpoint/2010/main" val="178237132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1475656" y="640060"/>
            <a:ext cx="6350000" cy="4229100"/>
          </a:xfrm>
          <a:prstGeom prst="rect">
            <a:avLst/>
          </a:prstGeom>
        </p:spPr>
      </p:pic>
    </p:spTree>
    <p:extLst>
      <p:ext uri="{BB962C8B-B14F-4D97-AF65-F5344CB8AC3E}">
        <p14:creationId xmlns:p14="http://schemas.microsoft.com/office/powerpoint/2010/main" val="24703033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457200" y="2060848"/>
            <a:ext cx="8229600" cy="2315699"/>
          </a:xfrm>
          <a:prstGeom prst="rect">
            <a:avLst/>
          </a:prstGeom>
          <a:noFill/>
          <a:ln>
            <a:noFill/>
          </a:ln>
        </p:spPr>
        <p:txBody>
          <a:bodyPr lIns="91425" tIns="45700" rIns="91425" bIns="45700" anchor="t" anchorCtr="0">
            <a:noAutofit/>
          </a:bodyPr>
          <a:lstStyle/>
          <a:p>
            <a:pPr marL="0" lvl="0" indent="0" rtl="0">
              <a:lnSpc>
                <a:spcPct val="150000"/>
              </a:lnSpc>
              <a:spcBef>
                <a:spcPts val="0"/>
              </a:spcBef>
              <a:buClr>
                <a:schemeClr val="dk1"/>
              </a:buClr>
              <a:buSzPct val="30555"/>
              <a:buFont typeface="Arial"/>
              <a:buNone/>
            </a:pPr>
            <a:r>
              <a:rPr lang="es-ES" sz="4800" b="1" dirty="0">
                <a:solidFill>
                  <a:srgbClr val="7F7F7F"/>
                </a:solidFill>
              </a:rPr>
              <a:t>Movimiento </a:t>
            </a:r>
            <a:r>
              <a:rPr lang="es-ES" sz="4800" b="1" dirty="0" smtClean="0">
                <a:solidFill>
                  <a:srgbClr val="7F7F7F"/>
                </a:solidFill>
              </a:rPr>
              <a:t>Ciudadano, una oposición progresista.</a:t>
            </a:r>
            <a:endParaRPr lang="es-ES" sz="4800" b="1" dirty="0">
              <a:solidFill>
                <a:srgbClr val="7F7F7F"/>
              </a:solidFill>
            </a:endParaRPr>
          </a:p>
          <a:p>
            <a:endParaRPr sz="2000" dirty="0"/>
          </a:p>
        </p:txBody>
      </p:sp>
    </p:spTree>
    <p:extLst>
      <p:ext uri="{BB962C8B-B14F-4D97-AF65-F5344CB8AC3E}">
        <p14:creationId xmlns:p14="http://schemas.microsoft.com/office/powerpoint/2010/main" val="224202014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a:spLocks noGrp="1"/>
          </p:cNvSpPr>
          <p:nvPr>
            <p:ph type="body" idx="1"/>
          </p:nvPr>
        </p:nvSpPr>
        <p:spPr>
          <a:xfrm>
            <a:off x="467544" y="1124744"/>
            <a:ext cx="8229600" cy="5236499"/>
          </a:xfrm>
          <a:prstGeom prst="rect">
            <a:avLst/>
          </a:prstGeom>
          <a:noFill/>
          <a:ln>
            <a:noFill/>
          </a:ln>
        </p:spPr>
        <p:txBody>
          <a:bodyPr lIns="91425" tIns="45700" rIns="91425" bIns="45700" anchor="t" anchorCtr="0">
            <a:noAutofit/>
          </a:bodyPr>
          <a:lstStyle/>
          <a:p>
            <a:pPr marL="552450" lvl="0" indent="-514350" algn="just" rtl="0">
              <a:lnSpc>
                <a:spcPct val="150000"/>
              </a:lnSpc>
              <a:spcBef>
                <a:spcPts val="0"/>
              </a:spcBef>
              <a:buClrTx/>
              <a:buSzPct val="100000"/>
              <a:buFont typeface="+mj-lt"/>
              <a:buAutoNum type="arabicPeriod"/>
            </a:pPr>
            <a:r>
              <a:rPr lang="es-ES" sz="2800" dirty="0">
                <a:solidFill>
                  <a:schemeClr val="bg1">
                    <a:lumMod val="50000"/>
                  </a:schemeClr>
                </a:solidFill>
              </a:rPr>
              <a:t>Como oposición, hemos estado presentes en los grandes debates del país, siempre del lado de </a:t>
            </a:r>
            <a:r>
              <a:rPr lang="es-ES" sz="2800" dirty="0" smtClean="0">
                <a:solidFill>
                  <a:schemeClr val="bg1">
                    <a:lumMod val="50000"/>
                  </a:schemeClr>
                </a:solidFill>
              </a:rPr>
              <a:t>la gente, y somos los únicos que informamos </a:t>
            </a:r>
            <a:r>
              <a:rPr lang="es-ES" sz="2800" dirty="0">
                <a:solidFill>
                  <a:schemeClr val="bg1">
                    <a:lumMod val="50000"/>
                  </a:schemeClr>
                </a:solidFill>
              </a:rPr>
              <a:t>a los ciudadanos </a:t>
            </a:r>
            <a:r>
              <a:rPr lang="es-ES" sz="2800" dirty="0" smtClean="0">
                <a:solidFill>
                  <a:schemeClr val="bg1">
                    <a:lumMod val="50000"/>
                  </a:schemeClr>
                </a:solidFill>
              </a:rPr>
              <a:t>sobre lo </a:t>
            </a:r>
            <a:r>
              <a:rPr lang="es-ES" sz="2800" dirty="0">
                <a:solidFill>
                  <a:schemeClr val="bg1">
                    <a:lumMod val="50000"/>
                  </a:schemeClr>
                </a:solidFill>
              </a:rPr>
              <a:t>que realmente sucede en la vida pública de </a:t>
            </a:r>
            <a:r>
              <a:rPr lang="es-ES" sz="2800" dirty="0" smtClean="0">
                <a:solidFill>
                  <a:schemeClr val="bg1">
                    <a:lumMod val="50000"/>
                  </a:schemeClr>
                </a:solidFill>
              </a:rPr>
              <a:t>México.</a:t>
            </a:r>
            <a:endParaRPr lang="es-ES" sz="2800" dirty="0">
              <a:solidFill>
                <a:schemeClr val="bg1">
                  <a:lumMod val="50000"/>
                </a:schemeClr>
              </a:solidFill>
            </a:endParaRPr>
          </a:p>
          <a:p>
            <a:endParaRPr sz="2800" dirty="0">
              <a:solidFill>
                <a:schemeClr val="bg1">
                  <a:lumMod val="50000"/>
                </a:schemeClr>
              </a:solidFill>
            </a:endParaRPr>
          </a:p>
          <a:p>
            <a:endParaRPr sz="2800" dirty="0">
              <a:solidFill>
                <a:schemeClr val="bg1">
                  <a:lumMod val="50000"/>
                </a:schemeClr>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body" idx="1"/>
          </p:nvPr>
        </p:nvSpPr>
        <p:spPr>
          <a:xfrm>
            <a:off x="467544" y="548680"/>
            <a:ext cx="8229600" cy="5236499"/>
          </a:xfrm>
          <a:prstGeom prst="rect">
            <a:avLst/>
          </a:prstGeom>
          <a:noFill/>
          <a:ln>
            <a:noFill/>
          </a:ln>
        </p:spPr>
        <p:txBody>
          <a:bodyPr lIns="91425" tIns="45700" rIns="91425" bIns="45700" anchor="t" anchorCtr="0">
            <a:noAutofit/>
          </a:bodyPr>
          <a:lstStyle/>
          <a:p>
            <a:pPr marL="539750" marR="0" lvl="0" indent="-514350" algn="just" rtl="0">
              <a:lnSpc>
                <a:spcPct val="150000"/>
              </a:lnSpc>
              <a:spcBef>
                <a:spcPts val="0"/>
              </a:spcBef>
              <a:buClrTx/>
              <a:buSzPct val="100000"/>
              <a:buFont typeface="+mj-lt"/>
              <a:buAutoNum type="arabicPeriod" startAt="2"/>
            </a:pPr>
            <a:r>
              <a:rPr lang="es-ES" sz="2800" dirty="0">
                <a:solidFill>
                  <a:srgbClr val="7F7F7F"/>
                </a:solidFill>
              </a:rPr>
              <a:t>Nos </a:t>
            </a:r>
            <a:r>
              <a:rPr lang="es-ES" sz="2800" dirty="0" smtClean="0">
                <a:solidFill>
                  <a:srgbClr val="7F7F7F"/>
                </a:solidFill>
              </a:rPr>
              <a:t>opusimos, a través del </a:t>
            </a:r>
            <a:r>
              <a:rPr lang="es-ES" sz="2800" dirty="0">
                <a:solidFill>
                  <a:srgbClr val="7F7F7F"/>
                </a:solidFill>
              </a:rPr>
              <a:t>G</a:t>
            </a:r>
            <a:r>
              <a:rPr lang="es-ES" sz="2800" dirty="0" smtClean="0">
                <a:solidFill>
                  <a:srgbClr val="7F7F7F"/>
                </a:solidFill>
              </a:rPr>
              <a:t>rupo Parlamentario de Movimiento Ciudadano en la Cámara de Diputados del H. Congreso de la Unión, </a:t>
            </a:r>
            <a:r>
              <a:rPr lang="es-ES" sz="2800" dirty="0">
                <a:solidFill>
                  <a:srgbClr val="7F7F7F"/>
                </a:solidFill>
              </a:rPr>
              <a:t>a las </a:t>
            </a:r>
            <a:r>
              <a:rPr lang="es-ES" sz="2800" dirty="0" smtClean="0">
                <a:solidFill>
                  <a:srgbClr val="7F7F7F"/>
                </a:solidFill>
              </a:rPr>
              <a:t>reformas entreguistas y regresivas </a:t>
            </a:r>
            <a:r>
              <a:rPr lang="es-ES" sz="2800" dirty="0">
                <a:solidFill>
                  <a:srgbClr val="7F7F7F"/>
                </a:solidFill>
              </a:rPr>
              <a:t>impulsadas por el Pacto por México y a iniciativas que están acabando con el país, con la economía y los derechos de los ciudadanos.</a:t>
            </a:r>
          </a:p>
          <a:p>
            <a:pPr>
              <a:buClrTx/>
            </a:pPr>
            <a:endParaRPr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Shape 352"/>
          <p:cNvSpPr txBox="1">
            <a:spLocks noGrp="1"/>
          </p:cNvSpPr>
          <p:nvPr>
            <p:ph type="body" idx="1"/>
          </p:nvPr>
        </p:nvSpPr>
        <p:spPr>
          <a:xfrm>
            <a:off x="457200" y="1340768"/>
            <a:ext cx="8229600" cy="3855231"/>
          </a:xfrm>
          <a:prstGeom prst="rect">
            <a:avLst/>
          </a:prstGeom>
          <a:noFill/>
          <a:ln>
            <a:noFill/>
          </a:ln>
        </p:spPr>
        <p:txBody>
          <a:bodyPr lIns="91425" tIns="45700" rIns="91425" bIns="45700" anchor="t" anchorCtr="0">
            <a:noAutofit/>
          </a:bodyPr>
          <a:lstStyle/>
          <a:p>
            <a:pPr marL="539750" indent="-514350" algn="just">
              <a:lnSpc>
                <a:spcPct val="150000"/>
              </a:lnSpc>
              <a:spcBef>
                <a:spcPts val="0"/>
              </a:spcBef>
              <a:buClrTx/>
              <a:buSzPct val="100000"/>
              <a:buFont typeface="+mj-lt"/>
              <a:buAutoNum type="arabicPeriod" startAt="3"/>
            </a:pPr>
            <a:r>
              <a:rPr lang="es-ES" sz="3200" dirty="0" smtClean="0">
                <a:solidFill>
                  <a:srgbClr val="7F7F7F"/>
                </a:solidFill>
              </a:rPr>
              <a:t>Somos </a:t>
            </a:r>
            <a:r>
              <a:rPr lang="es-ES" sz="3200" dirty="0">
                <a:solidFill>
                  <a:srgbClr val="7F7F7F"/>
                </a:solidFill>
              </a:rPr>
              <a:t>una oposición responsable y firme </a:t>
            </a:r>
            <a:r>
              <a:rPr lang="es-ES" sz="3200" dirty="0" smtClean="0">
                <a:solidFill>
                  <a:srgbClr val="7F7F7F"/>
                </a:solidFill>
              </a:rPr>
              <a:t>desde Ayuntamientos, Congresos Estatales y Congreso de la Unión.</a:t>
            </a:r>
            <a:endParaRPr lang="es-ES" sz="3200" dirty="0">
              <a:solidFill>
                <a:srgbClr val="7F7F7F"/>
              </a:solidFill>
            </a:endParaRPr>
          </a:p>
          <a:p>
            <a:endParaRPr dirty="0">
              <a:solidFill>
                <a:srgbClr val="7F7F7F"/>
              </a:solidFill>
            </a:endParaRPr>
          </a:p>
          <a:p>
            <a:endParaRPr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Shape 357"/>
          <p:cNvSpPr txBox="1">
            <a:spLocks noGrp="1"/>
          </p:cNvSpPr>
          <p:nvPr>
            <p:ph type="body" idx="1"/>
          </p:nvPr>
        </p:nvSpPr>
        <p:spPr>
          <a:xfrm>
            <a:off x="467544" y="764704"/>
            <a:ext cx="8229600" cy="3495191"/>
          </a:xfrm>
          <a:prstGeom prst="rect">
            <a:avLst/>
          </a:prstGeom>
          <a:noFill/>
          <a:ln>
            <a:noFill/>
          </a:ln>
        </p:spPr>
        <p:txBody>
          <a:bodyPr lIns="91425" tIns="45700" rIns="91425" bIns="45700" anchor="t" anchorCtr="0">
            <a:noAutofit/>
          </a:bodyPr>
          <a:lstStyle/>
          <a:p>
            <a:pPr marL="539750" indent="-514350" algn="just">
              <a:lnSpc>
                <a:spcPct val="150000"/>
              </a:lnSpc>
              <a:spcBef>
                <a:spcPts val="0"/>
              </a:spcBef>
              <a:buClrTx/>
              <a:buSzPct val="100000"/>
              <a:buFont typeface="+mj-lt"/>
              <a:buAutoNum type="arabicPeriod" startAt="4"/>
            </a:pPr>
            <a:r>
              <a:rPr lang="es-ES" sz="2800" dirty="0">
                <a:solidFill>
                  <a:srgbClr val="7F7F7F"/>
                </a:solidFill>
              </a:rPr>
              <a:t>Impulsamos la conformación de un Polo Progresista en el Congreso y con organizaciones ciudadanas</a:t>
            </a:r>
            <a:r>
              <a:rPr lang="es-ES" sz="2800" dirty="0" smtClean="0">
                <a:solidFill>
                  <a:srgbClr val="7F7F7F"/>
                </a:solidFill>
              </a:rPr>
              <a:t>. </a:t>
            </a:r>
            <a:r>
              <a:rPr lang="es-ES" sz="2800" dirty="0" smtClean="0">
                <a:solidFill>
                  <a:schemeClr val="tx1">
                    <a:lumMod val="50000"/>
                    <a:lumOff val="50000"/>
                  </a:schemeClr>
                </a:solidFill>
              </a:rPr>
              <a:t>Decidimos responder y tomar la vanguardia ante el llamado </a:t>
            </a:r>
            <a:r>
              <a:rPr lang="es-ES" sz="2800" dirty="0">
                <a:solidFill>
                  <a:schemeClr val="tx1">
                    <a:lumMod val="50000"/>
                    <a:lumOff val="50000"/>
                  </a:schemeClr>
                </a:solidFill>
              </a:rPr>
              <a:t>de Marcelo Ebrard para conformar un proyecto progresista para México.</a:t>
            </a:r>
          </a:p>
          <a:p>
            <a:pPr marL="539750" lvl="0" indent="-514350" algn="just" rtl="0">
              <a:lnSpc>
                <a:spcPct val="150000"/>
              </a:lnSpc>
              <a:spcBef>
                <a:spcPts val="0"/>
              </a:spcBef>
              <a:buClrTx/>
              <a:buSzPct val="100000"/>
              <a:buFont typeface="+mj-lt"/>
              <a:buAutoNum type="arabicPeriod" startAt="4"/>
            </a:pPr>
            <a:endParaRPr lang="es-ES" sz="2800" dirty="0">
              <a:solidFill>
                <a:srgbClr val="7F7F7F"/>
              </a:solidFill>
            </a:endParaRPr>
          </a:p>
          <a:p>
            <a:pPr>
              <a:lnSpc>
                <a:spcPct val="150000"/>
              </a:lnSpc>
            </a:pPr>
            <a:endParaRPr sz="2800" dirty="0"/>
          </a:p>
          <a:p>
            <a:pPr>
              <a:lnSpc>
                <a:spcPct val="150000"/>
              </a:lnSpc>
            </a:pPr>
            <a:endParaRPr sz="2800" dirty="0"/>
          </a:p>
        </p:txBody>
      </p:sp>
    </p:spTree>
    <p:extLst>
      <p:ext uri="{BB962C8B-B14F-4D97-AF65-F5344CB8AC3E}">
        <p14:creationId xmlns:p14="http://schemas.microsoft.com/office/powerpoint/2010/main" val="16613802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6512" y="371797"/>
            <a:ext cx="8784976" cy="5001419"/>
          </a:xfrm>
        </p:spPr>
        <p:txBody>
          <a:bodyPr/>
          <a:lstStyle/>
          <a:p>
            <a:pPr marL="540000" indent="0" algn="just">
              <a:lnSpc>
                <a:spcPct val="150000"/>
              </a:lnSpc>
              <a:spcBef>
                <a:spcPts val="0"/>
              </a:spcBef>
              <a:buNone/>
            </a:pPr>
            <a:r>
              <a:rPr lang="es-MX" sz="2800" dirty="0">
                <a:solidFill>
                  <a:schemeClr val="bg1">
                    <a:lumMod val="50000"/>
                  </a:schemeClr>
                </a:solidFill>
                <a:latin typeface="+mn-lt"/>
              </a:rPr>
              <a:t>5</a:t>
            </a:r>
            <a:r>
              <a:rPr lang="es-MX" sz="2800" dirty="0" smtClean="0">
                <a:solidFill>
                  <a:schemeClr val="bg1">
                    <a:lumMod val="50000"/>
                  </a:schemeClr>
                </a:solidFill>
                <a:latin typeface="+mn-lt"/>
              </a:rPr>
              <a:t>. El pasado 4 de noviembre, a través del Grupo Parlamentario de Movimiento Ciudadano en la Cámara de Diputados y la Fundación Lázaro Cárdenas, presentamos nuestra propuesta </a:t>
            </a:r>
            <a:r>
              <a:rPr lang="es-MX" sz="2800" dirty="0">
                <a:solidFill>
                  <a:schemeClr val="bg1">
                    <a:lumMod val="50000"/>
                  </a:schemeClr>
                </a:solidFill>
                <a:latin typeface="+mn-lt"/>
              </a:rPr>
              <a:t>de reforma </a:t>
            </a:r>
            <a:r>
              <a:rPr lang="es-MX" sz="2800" dirty="0" smtClean="0">
                <a:solidFill>
                  <a:schemeClr val="bg1">
                    <a:lumMod val="50000"/>
                  </a:schemeClr>
                </a:solidFill>
                <a:latin typeface="+mn-lt"/>
              </a:rPr>
              <a:t>política-electoral con la idea central de promover el </a:t>
            </a:r>
            <a:r>
              <a:rPr lang="es-MX" sz="2800" dirty="0">
                <a:solidFill>
                  <a:schemeClr val="bg1">
                    <a:lumMod val="50000"/>
                  </a:schemeClr>
                </a:solidFill>
                <a:latin typeface="+mn-lt"/>
              </a:rPr>
              <a:t>voto </a:t>
            </a:r>
            <a:r>
              <a:rPr lang="es-MX" sz="2800" dirty="0" smtClean="0">
                <a:solidFill>
                  <a:schemeClr val="bg1">
                    <a:lumMod val="50000"/>
                  </a:schemeClr>
                </a:solidFill>
                <a:latin typeface="+mn-lt"/>
              </a:rPr>
              <a:t>razonado</a:t>
            </a:r>
            <a:r>
              <a:rPr lang="es-MX" sz="2800" dirty="0">
                <a:solidFill>
                  <a:schemeClr val="bg1">
                    <a:lumMod val="50000"/>
                  </a:schemeClr>
                </a:solidFill>
                <a:latin typeface="+mn-lt"/>
              </a:rPr>
              <a:t> </a:t>
            </a:r>
            <a:r>
              <a:rPr lang="es-MX" sz="2800" dirty="0" smtClean="0">
                <a:solidFill>
                  <a:schemeClr val="bg1">
                    <a:lumMod val="50000"/>
                  </a:schemeClr>
                </a:solidFill>
                <a:latin typeface="+mn-lt"/>
              </a:rPr>
              <a:t>entre los ciudadanos libres de México</a:t>
            </a:r>
          </a:p>
        </p:txBody>
      </p:sp>
    </p:spTree>
    <p:extLst>
      <p:ext uri="{BB962C8B-B14F-4D97-AF65-F5344CB8AC3E}">
        <p14:creationId xmlns:p14="http://schemas.microsoft.com/office/powerpoint/2010/main" val="26764101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79512" y="1196752"/>
            <a:ext cx="8712968" cy="5001419"/>
          </a:xfrm>
        </p:spPr>
        <p:txBody>
          <a:bodyPr/>
          <a:lstStyle/>
          <a:p>
            <a:pPr marL="203200" indent="0" algn="just">
              <a:lnSpc>
                <a:spcPct val="140000"/>
              </a:lnSpc>
              <a:buNone/>
            </a:pPr>
            <a:r>
              <a:rPr lang="es-MX" sz="2600" dirty="0">
                <a:solidFill>
                  <a:schemeClr val="bg1">
                    <a:lumMod val="50000"/>
                  </a:schemeClr>
                </a:solidFill>
              </a:rPr>
              <a:t>P</a:t>
            </a:r>
            <a:r>
              <a:rPr lang="es-MX" sz="2600" dirty="0" smtClean="0">
                <a:solidFill>
                  <a:schemeClr val="bg1">
                    <a:lumMod val="50000"/>
                  </a:schemeClr>
                </a:solidFill>
              </a:rPr>
              <a:t>ropusimos modificar </a:t>
            </a:r>
            <a:r>
              <a:rPr lang="es-MX" sz="2600" dirty="0">
                <a:solidFill>
                  <a:schemeClr val="bg1">
                    <a:lumMod val="50000"/>
                  </a:schemeClr>
                </a:solidFill>
              </a:rPr>
              <a:t>el artículo 41 </a:t>
            </a:r>
            <a:r>
              <a:rPr lang="es-MX" sz="2600" dirty="0" smtClean="0">
                <a:solidFill>
                  <a:schemeClr val="bg1">
                    <a:lumMod val="50000"/>
                  </a:schemeClr>
                </a:solidFill>
              </a:rPr>
              <a:t>y con el</a:t>
            </a:r>
            <a:r>
              <a:rPr lang="es-MX" sz="2600" dirty="0">
                <a:solidFill>
                  <a:schemeClr val="bg1">
                    <a:lumMod val="50000"/>
                  </a:schemeClr>
                </a:solidFill>
              </a:rPr>
              <a:t> voto informado </a:t>
            </a:r>
            <a:r>
              <a:rPr lang="es-MX" sz="2600" dirty="0" smtClean="0">
                <a:solidFill>
                  <a:schemeClr val="bg1">
                    <a:lumMod val="50000"/>
                  </a:schemeClr>
                </a:solidFill>
              </a:rPr>
              <a:t>promover </a:t>
            </a:r>
            <a:r>
              <a:rPr lang="es-MX" sz="2600" dirty="0">
                <a:solidFill>
                  <a:schemeClr val="bg1">
                    <a:lumMod val="50000"/>
                  </a:schemeClr>
                </a:solidFill>
              </a:rPr>
              <a:t>una mayor cultura cívica y participación democrática de los ciudadanos. </a:t>
            </a:r>
            <a:r>
              <a:rPr lang="es-MX" sz="2600" dirty="0" smtClean="0">
                <a:solidFill>
                  <a:schemeClr val="bg1">
                    <a:lumMod val="50000"/>
                  </a:schemeClr>
                </a:solidFill>
              </a:rPr>
              <a:t>Es urgente reorientar </a:t>
            </a:r>
            <a:r>
              <a:rPr lang="es-MX" sz="2600" dirty="0">
                <a:solidFill>
                  <a:schemeClr val="bg1">
                    <a:lumMod val="50000"/>
                  </a:schemeClr>
                </a:solidFill>
              </a:rPr>
              <a:t>el sentido y la óptima utilización de los tiempos oficiales en radio y </a:t>
            </a:r>
            <a:r>
              <a:rPr lang="es-MX" sz="2600" dirty="0" smtClean="0">
                <a:solidFill>
                  <a:schemeClr val="bg1">
                    <a:lumMod val="50000"/>
                  </a:schemeClr>
                </a:solidFill>
              </a:rPr>
              <a:t>televisión hacia formas más equitativas.</a:t>
            </a:r>
            <a:endParaRPr lang="es-MX" sz="2600" dirty="0">
              <a:solidFill>
                <a:schemeClr val="bg1">
                  <a:lumMod val="50000"/>
                </a:schemeClr>
              </a:solidFill>
            </a:endParaRPr>
          </a:p>
          <a:p>
            <a:pPr marL="203200" indent="0" algn="just">
              <a:lnSpc>
                <a:spcPct val="140000"/>
              </a:lnSpc>
              <a:buNone/>
            </a:pPr>
            <a:endParaRPr lang="es-MX" sz="2600" dirty="0">
              <a:solidFill>
                <a:schemeClr val="bg1">
                  <a:lumMod val="50000"/>
                </a:schemeClr>
              </a:solidFill>
            </a:endParaRPr>
          </a:p>
        </p:txBody>
      </p:sp>
    </p:spTree>
    <p:extLst>
      <p:ext uri="{BB962C8B-B14F-4D97-AF65-F5344CB8AC3E}">
        <p14:creationId xmlns:p14="http://schemas.microsoft.com/office/powerpoint/2010/main" val="118594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722312" y="980729"/>
            <a:ext cx="7772400" cy="3426172"/>
          </a:xfrm>
        </p:spPr>
        <p:txBody>
          <a:bodyPr/>
          <a:lstStyle/>
          <a:p>
            <a:pPr algn="just">
              <a:lnSpc>
                <a:spcPct val="140000"/>
              </a:lnSpc>
            </a:pPr>
            <a:r>
              <a:rPr lang="es-MX" sz="2400" dirty="0">
                <a:solidFill>
                  <a:schemeClr val="bg1">
                    <a:lumMod val="50000"/>
                  </a:schemeClr>
                </a:solidFill>
              </a:rPr>
              <a:t>Planteamos una nueva distribución de los tiempos oficiales en los medios masivos de comunicación. Nuestro objetivo es que los ciudadanos libres puedan escuchar y evaluar las propuestas de los candidatos a cargos de elección a través de debates.</a:t>
            </a:r>
          </a:p>
          <a:p>
            <a:pPr algn="just">
              <a:lnSpc>
                <a:spcPct val="140000"/>
              </a:lnSpc>
            </a:pPr>
            <a:endParaRPr lang="es-ES" sz="2400" dirty="0"/>
          </a:p>
        </p:txBody>
      </p:sp>
    </p:spTree>
    <p:extLst>
      <p:ext uri="{BB962C8B-B14F-4D97-AF65-F5344CB8AC3E}">
        <p14:creationId xmlns:p14="http://schemas.microsoft.com/office/powerpoint/2010/main" val="28867543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body" idx="1"/>
          </p:nvPr>
        </p:nvSpPr>
        <p:spPr>
          <a:xfrm>
            <a:off x="457200" y="2085723"/>
            <a:ext cx="8229600" cy="2657400"/>
          </a:xfrm>
          <a:prstGeom prst="rect">
            <a:avLst/>
          </a:prstGeom>
          <a:noFill/>
          <a:ln>
            <a:noFill/>
          </a:ln>
        </p:spPr>
        <p:txBody>
          <a:bodyPr lIns="91425" tIns="45700" rIns="91425" bIns="45700" anchor="t" anchorCtr="0">
            <a:noAutofit/>
          </a:bodyPr>
          <a:lstStyle/>
          <a:p>
            <a:pPr marL="0" marR="0" lvl="0" indent="0" algn="just" rtl="0">
              <a:lnSpc>
                <a:spcPct val="150000"/>
              </a:lnSpc>
              <a:spcBef>
                <a:spcPts val="0"/>
              </a:spcBef>
              <a:buClr>
                <a:srgbClr val="7F7F7F"/>
              </a:buClr>
              <a:buSzPct val="25000"/>
              <a:buFont typeface="Arial"/>
              <a:buNone/>
            </a:pPr>
            <a:r>
              <a:rPr lang="es-ES" sz="4800" b="1" dirty="0" smtClean="0">
                <a:solidFill>
                  <a:srgbClr val="7F7F7F"/>
                </a:solidFill>
              </a:rPr>
              <a:t>¿Qué sigue?</a:t>
            </a:r>
            <a:endParaRPr lang="es-ES" sz="4800" b="1"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Shape 382"/>
          <p:cNvSpPr txBox="1">
            <a:spLocks noGrp="1"/>
          </p:cNvSpPr>
          <p:nvPr>
            <p:ph type="body" idx="1"/>
          </p:nvPr>
        </p:nvSpPr>
        <p:spPr>
          <a:xfrm>
            <a:off x="457200" y="1600200"/>
            <a:ext cx="8229600" cy="2713500"/>
          </a:xfrm>
          <a:prstGeom prst="rect">
            <a:avLst/>
          </a:prstGeom>
          <a:noFill/>
          <a:ln>
            <a:noFill/>
          </a:ln>
        </p:spPr>
        <p:txBody>
          <a:bodyPr lIns="91425" tIns="45700" rIns="91425" bIns="45700" anchor="t" anchorCtr="0">
            <a:noAutofit/>
          </a:bodyPr>
          <a:lstStyle/>
          <a:p>
            <a:pPr marL="25400" marR="0" lvl="0" indent="0" algn="just" rtl="0">
              <a:lnSpc>
                <a:spcPct val="150000"/>
              </a:lnSpc>
              <a:spcBef>
                <a:spcPts val="0"/>
              </a:spcBef>
              <a:buClr>
                <a:schemeClr val="dk1"/>
              </a:buClr>
              <a:buSzPct val="100000"/>
              <a:buNone/>
            </a:pPr>
            <a:r>
              <a:rPr lang="es-ES" sz="3200" dirty="0">
                <a:solidFill>
                  <a:srgbClr val="7F7F7F"/>
                </a:solidFill>
              </a:rPr>
              <a:t>Hoy, el compromiso es cumplir con lo que decimos </a:t>
            </a:r>
            <a:r>
              <a:rPr lang="es-ES" sz="3200" dirty="0" smtClean="0">
                <a:solidFill>
                  <a:srgbClr val="7F7F7F"/>
                </a:solidFill>
              </a:rPr>
              <a:t>ser: el espacio de las ciudadanas y los ciudadanos libres.</a:t>
            </a:r>
            <a:endParaRPr lang="es-ES" sz="3200"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Shape 455"/>
          <p:cNvSpPr txBox="1">
            <a:spLocks noGrp="1"/>
          </p:cNvSpPr>
          <p:nvPr>
            <p:ph type="body" idx="1"/>
          </p:nvPr>
        </p:nvSpPr>
        <p:spPr>
          <a:xfrm>
            <a:off x="323528" y="248688"/>
            <a:ext cx="8568952" cy="5772600"/>
          </a:xfrm>
          <a:prstGeom prst="rect">
            <a:avLst/>
          </a:prstGeom>
          <a:noFill/>
          <a:ln>
            <a:noFill/>
          </a:ln>
        </p:spPr>
        <p:txBody>
          <a:bodyPr lIns="91425" tIns="45700" rIns="91425" bIns="45700" anchor="t" anchorCtr="0">
            <a:noAutofit/>
          </a:bodyPr>
          <a:lstStyle/>
          <a:p>
            <a:pPr marL="50800" indent="0" algn="just">
              <a:lnSpc>
                <a:spcPct val="150000"/>
              </a:lnSpc>
              <a:spcBef>
                <a:spcPts val="0"/>
              </a:spcBef>
              <a:buClr>
                <a:srgbClr val="666666"/>
              </a:buClr>
              <a:buSzPct val="100000"/>
              <a:buNone/>
            </a:pPr>
            <a:r>
              <a:rPr lang="es-ES" sz="2800" dirty="0" smtClean="0">
                <a:solidFill>
                  <a:schemeClr val="bg1">
                    <a:lumMod val="50000"/>
                  </a:schemeClr>
                </a:solidFill>
              </a:rPr>
              <a:t>Hemos despertado </a:t>
            </a:r>
            <a:r>
              <a:rPr lang="es-ES" sz="2800" dirty="0">
                <a:solidFill>
                  <a:schemeClr val="bg1">
                    <a:lumMod val="50000"/>
                  </a:schemeClr>
                </a:solidFill>
              </a:rPr>
              <a:t>en la gente la esperanza de un México en el que lo más importante son los ciudadanos, porque son ellos quienes deciden el rumbo del país</a:t>
            </a:r>
            <a:r>
              <a:rPr lang="es-ES" sz="2800" dirty="0" smtClean="0">
                <a:solidFill>
                  <a:schemeClr val="bg1">
                    <a:lumMod val="50000"/>
                  </a:schemeClr>
                </a:solidFill>
              </a:rPr>
              <a:t>.</a:t>
            </a:r>
            <a:endParaRPr lang="es-ES" sz="2800" dirty="0" smtClean="0">
              <a:solidFill>
                <a:srgbClr val="7F7F7F"/>
              </a:solidFill>
            </a:endParaRPr>
          </a:p>
          <a:p>
            <a:pPr marL="50800" lvl="0" indent="0" algn="just" rtl="0">
              <a:lnSpc>
                <a:spcPct val="150000"/>
              </a:lnSpc>
              <a:spcBef>
                <a:spcPts val="0"/>
              </a:spcBef>
              <a:buClr>
                <a:srgbClr val="666666"/>
              </a:buClr>
              <a:buSzPct val="100000"/>
              <a:buNone/>
            </a:pPr>
            <a:endParaRPr lang="es-ES" sz="2800" dirty="0">
              <a:solidFill>
                <a:srgbClr val="7F7F7F"/>
              </a:solidFill>
            </a:endParaRPr>
          </a:p>
          <a:p>
            <a:pPr marL="50800" lvl="0" indent="0" algn="just" rtl="0">
              <a:lnSpc>
                <a:spcPct val="150000"/>
              </a:lnSpc>
              <a:spcBef>
                <a:spcPts val="0"/>
              </a:spcBef>
              <a:buClr>
                <a:srgbClr val="666666"/>
              </a:buClr>
              <a:buSzPct val="100000"/>
              <a:buNone/>
            </a:pPr>
            <a:r>
              <a:rPr lang="es-ES" sz="2800" dirty="0" smtClean="0">
                <a:solidFill>
                  <a:srgbClr val="7F7F7F"/>
                </a:solidFill>
              </a:rPr>
              <a:t>Tenemos </a:t>
            </a:r>
            <a:r>
              <a:rPr lang="es-ES" sz="2800" dirty="0">
                <a:solidFill>
                  <a:srgbClr val="7F7F7F"/>
                </a:solidFill>
              </a:rPr>
              <a:t>que estar preparados para cumplir con </a:t>
            </a:r>
            <a:r>
              <a:rPr lang="es-ES" sz="2800" dirty="0" smtClean="0">
                <a:solidFill>
                  <a:srgbClr val="7F7F7F"/>
                </a:solidFill>
              </a:rPr>
              <a:t>nuestros principios y objetivos y así </a:t>
            </a:r>
            <a:r>
              <a:rPr lang="es-ES" sz="2800" dirty="0">
                <a:solidFill>
                  <a:srgbClr val="7F7F7F"/>
                </a:solidFill>
              </a:rPr>
              <a:t>cambiar la historia de México</a:t>
            </a:r>
            <a:r>
              <a:rPr lang="es-ES" sz="2800" dirty="0" smtClean="0">
                <a:solidFill>
                  <a:srgbClr val="7F7F7F"/>
                </a:solidFill>
              </a:rPr>
              <a:t>.</a:t>
            </a:r>
          </a:p>
          <a:p>
            <a:pPr marL="50800" lvl="0" indent="0" algn="just" rtl="0">
              <a:lnSpc>
                <a:spcPct val="150000"/>
              </a:lnSpc>
              <a:spcBef>
                <a:spcPts val="0"/>
              </a:spcBef>
              <a:buClr>
                <a:srgbClr val="666666"/>
              </a:buClr>
              <a:buSzPct val="100000"/>
              <a:buNone/>
            </a:pPr>
            <a:endParaRPr lang="es-ES" sz="2800" dirty="0">
              <a:solidFill>
                <a:srgbClr val="7F7F7F"/>
              </a:solidFill>
            </a:endParaRPr>
          </a:p>
          <a:p>
            <a:pPr marL="50800" lvl="0" indent="0" algn="just" rtl="0">
              <a:lnSpc>
                <a:spcPct val="150000"/>
              </a:lnSpc>
              <a:spcBef>
                <a:spcPts val="0"/>
              </a:spcBef>
              <a:buClr>
                <a:srgbClr val="666666"/>
              </a:buClr>
              <a:buSzPct val="100000"/>
              <a:buNone/>
            </a:pPr>
            <a:endParaRPr lang="es-ES" sz="2800" dirty="0">
              <a:solidFill>
                <a:srgbClr val="7F7F7F"/>
              </a:solidFill>
            </a:endParaRPr>
          </a:p>
        </p:txBody>
      </p:sp>
    </p:spTree>
    <p:extLst>
      <p:ext uri="{BB962C8B-B14F-4D97-AF65-F5344CB8AC3E}">
        <p14:creationId xmlns:p14="http://schemas.microsoft.com/office/powerpoint/2010/main" val="161875878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467544" y="764704"/>
            <a:ext cx="8496944" cy="4351338"/>
          </a:xfrm>
        </p:spPr>
        <p:txBody>
          <a:bodyPr/>
          <a:lstStyle/>
          <a:p>
            <a:pPr marL="0" indent="0" algn="just">
              <a:lnSpc>
                <a:spcPct val="150000"/>
              </a:lnSpc>
              <a:buNone/>
            </a:pPr>
            <a:r>
              <a:rPr lang="es-ES" sz="2800" dirty="0" smtClean="0">
                <a:solidFill>
                  <a:schemeClr val="bg1">
                    <a:lumMod val="50000"/>
                  </a:schemeClr>
                </a:solidFill>
              </a:rPr>
              <a:t>Para cambiar la historia de México, </a:t>
            </a:r>
            <a:r>
              <a:rPr lang="es-ES" sz="2800" dirty="0">
                <a:solidFill>
                  <a:schemeClr val="bg1">
                    <a:lumMod val="50000"/>
                  </a:schemeClr>
                </a:solidFill>
              </a:rPr>
              <a:t>e</a:t>
            </a:r>
            <a:r>
              <a:rPr lang="es-ES" sz="2800" dirty="0" smtClean="0">
                <a:solidFill>
                  <a:schemeClr val="bg1">
                    <a:lumMod val="50000"/>
                  </a:schemeClr>
                </a:solidFill>
              </a:rPr>
              <a:t>l </a:t>
            </a:r>
            <a:r>
              <a:rPr lang="es-ES" sz="2800" dirty="0">
                <a:solidFill>
                  <a:schemeClr val="bg1">
                    <a:lumMod val="50000"/>
                  </a:schemeClr>
                </a:solidFill>
              </a:rPr>
              <a:t>camino que vamos a recorrer está lleno de </a:t>
            </a:r>
            <a:r>
              <a:rPr lang="es-ES" sz="2800" dirty="0" smtClean="0">
                <a:solidFill>
                  <a:schemeClr val="bg1">
                    <a:lumMod val="50000"/>
                  </a:schemeClr>
                </a:solidFill>
              </a:rPr>
              <a:t>obstáculos; </a:t>
            </a:r>
            <a:r>
              <a:rPr lang="es-ES" sz="2800" dirty="0">
                <a:solidFill>
                  <a:schemeClr val="bg1">
                    <a:lumMod val="50000"/>
                  </a:schemeClr>
                </a:solidFill>
              </a:rPr>
              <a:t>de poderes, formales y fácticos, que no están dispuestos a abandonar los privilegios que han disfrutado por años. </a:t>
            </a:r>
            <a:r>
              <a:rPr lang="es-ES" sz="2800" dirty="0" smtClean="0">
                <a:solidFill>
                  <a:schemeClr val="bg1">
                    <a:lumMod val="50000"/>
                  </a:schemeClr>
                </a:solidFill>
              </a:rPr>
              <a:t>Nuestro deber es enfrentarlos y vencerlos. </a:t>
            </a:r>
            <a:endParaRPr lang="es-MX" sz="2800" dirty="0" smtClean="0">
              <a:solidFill>
                <a:schemeClr val="bg1">
                  <a:lumMod val="50000"/>
                </a:schemeClr>
              </a:solidFill>
            </a:endParaRP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21748431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7544" y="620688"/>
            <a:ext cx="8229600" cy="4525963"/>
          </a:xfrm>
        </p:spPr>
        <p:txBody>
          <a:bodyPr/>
          <a:lstStyle/>
          <a:p>
            <a:pPr marL="0" indent="0">
              <a:buNone/>
            </a:pPr>
            <a:endParaRPr lang="es-ES" sz="2800" dirty="0" smtClean="0">
              <a:solidFill>
                <a:schemeClr val="bg1">
                  <a:lumMod val="50000"/>
                </a:schemeClr>
              </a:solidFill>
            </a:endParaRPr>
          </a:p>
          <a:p>
            <a:pPr marL="0" indent="0">
              <a:buNone/>
            </a:pPr>
            <a:endParaRPr lang="es-ES" sz="2800" dirty="0">
              <a:solidFill>
                <a:schemeClr val="bg1">
                  <a:lumMod val="50000"/>
                </a:schemeClr>
              </a:solidFill>
            </a:endParaRPr>
          </a:p>
          <a:p>
            <a:pPr marL="0" indent="0">
              <a:buNone/>
            </a:pPr>
            <a:endParaRPr lang="es-ES" sz="2800" dirty="0" smtClean="0">
              <a:solidFill>
                <a:schemeClr val="bg1">
                  <a:lumMod val="50000"/>
                </a:schemeClr>
              </a:solidFill>
            </a:endParaRPr>
          </a:p>
          <a:p>
            <a:pPr marL="0" indent="0">
              <a:buNone/>
            </a:pPr>
            <a:r>
              <a:rPr lang="es-ES" sz="3600" b="1" dirty="0" smtClean="0">
                <a:solidFill>
                  <a:schemeClr val="bg1">
                    <a:lumMod val="50000"/>
                  </a:schemeClr>
                </a:solidFill>
              </a:rPr>
              <a:t>Para lograrlo tenemos que estar conscientes de:</a:t>
            </a:r>
            <a:endParaRPr lang="es-MX" sz="3600" b="1" dirty="0" smtClean="0">
              <a:solidFill>
                <a:schemeClr val="bg1">
                  <a:lumMod val="50000"/>
                </a:schemeClr>
              </a:solidFill>
            </a:endParaRP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39348736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6946" y="764704"/>
            <a:ext cx="7927502" cy="4351339"/>
          </a:xfrm>
        </p:spPr>
        <p:txBody>
          <a:bodyPr>
            <a:normAutofit/>
          </a:bodyPr>
          <a:lstStyle/>
          <a:p>
            <a:pPr marL="0" lvl="0" indent="0" algn="just">
              <a:lnSpc>
                <a:spcPct val="150000"/>
              </a:lnSpc>
              <a:buNone/>
            </a:pPr>
            <a:r>
              <a:rPr lang="es-ES" sz="2800" b="1" dirty="0">
                <a:solidFill>
                  <a:srgbClr val="7F7F7F"/>
                </a:solidFill>
              </a:rPr>
              <a:t>1. </a:t>
            </a:r>
            <a:r>
              <a:rPr lang="es-ES" sz="2800" dirty="0">
                <a:solidFill>
                  <a:srgbClr val="7F7F7F"/>
                </a:solidFill>
              </a:rPr>
              <a:t>Habrá que enfrentar la fragmentación que hoy </a:t>
            </a:r>
            <a:r>
              <a:rPr lang="es-ES" sz="2800" dirty="0" smtClean="0">
                <a:solidFill>
                  <a:srgbClr val="7F7F7F"/>
                </a:solidFill>
              </a:rPr>
              <a:t>vive el Movimiento Progresista: con un </a:t>
            </a:r>
            <a:r>
              <a:rPr lang="es-ES" sz="2800" dirty="0">
                <a:solidFill>
                  <a:srgbClr val="7F7F7F"/>
                </a:solidFill>
              </a:rPr>
              <a:t>PRD dividido y entregado al </a:t>
            </a:r>
            <a:r>
              <a:rPr lang="es-ES" sz="2800" dirty="0" smtClean="0">
                <a:solidFill>
                  <a:srgbClr val="7F7F7F"/>
                </a:solidFill>
              </a:rPr>
              <a:t>oficialismo y con una </a:t>
            </a:r>
            <a:r>
              <a:rPr lang="es-ES" sz="2800" dirty="0">
                <a:solidFill>
                  <a:srgbClr val="7F7F7F"/>
                </a:solidFill>
              </a:rPr>
              <a:t>postura de Morena que </a:t>
            </a:r>
            <a:r>
              <a:rPr lang="es-ES" sz="2800" dirty="0" smtClean="0">
                <a:solidFill>
                  <a:srgbClr val="7F7F7F"/>
                </a:solidFill>
              </a:rPr>
              <a:t>dejó de ser un amplio movimiento en el que todos cabíamos en busca de consolidarse como partido.</a:t>
            </a:r>
            <a:endParaRPr lang="es-MX" sz="2800" dirty="0">
              <a:solidFill>
                <a:srgbClr val="7F7F7F"/>
              </a:solidFill>
            </a:endParaRPr>
          </a:p>
        </p:txBody>
      </p:sp>
    </p:spTree>
    <p:extLst>
      <p:ext uri="{BB962C8B-B14F-4D97-AF65-F5344CB8AC3E}">
        <p14:creationId xmlns:p14="http://schemas.microsoft.com/office/powerpoint/2010/main" val="37481014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980728"/>
            <a:ext cx="8229600" cy="4525963"/>
          </a:xfrm>
        </p:spPr>
        <p:txBody>
          <a:bodyPr>
            <a:normAutofit/>
          </a:bodyPr>
          <a:lstStyle/>
          <a:p>
            <a:pPr marL="0" indent="0" algn="just">
              <a:lnSpc>
                <a:spcPct val="160000"/>
              </a:lnSpc>
              <a:buNone/>
            </a:pPr>
            <a:r>
              <a:rPr lang="es-ES" sz="2800" dirty="0">
                <a:solidFill>
                  <a:schemeClr val="bg1">
                    <a:lumMod val="50000"/>
                  </a:schemeClr>
                </a:solidFill>
              </a:rPr>
              <a:t>Enfrentar al PAN que está dispuesto a hacer lo que sea necesario, a pactar con quien convenga hacerlo, para regresar a los espacios de poder que perdió por sus malas gestiones y sus malos gobernantes. </a:t>
            </a:r>
            <a:endParaRPr lang="es-MX" sz="2800" dirty="0">
              <a:solidFill>
                <a:schemeClr val="bg1">
                  <a:lumMod val="50000"/>
                </a:schemeClr>
              </a:solidFill>
            </a:endParaRPr>
          </a:p>
        </p:txBody>
      </p:sp>
    </p:spTree>
    <p:extLst>
      <p:ext uri="{BB962C8B-B14F-4D97-AF65-F5344CB8AC3E}">
        <p14:creationId xmlns:p14="http://schemas.microsoft.com/office/powerpoint/2010/main" val="15457932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15205"/>
            <a:ext cx="8229600" cy="4525963"/>
          </a:xfrm>
        </p:spPr>
        <p:txBody>
          <a:bodyPr/>
          <a:lstStyle/>
          <a:p>
            <a:pPr marL="0" indent="0" algn="just">
              <a:lnSpc>
                <a:spcPct val="150000"/>
              </a:lnSpc>
              <a:buNone/>
            </a:pPr>
            <a:r>
              <a:rPr lang="es-ES" sz="2800" dirty="0" smtClean="0">
                <a:solidFill>
                  <a:schemeClr val="bg1">
                    <a:lumMod val="50000"/>
                  </a:schemeClr>
                </a:solidFill>
              </a:rPr>
              <a:t>Enfrentar al Partido Verde y a Nueva Alianza, entregados a los intereses del PRI y también enfrentar al «nuevo PRI», que regresó con sus viejas y malas prácticas, dispuesto a vender al país </a:t>
            </a:r>
            <a:r>
              <a:rPr lang="es-ES" sz="2800" dirty="0">
                <a:solidFill>
                  <a:schemeClr val="bg1">
                    <a:lumMod val="50000"/>
                  </a:schemeClr>
                </a:solidFill>
              </a:rPr>
              <a:t>y</a:t>
            </a:r>
            <a:r>
              <a:rPr lang="es-ES" sz="2800" dirty="0" smtClean="0">
                <a:solidFill>
                  <a:schemeClr val="bg1">
                    <a:lumMod val="50000"/>
                  </a:schemeClr>
                </a:solidFill>
              </a:rPr>
              <a:t> beneficiar a los grupos de poder de siempre y a defender sus intereses, aunque para lograrlo tenga que pasar por encima de los mexicanos.</a:t>
            </a:r>
            <a:endParaRPr lang="es-MX" sz="2800" dirty="0" smtClean="0">
              <a:solidFill>
                <a:schemeClr val="bg1">
                  <a:lumMod val="50000"/>
                </a:schemeClr>
              </a:solidFill>
            </a:endParaRPr>
          </a:p>
          <a:p>
            <a:pPr algn="just"/>
            <a:endParaRPr lang="es-MX" sz="2800" dirty="0">
              <a:solidFill>
                <a:schemeClr val="bg1">
                  <a:lumMod val="50000"/>
                </a:schemeClr>
              </a:solidFill>
            </a:endParaRPr>
          </a:p>
        </p:txBody>
      </p:sp>
    </p:spTree>
    <p:extLst>
      <p:ext uri="{BB962C8B-B14F-4D97-AF65-F5344CB8AC3E}">
        <p14:creationId xmlns:p14="http://schemas.microsoft.com/office/powerpoint/2010/main" val="26214850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15583" y="1424836"/>
            <a:ext cx="7886700" cy="4351339"/>
          </a:xfrm>
        </p:spPr>
        <p:txBody>
          <a:bodyPr>
            <a:normAutofit/>
          </a:bodyPr>
          <a:lstStyle/>
          <a:p>
            <a:pPr marL="0" indent="0" algn="just">
              <a:lnSpc>
                <a:spcPct val="140000"/>
              </a:lnSpc>
              <a:buNone/>
            </a:pPr>
            <a:r>
              <a:rPr lang="es-ES" sz="2800" b="1" dirty="0">
                <a:solidFill>
                  <a:schemeClr val="bg1">
                    <a:lumMod val="50000"/>
                  </a:schemeClr>
                </a:solidFill>
              </a:rPr>
              <a:t>2. </a:t>
            </a:r>
            <a:r>
              <a:rPr lang="es-ES" sz="2800" dirty="0">
                <a:solidFill>
                  <a:schemeClr val="bg1">
                    <a:lumMod val="50000"/>
                  </a:schemeClr>
                </a:solidFill>
              </a:rPr>
              <a:t>Tendremos que luchar dentro de un sistema político pervertido, cuya única aportación ha sido lograr que la participación electoral sea inequitativa; que impide el libre acceso de ciudadanos a la vida política; </a:t>
            </a:r>
            <a:endParaRPr lang="es-MX" sz="2800" dirty="0">
              <a:solidFill>
                <a:schemeClr val="bg1">
                  <a:lumMod val="50000"/>
                </a:schemeClr>
              </a:solidFill>
            </a:endParaRPr>
          </a:p>
        </p:txBody>
      </p:sp>
    </p:spTree>
    <p:extLst>
      <p:ext uri="{BB962C8B-B14F-4D97-AF65-F5344CB8AC3E}">
        <p14:creationId xmlns:p14="http://schemas.microsoft.com/office/powerpoint/2010/main" val="33737695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908720"/>
            <a:ext cx="8229600" cy="4525963"/>
          </a:xfrm>
        </p:spPr>
        <p:txBody>
          <a:bodyPr/>
          <a:lstStyle/>
          <a:p>
            <a:pPr marL="0" indent="0" algn="just">
              <a:lnSpc>
                <a:spcPct val="140000"/>
              </a:lnSpc>
              <a:buNone/>
            </a:pPr>
            <a:r>
              <a:rPr lang="es-ES" sz="2800" dirty="0" smtClean="0">
                <a:solidFill>
                  <a:schemeClr val="bg1">
                    <a:lumMod val="50000"/>
                  </a:schemeClr>
                </a:solidFill>
              </a:rPr>
              <a:t>Que </a:t>
            </a:r>
            <a:r>
              <a:rPr lang="es-ES" sz="2800" dirty="0">
                <a:solidFill>
                  <a:schemeClr val="bg1">
                    <a:lumMod val="50000"/>
                  </a:schemeClr>
                </a:solidFill>
              </a:rPr>
              <a:t>permite la intervención abusiva de los gobiernos de todos los niveles, federal, estatales y municipales, en favor de sus propios intereses partidistas y mantiene un sistema de reparto de prerrogativas económicas y de espacios en radio y televisión profundamente inequitativo. </a:t>
            </a:r>
            <a:endParaRPr lang="es-MX" sz="2800" dirty="0">
              <a:solidFill>
                <a:schemeClr val="bg1">
                  <a:lumMod val="50000"/>
                </a:schemeClr>
              </a:solidFill>
            </a:endParaRPr>
          </a:p>
          <a:p>
            <a:pPr marL="0" lvl="0" indent="0" algn="just">
              <a:lnSpc>
                <a:spcPct val="140000"/>
              </a:lnSpc>
              <a:buNone/>
            </a:pPr>
            <a:endParaRPr lang="es-MX" sz="2800" dirty="0">
              <a:solidFill>
                <a:schemeClr val="bg1">
                  <a:lumMod val="50000"/>
                </a:schemeClr>
              </a:solidFill>
            </a:endParaRP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29619391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268760"/>
            <a:ext cx="8229600" cy="4525963"/>
          </a:xfrm>
        </p:spPr>
        <p:txBody>
          <a:bodyPr/>
          <a:lstStyle/>
          <a:p>
            <a:pPr marL="0" lvl="0" indent="0" algn="just">
              <a:lnSpc>
                <a:spcPct val="140000"/>
              </a:lnSpc>
              <a:buNone/>
            </a:pPr>
            <a:r>
              <a:rPr lang="es-ES" sz="2800" dirty="0">
                <a:solidFill>
                  <a:schemeClr val="bg1">
                    <a:lumMod val="50000"/>
                  </a:schemeClr>
                </a:solidFill>
              </a:rPr>
              <a:t>Que además hace creer a la opinión pública, a los medios de comunicación y aun a los candidatos, que todos los partidos tienen los mismos recursos y oportunidades, cuando la realidad es en sentido contrario.</a:t>
            </a:r>
            <a:endParaRPr lang="es-MX" sz="2800" dirty="0">
              <a:solidFill>
                <a:schemeClr val="bg1">
                  <a:lumMod val="50000"/>
                </a:schemeClr>
              </a:solidFill>
            </a:endParaRP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35405844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63878" y="836712"/>
            <a:ext cx="7886700" cy="4351339"/>
          </a:xfrm>
        </p:spPr>
        <p:txBody>
          <a:bodyPr/>
          <a:lstStyle/>
          <a:p>
            <a:pPr marL="0" indent="0" algn="just">
              <a:lnSpc>
                <a:spcPct val="140000"/>
              </a:lnSpc>
              <a:buNone/>
            </a:pPr>
            <a:r>
              <a:rPr lang="es-ES" sz="2800" b="1" dirty="0">
                <a:solidFill>
                  <a:schemeClr val="bg1">
                    <a:lumMod val="50000"/>
                  </a:schemeClr>
                </a:solidFill>
              </a:rPr>
              <a:t>3. </a:t>
            </a:r>
            <a:r>
              <a:rPr lang="es-ES" sz="2800" dirty="0">
                <a:solidFill>
                  <a:schemeClr val="bg1">
                    <a:lumMod val="50000"/>
                  </a:schemeClr>
                </a:solidFill>
              </a:rPr>
              <a:t>Estos obstáculos </a:t>
            </a:r>
            <a:r>
              <a:rPr lang="es-ES_tradnl" sz="2800" dirty="0">
                <a:solidFill>
                  <a:schemeClr val="bg1">
                    <a:lumMod val="50000"/>
                  </a:schemeClr>
                </a:solidFill>
              </a:rPr>
              <a:t>pervierten </a:t>
            </a:r>
            <a:r>
              <a:rPr lang="es-ES" sz="2800" dirty="0">
                <a:solidFill>
                  <a:schemeClr val="bg1">
                    <a:lumMod val="50000"/>
                  </a:schemeClr>
                </a:solidFill>
              </a:rPr>
              <a:t>el ejercicio de la política y lo convierten en tema económico: obtener una candidatura cuesta; </a:t>
            </a:r>
            <a:r>
              <a:rPr lang="es-ES_tradnl" sz="2800" dirty="0">
                <a:solidFill>
                  <a:schemeClr val="bg1">
                    <a:lumMod val="50000"/>
                  </a:schemeClr>
                </a:solidFill>
              </a:rPr>
              <a:t>tener espacios o comentarios en radio, televisión o prensa escrita, cuesta igual que el trabajo en casillas. Todo cuesta. </a:t>
            </a:r>
            <a:endParaRPr lang="es-MX" sz="2800" dirty="0">
              <a:solidFill>
                <a:schemeClr val="bg1">
                  <a:lumMod val="50000"/>
                </a:schemeClr>
              </a:solidFill>
            </a:endParaRPr>
          </a:p>
        </p:txBody>
      </p:sp>
    </p:spTree>
    <p:extLst>
      <p:ext uri="{BB962C8B-B14F-4D97-AF65-F5344CB8AC3E}">
        <p14:creationId xmlns:p14="http://schemas.microsoft.com/office/powerpoint/2010/main" val="16202394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lgn="just">
              <a:lnSpc>
                <a:spcPct val="150000"/>
              </a:lnSpc>
              <a:buNone/>
            </a:pPr>
            <a:r>
              <a:rPr lang="es-ES_tradnl" sz="2800" dirty="0" smtClean="0">
                <a:solidFill>
                  <a:schemeClr val="bg1">
                    <a:lumMod val="50000"/>
                  </a:schemeClr>
                </a:solidFill>
              </a:rPr>
              <a:t>Han intentado convertir la acción política en un trabajo remunerado y han hecho a un lado el compromiso ideológico, para crear  incentivos que pervierten la naturaleza de la actividad política.</a:t>
            </a:r>
            <a:endParaRPr lang="es-MX" sz="2800" dirty="0" smtClean="0">
              <a:solidFill>
                <a:schemeClr val="bg1">
                  <a:lumMod val="50000"/>
                </a:schemeClr>
              </a:solidFill>
            </a:endParaRPr>
          </a:p>
          <a:p>
            <a:pPr algn="just">
              <a:lnSpc>
                <a:spcPct val="150000"/>
              </a:lnSpc>
            </a:pPr>
            <a:endParaRPr lang="es-MX" sz="2800" dirty="0">
              <a:solidFill>
                <a:schemeClr val="bg1">
                  <a:lumMod val="50000"/>
                </a:schemeClr>
              </a:solidFill>
            </a:endParaRPr>
          </a:p>
        </p:txBody>
      </p:sp>
    </p:spTree>
    <p:extLst>
      <p:ext uri="{BB962C8B-B14F-4D97-AF65-F5344CB8AC3E}">
        <p14:creationId xmlns:p14="http://schemas.microsoft.com/office/powerpoint/2010/main" val="28610116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lgn="just">
              <a:lnSpc>
                <a:spcPct val="140000"/>
              </a:lnSpc>
              <a:buNone/>
            </a:pPr>
            <a:r>
              <a:rPr lang="es-ES_tradnl" sz="2800" dirty="0">
                <a:solidFill>
                  <a:schemeClr val="bg1">
                    <a:lumMod val="50000"/>
                  </a:schemeClr>
                </a:solidFill>
              </a:rPr>
              <a:t>En nuestro país hay condiciones de profunda inequidad. Precisamente por eso debemos organizarnos,  racionalizar  y redefinir el enfoque de nuestro trabajo. </a:t>
            </a:r>
            <a:endParaRPr lang="es-MX" sz="2800" dirty="0">
              <a:solidFill>
                <a:schemeClr val="bg1">
                  <a:lumMod val="50000"/>
                </a:schemeClr>
              </a:solidFill>
            </a:endParaRPr>
          </a:p>
        </p:txBody>
      </p:sp>
    </p:spTree>
    <p:extLst>
      <p:ext uri="{BB962C8B-B14F-4D97-AF65-F5344CB8AC3E}">
        <p14:creationId xmlns:p14="http://schemas.microsoft.com/office/powerpoint/2010/main" val="19587087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lvl="0" indent="0" algn="just">
              <a:lnSpc>
                <a:spcPct val="140000"/>
              </a:lnSpc>
              <a:buNone/>
            </a:pPr>
            <a:r>
              <a:rPr lang="es-ES_tradnl" sz="2800" dirty="0">
                <a:solidFill>
                  <a:schemeClr val="bg1">
                    <a:lumMod val="50000"/>
                  </a:schemeClr>
                </a:solidFill>
              </a:rPr>
              <a:t>Tenemos que coordinarnos, unificar nuestra líneas discursivas y acciones, afinar todos nuestros mecanismos de trabajo para convertir nuestras palabras en acciones </a:t>
            </a:r>
            <a:r>
              <a:rPr lang="es-ES_tradnl" sz="2800" dirty="0" smtClean="0">
                <a:solidFill>
                  <a:schemeClr val="bg1">
                    <a:lumMod val="50000"/>
                  </a:schemeClr>
                </a:solidFill>
              </a:rPr>
              <a:t>reales</a:t>
            </a:r>
            <a:r>
              <a:rPr lang="es-ES_tradnl" sz="2800" dirty="0">
                <a:solidFill>
                  <a:schemeClr val="bg1">
                    <a:lumMod val="50000"/>
                  </a:schemeClr>
                </a:solidFill>
              </a:rPr>
              <a:t>:</a:t>
            </a:r>
            <a:endParaRPr lang="es-MX" sz="2800" dirty="0">
              <a:solidFill>
                <a:schemeClr val="bg1">
                  <a:lumMod val="50000"/>
                </a:schemeClr>
              </a:solidFill>
            </a:endParaRPr>
          </a:p>
          <a:p>
            <a:endParaRPr lang="es-MX" sz="2800" dirty="0">
              <a:solidFill>
                <a:schemeClr val="bg1">
                  <a:lumMod val="50000"/>
                </a:schemeClr>
              </a:solidFill>
            </a:endParaRPr>
          </a:p>
        </p:txBody>
      </p:sp>
    </p:spTree>
    <p:extLst>
      <p:ext uri="{BB962C8B-B14F-4D97-AF65-F5344CB8AC3E}">
        <p14:creationId xmlns:p14="http://schemas.microsoft.com/office/powerpoint/2010/main" val="38287517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body" idx="1"/>
          </p:nvPr>
        </p:nvSpPr>
        <p:spPr>
          <a:xfrm>
            <a:off x="457200" y="349449"/>
            <a:ext cx="8229600" cy="4884300"/>
          </a:xfrm>
          <a:prstGeom prst="rect">
            <a:avLst/>
          </a:prstGeom>
          <a:noFill/>
          <a:ln>
            <a:noFill/>
          </a:ln>
        </p:spPr>
        <p:txBody>
          <a:bodyPr lIns="91425" tIns="45700" rIns="91425" bIns="45700" anchor="t" anchorCtr="0">
            <a:noAutofit/>
          </a:bodyPr>
          <a:lstStyle/>
          <a:p>
            <a:pPr marL="527050" indent="-457200" algn="just">
              <a:lnSpc>
                <a:spcPct val="150000"/>
              </a:lnSpc>
              <a:spcBef>
                <a:spcPts val="0"/>
              </a:spcBef>
              <a:buClr>
                <a:srgbClr val="7F7F7F"/>
              </a:buClr>
              <a:buSzPct val="100000"/>
            </a:pPr>
            <a:r>
              <a:rPr lang="es-ES" sz="2800" dirty="0">
                <a:solidFill>
                  <a:srgbClr val="7F7F7F"/>
                </a:solidFill>
              </a:rPr>
              <a:t>Seguir avanzando en la construcción de nuestra </a:t>
            </a:r>
            <a:r>
              <a:rPr lang="es-ES" sz="2800" dirty="0" smtClean="0">
                <a:solidFill>
                  <a:srgbClr val="7F7F7F"/>
                </a:solidFill>
              </a:rPr>
              <a:t>identidad socialdemócrata.</a:t>
            </a:r>
            <a:r>
              <a:rPr lang="es-ES" sz="2800" dirty="0">
                <a:solidFill>
                  <a:srgbClr val="7F7F7F"/>
                </a:solidFill>
              </a:rPr>
              <a:t> </a:t>
            </a:r>
            <a:r>
              <a:rPr lang="es-ES" sz="2800" dirty="0" smtClean="0">
                <a:solidFill>
                  <a:srgbClr val="7F7F7F"/>
                </a:solidFill>
              </a:rPr>
              <a:t>Posicionar </a:t>
            </a:r>
            <a:r>
              <a:rPr lang="es-ES" sz="2800" dirty="0">
                <a:solidFill>
                  <a:srgbClr val="7F7F7F"/>
                </a:solidFill>
              </a:rPr>
              <a:t>nuestro discurso y líneas de acción, dentro y fuera </a:t>
            </a:r>
            <a:r>
              <a:rPr lang="es-ES" sz="2800" dirty="0" smtClean="0">
                <a:solidFill>
                  <a:srgbClr val="7F7F7F"/>
                </a:solidFill>
              </a:rPr>
              <a:t>de nuestro movimiento.</a:t>
            </a:r>
            <a:endParaRPr lang="es-ES" sz="2800" dirty="0">
              <a:solidFill>
                <a:srgbClr val="7F7F7F"/>
              </a:solidFill>
            </a:endParaRPr>
          </a:p>
          <a:p>
            <a:endParaRPr sz="2800" dirty="0"/>
          </a:p>
          <a:p>
            <a:pPr marL="527050" indent="-457200" algn="just">
              <a:lnSpc>
                <a:spcPct val="150000"/>
              </a:lnSpc>
              <a:spcBef>
                <a:spcPts val="0"/>
              </a:spcBef>
              <a:buClr>
                <a:srgbClr val="7F7F7F"/>
              </a:buClr>
              <a:buSzPct val="100000"/>
            </a:pPr>
            <a:r>
              <a:rPr lang="es-ES" sz="2800" dirty="0" smtClean="0">
                <a:solidFill>
                  <a:srgbClr val="7F7F7F"/>
                </a:solidFill>
              </a:rPr>
              <a:t>Capacitar, con los mejores contenidos, todos los órganos de dirección, así como a los afiliados y simpatizantes interesados.</a:t>
            </a:r>
          </a:p>
          <a:p>
            <a:endParaRPr sz="2800" dirty="0"/>
          </a:p>
        </p:txBody>
      </p:sp>
    </p:spTree>
    <p:extLst>
      <p:ext uri="{BB962C8B-B14F-4D97-AF65-F5344CB8AC3E}">
        <p14:creationId xmlns:p14="http://schemas.microsoft.com/office/powerpoint/2010/main" val="3924549255"/>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467544" y="476672"/>
            <a:ext cx="8229600" cy="2520280"/>
          </a:xfrm>
          <a:prstGeom prst="rect">
            <a:avLst/>
          </a:prstGeom>
          <a:noFill/>
          <a:ln>
            <a:noFill/>
          </a:ln>
        </p:spPr>
        <p:txBody>
          <a:bodyPr lIns="91425" tIns="45700" rIns="91425" bIns="45700" anchor="t" anchorCtr="0">
            <a:noAutofit/>
          </a:bodyPr>
          <a:lstStyle/>
          <a:p>
            <a:pPr marL="533400" indent="-457200" algn="just">
              <a:lnSpc>
                <a:spcPct val="150000"/>
              </a:lnSpc>
              <a:spcBef>
                <a:spcPts val="0"/>
              </a:spcBef>
              <a:buClrTx/>
              <a:buSzPct val="96000"/>
            </a:pPr>
            <a:r>
              <a:rPr lang="es-ES" sz="2800" dirty="0" smtClean="0">
                <a:solidFill>
                  <a:srgbClr val="7F7F7F"/>
                </a:solidFill>
              </a:rPr>
              <a:t>Innovar y modernizar los procesos de capacitación, las plataformas de gobierno y la forma de comunicarnos.</a:t>
            </a:r>
          </a:p>
          <a:p>
            <a:pPr marL="533400" indent="-457200" algn="just">
              <a:lnSpc>
                <a:spcPct val="150000"/>
              </a:lnSpc>
              <a:spcBef>
                <a:spcPts val="0"/>
              </a:spcBef>
              <a:buClrTx/>
              <a:buSzPct val="96000"/>
            </a:pPr>
            <a:endParaRPr lang="es-ES" sz="2800" dirty="0">
              <a:solidFill>
                <a:srgbClr val="7F7F7F"/>
              </a:solidFill>
            </a:endParaRPr>
          </a:p>
          <a:p>
            <a:pPr marL="533400" indent="-457200" algn="just">
              <a:lnSpc>
                <a:spcPct val="150000"/>
              </a:lnSpc>
              <a:spcBef>
                <a:spcPts val="0"/>
              </a:spcBef>
              <a:buClrTx/>
              <a:buSzPct val="96000"/>
            </a:pPr>
            <a:r>
              <a:rPr lang="es-ES" sz="2800" dirty="0" smtClean="0">
                <a:solidFill>
                  <a:srgbClr val="7F7F7F"/>
                </a:solidFill>
              </a:rPr>
              <a:t>Relanzar, con más fuerza que nunca, nuestros movimientos de mujeres y hombres, y asumir una agenda transversal y de vanguardia.</a:t>
            </a:r>
          </a:p>
          <a:p>
            <a:endParaRPr lang="es-ES" sz="2800" dirty="0">
              <a:solidFill>
                <a:srgbClr val="7F7F7F"/>
              </a:solidFill>
            </a:endParaRPr>
          </a:p>
          <a:p>
            <a:pPr marL="533400" indent="-457200" algn="just">
              <a:lnSpc>
                <a:spcPct val="150000"/>
              </a:lnSpc>
              <a:spcBef>
                <a:spcPts val="0"/>
              </a:spcBef>
              <a:buClrTx/>
              <a:buSzPct val="96000"/>
            </a:pPr>
            <a:endParaRPr lang="es-ES" sz="2800" dirty="0" smtClean="0">
              <a:solidFill>
                <a:srgbClr val="7F7F7F"/>
              </a:solidFill>
            </a:endParaRPr>
          </a:p>
          <a:p>
            <a:endParaRPr sz="2800" dirty="0">
              <a:solidFill>
                <a:srgbClr val="7F7F7F"/>
              </a:solidFill>
            </a:endParaRPr>
          </a:p>
          <a:p>
            <a:endParaRPr sz="2800" dirty="0" smtClean="0">
              <a:solidFill>
                <a:srgbClr val="7F7F7F"/>
              </a:solidFill>
            </a:endParaRPr>
          </a:p>
          <a:p>
            <a:endParaRPr sz="2800" dirty="0">
              <a:solidFill>
                <a:srgbClr val="7F7F7F"/>
              </a:solidFill>
            </a:endParaRPr>
          </a:p>
        </p:txBody>
      </p:sp>
    </p:spTree>
    <p:extLst>
      <p:ext uri="{BB962C8B-B14F-4D97-AF65-F5344CB8AC3E}">
        <p14:creationId xmlns:p14="http://schemas.microsoft.com/office/powerpoint/2010/main" val="417848585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Shape 417"/>
          <p:cNvSpPr txBox="1">
            <a:spLocks noGrp="1"/>
          </p:cNvSpPr>
          <p:nvPr>
            <p:ph type="body" idx="1"/>
          </p:nvPr>
        </p:nvSpPr>
        <p:spPr>
          <a:xfrm>
            <a:off x="457200" y="2085723"/>
            <a:ext cx="8229600" cy="2657400"/>
          </a:xfrm>
          <a:prstGeom prst="rect">
            <a:avLst/>
          </a:prstGeom>
          <a:noFill/>
          <a:ln>
            <a:noFill/>
          </a:ln>
        </p:spPr>
        <p:txBody>
          <a:bodyPr lIns="91425" tIns="45700" rIns="91425" bIns="45700" anchor="t" anchorCtr="0">
            <a:noAutofit/>
          </a:bodyPr>
          <a:lstStyle/>
          <a:p>
            <a:pPr marL="0" marR="0" lvl="0" indent="0" algn="just" rtl="0">
              <a:lnSpc>
                <a:spcPct val="150000"/>
              </a:lnSpc>
              <a:spcBef>
                <a:spcPts val="0"/>
              </a:spcBef>
              <a:buClr>
                <a:srgbClr val="7F7F7F"/>
              </a:buClr>
              <a:buSzPct val="25000"/>
              <a:buFont typeface="Arial"/>
              <a:buNone/>
            </a:pPr>
            <a:r>
              <a:rPr lang="es-ES" sz="3200">
                <a:solidFill>
                  <a:srgbClr val="7F7F7F"/>
                </a:solidFill>
              </a:rPr>
              <a:t>SELLO PROHIBIDO NO INNOVAR</a:t>
            </a:r>
          </a:p>
        </p:txBody>
      </p:sp>
      <p:pic>
        <p:nvPicPr>
          <p:cNvPr id="2051" name="Picture 3" descr="C:\Users\UsuarioEuzen\Desktop\PROHIBIDO NO INNOVAR-01.jpg"/>
          <p:cNvPicPr>
            <a:picLocks noChangeAspect="1" noChangeArrowheads="1"/>
          </p:cNvPicPr>
          <p:nvPr/>
        </p:nvPicPr>
        <p:blipFill>
          <a:blip r:embed="rId3"/>
          <a:srcRect/>
          <a:stretch>
            <a:fillRect/>
          </a:stretch>
        </p:blipFill>
        <p:spPr bwMode="auto">
          <a:xfrm>
            <a:off x="-454244" y="-387424"/>
            <a:ext cx="9598244" cy="7416824"/>
          </a:xfrm>
          <a:prstGeom prst="rect">
            <a:avLst/>
          </a:prstGeom>
          <a:noFill/>
        </p:spPr>
      </p:pic>
    </p:spTree>
    <p:extLst>
      <p:ext uri="{BB962C8B-B14F-4D97-AF65-F5344CB8AC3E}">
        <p14:creationId xmlns:p14="http://schemas.microsoft.com/office/powerpoint/2010/main" val="402875979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3" name="Rectángulo 2"/>
          <p:cNvSpPr/>
          <p:nvPr/>
        </p:nvSpPr>
        <p:spPr>
          <a:xfrm>
            <a:off x="323528" y="147886"/>
            <a:ext cx="8496944" cy="5873402"/>
          </a:xfrm>
          <a:prstGeom prst="rect">
            <a:avLst/>
          </a:prstGeom>
        </p:spPr>
        <p:txBody>
          <a:bodyPr wrap="square">
            <a:spAutoFit/>
          </a:bodyPr>
          <a:lstStyle/>
          <a:p>
            <a:pPr marL="419100" lvl="0" indent="-342900" algn="just">
              <a:lnSpc>
                <a:spcPct val="150000"/>
              </a:lnSpc>
              <a:buSzPct val="96000"/>
              <a:buFont typeface="Arial"/>
              <a:buChar char="•"/>
            </a:pPr>
            <a:r>
              <a:rPr lang="es-ES" sz="2800" dirty="0">
                <a:solidFill>
                  <a:srgbClr val="7F7F7F"/>
                </a:solidFill>
              </a:rPr>
              <a:t>Tenemos que recuperar a todos los ciudadanos que estén dispuestos a trabajar por México. Buscar perfiles ciudadanos comprometidos con causas ciudadanas</a:t>
            </a:r>
            <a:r>
              <a:rPr lang="es-ES" sz="2800" dirty="0" smtClean="0">
                <a:solidFill>
                  <a:srgbClr val="7F7F7F"/>
                </a:solidFill>
              </a:rPr>
              <a:t>.</a:t>
            </a:r>
          </a:p>
          <a:p>
            <a:pPr marL="419100" lvl="0" indent="-342900" algn="just">
              <a:lnSpc>
                <a:spcPct val="150000"/>
              </a:lnSpc>
              <a:buSzPct val="96000"/>
              <a:buFont typeface="Arial"/>
              <a:buChar char="•"/>
            </a:pPr>
            <a:endParaRPr lang="es-ES" sz="2800" dirty="0">
              <a:solidFill>
                <a:srgbClr val="7F7F7F"/>
              </a:solidFill>
            </a:endParaRPr>
          </a:p>
          <a:p>
            <a:pPr marL="419100" lvl="0" indent="-342900" algn="just">
              <a:lnSpc>
                <a:spcPct val="150000"/>
              </a:lnSpc>
              <a:buSzPct val="96000"/>
              <a:buFont typeface="Arial"/>
              <a:buChar char="•"/>
            </a:pPr>
            <a:r>
              <a:rPr lang="es-ES" sz="2800" dirty="0">
                <a:solidFill>
                  <a:srgbClr val="7F7F7F"/>
                </a:solidFill>
              </a:rPr>
              <a:t>Evitar que los espacios en Movimiento Ciudadano y las candidaturas sean utilizados como cuotas o favores a grupos de interés.</a:t>
            </a:r>
          </a:p>
          <a:p>
            <a:pPr marL="419100" lvl="0" indent="-342900" algn="just">
              <a:lnSpc>
                <a:spcPct val="150000"/>
              </a:lnSpc>
              <a:buSzPct val="96000"/>
              <a:buFont typeface="Arial"/>
              <a:buChar char="•"/>
            </a:pPr>
            <a:endParaRPr lang="es-ES" sz="2800" dirty="0">
              <a:solidFill>
                <a:srgbClr val="7F7F7F"/>
              </a:solidFill>
            </a:endParaRPr>
          </a:p>
        </p:txBody>
      </p:sp>
    </p:spTree>
    <p:extLst>
      <p:ext uri="{BB962C8B-B14F-4D97-AF65-F5344CB8AC3E}">
        <p14:creationId xmlns:p14="http://schemas.microsoft.com/office/powerpoint/2010/main" val="392136253"/>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Shape 428"/>
          <p:cNvSpPr txBox="1">
            <a:spLocks noGrp="1"/>
          </p:cNvSpPr>
          <p:nvPr>
            <p:ph type="body" idx="1"/>
          </p:nvPr>
        </p:nvSpPr>
        <p:spPr>
          <a:xfrm>
            <a:off x="457200" y="2085723"/>
            <a:ext cx="8229600" cy="2657400"/>
          </a:xfrm>
          <a:prstGeom prst="rect">
            <a:avLst/>
          </a:prstGeom>
          <a:noFill/>
          <a:ln>
            <a:noFill/>
          </a:ln>
        </p:spPr>
        <p:txBody>
          <a:bodyPr lIns="91425" tIns="45700" rIns="91425" bIns="45700" anchor="t" anchorCtr="0">
            <a:noAutofit/>
          </a:bodyPr>
          <a:lstStyle/>
          <a:p>
            <a:pPr marL="0" marR="0" lvl="0" indent="0" algn="just" rtl="0">
              <a:lnSpc>
                <a:spcPct val="150000"/>
              </a:lnSpc>
              <a:spcBef>
                <a:spcPts val="0"/>
              </a:spcBef>
              <a:buClr>
                <a:srgbClr val="7F7F7F"/>
              </a:buClr>
              <a:buSzPct val="25000"/>
              <a:buFont typeface="Arial"/>
              <a:buNone/>
            </a:pPr>
            <a:r>
              <a:rPr lang="es-ES" sz="3200">
                <a:solidFill>
                  <a:srgbClr val="7F7F7F"/>
                </a:solidFill>
              </a:rPr>
              <a:t>SELLO PROHIBIDO NO SUMAR</a:t>
            </a:r>
          </a:p>
        </p:txBody>
      </p:sp>
      <p:pic>
        <p:nvPicPr>
          <p:cNvPr id="429" name="Shape 429"/>
          <p:cNvPicPr preferRelativeResize="0"/>
          <p:nvPr/>
        </p:nvPicPr>
        <p:blipFill>
          <a:blip r:embed="rId3"/>
          <a:stretch>
            <a:fillRect/>
          </a:stretch>
        </p:blipFill>
        <p:spPr>
          <a:xfrm>
            <a:off x="0" y="-14575"/>
            <a:ext cx="9144000" cy="6872575"/>
          </a:xfrm>
          <a:prstGeom prst="rect">
            <a:avLst/>
          </a:prstGeom>
        </p:spPr>
      </p:pic>
    </p:spTree>
    <p:extLst>
      <p:ext uri="{BB962C8B-B14F-4D97-AF65-F5344CB8AC3E}">
        <p14:creationId xmlns:p14="http://schemas.microsoft.com/office/powerpoint/2010/main" val="79479110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body" idx="1"/>
          </p:nvPr>
        </p:nvSpPr>
        <p:spPr>
          <a:xfrm>
            <a:off x="457200" y="692696"/>
            <a:ext cx="8229600" cy="4060199"/>
          </a:xfrm>
          <a:prstGeom prst="rect">
            <a:avLst/>
          </a:prstGeom>
          <a:noFill/>
          <a:ln>
            <a:noFill/>
          </a:ln>
        </p:spPr>
        <p:txBody>
          <a:bodyPr lIns="91425" tIns="45700" rIns="91425" bIns="45700" anchor="t" anchorCtr="0">
            <a:noAutofit/>
          </a:bodyPr>
          <a:lstStyle/>
          <a:p>
            <a:pPr marL="533400" indent="-457200" algn="just">
              <a:lnSpc>
                <a:spcPct val="115000"/>
              </a:lnSpc>
              <a:spcBef>
                <a:spcPts val="0"/>
              </a:spcBef>
              <a:buClrTx/>
              <a:buSzPct val="100000"/>
            </a:pPr>
            <a:r>
              <a:rPr lang="es-ES" sz="2800" dirty="0">
                <a:solidFill>
                  <a:srgbClr val="7F7F7F"/>
                </a:solidFill>
              </a:rPr>
              <a:t>Estar al día sobre las posturas y acciones de Movimiento Ciudadano, a nivel nacional y en otros </a:t>
            </a:r>
            <a:r>
              <a:rPr lang="es-ES" sz="2800" dirty="0" smtClean="0">
                <a:solidFill>
                  <a:srgbClr val="7F7F7F"/>
                </a:solidFill>
              </a:rPr>
              <a:t>estados. Replicar </a:t>
            </a:r>
            <a:r>
              <a:rPr lang="es-ES" sz="2800" dirty="0">
                <a:solidFill>
                  <a:srgbClr val="7F7F7F"/>
                </a:solidFill>
              </a:rPr>
              <a:t>y llevar a la agenda estatal y local las posturas y acciones de Movimiento </a:t>
            </a:r>
            <a:r>
              <a:rPr lang="es-ES" sz="2800" dirty="0" smtClean="0">
                <a:solidFill>
                  <a:srgbClr val="7F7F7F"/>
                </a:solidFill>
              </a:rPr>
              <a:t>Ciudadano.</a:t>
            </a:r>
            <a:endParaRPr lang="es-ES" sz="2800" dirty="0">
              <a:solidFill>
                <a:srgbClr val="7F7F7F"/>
              </a:solidFill>
            </a:endParaRPr>
          </a:p>
          <a:p>
            <a:pPr>
              <a:buClrTx/>
            </a:pPr>
            <a:endParaRPr sz="2800" dirty="0">
              <a:solidFill>
                <a:srgbClr val="7F7F7F"/>
              </a:solidFill>
            </a:endParaRPr>
          </a:p>
          <a:p>
            <a:pPr marL="533400" indent="-457200" algn="just">
              <a:lnSpc>
                <a:spcPct val="150000"/>
              </a:lnSpc>
              <a:spcBef>
                <a:spcPts val="0"/>
              </a:spcBef>
              <a:buClrTx/>
              <a:buSzPct val="100000"/>
            </a:pPr>
            <a:r>
              <a:rPr lang="es-ES" sz="2800" dirty="0">
                <a:solidFill>
                  <a:srgbClr val="7F7F7F"/>
                </a:solidFill>
              </a:rPr>
              <a:t>Mantenerse informados sobre los temas más relevantes del </a:t>
            </a:r>
            <a:r>
              <a:rPr lang="es-ES" sz="2800" dirty="0" smtClean="0">
                <a:solidFill>
                  <a:srgbClr val="7F7F7F"/>
                </a:solidFill>
              </a:rPr>
              <a:t>país.</a:t>
            </a:r>
            <a:endParaRPr lang="es-ES" sz="2800" dirty="0">
              <a:solidFill>
                <a:srgbClr val="7F7F7F"/>
              </a:solidFill>
            </a:endParaRPr>
          </a:p>
          <a:p>
            <a:pPr>
              <a:buClrTx/>
            </a:pPr>
            <a:endParaRPr sz="2800" dirty="0">
              <a:solidFill>
                <a:srgbClr val="7F7F7F"/>
              </a:solidFill>
            </a:endParaRPr>
          </a:p>
        </p:txBody>
      </p:sp>
    </p:spTree>
    <p:extLst>
      <p:ext uri="{BB962C8B-B14F-4D97-AF65-F5344CB8AC3E}">
        <p14:creationId xmlns:p14="http://schemas.microsoft.com/office/powerpoint/2010/main" val="3508152053"/>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Shape 439"/>
          <p:cNvSpPr txBox="1">
            <a:spLocks noGrp="1"/>
          </p:cNvSpPr>
          <p:nvPr>
            <p:ph type="body" idx="1"/>
          </p:nvPr>
        </p:nvSpPr>
        <p:spPr>
          <a:xfrm>
            <a:off x="457200" y="2085723"/>
            <a:ext cx="8229600" cy="2657400"/>
          </a:xfrm>
          <a:prstGeom prst="rect">
            <a:avLst/>
          </a:prstGeom>
          <a:noFill/>
          <a:ln>
            <a:noFill/>
          </a:ln>
        </p:spPr>
        <p:txBody>
          <a:bodyPr lIns="91425" tIns="45700" rIns="91425" bIns="45700" anchor="t" anchorCtr="0">
            <a:noAutofit/>
          </a:bodyPr>
          <a:lstStyle/>
          <a:p>
            <a:pPr marL="0" marR="0" lvl="0" indent="0" algn="just" rtl="0">
              <a:lnSpc>
                <a:spcPct val="150000"/>
              </a:lnSpc>
              <a:spcBef>
                <a:spcPts val="0"/>
              </a:spcBef>
              <a:buClr>
                <a:srgbClr val="7F7F7F"/>
              </a:buClr>
              <a:buSzPct val="25000"/>
              <a:buFont typeface="Arial"/>
              <a:buNone/>
            </a:pPr>
            <a:r>
              <a:rPr lang="es-ES" sz="3200">
                <a:solidFill>
                  <a:srgbClr val="7F7F7F"/>
                </a:solidFill>
              </a:rPr>
              <a:t>SELLO PROHIBIDO NO INFORMARSE</a:t>
            </a:r>
          </a:p>
        </p:txBody>
      </p:sp>
      <p:pic>
        <p:nvPicPr>
          <p:cNvPr id="440" name="Shape 440"/>
          <p:cNvPicPr preferRelativeResize="0"/>
          <p:nvPr/>
        </p:nvPicPr>
        <p:blipFill>
          <a:blip r:embed="rId3"/>
          <a:stretch>
            <a:fillRect/>
          </a:stretch>
        </p:blipFill>
        <p:spPr>
          <a:xfrm>
            <a:off x="0" y="-122614"/>
            <a:ext cx="9144000" cy="7074090"/>
          </a:xfrm>
          <a:prstGeom prst="rect">
            <a:avLst/>
          </a:prstGeom>
        </p:spPr>
      </p:pic>
    </p:spTree>
    <p:extLst>
      <p:ext uri="{BB962C8B-B14F-4D97-AF65-F5344CB8AC3E}">
        <p14:creationId xmlns:p14="http://schemas.microsoft.com/office/powerpoint/2010/main" val="1353889555"/>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620688"/>
            <a:ext cx="8229600" cy="4525963"/>
          </a:xfrm>
        </p:spPr>
        <p:txBody>
          <a:bodyPr>
            <a:normAutofit fontScale="92500"/>
          </a:bodyPr>
          <a:lstStyle/>
          <a:p>
            <a:pPr marL="0" indent="0" algn="just">
              <a:lnSpc>
                <a:spcPct val="150000"/>
              </a:lnSpc>
              <a:buNone/>
            </a:pPr>
            <a:r>
              <a:rPr lang="es-ES_tradnl" sz="2800" dirty="0" smtClean="0">
                <a:solidFill>
                  <a:schemeClr val="bg1">
                    <a:lumMod val="50000"/>
                  </a:schemeClr>
                </a:solidFill>
              </a:rPr>
              <a:t>Vamos a demostrar </a:t>
            </a:r>
            <a:r>
              <a:rPr lang="es-ES_tradnl" sz="2800" dirty="0">
                <a:solidFill>
                  <a:schemeClr val="bg1">
                    <a:lumMod val="50000"/>
                  </a:schemeClr>
                </a:solidFill>
              </a:rPr>
              <a:t>que somos lo que decimos, que nuestro objetivo principal es ciudadanizar la </a:t>
            </a:r>
            <a:r>
              <a:rPr lang="es-ES_tradnl" sz="2800" dirty="0" smtClean="0">
                <a:solidFill>
                  <a:schemeClr val="bg1">
                    <a:lumMod val="50000"/>
                  </a:schemeClr>
                </a:solidFill>
              </a:rPr>
              <a:t>política: llenar los espacios de la política con la sociedad. </a:t>
            </a:r>
          </a:p>
          <a:p>
            <a:pPr marL="0" indent="0" algn="just">
              <a:lnSpc>
                <a:spcPct val="150000"/>
              </a:lnSpc>
              <a:buNone/>
            </a:pPr>
            <a:endParaRPr lang="es-ES_tradnl" sz="2800" dirty="0">
              <a:solidFill>
                <a:schemeClr val="bg1">
                  <a:lumMod val="50000"/>
                </a:schemeClr>
              </a:solidFill>
            </a:endParaRPr>
          </a:p>
          <a:p>
            <a:pPr marL="0" indent="0" algn="just">
              <a:lnSpc>
                <a:spcPct val="150000"/>
              </a:lnSpc>
              <a:buNone/>
            </a:pPr>
            <a:r>
              <a:rPr lang="es-ES_tradnl" sz="2800" dirty="0" smtClean="0">
                <a:solidFill>
                  <a:schemeClr val="bg1">
                    <a:lumMod val="50000"/>
                  </a:schemeClr>
                </a:solidFill>
              </a:rPr>
              <a:t>Estamos </a:t>
            </a:r>
            <a:r>
              <a:rPr lang="es-ES_tradnl" sz="2800" dirty="0">
                <a:solidFill>
                  <a:schemeClr val="bg1">
                    <a:lumMod val="50000"/>
                  </a:schemeClr>
                </a:solidFill>
              </a:rPr>
              <a:t>trabajando para lograrlo. </a:t>
            </a:r>
            <a:r>
              <a:rPr lang="es-ES_tradnl" sz="2800" dirty="0" smtClean="0">
                <a:solidFill>
                  <a:schemeClr val="bg1">
                    <a:lumMod val="50000"/>
                  </a:schemeClr>
                </a:solidFill>
              </a:rPr>
              <a:t>No habrá segunda oportunidad y no vamos a seguir postergando este objetivo ni esperar que alguien lo haga por nosotros.</a:t>
            </a:r>
            <a:endParaRPr lang="es-MX" sz="2800" dirty="0">
              <a:solidFill>
                <a:schemeClr val="bg1">
                  <a:lumMod val="50000"/>
                </a:schemeClr>
              </a:solidFill>
            </a:endParaRPr>
          </a:p>
        </p:txBody>
      </p:sp>
    </p:spTree>
    <p:extLst>
      <p:ext uri="{BB962C8B-B14F-4D97-AF65-F5344CB8AC3E}">
        <p14:creationId xmlns:p14="http://schemas.microsoft.com/office/powerpoint/2010/main" val="9182641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28650" y="2078018"/>
            <a:ext cx="7886700" cy="1325563"/>
          </a:xfrm>
        </p:spPr>
        <p:txBody>
          <a:bodyPr>
            <a:noAutofit/>
          </a:bodyPr>
          <a:lstStyle/>
          <a:p>
            <a:pPr algn="just">
              <a:lnSpc>
                <a:spcPct val="150000"/>
              </a:lnSpc>
            </a:pPr>
            <a:r>
              <a:rPr lang="es-ES_tradnl" sz="2800" dirty="0" smtClean="0">
                <a:solidFill>
                  <a:schemeClr val="bg1">
                    <a:lumMod val="50000"/>
                  </a:schemeClr>
                </a:solidFill>
                <a:latin typeface="+mn-lt"/>
              </a:rPr>
              <a:t>Este año enfrentaremos el reto de obtener, por primera vez, una representación digna en el Congreso del Estado de Coahuila, donde se elegirán 16 diputados de Mayoría Relativa y 9 de Representación Proporcional.</a:t>
            </a:r>
            <a:endParaRPr lang="es-MX" sz="2800" dirty="0">
              <a:solidFill>
                <a:schemeClr val="bg1">
                  <a:lumMod val="50000"/>
                </a:schemeClr>
              </a:solidFill>
              <a:latin typeface="+mn-lt"/>
            </a:endParaRPr>
          </a:p>
        </p:txBody>
      </p:sp>
    </p:spTree>
    <p:extLst>
      <p:ext uri="{BB962C8B-B14F-4D97-AF65-F5344CB8AC3E}">
        <p14:creationId xmlns:p14="http://schemas.microsoft.com/office/powerpoint/2010/main" val="19960819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28650" y="2078018"/>
            <a:ext cx="7886700" cy="1325563"/>
          </a:xfrm>
        </p:spPr>
        <p:txBody>
          <a:bodyPr>
            <a:noAutofit/>
          </a:bodyPr>
          <a:lstStyle/>
          <a:p>
            <a:pPr algn="just">
              <a:lnSpc>
                <a:spcPct val="150000"/>
              </a:lnSpc>
            </a:pPr>
            <a:r>
              <a:rPr lang="es-ES_tradnl" sz="2800" dirty="0" smtClean="0">
                <a:solidFill>
                  <a:schemeClr val="bg1">
                    <a:lumMod val="50000"/>
                  </a:schemeClr>
                </a:solidFill>
                <a:latin typeface="+mn-lt"/>
              </a:rPr>
              <a:t>De la misma manera, enfrentaremos la elección para integrar Ayuntamientos y el Congreso del Estado en Nayarit, en donde queremos que nuestra fuerza política crezca y se consolide.</a:t>
            </a:r>
            <a:endParaRPr lang="es-MX" sz="2800" dirty="0">
              <a:solidFill>
                <a:schemeClr val="bg1">
                  <a:lumMod val="50000"/>
                </a:schemeClr>
              </a:solidFill>
              <a:latin typeface="+mn-lt"/>
            </a:endParaRPr>
          </a:p>
        </p:txBody>
      </p:sp>
    </p:spTree>
    <p:extLst>
      <p:ext uri="{BB962C8B-B14F-4D97-AF65-F5344CB8AC3E}">
        <p14:creationId xmlns:p14="http://schemas.microsoft.com/office/powerpoint/2010/main" val="24802324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28650" y="2078018"/>
            <a:ext cx="7886700" cy="1325563"/>
          </a:xfrm>
        </p:spPr>
        <p:txBody>
          <a:bodyPr>
            <a:noAutofit/>
          </a:bodyPr>
          <a:lstStyle/>
          <a:p>
            <a:pPr algn="just">
              <a:lnSpc>
                <a:spcPct val="150000"/>
              </a:lnSpc>
            </a:pPr>
            <a:r>
              <a:rPr lang="es-ES_tradnl" sz="2800" dirty="0" smtClean="0">
                <a:solidFill>
                  <a:schemeClr val="bg1">
                    <a:lumMod val="50000"/>
                  </a:schemeClr>
                </a:solidFill>
                <a:latin typeface="+mn-lt"/>
              </a:rPr>
              <a:t>Nuestro mayor reto, sin embargo, y como lo establecimos el pasado lunes 17 de marzo, es el 2015</a:t>
            </a:r>
            <a:r>
              <a:rPr lang="es-ES_tradnl" sz="2800" dirty="0">
                <a:solidFill>
                  <a:schemeClr val="bg1">
                    <a:lumMod val="50000"/>
                  </a:schemeClr>
                </a:solidFill>
                <a:latin typeface="+mn-lt"/>
              </a:rPr>
              <a:t>.</a:t>
            </a:r>
            <a:r>
              <a:rPr lang="es-ES_tradnl" sz="2800" dirty="0" smtClean="0">
                <a:solidFill>
                  <a:schemeClr val="bg1">
                    <a:lumMod val="50000"/>
                  </a:schemeClr>
                </a:solidFill>
                <a:latin typeface="+mn-lt"/>
              </a:rPr>
              <a:t> El 7 de julio de ese año se celebrarán elecciones en México y, en ellas, las ciudadanas y ciudadanos libres elegiremos:</a:t>
            </a:r>
            <a:br>
              <a:rPr lang="es-ES_tradnl" sz="2800" dirty="0" smtClean="0">
                <a:solidFill>
                  <a:schemeClr val="bg1">
                    <a:lumMod val="50000"/>
                  </a:schemeClr>
                </a:solidFill>
                <a:latin typeface="+mn-lt"/>
              </a:rPr>
            </a:br>
            <a:endParaRPr lang="es-MX" sz="2800" dirty="0">
              <a:solidFill>
                <a:schemeClr val="bg1">
                  <a:lumMod val="50000"/>
                </a:schemeClr>
              </a:solidFill>
              <a:latin typeface="+mn-lt"/>
            </a:endParaRPr>
          </a:p>
        </p:txBody>
      </p:sp>
    </p:spTree>
    <p:extLst>
      <p:ext uri="{BB962C8B-B14F-4D97-AF65-F5344CB8AC3E}">
        <p14:creationId xmlns:p14="http://schemas.microsoft.com/office/powerpoint/2010/main" val="23807197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4400" b="1" dirty="0" smtClean="0">
                <a:solidFill>
                  <a:schemeClr val="bg1">
                    <a:lumMod val="50000"/>
                  </a:schemeClr>
                </a:solidFill>
                <a:latin typeface="+mn-lt"/>
              </a:rPr>
              <a:t>Elección Federal</a:t>
            </a:r>
            <a:endParaRPr lang="es-MX" sz="4400" b="1" dirty="0">
              <a:solidFill>
                <a:schemeClr val="bg1">
                  <a:lumMod val="50000"/>
                </a:schemeClr>
              </a:solidFill>
              <a:latin typeface="+mn-lt"/>
            </a:endParaRPr>
          </a:p>
        </p:txBody>
      </p:sp>
      <p:sp>
        <p:nvSpPr>
          <p:cNvPr id="3" name="Marcador de contenido 2"/>
          <p:cNvSpPr>
            <a:spLocks noGrp="1"/>
          </p:cNvSpPr>
          <p:nvPr>
            <p:ph idx="1"/>
          </p:nvPr>
        </p:nvSpPr>
        <p:spPr/>
        <p:txBody>
          <a:bodyPr/>
          <a:lstStyle/>
          <a:p>
            <a:pPr marL="0" indent="0" algn="ctr">
              <a:lnSpc>
                <a:spcPct val="140000"/>
              </a:lnSpc>
              <a:buNone/>
            </a:pPr>
            <a:endParaRPr lang="es-MX" sz="2800" b="1" dirty="0" smtClean="0">
              <a:solidFill>
                <a:schemeClr val="bg1">
                  <a:lumMod val="50000"/>
                </a:schemeClr>
              </a:solidFill>
            </a:endParaRPr>
          </a:p>
          <a:p>
            <a:pPr marL="0" indent="0" algn="ctr">
              <a:lnSpc>
                <a:spcPct val="140000"/>
              </a:lnSpc>
              <a:buNone/>
            </a:pPr>
            <a:r>
              <a:rPr lang="es-MX" sz="2800" b="1" dirty="0" smtClean="0">
                <a:solidFill>
                  <a:schemeClr val="bg1">
                    <a:lumMod val="50000"/>
                  </a:schemeClr>
                </a:solidFill>
              </a:rPr>
              <a:t>300 </a:t>
            </a:r>
            <a:r>
              <a:rPr lang="es-MX" sz="2800" dirty="0">
                <a:solidFill>
                  <a:schemeClr val="bg1">
                    <a:lumMod val="50000"/>
                  </a:schemeClr>
                </a:solidFill>
              </a:rPr>
              <a:t>diputados federales por mayoría relativa </a:t>
            </a:r>
          </a:p>
          <a:p>
            <a:pPr marL="0" indent="0" algn="ctr">
              <a:lnSpc>
                <a:spcPct val="140000"/>
              </a:lnSpc>
              <a:buNone/>
            </a:pPr>
            <a:r>
              <a:rPr lang="es-MX" sz="2800" b="1" dirty="0">
                <a:solidFill>
                  <a:schemeClr val="bg1">
                    <a:lumMod val="50000"/>
                  </a:schemeClr>
                </a:solidFill>
              </a:rPr>
              <a:t>200</a:t>
            </a:r>
            <a:r>
              <a:rPr lang="es-MX" sz="2800" dirty="0">
                <a:solidFill>
                  <a:schemeClr val="bg1">
                    <a:lumMod val="50000"/>
                  </a:schemeClr>
                </a:solidFill>
              </a:rPr>
              <a:t> diputados federales por representación proporcional</a:t>
            </a: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2853889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4400" b="1" dirty="0">
                <a:solidFill>
                  <a:schemeClr val="bg1">
                    <a:lumMod val="50000"/>
                  </a:schemeClr>
                </a:solidFill>
                <a:latin typeface="+mn-lt"/>
              </a:rPr>
              <a:t>Elección estatal</a:t>
            </a:r>
          </a:p>
        </p:txBody>
      </p:sp>
      <p:sp>
        <p:nvSpPr>
          <p:cNvPr id="3" name="Marcador de contenido 2"/>
          <p:cNvSpPr>
            <a:spLocks noGrp="1"/>
          </p:cNvSpPr>
          <p:nvPr>
            <p:ph idx="1"/>
          </p:nvPr>
        </p:nvSpPr>
        <p:spPr/>
        <p:txBody>
          <a:bodyPr/>
          <a:lstStyle/>
          <a:p>
            <a:pPr marL="0" indent="0" algn="ctr">
              <a:lnSpc>
                <a:spcPct val="140000"/>
              </a:lnSpc>
              <a:buNone/>
            </a:pPr>
            <a:endParaRPr lang="es-MX" sz="2800" b="1" dirty="0" smtClean="0">
              <a:solidFill>
                <a:schemeClr val="bg1">
                  <a:lumMod val="50000"/>
                </a:schemeClr>
              </a:solidFill>
            </a:endParaRPr>
          </a:p>
          <a:p>
            <a:pPr marL="0" indent="0" algn="ctr">
              <a:lnSpc>
                <a:spcPct val="140000"/>
              </a:lnSpc>
              <a:buNone/>
            </a:pPr>
            <a:r>
              <a:rPr lang="es-MX" sz="2800" b="1" dirty="0" smtClean="0">
                <a:solidFill>
                  <a:schemeClr val="bg1">
                    <a:lumMod val="50000"/>
                  </a:schemeClr>
                </a:solidFill>
              </a:rPr>
              <a:t>9</a:t>
            </a:r>
            <a:r>
              <a:rPr lang="es-MX" sz="2800" dirty="0" smtClean="0">
                <a:solidFill>
                  <a:schemeClr val="bg1">
                    <a:lumMod val="50000"/>
                  </a:schemeClr>
                </a:solidFill>
              </a:rPr>
              <a:t> </a:t>
            </a:r>
            <a:r>
              <a:rPr lang="es-MX" sz="2800" dirty="0">
                <a:solidFill>
                  <a:schemeClr val="bg1">
                    <a:lumMod val="50000"/>
                  </a:schemeClr>
                </a:solidFill>
              </a:rPr>
              <a:t>gobernadores </a:t>
            </a:r>
          </a:p>
          <a:p>
            <a:pPr marL="0" indent="0" algn="ctr">
              <a:lnSpc>
                <a:spcPct val="140000"/>
              </a:lnSpc>
              <a:buNone/>
            </a:pPr>
            <a:r>
              <a:rPr lang="es-MX" sz="2800" b="1" dirty="0">
                <a:solidFill>
                  <a:schemeClr val="bg1">
                    <a:lumMod val="50000"/>
                  </a:schemeClr>
                </a:solidFill>
              </a:rPr>
              <a:t>387</a:t>
            </a:r>
            <a:r>
              <a:rPr lang="es-MX" sz="2800" dirty="0">
                <a:solidFill>
                  <a:schemeClr val="bg1">
                    <a:lumMod val="50000"/>
                  </a:schemeClr>
                </a:solidFill>
              </a:rPr>
              <a:t> diputados locales por mayoría relativa </a:t>
            </a:r>
          </a:p>
          <a:p>
            <a:pPr marL="0" indent="0" algn="ctr">
              <a:lnSpc>
                <a:spcPct val="140000"/>
              </a:lnSpc>
              <a:buNone/>
            </a:pPr>
            <a:r>
              <a:rPr lang="es-MX" sz="2800" b="1" dirty="0">
                <a:solidFill>
                  <a:schemeClr val="bg1">
                    <a:lumMod val="50000"/>
                  </a:schemeClr>
                </a:solidFill>
              </a:rPr>
              <a:t>253</a:t>
            </a:r>
            <a:r>
              <a:rPr lang="es-MX" sz="2800" dirty="0">
                <a:solidFill>
                  <a:schemeClr val="bg1">
                    <a:lumMod val="50000"/>
                  </a:schemeClr>
                </a:solidFill>
              </a:rPr>
              <a:t> diputados locales por representación proporcional </a:t>
            </a: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30294293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4400" b="1" dirty="0">
                <a:solidFill>
                  <a:schemeClr val="bg1">
                    <a:lumMod val="50000"/>
                  </a:schemeClr>
                </a:solidFill>
                <a:latin typeface="+mn-lt"/>
              </a:rPr>
              <a:t>Elección municipal</a:t>
            </a:r>
          </a:p>
        </p:txBody>
      </p:sp>
      <p:sp>
        <p:nvSpPr>
          <p:cNvPr id="3" name="Marcador de contenido 2"/>
          <p:cNvSpPr>
            <a:spLocks noGrp="1"/>
          </p:cNvSpPr>
          <p:nvPr>
            <p:ph idx="1"/>
          </p:nvPr>
        </p:nvSpPr>
        <p:spPr>
          <a:xfrm>
            <a:off x="457200" y="1999381"/>
            <a:ext cx="8229600" cy="3661867"/>
          </a:xfrm>
        </p:spPr>
        <p:txBody>
          <a:bodyPr/>
          <a:lstStyle/>
          <a:p>
            <a:pPr marL="0" indent="0" algn="ctr">
              <a:lnSpc>
                <a:spcPct val="140000"/>
              </a:lnSpc>
              <a:buNone/>
            </a:pPr>
            <a:r>
              <a:rPr lang="es-MX" sz="2800" b="1" dirty="0" smtClean="0">
                <a:solidFill>
                  <a:schemeClr val="bg1">
                    <a:lumMod val="50000"/>
                  </a:schemeClr>
                </a:solidFill>
              </a:rPr>
              <a:t>1,089</a:t>
            </a:r>
            <a:r>
              <a:rPr lang="es-MX" sz="2800" dirty="0" smtClean="0">
                <a:solidFill>
                  <a:schemeClr val="bg1">
                    <a:lumMod val="50000"/>
                  </a:schemeClr>
                </a:solidFill>
              </a:rPr>
              <a:t> </a:t>
            </a:r>
            <a:r>
              <a:rPr lang="es-MX" sz="2800" dirty="0">
                <a:solidFill>
                  <a:schemeClr val="bg1">
                    <a:lumMod val="50000"/>
                  </a:schemeClr>
                </a:solidFill>
              </a:rPr>
              <a:t>presidentes municipales </a:t>
            </a:r>
          </a:p>
          <a:p>
            <a:pPr marL="0" indent="0" algn="ctr">
              <a:lnSpc>
                <a:spcPct val="140000"/>
              </a:lnSpc>
              <a:buNone/>
            </a:pPr>
            <a:r>
              <a:rPr lang="es-MX" sz="2800" b="1" dirty="0">
                <a:solidFill>
                  <a:schemeClr val="bg1">
                    <a:lumMod val="50000"/>
                  </a:schemeClr>
                </a:solidFill>
              </a:rPr>
              <a:t>1,162</a:t>
            </a:r>
            <a:r>
              <a:rPr lang="es-MX" sz="2800" dirty="0">
                <a:solidFill>
                  <a:schemeClr val="bg1">
                    <a:lumMod val="50000"/>
                  </a:schemeClr>
                </a:solidFill>
              </a:rPr>
              <a:t> síndicos</a:t>
            </a:r>
          </a:p>
          <a:p>
            <a:pPr marL="0" indent="0" algn="ctr">
              <a:lnSpc>
                <a:spcPct val="140000"/>
              </a:lnSpc>
              <a:buNone/>
            </a:pPr>
            <a:r>
              <a:rPr lang="es-MX" sz="2800" b="1" dirty="0">
                <a:solidFill>
                  <a:schemeClr val="bg1">
                    <a:lumMod val="50000"/>
                  </a:schemeClr>
                </a:solidFill>
              </a:rPr>
              <a:t>5,641</a:t>
            </a:r>
            <a:r>
              <a:rPr lang="es-MX" sz="2800" dirty="0">
                <a:solidFill>
                  <a:schemeClr val="bg1">
                    <a:lumMod val="50000"/>
                  </a:schemeClr>
                </a:solidFill>
              </a:rPr>
              <a:t> regidores por mayoría relativa </a:t>
            </a:r>
          </a:p>
          <a:p>
            <a:pPr marL="0" indent="0" algn="ctr">
              <a:lnSpc>
                <a:spcPct val="140000"/>
              </a:lnSpc>
              <a:buNone/>
            </a:pPr>
            <a:r>
              <a:rPr lang="es-MX" sz="2800" b="1" dirty="0">
                <a:solidFill>
                  <a:schemeClr val="bg1">
                    <a:lumMod val="50000"/>
                  </a:schemeClr>
                </a:solidFill>
              </a:rPr>
              <a:t>4,053</a:t>
            </a:r>
            <a:r>
              <a:rPr lang="es-MX" sz="2800" dirty="0">
                <a:solidFill>
                  <a:schemeClr val="bg1">
                    <a:lumMod val="50000"/>
                  </a:schemeClr>
                </a:solidFill>
              </a:rPr>
              <a:t> regidores por representación proporcional</a:t>
            </a: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17232887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223495"/>
            <a:ext cx="7886700" cy="4953471"/>
          </a:xfrm>
        </p:spPr>
        <p:txBody>
          <a:bodyPr>
            <a:normAutofit/>
          </a:bodyPr>
          <a:lstStyle/>
          <a:p>
            <a:pPr marL="0" indent="0" algn="just">
              <a:lnSpc>
                <a:spcPct val="140000"/>
              </a:lnSpc>
              <a:buNone/>
            </a:pPr>
            <a:endParaRPr lang="es-ES_tradnl" sz="2800" dirty="0" smtClean="0">
              <a:solidFill>
                <a:schemeClr val="bg1">
                  <a:lumMod val="50000"/>
                </a:schemeClr>
              </a:solidFill>
            </a:endParaRPr>
          </a:p>
          <a:p>
            <a:pPr marL="0" indent="0" algn="just">
              <a:lnSpc>
                <a:spcPct val="140000"/>
              </a:lnSpc>
              <a:buNone/>
            </a:pPr>
            <a:r>
              <a:rPr lang="es-ES_tradnl" sz="2800" dirty="0" smtClean="0">
                <a:solidFill>
                  <a:schemeClr val="bg1">
                    <a:lumMod val="50000"/>
                  </a:schemeClr>
                </a:solidFill>
              </a:rPr>
              <a:t>Nuestra </a:t>
            </a:r>
            <a:r>
              <a:rPr lang="es-ES_tradnl" sz="2800" dirty="0">
                <a:solidFill>
                  <a:schemeClr val="bg1">
                    <a:lumMod val="50000"/>
                  </a:schemeClr>
                </a:solidFill>
              </a:rPr>
              <a:t>tarea es ir por todos esos espacios para entregárselos a ciudadanas y ciudadanos libres. </a:t>
            </a:r>
            <a:endParaRPr lang="es-MX" sz="2800" dirty="0">
              <a:solidFill>
                <a:schemeClr val="bg1">
                  <a:lumMod val="50000"/>
                </a:schemeClr>
              </a:solidFill>
            </a:endParaRPr>
          </a:p>
        </p:txBody>
      </p:sp>
    </p:spTree>
    <p:extLst>
      <p:ext uri="{BB962C8B-B14F-4D97-AF65-F5344CB8AC3E}">
        <p14:creationId xmlns:p14="http://schemas.microsoft.com/office/powerpoint/2010/main" val="21623114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76672"/>
            <a:ext cx="8435280" cy="4525963"/>
          </a:xfrm>
        </p:spPr>
        <p:txBody>
          <a:bodyPr/>
          <a:lstStyle/>
          <a:p>
            <a:pPr marL="0" lvl="0" indent="0" algn="just">
              <a:lnSpc>
                <a:spcPct val="140000"/>
              </a:lnSpc>
              <a:buNone/>
            </a:pPr>
            <a:r>
              <a:rPr lang="es-ES_tradnl" sz="2600" dirty="0">
                <a:solidFill>
                  <a:schemeClr val="bg1">
                    <a:lumMod val="50000"/>
                  </a:schemeClr>
                </a:solidFill>
              </a:rPr>
              <a:t>Para lograrlo, necesitamos primero que los ciudadanos hagan suyo este movimiento, que se convenzan de que esta es la única opción para cambiar las cosas, la única forma real y honesta de «mover» a México. </a:t>
            </a:r>
            <a:endParaRPr lang="es-ES_tradnl" sz="2600" dirty="0" smtClean="0">
              <a:solidFill>
                <a:schemeClr val="bg1">
                  <a:lumMod val="50000"/>
                </a:schemeClr>
              </a:solidFill>
            </a:endParaRPr>
          </a:p>
          <a:p>
            <a:pPr marL="0" indent="0" algn="just">
              <a:buNone/>
            </a:pPr>
            <a:endParaRPr lang="es-MX" sz="2600" dirty="0">
              <a:solidFill>
                <a:schemeClr val="bg1">
                  <a:lumMod val="50000"/>
                </a:schemeClr>
              </a:solidFill>
            </a:endParaRPr>
          </a:p>
          <a:p>
            <a:pPr marL="0" indent="0" algn="just">
              <a:lnSpc>
                <a:spcPct val="150000"/>
              </a:lnSpc>
              <a:buNone/>
            </a:pPr>
            <a:r>
              <a:rPr lang="es-ES_tradnl" sz="2600" dirty="0" smtClean="0">
                <a:solidFill>
                  <a:schemeClr val="bg1">
                    <a:lumMod val="50000"/>
                  </a:schemeClr>
                </a:solidFill>
              </a:rPr>
              <a:t>Tenemos </a:t>
            </a:r>
            <a:r>
              <a:rPr lang="es-ES_tradnl" sz="2600" dirty="0">
                <a:solidFill>
                  <a:schemeClr val="bg1">
                    <a:lumMod val="50000"/>
                  </a:schemeClr>
                </a:solidFill>
              </a:rPr>
              <a:t>que hacer nuestro trabajo y hacerlo bien, especialmente en los estados donde tendremos </a:t>
            </a:r>
            <a:r>
              <a:rPr lang="es-ES_tradnl" sz="2600" dirty="0" smtClean="0">
                <a:solidFill>
                  <a:schemeClr val="bg1">
                    <a:lumMod val="50000"/>
                  </a:schemeClr>
                </a:solidFill>
              </a:rPr>
              <a:t>procesos.</a:t>
            </a:r>
            <a:endParaRPr lang="es-MX" sz="2600" dirty="0">
              <a:solidFill>
                <a:schemeClr val="bg1">
                  <a:lumMod val="50000"/>
                </a:schemeClr>
              </a:solidFill>
            </a:endParaRPr>
          </a:p>
        </p:txBody>
      </p:sp>
    </p:spTree>
    <p:extLst>
      <p:ext uri="{BB962C8B-B14F-4D97-AF65-F5344CB8AC3E}">
        <p14:creationId xmlns:p14="http://schemas.microsoft.com/office/powerpoint/2010/main" val="39662799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3878" y="5065916"/>
            <a:ext cx="7886700" cy="1325563"/>
          </a:xfrm>
        </p:spPr>
        <p:txBody>
          <a:bodyPr>
            <a:normAutofit/>
          </a:bodyPr>
          <a:lstStyle/>
          <a:p>
            <a:pPr lvl="0"/>
            <a:r>
              <a:rPr lang="es-MX" sz="3200" dirty="0">
                <a:solidFill>
                  <a:srgbClr val="E7E6E6">
                    <a:lumMod val="50000"/>
                  </a:srgbClr>
                </a:solidFill>
              </a:rPr>
              <a:t/>
            </a:r>
            <a:br>
              <a:rPr lang="es-MX" sz="3200" dirty="0">
                <a:solidFill>
                  <a:srgbClr val="E7E6E6">
                    <a:lumMod val="50000"/>
                  </a:srgbClr>
                </a:solidFill>
              </a:rPr>
            </a:br>
            <a:endParaRPr lang="es-MX" sz="3200" dirty="0">
              <a:latin typeface="+mn-lt"/>
            </a:endParaRPr>
          </a:p>
        </p:txBody>
      </p:sp>
      <p:sp>
        <p:nvSpPr>
          <p:cNvPr id="3" name="Marcador de contenido 2"/>
          <p:cNvSpPr>
            <a:spLocks noGrp="1"/>
          </p:cNvSpPr>
          <p:nvPr>
            <p:ph idx="1"/>
          </p:nvPr>
        </p:nvSpPr>
        <p:spPr>
          <a:xfrm>
            <a:off x="467544" y="332656"/>
            <a:ext cx="8352928" cy="4351338"/>
          </a:xfrm>
        </p:spPr>
        <p:txBody>
          <a:bodyPr>
            <a:noAutofit/>
          </a:bodyPr>
          <a:lstStyle/>
          <a:p>
            <a:pPr marL="0" indent="0" algn="just">
              <a:lnSpc>
                <a:spcPct val="140000"/>
              </a:lnSpc>
              <a:buNone/>
            </a:pPr>
            <a:r>
              <a:rPr lang="es-ES_tradnl" sz="2800" dirty="0" smtClean="0">
                <a:solidFill>
                  <a:schemeClr val="bg1">
                    <a:lumMod val="50000"/>
                  </a:schemeClr>
                </a:solidFill>
              </a:rPr>
              <a:t>Sonora</a:t>
            </a:r>
            <a:r>
              <a:rPr lang="es-ES_tradnl" sz="2800" dirty="0">
                <a:solidFill>
                  <a:schemeClr val="bg1">
                    <a:lumMod val="50000"/>
                  </a:schemeClr>
                </a:solidFill>
              </a:rPr>
              <a:t>, Baja California </a:t>
            </a:r>
            <a:r>
              <a:rPr lang="es-ES_tradnl" sz="2800" dirty="0" smtClean="0">
                <a:solidFill>
                  <a:schemeClr val="bg1">
                    <a:lumMod val="50000"/>
                  </a:schemeClr>
                </a:solidFill>
              </a:rPr>
              <a:t>Sur, Nuevo León, San </a:t>
            </a:r>
            <a:r>
              <a:rPr lang="es-ES_tradnl" sz="2800" dirty="0">
                <a:solidFill>
                  <a:schemeClr val="bg1">
                    <a:lumMod val="50000"/>
                  </a:schemeClr>
                </a:solidFill>
              </a:rPr>
              <a:t>Luis </a:t>
            </a:r>
            <a:r>
              <a:rPr lang="es-ES_tradnl" sz="2800" dirty="0" smtClean="0">
                <a:solidFill>
                  <a:schemeClr val="bg1">
                    <a:lumMod val="50000"/>
                  </a:schemeClr>
                </a:solidFill>
              </a:rPr>
              <a:t>Potosí, Querétaro</a:t>
            </a:r>
            <a:r>
              <a:rPr lang="es-ES_tradnl" sz="2800" dirty="0">
                <a:solidFill>
                  <a:schemeClr val="bg1">
                    <a:lumMod val="50000"/>
                  </a:schemeClr>
                </a:solidFill>
              </a:rPr>
              <a:t>, </a:t>
            </a:r>
            <a:r>
              <a:rPr lang="es-ES_tradnl" sz="2800" dirty="0" smtClean="0">
                <a:solidFill>
                  <a:schemeClr val="bg1">
                    <a:lumMod val="50000"/>
                  </a:schemeClr>
                </a:solidFill>
              </a:rPr>
              <a:t>Colima, </a:t>
            </a:r>
            <a:r>
              <a:rPr lang="es-ES_tradnl" sz="2800" dirty="0">
                <a:solidFill>
                  <a:schemeClr val="bg1">
                    <a:lumMod val="50000"/>
                  </a:schemeClr>
                </a:solidFill>
              </a:rPr>
              <a:t>Michoacán, </a:t>
            </a:r>
            <a:r>
              <a:rPr lang="es-ES_tradnl" sz="2800" dirty="0" smtClean="0">
                <a:solidFill>
                  <a:schemeClr val="bg1">
                    <a:lumMod val="50000"/>
                  </a:schemeClr>
                </a:solidFill>
              </a:rPr>
              <a:t>Guerrero, Campeche,</a:t>
            </a:r>
            <a:r>
              <a:rPr lang="es-ES_tradnl" sz="2800" dirty="0">
                <a:solidFill>
                  <a:schemeClr val="bg1">
                    <a:lumMod val="50000"/>
                  </a:schemeClr>
                </a:solidFill>
              </a:rPr>
              <a:t> </a:t>
            </a:r>
            <a:r>
              <a:rPr lang="es-ES_tradnl" sz="2800" dirty="0" smtClean="0">
                <a:solidFill>
                  <a:schemeClr val="bg1">
                    <a:lumMod val="50000"/>
                  </a:schemeClr>
                </a:solidFill>
              </a:rPr>
              <a:t>Jalisco</a:t>
            </a:r>
            <a:r>
              <a:rPr lang="es-ES_tradnl" sz="2800" dirty="0">
                <a:solidFill>
                  <a:schemeClr val="bg1">
                    <a:lumMod val="50000"/>
                  </a:schemeClr>
                </a:solidFill>
              </a:rPr>
              <a:t>,</a:t>
            </a:r>
            <a:r>
              <a:rPr lang="es-ES_tradnl" sz="2800" dirty="0" smtClean="0">
                <a:solidFill>
                  <a:schemeClr val="bg1">
                    <a:lumMod val="50000"/>
                  </a:schemeClr>
                </a:solidFill>
              </a:rPr>
              <a:t> </a:t>
            </a:r>
            <a:r>
              <a:rPr lang="es-ES_tradnl" sz="2800" dirty="0">
                <a:solidFill>
                  <a:schemeClr val="bg1">
                    <a:lumMod val="50000"/>
                  </a:schemeClr>
                </a:solidFill>
              </a:rPr>
              <a:t>Distrito Federal, Estado de </a:t>
            </a:r>
            <a:r>
              <a:rPr lang="es-ES_tradnl" sz="2800" dirty="0" smtClean="0">
                <a:solidFill>
                  <a:schemeClr val="bg1">
                    <a:lumMod val="50000"/>
                  </a:schemeClr>
                </a:solidFill>
              </a:rPr>
              <a:t>México, </a:t>
            </a:r>
            <a:r>
              <a:rPr lang="es-ES_tradnl" sz="2800" dirty="0">
                <a:solidFill>
                  <a:schemeClr val="bg1">
                    <a:lumMod val="50000"/>
                  </a:schemeClr>
                </a:solidFill>
              </a:rPr>
              <a:t>Morelos, </a:t>
            </a:r>
            <a:r>
              <a:rPr lang="es-ES_tradnl" sz="2800" dirty="0" smtClean="0">
                <a:solidFill>
                  <a:schemeClr val="bg1">
                    <a:lumMod val="50000"/>
                  </a:schemeClr>
                </a:solidFill>
              </a:rPr>
              <a:t>Guanajuato, Tabasco, Chiapas, Yucatán </a:t>
            </a:r>
            <a:r>
              <a:rPr lang="es-ES_tradnl" sz="2800" dirty="0">
                <a:solidFill>
                  <a:schemeClr val="bg1">
                    <a:lumMod val="50000"/>
                  </a:schemeClr>
                </a:solidFill>
              </a:rPr>
              <a:t>e Hidalgo. </a:t>
            </a:r>
            <a:endParaRPr lang="es-MX" sz="2800" dirty="0">
              <a:solidFill>
                <a:schemeClr val="bg1">
                  <a:lumMod val="50000"/>
                </a:schemeClr>
              </a:solidFill>
            </a:endParaRPr>
          </a:p>
          <a:p>
            <a:pPr marL="0" indent="0" algn="just">
              <a:lnSpc>
                <a:spcPct val="140000"/>
              </a:lnSpc>
              <a:buNone/>
            </a:pPr>
            <a:endParaRPr lang="es-MX" sz="2800" dirty="0">
              <a:solidFill>
                <a:schemeClr val="bg1">
                  <a:lumMod val="50000"/>
                </a:schemeClr>
              </a:solidFill>
            </a:endParaRPr>
          </a:p>
          <a:p>
            <a:pPr marL="0" indent="0" algn="just">
              <a:lnSpc>
                <a:spcPct val="140000"/>
              </a:lnSpc>
              <a:buNone/>
            </a:pPr>
            <a:r>
              <a:rPr lang="es-ES_tradnl" sz="2800" b="1" dirty="0">
                <a:solidFill>
                  <a:schemeClr val="bg1">
                    <a:lumMod val="50000"/>
                  </a:schemeClr>
                </a:solidFill>
              </a:rPr>
              <a:t>Tengan presente que éste es el tamaño del reto que tendremos que enfrentar.</a:t>
            </a:r>
            <a:endParaRPr lang="es-MX" sz="2800" b="1" dirty="0">
              <a:solidFill>
                <a:schemeClr val="bg1">
                  <a:lumMod val="50000"/>
                </a:schemeClr>
              </a:solidFill>
            </a:endParaRPr>
          </a:p>
        </p:txBody>
      </p:sp>
    </p:spTree>
    <p:extLst>
      <p:ext uri="{BB962C8B-B14F-4D97-AF65-F5344CB8AC3E}">
        <p14:creationId xmlns:p14="http://schemas.microsoft.com/office/powerpoint/2010/main" val="37624738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5536" y="1772816"/>
            <a:ext cx="8568952" cy="4351339"/>
          </a:xfrm>
        </p:spPr>
        <p:txBody>
          <a:bodyPr/>
          <a:lstStyle/>
          <a:p>
            <a:pPr marL="0" indent="0" algn="ctr">
              <a:lnSpc>
                <a:spcPct val="140000"/>
              </a:lnSpc>
              <a:buNone/>
            </a:pPr>
            <a:r>
              <a:rPr lang="es-ES_tradnl" sz="4400" b="1" dirty="0">
                <a:solidFill>
                  <a:schemeClr val="bg1">
                    <a:lumMod val="50000"/>
                  </a:schemeClr>
                </a:solidFill>
              </a:rPr>
              <a:t>¿Qué tenemos que hacer para </a:t>
            </a:r>
            <a:r>
              <a:rPr lang="es-ES_tradnl" sz="4400" b="1" dirty="0" smtClean="0">
                <a:solidFill>
                  <a:schemeClr val="bg1">
                    <a:lumMod val="50000"/>
                  </a:schemeClr>
                </a:solidFill>
              </a:rPr>
              <a:t>conquistar el 2015?</a:t>
            </a:r>
            <a:endParaRPr lang="es-MX" sz="4400" b="1" dirty="0">
              <a:solidFill>
                <a:schemeClr val="bg1">
                  <a:lumMod val="50000"/>
                </a:schemeClr>
              </a:solidFill>
            </a:endParaRPr>
          </a:p>
        </p:txBody>
      </p:sp>
    </p:spTree>
    <p:extLst>
      <p:ext uri="{BB962C8B-B14F-4D97-AF65-F5344CB8AC3E}">
        <p14:creationId xmlns:p14="http://schemas.microsoft.com/office/powerpoint/2010/main" val="35846450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135285"/>
            <a:ext cx="8229600" cy="4525963"/>
          </a:xfrm>
        </p:spPr>
        <p:txBody>
          <a:bodyPr/>
          <a:lstStyle/>
          <a:p>
            <a:pPr marL="0" indent="0" algn="just">
              <a:lnSpc>
                <a:spcPct val="150000"/>
              </a:lnSpc>
              <a:buNone/>
            </a:pPr>
            <a:r>
              <a:rPr lang="es-ES_tradnl" sz="2800" b="1" dirty="0" smtClean="0">
                <a:solidFill>
                  <a:schemeClr val="bg1">
                    <a:lumMod val="50000"/>
                  </a:schemeClr>
                </a:solidFill>
              </a:rPr>
              <a:t>1. </a:t>
            </a:r>
            <a:r>
              <a:rPr lang="es-ES_tradnl" sz="2800" dirty="0" smtClean="0">
                <a:solidFill>
                  <a:schemeClr val="bg1">
                    <a:lumMod val="50000"/>
                  </a:schemeClr>
                </a:solidFill>
              </a:rPr>
              <a:t>Asumir </a:t>
            </a:r>
            <a:r>
              <a:rPr lang="es-ES_tradnl" sz="2800" dirty="0">
                <a:solidFill>
                  <a:schemeClr val="bg1">
                    <a:lumMod val="50000"/>
                  </a:schemeClr>
                </a:solidFill>
              </a:rPr>
              <a:t>nuestra responsabilidad y entender que la congruencia nos exige olvidarnos de alianzas o coaliciones. Este movimiento sólo necesita la confianza de los ciudadanos para avanzar y enfrentar los procesos que vienen.</a:t>
            </a:r>
            <a:endParaRPr lang="es-MX" sz="2800" dirty="0">
              <a:solidFill>
                <a:schemeClr val="bg1">
                  <a:lumMod val="50000"/>
                </a:schemeClr>
              </a:solidFill>
            </a:endParaRPr>
          </a:p>
          <a:p>
            <a:endParaRPr lang="es-MX" sz="2800" dirty="0">
              <a:solidFill>
                <a:schemeClr val="bg1">
                  <a:lumMod val="50000"/>
                </a:schemeClr>
              </a:solidFill>
            </a:endParaRPr>
          </a:p>
        </p:txBody>
      </p:sp>
    </p:spTree>
    <p:extLst>
      <p:ext uri="{BB962C8B-B14F-4D97-AF65-F5344CB8AC3E}">
        <p14:creationId xmlns:p14="http://schemas.microsoft.com/office/powerpoint/2010/main" val="18674085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620688"/>
            <a:ext cx="8229600" cy="4525963"/>
          </a:xfrm>
        </p:spPr>
        <p:txBody>
          <a:bodyPr>
            <a:normAutofit lnSpcReduction="10000"/>
          </a:bodyPr>
          <a:lstStyle/>
          <a:p>
            <a:pPr marL="0" indent="0" algn="just">
              <a:lnSpc>
                <a:spcPct val="150000"/>
              </a:lnSpc>
              <a:buNone/>
            </a:pPr>
            <a:r>
              <a:rPr lang="es-ES_tradnl" sz="2800" b="1" dirty="0">
                <a:solidFill>
                  <a:schemeClr val="bg1">
                    <a:lumMod val="50000"/>
                  </a:schemeClr>
                </a:solidFill>
              </a:rPr>
              <a:t>2. </a:t>
            </a:r>
            <a:r>
              <a:rPr lang="es-ES_tradnl" sz="2800" dirty="0">
                <a:solidFill>
                  <a:schemeClr val="bg1">
                    <a:lumMod val="50000"/>
                  </a:schemeClr>
                </a:solidFill>
              </a:rPr>
              <a:t>Nunca más pensar que «mantener un registro» debe ser el objetivo primordial de este movimiento</a:t>
            </a:r>
            <a:r>
              <a:rPr lang="es-ES_tradnl" sz="2800" dirty="0" smtClean="0">
                <a:solidFill>
                  <a:schemeClr val="bg1">
                    <a:lumMod val="50000"/>
                  </a:schemeClr>
                </a:solidFill>
              </a:rPr>
              <a:t>. </a:t>
            </a:r>
            <a:r>
              <a:rPr lang="es-ES" sz="2800" dirty="0">
                <a:solidFill>
                  <a:srgbClr val="7F7F7F"/>
                </a:solidFill>
              </a:rPr>
              <a:t>Ya dejamos atrás la época de concentrarnos en mantener el registro. Si en 2012 logramos el 4% de la votación nacional, </a:t>
            </a:r>
            <a:r>
              <a:rPr lang="es-ES" sz="2800" dirty="0" smtClean="0">
                <a:solidFill>
                  <a:srgbClr val="7F7F7F"/>
                </a:solidFill>
              </a:rPr>
              <a:t>ahora </a:t>
            </a:r>
            <a:r>
              <a:rPr lang="es-ES" sz="2800" dirty="0">
                <a:solidFill>
                  <a:srgbClr val="7F7F7F"/>
                </a:solidFill>
              </a:rPr>
              <a:t>debemos conquistar metas ambiciosas y convertirnos en la tercera fuerza política nacional. </a:t>
            </a:r>
          </a:p>
          <a:p>
            <a:pPr marL="0" indent="0" algn="just">
              <a:lnSpc>
                <a:spcPct val="150000"/>
              </a:lnSpc>
              <a:buNone/>
            </a:pPr>
            <a:endParaRPr lang="es-MX" sz="2800" dirty="0">
              <a:solidFill>
                <a:schemeClr val="bg1">
                  <a:lumMod val="50000"/>
                </a:schemeClr>
              </a:solidFill>
            </a:endParaRPr>
          </a:p>
        </p:txBody>
      </p:sp>
    </p:spTree>
    <p:extLst>
      <p:ext uri="{BB962C8B-B14F-4D97-AF65-F5344CB8AC3E}">
        <p14:creationId xmlns:p14="http://schemas.microsoft.com/office/powerpoint/2010/main" val="9113894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7544" y="301798"/>
            <a:ext cx="8424936" cy="4351338"/>
          </a:xfrm>
        </p:spPr>
        <p:txBody>
          <a:bodyPr/>
          <a:lstStyle/>
          <a:p>
            <a:pPr marL="0" lvl="0" indent="0" algn="just">
              <a:lnSpc>
                <a:spcPct val="150000"/>
              </a:lnSpc>
              <a:buNone/>
            </a:pPr>
            <a:r>
              <a:rPr lang="es-ES_tradnl" sz="2600" dirty="0">
                <a:solidFill>
                  <a:srgbClr val="E7E6E6">
                    <a:lumMod val="50000"/>
                  </a:srgbClr>
                </a:solidFill>
              </a:rPr>
              <a:t>Quien crea que una meta </a:t>
            </a:r>
            <a:r>
              <a:rPr lang="es-ES_tradnl" sz="2600" dirty="0" smtClean="0">
                <a:solidFill>
                  <a:srgbClr val="E7E6E6">
                    <a:lumMod val="50000"/>
                  </a:srgbClr>
                </a:solidFill>
              </a:rPr>
              <a:t>menor </a:t>
            </a:r>
            <a:r>
              <a:rPr lang="es-ES_tradnl" sz="2600" dirty="0">
                <a:solidFill>
                  <a:srgbClr val="E7E6E6">
                    <a:lumMod val="50000"/>
                  </a:srgbClr>
                </a:solidFill>
              </a:rPr>
              <a:t>es digna de un movimiento de </a:t>
            </a:r>
            <a:r>
              <a:rPr lang="es-ES_tradnl" sz="2600" dirty="0" smtClean="0">
                <a:solidFill>
                  <a:srgbClr val="E7E6E6">
                    <a:lumMod val="50000"/>
                  </a:srgbClr>
                </a:solidFill>
              </a:rPr>
              <a:t>ciudadanos; quien </a:t>
            </a:r>
            <a:r>
              <a:rPr lang="es-ES_tradnl" sz="2600" dirty="0">
                <a:solidFill>
                  <a:srgbClr val="E7E6E6">
                    <a:lumMod val="50000"/>
                  </a:srgbClr>
                </a:solidFill>
              </a:rPr>
              <a:t>considere </a:t>
            </a:r>
            <a:r>
              <a:rPr lang="es-ES_tradnl" sz="2600" dirty="0" smtClean="0">
                <a:solidFill>
                  <a:srgbClr val="E7E6E6">
                    <a:lumMod val="50000"/>
                  </a:srgbClr>
                </a:solidFill>
              </a:rPr>
              <a:t>el reto </a:t>
            </a:r>
            <a:r>
              <a:rPr lang="es-ES_tradnl" sz="2600" dirty="0">
                <a:solidFill>
                  <a:srgbClr val="E7E6E6">
                    <a:lumMod val="50000"/>
                  </a:srgbClr>
                </a:solidFill>
              </a:rPr>
              <a:t>demasiado </a:t>
            </a:r>
            <a:r>
              <a:rPr lang="es-ES_tradnl" sz="2600" dirty="0" smtClean="0">
                <a:solidFill>
                  <a:srgbClr val="E7E6E6">
                    <a:lumMod val="50000"/>
                  </a:srgbClr>
                </a:solidFill>
              </a:rPr>
              <a:t>alto</a:t>
            </a:r>
            <a:r>
              <a:rPr lang="es-ES_tradnl" sz="2600" dirty="0">
                <a:solidFill>
                  <a:srgbClr val="E7E6E6">
                    <a:lumMod val="50000"/>
                  </a:srgbClr>
                </a:solidFill>
              </a:rPr>
              <a:t> </a:t>
            </a:r>
            <a:r>
              <a:rPr lang="es-ES_tradnl" sz="2600" dirty="0" smtClean="0">
                <a:solidFill>
                  <a:srgbClr val="E7E6E6">
                    <a:lumMod val="50000"/>
                  </a:srgbClr>
                </a:solidFill>
              </a:rPr>
              <a:t>y no </a:t>
            </a:r>
            <a:r>
              <a:rPr lang="es-ES_tradnl" sz="2600" dirty="0">
                <a:solidFill>
                  <a:srgbClr val="E7E6E6">
                    <a:lumMod val="50000"/>
                  </a:srgbClr>
                </a:solidFill>
              </a:rPr>
              <a:t>esté dispuesto a luchar y dar todo de sí para </a:t>
            </a:r>
            <a:r>
              <a:rPr lang="es-ES_tradnl" sz="2600" dirty="0" smtClean="0">
                <a:solidFill>
                  <a:srgbClr val="E7E6E6">
                    <a:lumMod val="50000"/>
                  </a:srgbClr>
                </a:solidFill>
              </a:rPr>
              <a:t>ganar espacios </a:t>
            </a:r>
            <a:r>
              <a:rPr lang="es-ES_tradnl" sz="2600" dirty="0">
                <a:solidFill>
                  <a:srgbClr val="E7E6E6">
                    <a:lumMod val="50000"/>
                  </a:srgbClr>
                </a:solidFill>
              </a:rPr>
              <a:t>para los </a:t>
            </a:r>
            <a:r>
              <a:rPr lang="es-ES_tradnl" sz="2600" dirty="0" smtClean="0">
                <a:solidFill>
                  <a:srgbClr val="E7E6E6">
                    <a:lumMod val="50000"/>
                  </a:srgbClr>
                </a:solidFill>
              </a:rPr>
              <a:t>ciudadanos; </a:t>
            </a:r>
            <a:r>
              <a:rPr lang="es-ES_tradnl" sz="2600" dirty="0">
                <a:solidFill>
                  <a:srgbClr val="E7E6E6">
                    <a:lumMod val="50000"/>
                  </a:srgbClr>
                </a:solidFill>
              </a:rPr>
              <a:t>es mejor que se haga a un lado hoy y deje su lugar a quien </a:t>
            </a:r>
            <a:r>
              <a:rPr lang="es-ES_tradnl" sz="2600" dirty="0" smtClean="0">
                <a:solidFill>
                  <a:srgbClr val="E7E6E6">
                    <a:lumMod val="50000"/>
                  </a:srgbClr>
                </a:solidFill>
              </a:rPr>
              <a:t>sí </a:t>
            </a:r>
            <a:r>
              <a:rPr lang="es-ES_tradnl" sz="2600" dirty="0">
                <a:solidFill>
                  <a:srgbClr val="E7E6E6">
                    <a:lumMod val="50000"/>
                  </a:srgbClr>
                </a:solidFill>
              </a:rPr>
              <a:t>esté dispuesto a asumir el reto de convertirnos en la fuerza más importante del polo progresista. </a:t>
            </a:r>
            <a:endParaRPr lang="es-MX" sz="2600" dirty="0">
              <a:solidFill>
                <a:srgbClr val="E7E6E6">
                  <a:lumMod val="50000"/>
                </a:srgbClr>
              </a:solidFill>
            </a:endParaRPr>
          </a:p>
          <a:p>
            <a:pPr marL="0" indent="0">
              <a:buNone/>
            </a:pPr>
            <a:endParaRPr lang="es-MX" sz="2600" dirty="0"/>
          </a:p>
        </p:txBody>
      </p:sp>
    </p:spTree>
    <p:extLst>
      <p:ext uri="{BB962C8B-B14F-4D97-AF65-F5344CB8AC3E}">
        <p14:creationId xmlns:p14="http://schemas.microsoft.com/office/powerpoint/2010/main" val="10739993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lgn="just">
              <a:lnSpc>
                <a:spcPct val="130000"/>
              </a:lnSpc>
              <a:buNone/>
            </a:pPr>
            <a:r>
              <a:rPr lang="es-ES_tradnl" sz="2800" b="1" dirty="0">
                <a:solidFill>
                  <a:schemeClr val="bg1">
                    <a:lumMod val="50000"/>
                  </a:schemeClr>
                </a:solidFill>
              </a:rPr>
              <a:t>3. </a:t>
            </a:r>
            <a:r>
              <a:rPr lang="es-ES_tradnl" sz="2800" dirty="0">
                <a:solidFill>
                  <a:schemeClr val="bg1">
                    <a:lumMod val="50000"/>
                  </a:schemeClr>
                </a:solidFill>
              </a:rPr>
              <a:t>Tenemos que construir una estructura sólida, coordinada, preparada y capaz, porque sólo con organización podremos lograr buenos resultados electorales. </a:t>
            </a:r>
            <a:endParaRPr lang="es-MX" sz="2800" dirty="0">
              <a:solidFill>
                <a:schemeClr val="bg1">
                  <a:lumMod val="50000"/>
                </a:schemeClr>
              </a:solidFill>
            </a:endParaRPr>
          </a:p>
        </p:txBody>
      </p:sp>
    </p:spTree>
    <p:extLst>
      <p:ext uri="{BB962C8B-B14F-4D97-AF65-F5344CB8AC3E}">
        <p14:creationId xmlns:p14="http://schemas.microsoft.com/office/powerpoint/2010/main" val="17098204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lvl="0" indent="0" algn="just">
              <a:lnSpc>
                <a:spcPct val="130000"/>
              </a:lnSpc>
              <a:buNone/>
            </a:pPr>
            <a:r>
              <a:rPr lang="es-ES_tradnl" sz="2800" dirty="0">
                <a:solidFill>
                  <a:schemeClr val="bg1">
                    <a:lumMod val="50000"/>
                  </a:schemeClr>
                </a:solidFill>
              </a:rPr>
              <a:t>Para eso, la primera responsabilidad es integrar las Comisiones Operativas Municipales en cabeceras distritales locales y federales, dejando de lado cuotas o intereses de grupos. </a:t>
            </a:r>
            <a:endParaRPr lang="es-MX" sz="2800" dirty="0">
              <a:solidFill>
                <a:schemeClr val="bg1">
                  <a:lumMod val="50000"/>
                </a:schemeClr>
              </a:solidFill>
            </a:endParaRPr>
          </a:p>
          <a:p>
            <a:pPr marL="0" indent="0">
              <a:buNone/>
            </a:pPr>
            <a:endParaRPr lang="es-MX" sz="2800" dirty="0">
              <a:solidFill>
                <a:schemeClr val="bg1">
                  <a:lumMod val="50000"/>
                </a:schemeClr>
              </a:solidFill>
            </a:endParaRPr>
          </a:p>
        </p:txBody>
      </p:sp>
    </p:spTree>
    <p:extLst>
      <p:ext uri="{BB962C8B-B14F-4D97-AF65-F5344CB8AC3E}">
        <p14:creationId xmlns:p14="http://schemas.microsoft.com/office/powerpoint/2010/main" val="398663353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063277"/>
            <a:ext cx="8229600" cy="4525963"/>
          </a:xfrm>
        </p:spPr>
        <p:txBody>
          <a:bodyPr/>
          <a:lstStyle/>
          <a:p>
            <a:pPr marL="0" indent="0" algn="just">
              <a:lnSpc>
                <a:spcPct val="150000"/>
              </a:lnSpc>
              <a:buNone/>
            </a:pPr>
            <a:r>
              <a:rPr lang="es-ES_tradnl" sz="2800" dirty="0" smtClean="0">
                <a:solidFill>
                  <a:schemeClr val="bg1">
                    <a:lumMod val="50000"/>
                  </a:schemeClr>
                </a:solidFill>
              </a:rPr>
              <a:t>Buscar a nuestros regidores, involucrarlos tanto en la atención de las demandas ciudadanas como en la promoción de Movimiento Ciudadano. Reclutar y capacitar representantes para cubrir el mayor número de casillas.</a:t>
            </a:r>
            <a:endParaRPr lang="es-MX" sz="2800" dirty="0">
              <a:solidFill>
                <a:schemeClr val="bg1">
                  <a:lumMod val="50000"/>
                </a:schemeClr>
              </a:solidFill>
            </a:endParaRPr>
          </a:p>
        </p:txBody>
      </p:sp>
    </p:spTree>
    <p:extLst>
      <p:ext uri="{BB962C8B-B14F-4D97-AF65-F5344CB8AC3E}">
        <p14:creationId xmlns:p14="http://schemas.microsoft.com/office/powerpoint/2010/main" val="412623778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836712"/>
            <a:ext cx="8229600" cy="4525963"/>
          </a:xfrm>
        </p:spPr>
        <p:txBody>
          <a:bodyPr/>
          <a:lstStyle/>
          <a:p>
            <a:pPr marL="0" indent="0" algn="just">
              <a:lnSpc>
                <a:spcPct val="130000"/>
              </a:lnSpc>
              <a:buNone/>
            </a:pPr>
            <a:r>
              <a:rPr lang="es-ES_tradnl" sz="2800" b="1" dirty="0">
                <a:solidFill>
                  <a:schemeClr val="bg1">
                    <a:lumMod val="50000"/>
                  </a:schemeClr>
                </a:solidFill>
              </a:rPr>
              <a:t>4. </a:t>
            </a:r>
            <a:r>
              <a:rPr lang="es-ES_tradnl" sz="2800" dirty="0">
                <a:solidFill>
                  <a:schemeClr val="bg1">
                    <a:lumMod val="50000"/>
                  </a:schemeClr>
                </a:solidFill>
              </a:rPr>
              <a:t>Entender que en la correcta elección de nuestros candidatos estará el éxito de nuestro proyecto. Para nuestras candidaturas debemos buscar perfiles ciudadanos, actores destacados en sus regiones, y bajo ninguna circunstancia repartir candidaturas como si fueran cuotas de grupos de interés.</a:t>
            </a:r>
            <a:endParaRPr lang="es-MX" sz="2800" dirty="0">
              <a:solidFill>
                <a:schemeClr val="bg1">
                  <a:lumMod val="50000"/>
                </a:schemeClr>
              </a:solidFill>
            </a:endParaRPr>
          </a:p>
          <a:p>
            <a:endParaRPr lang="es-MX" sz="2800" dirty="0">
              <a:solidFill>
                <a:schemeClr val="bg1">
                  <a:lumMod val="50000"/>
                </a:schemeClr>
              </a:solidFill>
            </a:endParaRPr>
          </a:p>
        </p:txBody>
      </p:sp>
    </p:spTree>
    <p:extLst>
      <p:ext uri="{BB962C8B-B14F-4D97-AF65-F5344CB8AC3E}">
        <p14:creationId xmlns:p14="http://schemas.microsoft.com/office/powerpoint/2010/main" val="203531419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87213"/>
            <a:ext cx="8229600" cy="4525963"/>
          </a:xfrm>
        </p:spPr>
        <p:txBody>
          <a:bodyPr>
            <a:noAutofit/>
          </a:bodyPr>
          <a:lstStyle/>
          <a:p>
            <a:pPr marL="0" indent="0" algn="just">
              <a:lnSpc>
                <a:spcPct val="130000"/>
              </a:lnSpc>
              <a:buNone/>
            </a:pPr>
            <a:r>
              <a:rPr lang="es-ES_tradnl" sz="2800" b="1" dirty="0">
                <a:solidFill>
                  <a:schemeClr val="bg1">
                    <a:lumMod val="50000"/>
                  </a:schemeClr>
                </a:solidFill>
              </a:rPr>
              <a:t>5. </a:t>
            </a:r>
            <a:r>
              <a:rPr lang="es-ES_tradnl" sz="2800" dirty="0">
                <a:solidFill>
                  <a:schemeClr val="bg1">
                    <a:lumMod val="50000"/>
                  </a:schemeClr>
                </a:solidFill>
              </a:rPr>
              <a:t>Es nuestra obligación rescatar el trabajo de la gente que ha participado en Movimiento Ciudadano y que ahora está alejada de </a:t>
            </a:r>
            <a:r>
              <a:rPr lang="es-ES_tradnl" sz="2800" dirty="0" smtClean="0">
                <a:solidFill>
                  <a:schemeClr val="bg1">
                    <a:lumMod val="50000"/>
                  </a:schemeClr>
                </a:solidFill>
              </a:rPr>
              <a:t>nosotros.</a:t>
            </a:r>
          </a:p>
          <a:p>
            <a:pPr marL="0" indent="0" algn="just">
              <a:lnSpc>
                <a:spcPct val="130000"/>
              </a:lnSpc>
              <a:buNone/>
            </a:pPr>
            <a:endParaRPr lang="es-ES_tradnl" sz="2800" dirty="0">
              <a:solidFill>
                <a:schemeClr val="bg1">
                  <a:lumMod val="50000"/>
                </a:schemeClr>
              </a:solidFill>
            </a:endParaRPr>
          </a:p>
          <a:p>
            <a:pPr marL="0" lvl="0" indent="0" algn="just">
              <a:lnSpc>
                <a:spcPct val="130000"/>
              </a:lnSpc>
              <a:buNone/>
            </a:pPr>
            <a:r>
              <a:rPr lang="es-ES_tradnl" sz="2800" dirty="0">
                <a:solidFill>
                  <a:srgbClr val="E7E6E6">
                    <a:lumMod val="50000"/>
                  </a:srgbClr>
                </a:solidFill>
              </a:rPr>
              <a:t>Buscar a quienes fueron nuestros representantes </a:t>
            </a:r>
            <a:r>
              <a:rPr lang="es-ES_tradnl" sz="2800" dirty="0" smtClean="0">
                <a:solidFill>
                  <a:srgbClr val="E7E6E6">
                    <a:lumMod val="50000"/>
                  </a:srgbClr>
                </a:solidFill>
              </a:rPr>
              <a:t>populares </a:t>
            </a:r>
            <a:r>
              <a:rPr lang="es-ES_tradnl" sz="2800" dirty="0">
                <a:solidFill>
                  <a:srgbClr val="E7E6E6">
                    <a:lumMod val="50000"/>
                  </a:srgbClr>
                </a:solidFill>
              </a:rPr>
              <a:t>y a todo aquel que </a:t>
            </a:r>
            <a:r>
              <a:rPr lang="es-ES_tradnl" sz="2800" dirty="0" smtClean="0">
                <a:solidFill>
                  <a:srgbClr val="E7E6E6">
                    <a:lumMod val="50000"/>
                  </a:srgbClr>
                </a:solidFill>
              </a:rPr>
              <a:t>haya colaborado </a:t>
            </a:r>
            <a:r>
              <a:rPr lang="es-ES_tradnl" sz="2800" dirty="0">
                <a:solidFill>
                  <a:srgbClr val="E7E6E6">
                    <a:lumMod val="50000"/>
                  </a:srgbClr>
                </a:solidFill>
              </a:rPr>
              <a:t>con nosotros; </a:t>
            </a:r>
            <a:r>
              <a:rPr lang="es-ES_tradnl" sz="2800" dirty="0" smtClean="0">
                <a:solidFill>
                  <a:srgbClr val="E7E6E6">
                    <a:lumMod val="50000"/>
                  </a:srgbClr>
                </a:solidFill>
              </a:rPr>
              <a:t>encontrarlos </a:t>
            </a:r>
            <a:r>
              <a:rPr lang="es-ES_tradnl" sz="2800" dirty="0">
                <a:solidFill>
                  <a:srgbClr val="E7E6E6">
                    <a:lumMod val="50000"/>
                  </a:srgbClr>
                </a:solidFill>
              </a:rPr>
              <a:t>y recuperarlos, lograr que se sientan parte de nuevo </a:t>
            </a:r>
            <a:r>
              <a:rPr lang="es-ES_tradnl" sz="2800" dirty="0" smtClean="0">
                <a:solidFill>
                  <a:srgbClr val="E7E6E6">
                    <a:lumMod val="50000"/>
                  </a:srgbClr>
                </a:solidFill>
              </a:rPr>
              <a:t>de este </a:t>
            </a:r>
            <a:r>
              <a:rPr lang="es-ES_tradnl" sz="2800" dirty="0">
                <a:solidFill>
                  <a:srgbClr val="E7E6E6">
                    <a:lumMod val="50000"/>
                  </a:srgbClr>
                </a:solidFill>
              </a:rPr>
              <a:t>movimiento.</a:t>
            </a:r>
            <a:endParaRPr lang="es-MX" sz="2800" dirty="0">
              <a:solidFill>
                <a:srgbClr val="E7E6E6">
                  <a:lumMod val="50000"/>
                </a:srgbClr>
              </a:solidFill>
            </a:endParaRPr>
          </a:p>
          <a:p>
            <a:pPr marL="0" indent="0" algn="just">
              <a:lnSpc>
                <a:spcPct val="130000"/>
              </a:lnSpc>
              <a:buNone/>
            </a:pPr>
            <a:endParaRPr lang="es-MX" sz="2800" dirty="0">
              <a:solidFill>
                <a:schemeClr val="bg1">
                  <a:lumMod val="50000"/>
                </a:schemeClr>
              </a:solidFill>
            </a:endParaRPr>
          </a:p>
        </p:txBody>
      </p:sp>
    </p:spTree>
    <p:extLst>
      <p:ext uri="{BB962C8B-B14F-4D97-AF65-F5344CB8AC3E}">
        <p14:creationId xmlns:p14="http://schemas.microsoft.com/office/powerpoint/2010/main" val="8317971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12776"/>
            <a:ext cx="8229600" cy="4525963"/>
          </a:xfrm>
        </p:spPr>
        <p:txBody>
          <a:bodyPr>
            <a:normAutofit/>
          </a:bodyPr>
          <a:lstStyle/>
          <a:p>
            <a:pPr marL="0" indent="0" algn="just">
              <a:lnSpc>
                <a:spcPct val="130000"/>
              </a:lnSpc>
              <a:buNone/>
            </a:pPr>
            <a:r>
              <a:rPr lang="es-ES_tradnl" sz="2800" b="1" dirty="0">
                <a:solidFill>
                  <a:schemeClr val="bg1">
                    <a:lumMod val="50000"/>
                  </a:schemeClr>
                </a:solidFill>
              </a:rPr>
              <a:t>6. </a:t>
            </a:r>
            <a:r>
              <a:rPr lang="es-ES_tradnl" sz="2800" dirty="0">
                <a:solidFill>
                  <a:schemeClr val="bg1">
                    <a:lumMod val="50000"/>
                  </a:schemeClr>
                </a:solidFill>
              </a:rPr>
              <a:t>En lo electoral, tenemos que actuar con estrategia, pensar primero en los municipios donde no hemos tenido candidatos; después, en donde no hemos tenido regidores, y finalmente determinar con cuántos votos podemos llegar a tenerlos. </a:t>
            </a:r>
            <a:endParaRPr lang="es-MX" sz="5400" dirty="0">
              <a:solidFill>
                <a:schemeClr val="bg1">
                  <a:lumMod val="50000"/>
                </a:schemeClr>
              </a:solidFill>
            </a:endParaRPr>
          </a:p>
        </p:txBody>
      </p:sp>
    </p:spTree>
    <p:extLst>
      <p:ext uri="{BB962C8B-B14F-4D97-AF65-F5344CB8AC3E}">
        <p14:creationId xmlns:p14="http://schemas.microsoft.com/office/powerpoint/2010/main" val="18657414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lvl="0" indent="0" algn="just">
              <a:lnSpc>
                <a:spcPct val="130000"/>
              </a:lnSpc>
              <a:buNone/>
            </a:pPr>
            <a:r>
              <a:rPr lang="es-ES_tradnl" sz="2800" dirty="0" smtClean="0">
                <a:solidFill>
                  <a:schemeClr val="bg1">
                    <a:lumMod val="50000"/>
                  </a:schemeClr>
                </a:solidFill>
              </a:rPr>
              <a:t>Es nuestro compromiso hacer el mejor de nuestros esfuerzos </a:t>
            </a:r>
            <a:r>
              <a:rPr lang="es-ES_tradnl" sz="2800" dirty="0">
                <a:solidFill>
                  <a:schemeClr val="bg1">
                    <a:lumMod val="50000"/>
                  </a:schemeClr>
                </a:solidFill>
              </a:rPr>
              <a:t>para ganar y convertirnos en una fuerza política competitiva en cada municipio en el que participemos.</a:t>
            </a:r>
            <a:endParaRPr lang="es-MX" sz="2800" dirty="0">
              <a:solidFill>
                <a:schemeClr val="bg1">
                  <a:lumMod val="50000"/>
                </a:schemeClr>
              </a:solidFill>
            </a:endParaRPr>
          </a:p>
          <a:p>
            <a:pPr marL="0" indent="0">
              <a:buNone/>
            </a:pPr>
            <a:endParaRPr lang="es-MX" sz="5400" dirty="0">
              <a:solidFill>
                <a:schemeClr val="bg1">
                  <a:lumMod val="50000"/>
                </a:schemeClr>
              </a:solidFill>
            </a:endParaRPr>
          </a:p>
        </p:txBody>
      </p:sp>
    </p:spTree>
    <p:extLst>
      <p:ext uri="{BB962C8B-B14F-4D97-AF65-F5344CB8AC3E}">
        <p14:creationId xmlns:p14="http://schemas.microsoft.com/office/powerpoint/2010/main" val="15157143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556792"/>
            <a:ext cx="8229600" cy="4525963"/>
          </a:xfrm>
        </p:spPr>
        <p:txBody>
          <a:bodyPr>
            <a:normAutofit/>
          </a:bodyPr>
          <a:lstStyle/>
          <a:p>
            <a:pPr marL="0" indent="0" algn="just">
              <a:lnSpc>
                <a:spcPct val="130000"/>
              </a:lnSpc>
              <a:buNone/>
            </a:pPr>
            <a:r>
              <a:rPr lang="es-ES_tradnl" sz="2800" b="1" dirty="0">
                <a:solidFill>
                  <a:schemeClr val="bg1">
                    <a:lumMod val="50000"/>
                  </a:schemeClr>
                </a:solidFill>
              </a:rPr>
              <a:t>7. </a:t>
            </a:r>
            <a:r>
              <a:rPr lang="es-ES_tradnl" sz="2800" dirty="0">
                <a:solidFill>
                  <a:schemeClr val="bg1">
                    <a:lumMod val="50000"/>
                  </a:schemeClr>
                </a:solidFill>
              </a:rPr>
              <a:t>Siempre que se trate de elecciones que no sean concurrentes, debemos trabajar el doble, pensando en ganar y en generar condiciones favorables para los siguientes procesos. </a:t>
            </a:r>
            <a:endParaRPr lang="es-MX" sz="2800" dirty="0">
              <a:solidFill>
                <a:schemeClr val="bg1">
                  <a:lumMod val="50000"/>
                </a:schemeClr>
              </a:solidFill>
            </a:endParaRPr>
          </a:p>
          <a:p>
            <a:endParaRPr lang="es-MX" sz="2800" dirty="0">
              <a:solidFill>
                <a:schemeClr val="bg1">
                  <a:lumMod val="50000"/>
                </a:schemeClr>
              </a:solidFill>
            </a:endParaRPr>
          </a:p>
        </p:txBody>
      </p:sp>
    </p:spTree>
    <p:extLst>
      <p:ext uri="{BB962C8B-B14F-4D97-AF65-F5344CB8AC3E}">
        <p14:creationId xmlns:p14="http://schemas.microsoft.com/office/powerpoint/2010/main" val="354296676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268760"/>
            <a:ext cx="8229600" cy="4525963"/>
          </a:xfrm>
        </p:spPr>
        <p:txBody>
          <a:bodyPr>
            <a:normAutofit/>
          </a:bodyPr>
          <a:lstStyle/>
          <a:p>
            <a:pPr marL="0" indent="0" algn="just">
              <a:lnSpc>
                <a:spcPct val="130000"/>
              </a:lnSpc>
              <a:buNone/>
            </a:pPr>
            <a:r>
              <a:rPr lang="es-ES_tradnl" sz="2800" b="1" dirty="0">
                <a:solidFill>
                  <a:schemeClr val="bg1">
                    <a:lumMod val="50000"/>
                  </a:schemeClr>
                </a:solidFill>
              </a:rPr>
              <a:t>8. </a:t>
            </a:r>
            <a:r>
              <a:rPr lang="es-ES_tradnl" sz="2800" dirty="0">
                <a:solidFill>
                  <a:schemeClr val="bg1">
                    <a:lumMod val="50000"/>
                  </a:schemeClr>
                </a:solidFill>
              </a:rPr>
              <a:t>Finalmente, no debemos olvidar que es fundamental alinear </a:t>
            </a:r>
            <a:r>
              <a:rPr lang="es-ES_tradnl" sz="2800" dirty="0" smtClean="0">
                <a:solidFill>
                  <a:schemeClr val="bg1">
                    <a:lumMod val="50000"/>
                  </a:schemeClr>
                </a:solidFill>
              </a:rPr>
              <a:t>nuestro discurso y </a:t>
            </a:r>
            <a:r>
              <a:rPr lang="es-ES_tradnl" sz="2800" dirty="0">
                <a:solidFill>
                  <a:schemeClr val="bg1">
                    <a:lumMod val="50000"/>
                  </a:schemeClr>
                </a:solidFill>
              </a:rPr>
              <a:t>cumplir con nuestra agenda de capacitación, porque hacerlo es tomar el camino que nos permitirá competir electoralmente en mejores condiciones y en todos los niveles.</a:t>
            </a:r>
            <a:endParaRPr lang="es-MX" sz="2800" dirty="0">
              <a:solidFill>
                <a:schemeClr val="bg1">
                  <a:lumMod val="50000"/>
                </a:schemeClr>
              </a:solidFill>
            </a:endParaRPr>
          </a:p>
          <a:p>
            <a:endParaRPr lang="es-MX" sz="5400" dirty="0">
              <a:solidFill>
                <a:schemeClr val="bg1">
                  <a:lumMod val="50000"/>
                </a:schemeClr>
              </a:solidFill>
            </a:endParaRPr>
          </a:p>
        </p:txBody>
      </p:sp>
    </p:spTree>
    <p:extLst>
      <p:ext uri="{BB962C8B-B14F-4D97-AF65-F5344CB8AC3E}">
        <p14:creationId xmlns:p14="http://schemas.microsoft.com/office/powerpoint/2010/main" val="13302211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Shape 392"/>
          <p:cNvSpPr txBox="1">
            <a:spLocks noGrp="1"/>
          </p:cNvSpPr>
          <p:nvPr>
            <p:ph type="body" idx="1"/>
          </p:nvPr>
        </p:nvSpPr>
        <p:spPr>
          <a:xfrm>
            <a:off x="328125" y="1019300"/>
            <a:ext cx="8229600" cy="3964499"/>
          </a:xfrm>
          <a:prstGeom prst="rect">
            <a:avLst/>
          </a:prstGeom>
          <a:noFill/>
          <a:ln>
            <a:noFill/>
          </a:ln>
        </p:spPr>
        <p:txBody>
          <a:bodyPr lIns="91425" tIns="45700" rIns="91425" bIns="45700" anchor="t" anchorCtr="0">
            <a:noAutofit/>
          </a:bodyPr>
          <a:lstStyle/>
          <a:p>
            <a:pPr marL="0" lvl="0" indent="0" algn="just">
              <a:lnSpc>
                <a:spcPct val="150000"/>
              </a:lnSpc>
              <a:spcBef>
                <a:spcPts val="0"/>
              </a:spcBef>
              <a:buClr>
                <a:srgbClr val="000000"/>
              </a:buClr>
              <a:buNone/>
            </a:pPr>
            <a:r>
              <a:rPr lang="es-ES" sz="3000" dirty="0">
                <a:solidFill>
                  <a:srgbClr val="7F7F7F"/>
                </a:solidFill>
              </a:rPr>
              <a:t>Movimiento Ciudadano marcha en el camino definido y en el que aún nos falta mucho por recorrer. Por eso debemos ser una dirigencia que esté comprometida y a la altura del movimiento que representamos.</a:t>
            </a:r>
          </a:p>
          <a:p>
            <a:endParaRPr dirty="0">
              <a:solidFill>
                <a:srgbClr val="7F7F7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395536" y="692696"/>
            <a:ext cx="8229600" cy="5328592"/>
          </a:xfrm>
          <a:prstGeom prst="rect">
            <a:avLst/>
          </a:prstGeom>
          <a:noFill/>
          <a:ln>
            <a:noFill/>
          </a:ln>
        </p:spPr>
        <p:txBody>
          <a:bodyPr lIns="91425" tIns="45700" rIns="91425" bIns="45700" anchor="t" anchorCtr="0">
            <a:noAutofit/>
          </a:bodyPr>
          <a:lstStyle/>
          <a:p>
            <a:pPr marL="0" lvl="0" indent="0" algn="just" rtl="0">
              <a:lnSpc>
                <a:spcPct val="150000"/>
              </a:lnSpc>
              <a:spcBef>
                <a:spcPts val="0"/>
              </a:spcBef>
              <a:buNone/>
            </a:pPr>
            <a:endParaRPr lang="es-ES" sz="2800" dirty="0">
              <a:solidFill>
                <a:srgbClr val="7F7F7F"/>
              </a:solidFill>
            </a:endParaRPr>
          </a:p>
          <a:p>
            <a:pPr marL="0" lvl="0" indent="0" algn="just" rtl="0">
              <a:lnSpc>
                <a:spcPct val="150000"/>
              </a:lnSpc>
              <a:spcBef>
                <a:spcPts val="0"/>
              </a:spcBef>
              <a:buNone/>
            </a:pPr>
            <a:r>
              <a:rPr lang="es-ES" sz="2800" dirty="0" smtClean="0">
                <a:solidFill>
                  <a:srgbClr val="7F7F7F"/>
                </a:solidFill>
              </a:rPr>
              <a:t>Articulemos, con compromiso y convicción, la </a:t>
            </a:r>
            <a:r>
              <a:rPr lang="es-ES" sz="2800" dirty="0">
                <a:solidFill>
                  <a:srgbClr val="7F7F7F"/>
                </a:solidFill>
              </a:rPr>
              <a:t>ruta que nos llevará a ser la fuerza más importante del polo progresista en este país</a:t>
            </a:r>
            <a:r>
              <a:rPr lang="es-ES" sz="2800" dirty="0" smtClean="0">
                <a:solidFill>
                  <a:srgbClr val="7F7F7F"/>
                </a:solidFill>
              </a:rPr>
              <a:t>. Ese es el reto que tenemos las ciudadanas y los ciudadanos libres de este Movimiento.</a:t>
            </a:r>
            <a:endParaRPr lang="es-ES" sz="2800" dirty="0">
              <a:solidFill>
                <a:srgbClr val="7F7F7F"/>
              </a:solidFill>
            </a:endParaRPr>
          </a:p>
          <a:p>
            <a:pPr marL="0" lvl="0" indent="0" algn="ctr" rtl="0">
              <a:lnSpc>
                <a:spcPct val="150000"/>
              </a:lnSpc>
              <a:spcBef>
                <a:spcPts val="0"/>
              </a:spcBef>
              <a:buNone/>
            </a:pPr>
            <a:r>
              <a:rPr lang="es-ES" sz="2800" b="1" dirty="0" smtClean="0">
                <a:solidFill>
                  <a:srgbClr val="7F7F7F"/>
                </a:solidFill>
              </a:rPr>
              <a:t>Muchas gracias.</a:t>
            </a:r>
            <a:endParaRPr lang="es-ES" sz="2800" b="1" dirty="0">
              <a:solidFill>
                <a:srgbClr val="7F7F7F"/>
              </a:solidFill>
            </a:endParaRPr>
          </a:p>
          <a:p>
            <a:endParaRPr lang="es-ES_tradnl" dirty="0" smtClean="0">
              <a:solidFill>
                <a:srgbClr val="7F7F7F"/>
              </a:solidFill>
            </a:endParaRPr>
          </a:p>
          <a:p>
            <a:endParaRPr dirty="0">
              <a:solidFill>
                <a:srgbClr val="7F7F7F"/>
              </a:solidFill>
            </a:endParaRPr>
          </a:p>
        </p:txBody>
      </p:sp>
    </p:spTree>
    <p:extLst>
      <p:ext uri="{BB962C8B-B14F-4D97-AF65-F5344CB8AC3E}">
        <p14:creationId xmlns:p14="http://schemas.microsoft.com/office/powerpoint/2010/main" val="290424482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4536</TotalTime>
  <Words>4941</Words>
  <Application>Microsoft Macintosh PowerPoint</Application>
  <PresentationFormat>Presentación en pantalla (4:3)</PresentationFormat>
  <Paragraphs>261</Paragraphs>
  <Slides>142</Slides>
  <Notes>55</Notes>
  <HiddenSlides>0</HiddenSlides>
  <MMClips>0</MMClips>
  <ScaleCrop>false</ScaleCrop>
  <HeadingPairs>
    <vt:vector size="4" baseType="variant">
      <vt:variant>
        <vt:lpstr>Tema</vt:lpstr>
      </vt:variant>
      <vt:variant>
        <vt:i4>1</vt:i4>
      </vt:variant>
      <vt:variant>
        <vt:lpstr>Títulos de diapositiva</vt:lpstr>
      </vt:variant>
      <vt:variant>
        <vt:i4>142</vt:i4>
      </vt:variant>
    </vt:vector>
  </HeadingPairs>
  <TitlesOfParts>
    <vt:vector size="143"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ÓRGANOS DE DIRECCIÓN DE LA COORDINADORA CIUDADANA NACIONAL</vt:lpstr>
      <vt:lpstr>COMISIÓN NACIONAL DE ESTRATEGIA ELECTORAL Y SECRETARÍA DE ASUNTOS ELECTORALES</vt:lpstr>
      <vt:lpstr>Presentación de PowerPoint</vt:lpstr>
      <vt:lpstr>Presentación de PowerPoint</vt:lpstr>
      <vt:lpstr>PROGRAMA NACIONAL DE AFILIACIÓN</vt:lpstr>
      <vt:lpstr>Presentación de PowerPoint</vt:lpstr>
      <vt:lpstr>Presentación de PowerPoint</vt:lpstr>
      <vt:lpstr>CÍRCULOS CIUDADANOS</vt:lpstr>
      <vt:lpstr>Presentación de PowerPoint</vt:lpstr>
      <vt:lpstr>COMUNICACIÓN SOCIAL  </vt:lpstr>
      <vt:lpstr>Presentación de PowerPoint</vt:lpstr>
      <vt:lpstr>Presentación de PowerPoint</vt:lpstr>
      <vt:lpstr>COMISIÓN NACIONAL EDITORIAL  </vt:lpstr>
      <vt:lpstr>Presentación de PowerPoint</vt:lpstr>
      <vt:lpstr>Presentación de PowerPoint</vt:lpstr>
      <vt:lpstr>Presentación de PowerPoint</vt:lpstr>
      <vt:lpstr>CENTRO NACIONAL DE CAPACITACIÓN</vt:lpstr>
      <vt:lpstr>SECRETARÍA DE ALIANZAS</vt:lpstr>
      <vt:lpstr>SECRETARÍA DE MOVIMIENTOS SOCIALES </vt:lpstr>
      <vt:lpstr>SECRETARÍA DE ASUNTOS INTERNACIONALES</vt:lpstr>
      <vt:lpstr>SECRETARÍA DE ASUNTOS INTERNACIONALES</vt:lpstr>
      <vt:lpstr>SECRETARÍA DE ASUNTOS MUNICIPALES</vt:lpstr>
      <vt:lpstr>COMISIONES OPERATIVAS ESTATALES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Este año enfrentaremos el reto de obtener, por primera vez, una representación digna en el Congreso del Estado de Coahuila, donde se elegirán 16 diputados de Mayoría Relativa y 9 de Representación Proporcional.</vt:lpstr>
      <vt:lpstr>De la misma manera, enfrentaremos la elección para integrar Ayuntamientos y el Congreso del Estado en Nayarit, en donde queremos que nuestra fuerza política crezca y se consolide.</vt:lpstr>
      <vt:lpstr>Nuestro mayor reto, sin embargo, y como lo establecimos el pasado lunes 17 de marzo, es el 2015. El 7 de julio de ese año se celebrarán elecciones en México y, en ellas, las ciudadanas y ciudadanos libres elegiremos: </vt:lpstr>
      <vt:lpstr>Elección Federal</vt:lpstr>
      <vt:lpstr>Elección estatal</vt:lpstr>
      <vt:lpstr>Elección municipal</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Movimiento Ciudadano</dc:title>
  <dc:creator>LUGROD</dc:creator>
  <cp:lastModifiedBy>Abigail Rizo de la Torre</cp:lastModifiedBy>
  <cp:revision>164</cp:revision>
  <dcterms:modified xsi:type="dcterms:W3CDTF">2014-03-24T23:45:30Z</dcterms:modified>
</cp:coreProperties>
</file>