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sldIdLst>
    <p:sldId id="275" r:id="rId5"/>
    <p:sldId id="274" r:id="rId6"/>
    <p:sldId id="282" r:id="rId7"/>
    <p:sldId id="283" r:id="rId8"/>
    <p:sldId id="257" r:id="rId9"/>
    <p:sldId id="258" r:id="rId10"/>
    <p:sldId id="259" r:id="rId11"/>
    <p:sldId id="262" r:id="rId12"/>
    <p:sldId id="272" r:id="rId13"/>
    <p:sldId id="273" r:id="rId14"/>
    <p:sldId id="265" r:id="rId15"/>
    <p:sldId id="263" r:id="rId16"/>
    <p:sldId id="285" r:id="rId17"/>
    <p:sldId id="270" r:id="rId18"/>
    <p:sldId id="279" r:id="rId19"/>
    <p:sldId id="278" r:id="rId20"/>
    <p:sldId id="280" r:id="rId21"/>
    <p:sldId id="281" r:id="rId22"/>
    <p:sldId id="284" r:id="rId23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DA2"/>
    <a:srgbClr val="B7578E"/>
    <a:srgbClr val="DF1B90"/>
    <a:srgbClr val="BD51A6"/>
    <a:srgbClr val="E53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>
        <p:scale>
          <a:sx n="60" d="100"/>
          <a:sy n="60" d="100"/>
        </p:scale>
        <p:origin x="-2074" y="-5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271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465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153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78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92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57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64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106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1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750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76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283DD07-11AA-4476-920E-2AC6FAA87FA7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9CCD76A-A655-4B13-897D-646F74872A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83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F1329C7-3E3A-4C3F-A60C-C00979F2E18E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9A491AB-847A-4BDC-9C70-9B989FDF241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59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1EBCEAC-CA81-4C01-AED8-1CB03319451D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898661D-61AE-4ABD-9825-6F9E703128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8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84830DD-BCAB-440D-BBC6-905921901D4B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4F71564-ACD9-4EA0-936D-B4623B3C96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34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28852DA-22CD-46F7-B5AA-82EB07D54F23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039FAF6-F7FD-4D23-A6CA-3DCFF767AE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232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FBC7622-C958-4ECA-B173-730B3F188113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00043E1-A147-4FDF-A7E6-CE33E8FDA6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046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361618B-4B22-4C67-B20A-197FC3F2B7E6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5BE1E06-994A-4767-8121-BAB38D644F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30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87EC973-FD08-496F-9296-E8B91D4357FA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1D73C08-8E26-4877-9C12-D7C286747B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7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1299E55-0414-4391-97FD-21ED29A63B41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587F468-CBF5-40AC-AB0B-62FB852E2DB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259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129D29A-AC0A-4AFC-8A74-B8262E4A0713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27BB1BB-E8A9-4553-A1BA-B01A0639DD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47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9B0EE70-6CF0-4417-81F5-DFA80494E3C8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0AC3F22-C1BB-4A4C-9A85-48941488FE7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42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0BB31-0F80-498D-9C12-BCA35ACEA0C2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1008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A8BD8-02E2-4A68-A30D-2861AB333A02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56750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2BFA7-FB6A-4836-A6BE-287E3C3904B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3403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67185-C700-46C6-936F-23DB23B2B831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7558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E7C81-9B1D-4FEF-ACD6-AF86698AAED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746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3E90D-5FA6-4628-8582-A7285BDAA7C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045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78758-B338-441B-8437-D2DA84C3423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5820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EDECE-9D08-49D2-9BD5-83FE3C38B17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5332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2AC6-91E6-481E-A31A-F860F646686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71257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F0A82-44B6-48AD-990B-75B221CFDF7E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9536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A1656-7317-47C8-8113-8D2584F8820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3136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65912-C9B0-4855-8788-8B0465B5343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4627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5162-FFAA-4C0D-9730-BF67E95C344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8513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A4A56-4737-4729-8D7C-90F438F4D5EB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60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39123-0020-4F60-9F3A-B03E5C26AB2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6848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DC996-1E51-48F6-9DB0-C652FC6FD3D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13202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04C2A-D63A-46AE-9C50-37F2ED1FDA4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7703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C4D02-2ABA-40C0-AE8B-6471DB7AD1CA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636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4F1E4-5281-496A-9A5F-E018EC11374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950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7F065-6604-4D36-8FA1-11496CA9389A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0837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43752-6BC7-4FA7-8D42-9E8B0959D3E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81452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A57DD-1DA3-43DA-AB23-6EF7FEFD2DAA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1961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12EB6-845F-4E9C-B305-44ADF7C45717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B61C8-8FA0-4AFE-B788-1CD338413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483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684CE20-6E66-4AEE-8CFE-824A378CF0D1}" type="datetimeFigureOut">
              <a:rPr lang="es-ES"/>
              <a:pPr>
                <a:defRPr/>
              </a:pPr>
              <a:t>19/08/2014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B87F7B7-FE13-4C99-B680-06A3A30564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501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 smtClean="0"/>
              <a:t>Haga clic para modificar el estilo de texto del patrón</a:t>
            </a:r>
          </a:p>
          <a:p>
            <a:pPr lvl="1"/>
            <a:r>
              <a:rPr lang="es-MX" altLang="es-MX" smtClean="0"/>
              <a:t>Segundo nivel</a:t>
            </a:r>
          </a:p>
          <a:p>
            <a:pPr lvl="2"/>
            <a:r>
              <a:rPr lang="es-MX" altLang="es-MX" smtClean="0"/>
              <a:t>Tercer nivel</a:t>
            </a:r>
          </a:p>
          <a:p>
            <a:pPr lvl="3"/>
            <a:r>
              <a:rPr lang="es-MX" altLang="es-MX" smtClean="0"/>
              <a:t>Cuarto nivel</a:t>
            </a:r>
          </a:p>
          <a:p>
            <a:pPr lvl="4"/>
            <a:r>
              <a:rPr lang="es-MX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FE3B3D-93E8-4B9E-9D33-1675A4937AEC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2727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 smtClean="0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 smtClean="0"/>
              <a:t>Haga clic para modificar el estilo de texto del patrón</a:t>
            </a:r>
          </a:p>
          <a:p>
            <a:pPr lvl="1"/>
            <a:r>
              <a:rPr lang="es-MX" altLang="es-MX" smtClean="0"/>
              <a:t>Segundo nivel</a:t>
            </a:r>
          </a:p>
          <a:p>
            <a:pPr lvl="2"/>
            <a:r>
              <a:rPr lang="es-MX" altLang="es-MX" smtClean="0"/>
              <a:t>Tercer nivel</a:t>
            </a:r>
          </a:p>
          <a:p>
            <a:pPr lvl="3"/>
            <a:r>
              <a:rPr lang="es-MX" altLang="es-MX" smtClean="0"/>
              <a:t>Cuarto nivel</a:t>
            </a:r>
          </a:p>
          <a:p>
            <a:pPr lvl="4"/>
            <a:r>
              <a:rPr lang="es-MX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9C3236-FC0A-49D5-9B33-AD8F4B8512F3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46785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84 CuadroTexto"/>
          <p:cNvSpPr txBox="1"/>
          <p:nvPr/>
        </p:nvSpPr>
        <p:spPr>
          <a:xfrm>
            <a:off x="1790554" y="3420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pic>
        <p:nvPicPr>
          <p:cNvPr id="3" name="Picture 2" descr="C:\Users\Miguel A Solis R\Desktop\Logo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961" y="945308"/>
            <a:ext cx="2009917" cy="6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" y="2382483"/>
            <a:ext cx="914399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latin typeface="Arial Narrow" panose="020B0606020202030204" pitchFamily="34" charset="0"/>
              </a:rPr>
              <a:t>Consejero Electoral Arturo Sánchez Gutiérrez</a:t>
            </a:r>
            <a:endParaRPr lang="es-MX" sz="1600" b="1" dirty="0">
              <a:latin typeface="Arial Narrow" panose="020B0606020202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" y="3128251"/>
            <a:ext cx="9143999" cy="13234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endParaRPr lang="es-MX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s-MX" sz="2200" b="1" dirty="0" smtClean="0">
                <a:solidFill>
                  <a:prstClr val="white"/>
                </a:solidFill>
                <a:latin typeface="Calibri"/>
              </a:rPr>
              <a:t>MODELO DE CASILLA ÚNICA</a:t>
            </a:r>
          </a:p>
          <a:p>
            <a:pPr algn="ctr"/>
            <a:r>
              <a:rPr lang="es-MX" sz="2200" b="1" dirty="0" smtClean="0">
                <a:solidFill>
                  <a:prstClr val="white"/>
                </a:solidFill>
                <a:latin typeface="Calibri"/>
              </a:rPr>
              <a:t>PARA LAS ELECCIONES CONCURRENTES 2015</a:t>
            </a:r>
          </a:p>
          <a:p>
            <a:pPr algn="ctr"/>
            <a:r>
              <a:rPr lang="es-MX" dirty="0" smtClean="0">
                <a:solidFill>
                  <a:prstClr val="black"/>
                </a:solidFill>
                <a:latin typeface="Calibri"/>
              </a:rPr>
              <a:t> </a:t>
            </a:r>
            <a:endParaRPr lang="es-MX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0658" y="5229200"/>
            <a:ext cx="223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</a:t>
            </a:r>
            <a:r>
              <a:rPr lang="es-MX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19 de agosto de 2014</a:t>
            </a:r>
            <a:endParaRPr lang="es-MX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76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84 CuadroTexto"/>
          <p:cNvSpPr txBox="1"/>
          <p:nvPr/>
        </p:nvSpPr>
        <p:spPr>
          <a:xfrm>
            <a:off x="1790554" y="3420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4657791" y="405861"/>
            <a:ext cx="4026083" cy="5912751"/>
            <a:chOff x="4657791" y="405861"/>
            <a:chExt cx="4026083" cy="5912751"/>
          </a:xfrm>
        </p:grpSpPr>
        <p:grpSp>
          <p:nvGrpSpPr>
            <p:cNvPr id="2" name="1 Grupo"/>
            <p:cNvGrpSpPr/>
            <p:nvPr/>
          </p:nvGrpSpPr>
          <p:grpSpPr>
            <a:xfrm>
              <a:off x="4657791" y="405861"/>
              <a:ext cx="4026083" cy="4392746"/>
              <a:chOff x="4657791" y="405861"/>
              <a:chExt cx="4026083" cy="4392746"/>
            </a:xfrm>
          </p:grpSpPr>
          <p:sp>
            <p:nvSpPr>
              <p:cNvPr id="3" name="2 CuadroTexto"/>
              <p:cNvSpPr txBox="1"/>
              <p:nvPr/>
            </p:nvSpPr>
            <p:spPr>
              <a:xfrm>
                <a:off x="4674756" y="405861"/>
                <a:ext cx="3424335" cy="46166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MX" sz="2400" dirty="0" smtClean="0"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Beneficios de la casilla única</a:t>
                </a:r>
              </a:p>
            </p:txBody>
          </p:sp>
          <p:sp>
            <p:nvSpPr>
              <p:cNvPr id="4" name="3 CuadroTexto"/>
              <p:cNvSpPr txBox="1"/>
              <p:nvPr/>
            </p:nvSpPr>
            <p:spPr>
              <a:xfrm>
                <a:off x="4664603" y="2767317"/>
                <a:ext cx="27381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Documentos electorales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" name="4 CuadroTexto"/>
              <p:cNvSpPr txBox="1"/>
              <p:nvPr/>
            </p:nvSpPr>
            <p:spPr>
              <a:xfrm>
                <a:off x="4684126" y="1039125"/>
                <a:ext cx="373294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Tx/>
                  <a:buAutoNum type="alphaUcPeriod"/>
                </a:pPr>
                <a:r>
                  <a:rPr lang="es-MX" b="1" dirty="0" smtClean="0">
                    <a:solidFill>
                      <a:prstClr val="black"/>
                    </a:solidFill>
                    <a:latin typeface="Calibri"/>
                  </a:rPr>
                  <a:t>Enfoque ciudadano: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Lugares de ubicación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Una fila, una gestión, una marca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Certeza en el depósito de los votos</a:t>
                </a:r>
              </a:p>
            </p:txBody>
          </p:sp>
          <p:sp>
            <p:nvSpPr>
              <p:cNvPr id="6" name="5 CuadroTexto"/>
              <p:cNvSpPr txBox="1"/>
              <p:nvPr/>
            </p:nvSpPr>
            <p:spPr>
              <a:xfrm>
                <a:off x="4657791" y="2384482"/>
                <a:ext cx="2463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b="1" dirty="0" smtClean="0">
                    <a:solidFill>
                      <a:prstClr val="black"/>
                    </a:solidFill>
                    <a:latin typeface="Calibri"/>
                  </a:rPr>
                  <a:t>B. Eficiencia en el gasto:</a:t>
                </a:r>
              </a:p>
            </p:txBody>
          </p:sp>
          <p:sp>
            <p:nvSpPr>
              <p:cNvPr id="7" name="6 CuadroTexto"/>
              <p:cNvSpPr txBox="1"/>
              <p:nvPr/>
            </p:nvSpPr>
            <p:spPr>
              <a:xfrm>
                <a:off x="4664603" y="3071296"/>
                <a:ext cx="25455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Materiales electorales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" name="7 CuadroTexto"/>
              <p:cNvSpPr txBox="1"/>
              <p:nvPr/>
            </p:nvSpPr>
            <p:spPr>
              <a:xfrm>
                <a:off x="4674756" y="3398189"/>
                <a:ext cx="32582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Avituallamiento de las casillas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" name="8 CuadroTexto"/>
              <p:cNvSpPr txBox="1"/>
              <p:nvPr/>
            </p:nvSpPr>
            <p:spPr>
              <a:xfrm>
                <a:off x="4664603" y="3767521"/>
                <a:ext cx="3217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Alimentación de funcionarios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9 CuadroTexto"/>
              <p:cNvSpPr txBox="1"/>
              <p:nvPr/>
            </p:nvSpPr>
            <p:spPr>
              <a:xfrm>
                <a:off x="4694577" y="4135469"/>
                <a:ext cx="39892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Limpieza de los lugares de ubicación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4674304" y="4429275"/>
                <a:ext cx="3193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s-MX" dirty="0" smtClean="0">
                    <a:solidFill>
                      <a:prstClr val="black"/>
                    </a:solidFill>
                    <a:latin typeface="Calibri"/>
                  </a:rPr>
                  <a:t>Capacitadores y supervisores</a:t>
                </a:r>
                <a:endParaRPr lang="es-MX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2" name="11 CuadroTexto"/>
            <p:cNvSpPr txBox="1"/>
            <p:nvPr/>
          </p:nvSpPr>
          <p:spPr>
            <a:xfrm>
              <a:off x="4674304" y="5095533"/>
              <a:ext cx="3488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s-MX" dirty="0" smtClean="0">
                  <a:solidFill>
                    <a:prstClr val="black"/>
                  </a:solidFill>
                  <a:latin typeface="Calibri"/>
                </a:rPr>
                <a:t>Instrumentos de comunicación</a:t>
              </a:r>
              <a:endParaRPr lang="es-MX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4694577" y="4783541"/>
              <a:ext cx="2080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s-MX" dirty="0" smtClean="0">
                  <a:solidFill>
                    <a:prstClr val="black"/>
                  </a:solidFill>
                  <a:latin typeface="Calibri"/>
                </a:rPr>
                <a:t>Gastos de campo</a:t>
              </a:r>
              <a:endParaRPr lang="es-MX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4674304" y="5464865"/>
              <a:ext cx="3411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s-MX" dirty="0" smtClean="0">
                  <a:solidFill>
                    <a:prstClr val="black"/>
                  </a:solidFill>
                  <a:latin typeface="Calibri"/>
                </a:rPr>
                <a:t>Vehículos , combustible y peaje</a:t>
              </a:r>
              <a:endParaRPr lang="es-MX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4730715" y="5949280"/>
              <a:ext cx="26149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>
                  <a:solidFill>
                    <a:prstClr val="black"/>
                  </a:solidFill>
                  <a:latin typeface="Calibri"/>
                </a:rPr>
                <a:t>C. Resultados en las actas</a:t>
              </a:r>
              <a:endParaRPr lang="es-MX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50"/>
          <a:stretch/>
        </p:blipFill>
        <p:spPr bwMode="auto">
          <a:xfrm>
            <a:off x="0" y="0"/>
            <a:ext cx="4283968" cy="724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71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1331913" y="196850"/>
            <a:ext cx="66992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9017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990600" indent="-809625" eaLnBrk="0" hangingPunct="0">
              <a:spcBef>
                <a:spcPct val="20000"/>
              </a:spcBef>
              <a:buChar char="–"/>
              <a:tabLst>
                <a:tab pos="9017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9017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MX" altLang="es-MX" sz="2000" b="1" smtClean="0">
                <a:solidFill>
                  <a:srgbClr val="000000"/>
                </a:solidFill>
              </a:rPr>
              <a:t>Resultados de los Análisis de las actas </a:t>
            </a:r>
          </a:p>
          <a:p>
            <a:pPr lvl="1"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MX" altLang="es-MX" sz="2000" b="1" smtClean="0">
                <a:solidFill>
                  <a:srgbClr val="000000"/>
                </a:solidFill>
              </a:rPr>
              <a:t>de escrutinio y cómputo de casilla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125538"/>
            <a:ext cx="75311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836613"/>
            <a:ext cx="7851775" cy="5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24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8"/>
          <p:cNvSpPr>
            <a:spLocks noChangeShapeType="1"/>
          </p:cNvSpPr>
          <p:nvPr/>
        </p:nvSpPr>
        <p:spPr bwMode="auto">
          <a:xfrm>
            <a:off x="700088" y="836613"/>
            <a:ext cx="7848600" cy="0"/>
          </a:xfrm>
          <a:prstGeom prst="line">
            <a:avLst/>
          </a:prstGeom>
          <a:noFill/>
          <a:ln w="57150" cmpd="thinThick">
            <a:solidFill>
              <a:srgbClr val="D6009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MX" smtClean="0">
              <a:solidFill>
                <a:srgbClr val="000000"/>
              </a:solidFill>
            </a:endParaRPr>
          </a:p>
        </p:txBody>
      </p:sp>
      <p:sp>
        <p:nvSpPr>
          <p:cNvPr id="43011" name="Rectangle 6"/>
          <p:cNvSpPr>
            <a:spLocks noChangeArrowheads="1"/>
          </p:cNvSpPr>
          <p:nvPr/>
        </p:nvSpPr>
        <p:spPr bwMode="auto">
          <a:xfrm>
            <a:off x="1274763" y="333375"/>
            <a:ext cx="66992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9017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990600" indent="-809625" eaLnBrk="0" hangingPunct="0">
              <a:spcBef>
                <a:spcPct val="20000"/>
              </a:spcBef>
              <a:buChar char="–"/>
              <a:tabLst>
                <a:tab pos="9017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9017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just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MX" altLang="es-MX" sz="2000" smtClean="0">
                <a:solidFill>
                  <a:srgbClr val="000000"/>
                </a:solidFill>
              </a:rPr>
              <a:t>Análisis de las actas de escrutinio y cómputo de casilla</a:t>
            </a:r>
          </a:p>
        </p:txBody>
      </p:sp>
      <p:graphicFrame>
        <p:nvGraphicFramePr>
          <p:cNvPr id="43012" name="9 Objeto"/>
          <p:cNvGraphicFramePr>
            <a:graphicFrameLocks noChangeAspect="1"/>
          </p:cNvGraphicFramePr>
          <p:nvPr/>
        </p:nvGraphicFramePr>
        <p:xfrm>
          <a:off x="1039813" y="1268413"/>
          <a:ext cx="7137400" cy="503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Hoja de cálculo" r:id="rId3" imgW="5143567" imgH="3629096" progId="Excel.Sheet.12">
                  <p:embed/>
                </p:oleObj>
              </mc:Choice>
              <mc:Fallback>
                <p:oleObj name="Hoja de cálculo" r:id="rId3" imgW="5143567" imgH="3629096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1268413"/>
                        <a:ext cx="7137400" cy="503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541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547661" y="684088"/>
            <a:ext cx="6624738" cy="4942320"/>
            <a:chOff x="1547661" y="684088"/>
            <a:chExt cx="6624738" cy="4942320"/>
          </a:xfrm>
        </p:grpSpPr>
        <p:sp>
          <p:nvSpPr>
            <p:cNvPr id="4" name="3 CuadroTexto"/>
            <p:cNvSpPr txBox="1"/>
            <p:nvPr/>
          </p:nvSpPr>
          <p:spPr>
            <a:xfrm>
              <a:off x="1547661" y="684088"/>
              <a:ext cx="21677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u="sng" dirty="0" smtClean="0"/>
                <a:t>Marco  legal vigente: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619543" y="4149080"/>
              <a:ext cx="655285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LGIPE, Art. 253. </a:t>
              </a:r>
            </a:p>
            <a:p>
              <a:pPr algn="just"/>
              <a:r>
                <a:rPr lang="es-MX" dirty="0" smtClean="0"/>
                <a:t>1. (…..) En el caso de las elecciones locales concurrentes con la Federal, se deberá integrar una casilla única de conformidad con lo dispuesto en este capítulo </a:t>
              </a:r>
              <a:r>
                <a:rPr lang="es-MX" b="1" dirty="0" smtClean="0"/>
                <a:t>y los acuerdos que emita el Consejo General del Instituto. </a:t>
              </a:r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1619542" y="1484784"/>
              <a:ext cx="655285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LGIPE, Art. 82.</a:t>
              </a:r>
            </a:p>
            <a:p>
              <a:pPr algn="just"/>
              <a:r>
                <a:rPr lang="es-MX" dirty="0" smtClean="0"/>
                <a:t>2. En los procesos en que se realicen elecciones federales y locales concurrentes en una entidad, el Consejo General del Instituto </a:t>
              </a:r>
              <a:r>
                <a:rPr lang="es-MX" b="1" dirty="0" smtClean="0"/>
                <a:t>deberá instalar una mesa directiva de casilla única </a:t>
              </a:r>
              <a:r>
                <a:rPr lang="es-MX" dirty="0" smtClean="0"/>
                <a:t>para ambos tipos de elección. La mesa directiva se integrará con </a:t>
              </a:r>
              <a:r>
                <a:rPr lang="es-MX" b="1" dirty="0" smtClean="0"/>
                <a:t>un secretario y un escrutador adicionales</a:t>
              </a:r>
              <a:r>
                <a:rPr lang="es-MX" dirty="0" smtClean="0"/>
                <a:t>, quienes en el ámbito local tendrán a su cargo las actividades señaladas en el párrafo 2 del artículo anterior.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78228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35696" y="1412776"/>
            <a:ext cx="62646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LGIPE, Art. 259.</a:t>
            </a:r>
          </a:p>
          <a:p>
            <a:pPr marL="342900" indent="-342900" algn="just">
              <a:buAutoNum type="arabicPeriod"/>
            </a:pPr>
            <a:r>
              <a:rPr lang="es-MX" dirty="0" smtClean="0"/>
              <a:t>Los  partidos  políticos,  una  vez  registrados  sus  candidatos, </a:t>
            </a:r>
          </a:p>
          <a:p>
            <a:pPr algn="just"/>
            <a:r>
              <a:rPr lang="es-MX" dirty="0" smtClean="0"/>
              <a:t>fórmulas  y  listas,  y  hasta trece días antes del día de la elección, </a:t>
            </a:r>
          </a:p>
          <a:p>
            <a:pPr algn="just"/>
            <a:r>
              <a:rPr lang="es-MX" dirty="0"/>
              <a:t>t</a:t>
            </a:r>
            <a:r>
              <a:rPr lang="es-MX" dirty="0" smtClean="0"/>
              <a:t>endrán derecho a nombrar dos representantes propietarios y un suplente ante cada mesa directiva de casilla, y representantes generales propietarios, tomando en consideración lo siguiente:</a:t>
            </a:r>
          </a:p>
          <a:p>
            <a:pPr algn="just"/>
            <a:endParaRPr lang="es-MX" dirty="0"/>
          </a:p>
          <a:p>
            <a:pPr marL="269875" indent="-269875" algn="just">
              <a:buAutoNum type="alphaLcParenR"/>
            </a:pPr>
            <a:r>
              <a:rPr lang="es-MX" dirty="0" smtClean="0"/>
              <a:t>En elección federal cada partido político o Candidato Independiente, según sea el caso, podrá acreditar </a:t>
            </a:r>
            <a:r>
              <a:rPr lang="es-MX" b="1" dirty="0" smtClean="0"/>
              <a:t>un representante propietario y un suplente, y</a:t>
            </a:r>
          </a:p>
          <a:p>
            <a:pPr algn="just"/>
            <a:endParaRPr lang="es-MX" dirty="0" smtClean="0"/>
          </a:p>
          <a:p>
            <a:pPr marL="269875" indent="-269875" algn="just"/>
            <a:r>
              <a:rPr lang="es-MX" dirty="0" smtClean="0"/>
              <a:t>b) En elección local cada partido político, coalición o Candidato Independiente, según sea el caso, podrá acreditar </a:t>
            </a:r>
            <a:r>
              <a:rPr lang="es-MX" b="1" dirty="0" smtClean="0"/>
              <a:t>un representante propietario y un suplente.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769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1920596" y="1268760"/>
            <a:ext cx="6264697" cy="4612580"/>
            <a:chOff x="1920596" y="1268760"/>
            <a:chExt cx="6264697" cy="4612580"/>
          </a:xfrm>
        </p:grpSpPr>
        <p:sp>
          <p:nvSpPr>
            <p:cNvPr id="4" name="3 CuadroTexto"/>
            <p:cNvSpPr txBox="1"/>
            <p:nvPr/>
          </p:nvSpPr>
          <p:spPr>
            <a:xfrm>
              <a:off x="1920596" y="1268760"/>
              <a:ext cx="62646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LGIPE, Art. 289.</a:t>
              </a:r>
            </a:p>
            <a:p>
              <a:endParaRPr lang="es-MX" dirty="0" smtClean="0"/>
            </a:p>
            <a:p>
              <a:r>
                <a:rPr lang="es-MX" b="1" dirty="0" smtClean="0"/>
                <a:t>1. </a:t>
              </a:r>
              <a:r>
                <a:rPr lang="es-MX" dirty="0" smtClean="0"/>
                <a:t>El escrutinio y cómputo se llevará a cabo en el </a:t>
              </a:r>
              <a:r>
                <a:rPr lang="es-MX" b="1" dirty="0" smtClean="0"/>
                <a:t>orden siguiente</a:t>
              </a:r>
              <a:r>
                <a:rPr lang="es-MX" dirty="0" smtClean="0"/>
                <a:t>:</a:t>
              </a:r>
            </a:p>
            <a:p>
              <a:pPr marL="342900" indent="-342900">
                <a:buAutoNum type="alphaLcParenR"/>
              </a:pPr>
              <a:r>
                <a:rPr lang="es-MX" dirty="0" smtClean="0"/>
                <a:t>De Presidente de los Estados Unidos Mexicanos;</a:t>
              </a:r>
            </a:p>
            <a:p>
              <a:pPr marL="342900" indent="-342900">
                <a:buAutoNum type="alphaLcParenR"/>
              </a:pPr>
              <a:r>
                <a:rPr lang="es-MX" dirty="0" smtClean="0"/>
                <a:t>De senadores;</a:t>
              </a:r>
            </a:p>
            <a:p>
              <a:pPr marL="342900" indent="-342900">
                <a:buAutoNum type="alphaLcParenR"/>
              </a:pPr>
              <a:r>
                <a:rPr lang="es-MX" dirty="0" smtClean="0"/>
                <a:t>De diputados, y</a:t>
              </a:r>
            </a:p>
            <a:p>
              <a:pPr marL="342900" indent="-342900">
                <a:buAutoNum type="alphaLcParenR"/>
              </a:pPr>
              <a:r>
                <a:rPr lang="es-MX" dirty="0" smtClean="0"/>
                <a:t>De consulta popular.</a:t>
              </a:r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1920596" y="3573016"/>
              <a:ext cx="626469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s-MX" b="1" dirty="0">
                  <a:solidFill>
                    <a:prstClr val="black"/>
                  </a:solidFill>
                </a:rPr>
                <a:t>2. </a:t>
              </a:r>
              <a:r>
                <a:rPr lang="es-MX" dirty="0">
                  <a:solidFill>
                    <a:prstClr val="black"/>
                  </a:solidFill>
                </a:rPr>
                <a:t>En   el   caso   de  que  se  hubiere  instalado  casilla  única,  en elecciones concurrentes,  </a:t>
              </a:r>
              <a:r>
                <a:rPr lang="es-MX" b="1" dirty="0">
                  <a:solidFill>
                    <a:prstClr val="black"/>
                  </a:solidFill>
                </a:rPr>
                <a:t>en forma simultánea </a:t>
              </a:r>
              <a:r>
                <a:rPr lang="es-MX" dirty="0">
                  <a:solidFill>
                    <a:prstClr val="black"/>
                  </a:solidFill>
                </a:rPr>
                <a:t>a los cómputos a que se refiere el párrafo anterior,  </a:t>
              </a:r>
              <a:r>
                <a:rPr lang="es-MX" b="1" dirty="0">
                  <a:solidFill>
                    <a:prstClr val="black"/>
                  </a:solidFill>
                </a:rPr>
                <a:t>se realizará el cómputo local en el orden siguiente:</a:t>
              </a:r>
            </a:p>
            <a:p>
              <a:pPr marL="342900" lvl="0" indent="-342900" algn="just">
                <a:buFontTx/>
                <a:buAutoNum type="alphaLcParenR"/>
              </a:pPr>
              <a:r>
                <a:rPr lang="es-MX" dirty="0">
                  <a:solidFill>
                    <a:prstClr val="black"/>
                  </a:solidFill>
                </a:rPr>
                <a:t>De Gobernador o Jefe de Gobierno;</a:t>
              </a:r>
            </a:p>
            <a:p>
              <a:pPr marL="342900" lvl="0" indent="-342900" algn="just">
                <a:buFontTx/>
                <a:buAutoNum type="alphaLcParenR"/>
              </a:pPr>
              <a:r>
                <a:rPr lang="es-MX" dirty="0">
                  <a:solidFill>
                    <a:prstClr val="black"/>
                  </a:solidFill>
                </a:rPr>
                <a:t>De diputados locales o diputados  la Asamblea Legislativa, y</a:t>
              </a:r>
            </a:p>
            <a:p>
              <a:pPr marL="342900" lvl="0" indent="-342900" algn="just">
                <a:buFontTx/>
                <a:buAutoNum type="alphaLcParenR"/>
              </a:pPr>
              <a:r>
                <a:rPr lang="es-MX" dirty="0">
                  <a:solidFill>
                    <a:prstClr val="black"/>
                  </a:solidFill>
                </a:rPr>
                <a:t>De ayuntamientos o de titulares de los órganos político administrativos del Distrito Federal.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32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010861"/>
              </p:ext>
            </p:extLst>
          </p:nvPr>
        </p:nvGraphicFramePr>
        <p:xfrm>
          <a:off x="4356100" y="0"/>
          <a:ext cx="4824412" cy="6877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36"/>
                <a:gridCol w="1080092"/>
                <a:gridCol w="1080092"/>
                <a:gridCol w="1080092"/>
              </a:tblGrid>
              <a:tr h="487672">
                <a:tc>
                  <a:txBody>
                    <a:bodyPr/>
                    <a:lstStyle/>
                    <a:p>
                      <a:pPr algn="ctr"/>
                      <a:endParaRPr lang="es-MX" sz="1200" dirty="0" smtClean="0"/>
                    </a:p>
                    <a:p>
                      <a:pPr algn="ctr"/>
                      <a:r>
                        <a:rPr lang="es-MX" sz="1400" dirty="0" smtClean="0"/>
                        <a:t>ENTIDADES</a:t>
                      </a:r>
                      <a:endParaRPr lang="es-MX" sz="1400" dirty="0"/>
                    </a:p>
                  </a:txBody>
                  <a:tcPr marL="91438" marR="91438" marT="45716" marB="4571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 smtClean="0"/>
                    </a:p>
                    <a:p>
                      <a:pPr algn="ctr"/>
                      <a:r>
                        <a:rPr lang="es-MX" sz="1400" dirty="0" smtClean="0"/>
                        <a:t>GOBNADOR</a:t>
                      </a:r>
                      <a:endParaRPr lang="es-MX" sz="1400" dirty="0"/>
                    </a:p>
                  </a:txBody>
                  <a:tcPr marL="91438" marR="91438" marT="45716" marB="4571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 smtClean="0"/>
                    </a:p>
                    <a:p>
                      <a:pPr algn="ctr"/>
                      <a:r>
                        <a:rPr lang="es-MX" sz="1400" dirty="0" smtClean="0"/>
                        <a:t>DIPUTADOS</a:t>
                      </a:r>
                      <a:endParaRPr lang="es-MX" sz="1400" dirty="0"/>
                    </a:p>
                  </a:txBody>
                  <a:tcPr marL="91438" marR="91438" marT="45716" marB="4571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200" dirty="0" smtClean="0"/>
                    </a:p>
                    <a:p>
                      <a:pPr algn="ctr"/>
                      <a:r>
                        <a:rPr lang="es-MX" sz="1400" dirty="0" smtClean="0"/>
                        <a:t>AYTMNTOS</a:t>
                      </a:r>
                      <a:endParaRPr lang="es-MX" sz="1400" dirty="0"/>
                    </a:p>
                  </a:txBody>
                  <a:tcPr marL="91438" marR="91438" marT="45716" marB="45716">
                    <a:solidFill>
                      <a:srgbClr val="0070C0"/>
                    </a:solidFill>
                  </a:tcPr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BAJA CALIFORNIA SUR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CAMPECHE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COLIMA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CHIAPAS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DISTRITO FEDERAL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JEFES</a:t>
                      </a:r>
                      <a:r>
                        <a:rPr lang="es-MX" sz="1200" baseline="0" dirty="0" smtClean="0"/>
                        <a:t> DELEG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GUANAJUATO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GUERRERO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JALISCO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MÉXICO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MICHOACÁN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MORELOS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NUEVO LEÓN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QUERÉTARO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S LUIS POTOSÍ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SONORA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TABASCO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  <a:tr h="37584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YUCATÁN</a:t>
                      </a:r>
                      <a:endParaRPr lang="es-MX" sz="12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*</a:t>
                      </a:r>
                      <a:endParaRPr lang="es-MX" sz="1800" dirty="0"/>
                    </a:p>
                  </a:txBody>
                  <a:tcPr marL="91438" marR="91438" marT="45716" marB="45716"/>
                </a:tc>
              </a:tr>
            </a:tbl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112713" y="291966"/>
            <a:ext cx="3959225" cy="6043488"/>
            <a:chOff x="112713" y="291966"/>
            <a:chExt cx="3959225" cy="6043488"/>
          </a:xfrm>
        </p:grpSpPr>
        <p:sp>
          <p:nvSpPr>
            <p:cNvPr id="74851" name="4 CuadroTexto"/>
            <p:cNvSpPr txBox="1">
              <a:spLocks noChangeArrowheads="1"/>
            </p:cNvSpPr>
            <p:nvPr/>
          </p:nvSpPr>
          <p:spPr bwMode="auto">
            <a:xfrm>
              <a:off x="112713" y="291966"/>
              <a:ext cx="3959225" cy="6463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D6009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srgbClr val="000000"/>
                  </a:solidFill>
                  <a:latin typeface="Arial" charset="0"/>
                </a:rPr>
                <a:t>ELECCIONES </a:t>
              </a:r>
              <a:r>
                <a:rPr lang="es-MX" altLang="es-MX" sz="1800" dirty="0" smtClean="0">
                  <a:solidFill>
                    <a:srgbClr val="000000"/>
                  </a:solidFill>
                  <a:latin typeface="Arial" charset="0"/>
                </a:rPr>
                <a:t>CONCURRENTES </a:t>
              </a:r>
              <a:r>
                <a:rPr lang="es-MX" altLang="es-MX" sz="1800" dirty="0">
                  <a:solidFill>
                    <a:srgbClr val="000000"/>
                  </a:solidFill>
                  <a:latin typeface="Arial" charset="0"/>
                </a:rPr>
                <a:t>2015</a:t>
              </a:r>
            </a:p>
          </p:txBody>
        </p:sp>
        <p:sp>
          <p:nvSpPr>
            <p:cNvPr id="6" name="5 CuadroTexto"/>
            <p:cNvSpPr txBox="1">
              <a:spLocks noChangeArrowheads="1"/>
            </p:cNvSpPr>
            <p:nvPr/>
          </p:nvSpPr>
          <p:spPr bwMode="auto">
            <a:xfrm>
              <a:off x="827088" y="1268760"/>
              <a:ext cx="3244850" cy="1477963"/>
            </a:xfrm>
            <a:prstGeom prst="rect">
              <a:avLst/>
            </a:prstGeom>
            <a:noFill/>
            <a:ln w="12700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srgbClr val="000000"/>
                  </a:solidFill>
                  <a:latin typeface="Arial" charset="0"/>
                </a:rPr>
                <a:t>17 ENTIDADES: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s-MX" altLang="es-MX" sz="1800" dirty="0">
                <a:solidFill>
                  <a:srgbClr val="000000"/>
                </a:solidFill>
                <a:latin typeface="Arial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srgbClr val="000000"/>
                  </a:solidFill>
                  <a:latin typeface="Arial" charset="0"/>
                </a:rPr>
                <a:t>  9 CON TRES ELECCIONES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s-MX" altLang="es-MX" sz="1800" dirty="0">
                <a:solidFill>
                  <a:srgbClr val="000000"/>
                </a:solidFill>
                <a:latin typeface="Arial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srgbClr val="000000"/>
                  </a:solidFill>
                  <a:latin typeface="Arial" charset="0"/>
                </a:rPr>
                <a:t>  8 CON DOS ELECCIONES</a:t>
              </a:r>
            </a:p>
          </p:txBody>
        </p:sp>
        <p:sp>
          <p:nvSpPr>
            <p:cNvPr id="2" name="1 CuadroTexto"/>
            <p:cNvSpPr txBox="1">
              <a:spLocks noChangeArrowheads="1"/>
            </p:cNvSpPr>
            <p:nvPr/>
          </p:nvSpPr>
          <p:spPr bwMode="auto">
            <a:xfrm>
              <a:off x="683568" y="4581128"/>
              <a:ext cx="3365532" cy="1754326"/>
            </a:xfrm>
            <a:prstGeom prst="rect">
              <a:avLst/>
            </a:prstGeom>
            <a:noFill/>
            <a:ln w="12700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prstClr val="black"/>
                  </a:solidFill>
                  <a:latin typeface="Arial" charset="0"/>
                </a:rPr>
                <a:t>CASILLAS </a:t>
              </a:r>
              <a:r>
                <a:rPr lang="es-MX" altLang="es-MX" sz="1800" dirty="0" smtClean="0">
                  <a:solidFill>
                    <a:prstClr val="black"/>
                  </a:solidFill>
                  <a:latin typeface="Arial" charset="0"/>
                </a:rPr>
                <a:t>ÚNICAS:</a:t>
              </a:r>
              <a:endParaRPr lang="es-MX" altLang="es-MX" sz="1800" dirty="0">
                <a:solidFill>
                  <a:prstClr val="black"/>
                </a:solidFill>
                <a:latin typeface="Arial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prstClr val="black"/>
                  </a:solidFill>
                  <a:latin typeface="Arial" charset="0"/>
                </a:rPr>
                <a:t> 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 smtClean="0">
                  <a:solidFill>
                    <a:prstClr val="black"/>
                  </a:solidFill>
                  <a:latin typeface="Arial" charset="0"/>
                </a:rPr>
                <a:t>  </a:t>
              </a:r>
              <a:r>
                <a:rPr lang="es-MX" altLang="es-MX" sz="1800" dirty="0">
                  <a:solidFill>
                    <a:prstClr val="black"/>
                  </a:solidFill>
                  <a:latin typeface="Arial" charset="0"/>
                </a:rPr>
                <a:t>9</a:t>
              </a:r>
              <a:r>
                <a:rPr lang="es-MX" altLang="es-MX" sz="1800" dirty="0" smtClean="0">
                  <a:solidFill>
                    <a:prstClr val="black"/>
                  </a:solidFill>
                  <a:latin typeface="Arial" charset="0"/>
                </a:rPr>
                <a:t> </a:t>
              </a:r>
              <a:r>
                <a:rPr lang="es-MX" altLang="es-MX" sz="1400" dirty="0" smtClean="0">
                  <a:solidFill>
                    <a:prstClr val="black"/>
                  </a:solidFill>
                  <a:latin typeface="Arial" charset="0"/>
                </a:rPr>
                <a:t>ENTIDADES CON 5 ELECCIONES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s-MX" altLang="es-MX" sz="1800" dirty="0">
                <a:solidFill>
                  <a:prstClr val="black"/>
                </a:solidFill>
                <a:latin typeface="Arial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MX" altLang="es-MX" sz="1800" dirty="0">
                  <a:solidFill>
                    <a:prstClr val="black"/>
                  </a:solidFill>
                  <a:latin typeface="Arial" charset="0"/>
                </a:rPr>
                <a:t>  </a:t>
              </a:r>
              <a:r>
                <a:rPr lang="es-MX" altLang="es-MX" sz="1800" dirty="0" smtClean="0">
                  <a:solidFill>
                    <a:prstClr val="black"/>
                  </a:solidFill>
                  <a:latin typeface="Arial" charset="0"/>
                </a:rPr>
                <a:t>8 </a:t>
              </a:r>
              <a:r>
                <a:rPr lang="es-MX" altLang="es-MX" sz="1400" dirty="0" smtClean="0">
                  <a:solidFill>
                    <a:prstClr val="black"/>
                  </a:solidFill>
                  <a:latin typeface="Arial" charset="0"/>
                </a:rPr>
                <a:t>ENTIDADES CON 4 ELECCIONES</a:t>
              </a:r>
              <a:endParaRPr lang="es-MX" altLang="es-MX" sz="1400" dirty="0">
                <a:solidFill>
                  <a:prstClr val="black"/>
                </a:solidFill>
                <a:latin typeface="Arial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s-MX" altLang="es-MX" sz="18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810972" y="3356992"/>
              <a:ext cx="32609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Si se agrega la elección federal de diputados y la consulta popular: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20829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501179"/>
              </p:ext>
            </p:extLst>
          </p:nvPr>
        </p:nvGraphicFramePr>
        <p:xfrm>
          <a:off x="755576" y="980728"/>
          <a:ext cx="7632848" cy="2138172"/>
        </p:xfrm>
        <a:graphic>
          <a:graphicData uri="http://schemas.openxmlformats.org/drawingml/2006/table">
            <a:tbl>
              <a:tblPr firstRow="1" firstCol="1" bandRow="1"/>
              <a:tblGrid>
                <a:gridCol w="1008112"/>
                <a:gridCol w="936104"/>
                <a:gridCol w="1656184"/>
                <a:gridCol w="936104"/>
                <a:gridCol w="1512168"/>
                <a:gridCol w="1584176"/>
              </a:tblGrid>
              <a:tr h="446405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Número y tipo de elecciones por atender en las casillas únicas 2015</a:t>
                      </a:r>
                      <a:endParaRPr lang="es-MX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29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Federales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Locales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Consulta </a:t>
                      </a:r>
                      <a:r>
                        <a:rPr lang="es-MX" sz="14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popular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Total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s-MX" sz="14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. de casillas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b="1" i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s-MX" sz="14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s-MX" sz="14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entidades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62,275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676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29,767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es-MX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6764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>
                          <a:effectLst/>
                          <a:latin typeface="Arial"/>
                          <a:ea typeface="Calibri"/>
                          <a:cs typeface="Times New Roman"/>
                        </a:rPr>
                        <a:t>Totales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i="1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92,042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570907"/>
              </p:ext>
            </p:extLst>
          </p:nvPr>
        </p:nvGraphicFramePr>
        <p:xfrm>
          <a:off x="755576" y="4005064"/>
          <a:ext cx="7632848" cy="1879600"/>
        </p:xfrm>
        <a:graphic>
          <a:graphicData uri="http://schemas.openxmlformats.org/drawingml/2006/table">
            <a:tbl>
              <a:tblPr firstRow="1" bandRow="1"/>
              <a:tblGrid>
                <a:gridCol w="3168352"/>
                <a:gridCol w="1440160"/>
                <a:gridCol w="3024336"/>
              </a:tblGrid>
              <a:tr h="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sz="2000" i="1" dirty="0" smtClean="0">
                          <a:solidFill>
                            <a:schemeClr val="bg1"/>
                          </a:solidFill>
                        </a:rPr>
                        <a:t>Cómputos de las elecciones federales , locales y de la consulta popular</a:t>
                      </a:r>
                      <a:endParaRPr lang="es-MX" sz="2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i="1" dirty="0" smtClean="0"/>
                        <a:t>ELECCIONES</a:t>
                      </a:r>
                      <a:r>
                        <a:rPr lang="es-MX" i="1" baseline="0" dirty="0" smtClean="0"/>
                        <a:t> FEDERALES</a:t>
                      </a:r>
                      <a:endParaRPr lang="es-MX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i="1" dirty="0" smtClean="0"/>
                        <a:t>ELECCIONES LOCALES</a:t>
                      </a:r>
                      <a:endParaRPr lang="es-MX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Cómputo diputados federales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Cómputo de Gobernador o JG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b="1" dirty="0" smtClean="0">
                          <a:solidFill>
                            <a:srgbClr val="FF0000"/>
                          </a:solidFill>
                        </a:rPr>
                        <a:t>Cómputo  consulta popular</a:t>
                      </a:r>
                      <a:endParaRPr lang="es-MX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Cómputo de</a:t>
                      </a:r>
                      <a:r>
                        <a:rPr lang="es-MX" baseline="0" dirty="0" smtClean="0"/>
                        <a:t> diputados…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Cómputo</a:t>
                      </a:r>
                      <a:r>
                        <a:rPr lang="es-MX" baseline="0" dirty="0" smtClean="0"/>
                        <a:t> de ayuntamientos …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1" name="10 Grupo"/>
          <p:cNvGrpSpPr/>
          <p:nvPr/>
        </p:nvGrpSpPr>
        <p:grpSpPr>
          <a:xfrm>
            <a:off x="5940153" y="3140967"/>
            <a:ext cx="1595766" cy="533674"/>
            <a:chOff x="5940153" y="3140967"/>
            <a:chExt cx="1595766" cy="533674"/>
          </a:xfrm>
        </p:grpSpPr>
        <p:sp>
          <p:nvSpPr>
            <p:cNvPr id="5" name="4 CuadroTexto"/>
            <p:cNvSpPr txBox="1"/>
            <p:nvPr/>
          </p:nvSpPr>
          <p:spPr>
            <a:xfrm>
              <a:off x="6588224" y="3212976"/>
              <a:ext cx="947695" cy="461665"/>
            </a:xfrm>
            <a:prstGeom prst="rect">
              <a:avLst/>
            </a:prstGeom>
            <a:noFill/>
            <a:ln w="0"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60.4%</a:t>
              </a:r>
            </a:p>
          </p:txBody>
        </p:sp>
        <p:sp>
          <p:nvSpPr>
            <p:cNvPr id="6" name="5 Flecha doblada"/>
            <p:cNvSpPr/>
            <p:nvPr/>
          </p:nvSpPr>
          <p:spPr>
            <a:xfrm rot="16200000">
              <a:off x="5976158" y="3104962"/>
              <a:ext cx="432048" cy="504057"/>
            </a:xfrm>
            <a:prstGeom prst="bent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3779912" y="4414037"/>
            <a:ext cx="1656184" cy="1385846"/>
            <a:chOff x="3779912" y="4414037"/>
            <a:chExt cx="1656184" cy="1385846"/>
          </a:xfrm>
        </p:grpSpPr>
        <p:sp>
          <p:nvSpPr>
            <p:cNvPr id="2" name="1 CuadroTexto"/>
            <p:cNvSpPr txBox="1"/>
            <p:nvPr/>
          </p:nvSpPr>
          <p:spPr>
            <a:xfrm>
              <a:off x="3870130" y="4537999"/>
              <a:ext cx="1477777" cy="1261884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algn="ctr"/>
              <a:endParaRPr lang="es-MX" sz="1600" dirty="0" smtClean="0"/>
            </a:p>
            <a:p>
              <a:pPr algn="ctr"/>
              <a:endParaRPr lang="es-MX" sz="1600" dirty="0"/>
            </a:p>
            <a:p>
              <a:pPr algn="ctr"/>
              <a:r>
                <a:rPr lang="es-MX" sz="1600" b="1" dirty="0" smtClean="0">
                  <a:solidFill>
                    <a:schemeClr val="bg1"/>
                  </a:solidFill>
                </a:rPr>
                <a:t>CÓMPUTOS</a:t>
              </a:r>
            </a:p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SIMULTÁNEOS</a:t>
              </a:r>
            </a:p>
            <a:p>
              <a:pPr algn="ctr"/>
              <a:endParaRPr lang="es-MX" sz="14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6 Flecha doblada"/>
            <p:cNvSpPr/>
            <p:nvPr/>
          </p:nvSpPr>
          <p:spPr>
            <a:xfrm>
              <a:off x="4788024" y="4437112"/>
              <a:ext cx="648072" cy="623038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79912" y="4414037"/>
              <a:ext cx="669975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951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84 CuadroTexto"/>
          <p:cNvSpPr txBox="1"/>
          <p:nvPr/>
        </p:nvSpPr>
        <p:spPr>
          <a:xfrm>
            <a:off x="1790554" y="3420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316114"/>
              </p:ext>
            </p:extLst>
          </p:nvPr>
        </p:nvGraphicFramePr>
        <p:xfrm>
          <a:off x="611561" y="548680"/>
          <a:ext cx="7848870" cy="5532886"/>
        </p:xfrm>
        <a:graphic>
          <a:graphicData uri="http://schemas.openxmlformats.org/drawingml/2006/table">
            <a:tbl>
              <a:tblPr firstRow="1" firstCol="1" bandRow="1"/>
              <a:tblGrid>
                <a:gridCol w="2616290"/>
                <a:gridCol w="2616290"/>
                <a:gridCol w="2616290"/>
              </a:tblGrid>
              <a:tr h="1207493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Funcionarios de la casilla única y competencias del escrutinio y cómputo </a:t>
                      </a:r>
                      <a:endParaRPr lang="es-MX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(que ilustra cómo se asumirían por otros funcionarios, con toda garantía, </a:t>
                      </a:r>
                      <a:endParaRPr lang="es-MX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las funciones de un cuarto escrutador en las elecciones de 2015).</a:t>
                      </a:r>
                      <a:endParaRPr lang="es-MX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199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Presidente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supervisa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   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Primer momento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3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MX" sz="1800" b="1" i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      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           S2 – E3 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Elecciones locales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solidFill>
                            <a:srgbClr val="0070C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(2-3 elecciones)</a:t>
                      </a:r>
                      <a:endParaRPr lang="es-MX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99890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S1 - E1 – E2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  <a:latin typeface="Calibri"/>
                        </a:rPr>
                        <a:t/>
                      </a:r>
                      <a:br>
                        <a:rPr lang="es-MX" sz="1100" dirty="0">
                          <a:effectLst/>
                          <a:latin typeface="Calibri"/>
                        </a:rPr>
                      </a:b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Elecciones federales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solidFill>
                            <a:srgbClr val="0070C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(sólo Diputados</a:t>
                      </a:r>
                      <a:r>
                        <a:rPr lang="es-MX" sz="1800" b="1" i="1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  <a:endParaRPr lang="es-MX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199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i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Segundo momento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0999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200" b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200" b="1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Consulta popular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FF3399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2915817" y="2473502"/>
            <a:ext cx="3344102" cy="2836998"/>
            <a:chOff x="2915817" y="2473502"/>
            <a:chExt cx="3344102" cy="2836998"/>
          </a:xfrm>
        </p:grpSpPr>
        <p:sp>
          <p:nvSpPr>
            <p:cNvPr id="6" name="5 CuadroTexto"/>
            <p:cNvSpPr txBox="1"/>
            <p:nvPr/>
          </p:nvSpPr>
          <p:spPr>
            <a:xfrm>
              <a:off x="3923928" y="4941168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i="1" dirty="0" smtClean="0"/>
                <a:t>S1 – E2</a:t>
              </a:r>
              <a:endParaRPr lang="es-MX" b="1" i="1" dirty="0"/>
            </a:p>
          </p:txBody>
        </p:sp>
        <p:sp>
          <p:nvSpPr>
            <p:cNvPr id="10" name="9 Abrir corchete"/>
            <p:cNvSpPr/>
            <p:nvPr/>
          </p:nvSpPr>
          <p:spPr>
            <a:xfrm>
              <a:off x="2915817" y="2473502"/>
              <a:ext cx="864096" cy="2632938"/>
            </a:xfrm>
            <a:prstGeom prst="lef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1" name="10 Forma libre"/>
            <p:cNvSpPr/>
            <p:nvPr/>
          </p:nvSpPr>
          <p:spPr>
            <a:xfrm>
              <a:off x="3704907" y="4986124"/>
              <a:ext cx="105877" cy="240632"/>
            </a:xfrm>
            <a:custGeom>
              <a:avLst/>
              <a:gdLst>
                <a:gd name="connsiteX0" fmla="*/ 0 w 105877"/>
                <a:gd name="connsiteY0" fmla="*/ 0 h 240632"/>
                <a:gd name="connsiteX1" fmla="*/ 86627 w 105877"/>
                <a:gd name="connsiteY1" fmla="*/ 96253 h 240632"/>
                <a:gd name="connsiteX2" fmla="*/ 105877 w 105877"/>
                <a:gd name="connsiteY2" fmla="*/ 125129 h 240632"/>
                <a:gd name="connsiteX3" fmla="*/ 86627 w 105877"/>
                <a:gd name="connsiteY3" fmla="*/ 154004 h 240632"/>
                <a:gd name="connsiteX4" fmla="*/ 57751 w 105877"/>
                <a:gd name="connsiteY4" fmla="*/ 173255 h 240632"/>
                <a:gd name="connsiteX5" fmla="*/ 0 w 105877"/>
                <a:gd name="connsiteY5" fmla="*/ 240632 h 240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77" h="240632">
                  <a:moveTo>
                    <a:pt x="0" y="0"/>
                  </a:moveTo>
                  <a:cubicBezTo>
                    <a:pt x="66192" y="52954"/>
                    <a:pt x="36731" y="21408"/>
                    <a:pt x="86627" y="96253"/>
                  </a:cubicBezTo>
                  <a:lnTo>
                    <a:pt x="105877" y="125129"/>
                  </a:lnTo>
                  <a:cubicBezTo>
                    <a:pt x="99460" y="134754"/>
                    <a:pt x="94807" y="145824"/>
                    <a:pt x="86627" y="154004"/>
                  </a:cubicBezTo>
                  <a:cubicBezTo>
                    <a:pt x="78447" y="162184"/>
                    <a:pt x="65369" y="164549"/>
                    <a:pt x="57751" y="173255"/>
                  </a:cubicBezTo>
                  <a:cubicBezTo>
                    <a:pt x="-8331" y="248777"/>
                    <a:pt x="47262" y="216999"/>
                    <a:pt x="0" y="24063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4" name="3 Grupo"/>
            <p:cNvGrpSpPr/>
            <p:nvPr/>
          </p:nvGrpSpPr>
          <p:grpSpPr>
            <a:xfrm>
              <a:off x="4513842" y="2568985"/>
              <a:ext cx="1746077" cy="465152"/>
              <a:chOff x="4513842" y="2568985"/>
              <a:chExt cx="1746077" cy="465152"/>
            </a:xfrm>
          </p:grpSpPr>
          <p:sp>
            <p:nvSpPr>
              <p:cNvPr id="5" name="51 Forma libre"/>
              <p:cNvSpPr/>
              <p:nvPr/>
            </p:nvSpPr>
            <p:spPr>
              <a:xfrm>
                <a:off x="4513842" y="2568985"/>
                <a:ext cx="1342542" cy="191641"/>
              </a:xfrm>
              <a:custGeom>
                <a:avLst/>
                <a:gdLst>
                  <a:gd name="connsiteX0" fmla="*/ 0 w 1348305"/>
                  <a:gd name="connsiteY0" fmla="*/ 7030 h 104933"/>
                  <a:gd name="connsiteX1" fmla="*/ 484495 w 1348305"/>
                  <a:gd name="connsiteY1" fmla="*/ 68445 h 104933"/>
                  <a:gd name="connsiteX2" fmla="*/ 1105469 w 1348305"/>
                  <a:gd name="connsiteY2" fmla="*/ 207 h 104933"/>
                  <a:gd name="connsiteX3" fmla="*/ 1330657 w 1348305"/>
                  <a:gd name="connsiteY3" fmla="*/ 95741 h 104933"/>
                  <a:gd name="connsiteX4" fmla="*/ 1317009 w 1348305"/>
                  <a:gd name="connsiteY4" fmla="*/ 95741 h 10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305" h="104933">
                    <a:moveTo>
                      <a:pt x="0" y="7030"/>
                    </a:moveTo>
                    <a:cubicBezTo>
                      <a:pt x="150125" y="38306"/>
                      <a:pt x="300250" y="69582"/>
                      <a:pt x="484495" y="68445"/>
                    </a:cubicBezTo>
                    <a:cubicBezTo>
                      <a:pt x="668740" y="67308"/>
                      <a:pt x="964442" y="-4342"/>
                      <a:pt x="1105469" y="207"/>
                    </a:cubicBezTo>
                    <a:cubicBezTo>
                      <a:pt x="1246496" y="4756"/>
                      <a:pt x="1295400" y="79819"/>
                      <a:pt x="1330657" y="95741"/>
                    </a:cubicBezTo>
                    <a:cubicBezTo>
                      <a:pt x="1365914" y="111663"/>
                      <a:pt x="1341461" y="103702"/>
                      <a:pt x="1317009" y="95741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" name="1 CuadroTexto"/>
              <p:cNvSpPr txBox="1"/>
              <p:nvPr/>
            </p:nvSpPr>
            <p:spPr>
              <a:xfrm>
                <a:off x="5793125" y="266480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b="1" i="1" dirty="0" smtClean="0"/>
                  <a:t>E1</a:t>
                </a:r>
                <a:endParaRPr lang="es-MX" b="1" i="1" dirty="0"/>
              </a:p>
            </p:txBody>
          </p:sp>
          <p:sp>
            <p:nvSpPr>
              <p:cNvPr id="12" name="11 Forma libre"/>
              <p:cNvSpPr/>
              <p:nvPr/>
            </p:nvSpPr>
            <p:spPr>
              <a:xfrm>
                <a:off x="5696872" y="2654787"/>
                <a:ext cx="192505" cy="135013"/>
              </a:xfrm>
              <a:custGeom>
                <a:avLst/>
                <a:gdLst>
                  <a:gd name="connsiteX0" fmla="*/ 192505 w 192505"/>
                  <a:gd name="connsiteY0" fmla="*/ 0 h 135013"/>
                  <a:gd name="connsiteX1" fmla="*/ 182880 w 192505"/>
                  <a:gd name="connsiteY1" fmla="*/ 77002 h 135013"/>
                  <a:gd name="connsiteX2" fmla="*/ 173255 w 192505"/>
                  <a:gd name="connsiteY2" fmla="*/ 125129 h 135013"/>
                  <a:gd name="connsiteX3" fmla="*/ 38501 w 192505"/>
                  <a:gd name="connsiteY3" fmla="*/ 134754 h 135013"/>
                  <a:gd name="connsiteX4" fmla="*/ 0 w 192505"/>
                  <a:gd name="connsiteY4" fmla="*/ 125129 h 13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505" h="135013">
                    <a:moveTo>
                      <a:pt x="192505" y="0"/>
                    </a:moveTo>
                    <a:cubicBezTo>
                      <a:pt x="189297" y="25667"/>
                      <a:pt x="186813" y="51436"/>
                      <a:pt x="182880" y="77002"/>
                    </a:cubicBezTo>
                    <a:cubicBezTo>
                      <a:pt x="180392" y="93172"/>
                      <a:pt x="188445" y="119053"/>
                      <a:pt x="173255" y="125129"/>
                    </a:cubicBezTo>
                    <a:cubicBezTo>
                      <a:pt x="131443" y="141854"/>
                      <a:pt x="83419" y="131546"/>
                      <a:pt x="38501" y="134754"/>
                    </a:cubicBezTo>
                    <a:lnTo>
                      <a:pt x="0" y="12512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733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3" y="424485"/>
            <a:ext cx="7344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Motivación:</a:t>
            </a:r>
            <a:endParaRPr lang="es-MX" sz="1100" dirty="0" smtClean="0"/>
          </a:p>
          <a:p>
            <a:endParaRPr lang="es-MX" sz="1000" dirty="0"/>
          </a:p>
          <a:p>
            <a:r>
              <a:rPr lang="es-MX" b="1" dirty="0" smtClean="0"/>
              <a:t>1.</a:t>
            </a:r>
            <a:r>
              <a:rPr lang="es-MX" dirty="0" smtClean="0"/>
              <a:t> No es necesario el cuarto escrutador.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1115612" y="1317037"/>
            <a:ext cx="7128795" cy="5113072"/>
            <a:chOff x="1115612" y="1317037"/>
            <a:chExt cx="7128795" cy="5113072"/>
          </a:xfrm>
        </p:grpSpPr>
        <p:sp>
          <p:nvSpPr>
            <p:cNvPr id="6" name="5 CuadroTexto"/>
            <p:cNvSpPr txBox="1"/>
            <p:nvPr/>
          </p:nvSpPr>
          <p:spPr>
            <a:xfrm>
              <a:off x="1116148" y="1317037"/>
              <a:ext cx="69731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69875" lvl="0" indent="-269875"/>
              <a:r>
                <a:rPr lang="es-MX" b="1" dirty="0">
                  <a:solidFill>
                    <a:prstClr val="black"/>
                  </a:solidFill>
                </a:rPr>
                <a:t>2.</a:t>
              </a:r>
              <a:r>
                <a:rPr lang="es-MX" dirty="0">
                  <a:solidFill>
                    <a:prstClr val="black"/>
                  </a:solidFill>
                </a:rPr>
                <a:t> La garantía de certeza la pueden ofrecer los funcionarios que se harán</a:t>
              </a:r>
            </a:p>
            <a:p>
              <a:pPr marL="269875" lvl="0" indent="-269875"/>
              <a:r>
                <a:rPr lang="es-MX" dirty="0">
                  <a:solidFill>
                    <a:prstClr val="black"/>
                  </a:solidFill>
                </a:rPr>
                <a:t>cargo de la única elección federal de 2015.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1116148" y="1965348"/>
              <a:ext cx="69731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3.</a:t>
              </a:r>
              <a:r>
                <a:rPr lang="es-MX" dirty="0" smtClean="0"/>
                <a:t> Esta  distribución es útil para el balance del tiempo de los cómputos </a:t>
              </a:r>
            </a:p>
            <a:p>
              <a:r>
                <a:rPr lang="es-MX" dirty="0" smtClean="0"/>
                <a:t>y  la  permanencia de los funcionarios hasta la clausura de la casilla y el inicio del traslado de los paquetes.</a:t>
              </a:r>
              <a:endParaRPr lang="es-MX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116148" y="2888678"/>
              <a:ext cx="69011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4.</a:t>
              </a:r>
              <a:r>
                <a:rPr lang="es-MX" dirty="0" smtClean="0"/>
                <a:t> Al no ser necesario el cuarto escrutador y al haber quienes ofrezcan </a:t>
              </a:r>
            </a:p>
            <a:p>
              <a:r>
                <a:rPr lang="es-MX" dirty="0"/>
                <a:t>g</a:t>
              </a:r>
              <a:r>
                <a:rPr lang="es-MX" dirty="0" smtClean="0"/>
                <a:t>arantías al escrutinio y cómputo de la consulta, los costos de un funcionario más son onerosos. </a:t>
              </a:r>
              <a:endParaRPr lang="es-MX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116148" y="3812008"/>
              <a:ext cx="69731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5.</a:t>
              </a:r>
              <a:r>
                <a:rPr lang="es-MX" dirty="0" smtClean="0"/>
                <a:t> La   administración   pública    está   obligada   a   observar   criterios de racionalidad  en  el  ejercicio del gasto.</a:t>
              </a:r>
              <a:endParaRPr lang="es-MX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1116148" y="4477014"/>
              <a:ext cx="69731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6.</a:t>
              </a:r>
              <a:r>
                <a:rPr lang="es-MX" dirty="0" smtClean="0"/>
                <a:t> El INE se ha planteado como objetivo estratégico en el Plan Estratégico Institucional incrementar la eficiencia  en la organización  de los procesos electorales.</a:t>
              </a:r>
              <a:endParaRPr lang="es-MX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1115612" y="5445224"/>
              <a:ext cx="712879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7.</a:t>
              </a:r>
              <a:r>
                <a:rPr lang="es-MX" dirty="0" smtClean="0"/>
                <a:t> El  ahorro  estimado  en  los  conceptos  de  materiales didácticos, sillas y  alimentación  de  un  funcionario menos es de </a:t>
              </a:r>
              <a:r>
                <a:rPr lang="es-MX" sz="2000" b="1" dirty="0" smtClean="0">
                  <a:solidFill>
                    <a:srgbClr val="0070C0"/>
                  </a:solidFill>
                </a:rPr>
                <a:t>66.9</a:t>
              </a:r>
              <a:r>
                <a:rPr lang="es-MX" dirty="0" smtClean="0"/>
                <a:t> millones de pesos por las casillas únicas. Y de </a:t>
              </a:r>
              <a:r>
                <a:rPr lang="es-MX" sz="2000" b="1" dirty="0" smtClean="0">
                  <a:solidFill>
                    <a:srgbClr val="0070C0"/>
                  </a:solidFill>
                </a:rPr>
                <a:t>107.6</a:t>
              </a:r>
              <a:r>
                <a:rPr lang="es-MX" dirty="0" smtClean="0"/>
                <a:t> millones por la totalidad de las casillas.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0101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763688" y="1268760"/>
            <a:ext cx="6696744" cy="4893647"/>
            <a:chOff x="1763688" y="1268760"/>
            <a:chExt cx="6696744" cy="4893647"/>
          </a:xfrm>
        </p:grpSpPr>
        <p:sp>
          <p:nvSpPr>
            <p:cNvPr id="4" name="3 CuadroTexto"/>
            <p:cNvSpPr txBox="1"/>
            <p:nvPr/>
          </p:nvSpPr>
          <p:spPr>
            <a:xfrm>
              <a:off x="1763688" y="1268760"/>
              <a:ext cx="669674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LFCP, Art, 46.</a:t>
              </a:r>
            </a:p>
            <a:p>
              <a:r>
                <a:rPr lang="es-MX" dirty="0" smtClean="0"/>
                <a:t>El Instituto podrá designar adicionalmente a uno o más ciudadanos</a:t>
              </a:r>
            </a:p>
            <a:p>
              <a:r>
                <a:rPr lang="es-MX" dirty="0"/>
                <a:t>p</a:t>
              </a:r>
              <a:r>
                <a:rPr lang="es-MX" dirty="0" smtClean="0"/>
                <a:t>ara que se integren a las mesas directivas de casilla, con la finalidad de que funjan como escrutadores de la consulta popular.</a:t>
              </a:r>
            </a:p>
            <a:p>
              <a:endParaRPr lang="es-MX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835696" y="3023086"/>
              <a:ext cx="6408712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LFCP, Art. 52.</a:t>
              </a:r>
            </a:p>
            <a:p>
              <a:pPr algn="just"/>
              <a:r>
                <a:rPr lang="es-MX" dirty="0" smtClean="0"/>
                <a:t>En caso de ausencia del escrutador designado, para el escrutinio y cómputo de la consulta popular, las funciones las realizarán cualquiera de los escrutadores presentes designados para la elección federal.</a:t>
              </a:r>
            </a:p>
            <a:p>
              <a:pPr algn="just"/>
              <a:endParaRPr lang="es-MX" dirty="0"/>
            </a:p>
            <a:p>
              <a:pPr algn="just"/>
              <a:r>
                <a:rPr lang="es-MX" dirty="0" smtClean="0"/>
                <a:t>La falta de los ciudadanos designados como escrutadores por el Instituto para realizar el escrutinio y cómputo de la consulta popular en la casilla, no será causa de nulidad de la votación de las elecciones constitucionales ni la de la consulta.</a:t>
              </a:r>
            </a:p>
            <a:p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4787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" y="476319"/>
            <a:ext cx="9144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                 </a:t>
            </a:r>
            <a:r>
              <a:rPr lang="es-MX" b="1" dirty="0" smtClean="0">
                <a:solidFill>
                  <a:schemeClr val="bg1"/>
                </a:solidFill>
              </a:rPr>
              <a:t>OTROS ASPECTOS RELEVANTES: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905399" y="908720"/>
            <a:ext cx="7987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2012,  el </a:t>
            </a:r>
            <a:r>
              <a:rPr lang="es-MX" sz="2800" dirty="0" smtClean="0"/>
              <a:t>62.4%</a:t>
            </a:r>
            <a:r>
              <a:rPr lang="es-MX" dirty="0" smtClean="0"/>
              <a:t>  de las casillas  (89,340) se instalaron en escuelas.                    La LGIPE lo</a:t>
            </a:r>
          </a:p>
          <a:p>
            <a:r>
              <a:rPr lang="es-MX" dirty="0" smtClean="0"/>
              <a:t>recomienda. </a:t>
            </a:r>
            <a:endParaRPr lang="es-MX" dirty="0"/>
          </a:p>
        </p:txBody>
      </p:sp>
      <p:grpSp>
        <p:nvGrpSpPr>
          <p:cNvPr id="3" name="2 Grupo"/>
          <p:cNvGrpSpPr/>
          <p:nvPr/>
        </p:nvGrpSpPr>
        <p:grpSpPr>
          <a:xfrm>
            <a:off x="188562" y="2528475"/>
            <a:ext cx="1935166" cy="3406870"/>
            <a:chOff x="188562" y="2528475"/>
            <a:chExt cx="1935166" cy="3406870"/>
          </a:xfrm>
        </p:grpSpPr>
        <p:sp>
          <p:nvSpPr>
            <p:cNvPr id="7" name="6 CuadroTexto"/>
            <p:cNvSpPr txBox="1"/>
            <p:nvPr/>
          </p:nvSpPr>
          <p:spPr>
            <a:xfrm>
              <a:off x="263347" y="3165486"/>
              <a:ext cx="1860381" cy="1077218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2800" dirty="0" smtClean="0"/>
                <a:t>$23.4</a:t>
              </a:r>
              <a:r>
                <a:rPr lang="es-MX" dirty="0" smtClean="0"/>
                <a:t> millones </a:t>
              </a:r>
            </a:p>
            <a:p>
              <a:r>
                <a:rPr lang="es-MX" dirty="0" smtClean="0"/>
                <a:t>para sillas en las</a:t>
              </a:r>
            </a:p>
            <a:p>
              <a:r>
                <a:rPr lang="es-MX" dirty="0" smtClean="0"/>
                <a:t>casillas únicas</a:t>
              </a:r>
              <a:endParaRPr lang="es-MX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63347" y="4581128"/>
              <a:ext cx="1860381" cy="135421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2800" dirty="0" smtClean="0"/>
                <a:t>$38.7</a:t>
              </a:r>
              <a:r>
                <a:rPr lang="es-MX" dirty="0" smtClean="0"/>
                <a:t> millones</a:t>
              </a:r>
            </a:p>
            <a:p>
              <a:r>
                <a:rPr lang="es-MX" dirty="0"/>
                <a:t>p</a:t>
              </a:r>
              <a:r>
                <a:rPr lang="es-MX" dirty="0" smtClean="0"/>
                <a:t>ara sillas en la</a:t>
              </a:r>
            </a:p>
            <a:p>
              <a:r>
                <a:rPr lang="es-MX" dirty="0"/>
                <a:t>t</a:t>
              </a:r>
              <a:r>
                <a:rPr lang="es-MX" dirty="0" smtClean="0"/>
                <a:t>otalidad de las</a:t>
              </a:r>
            </a:p>
            <a:p>
              <a:r>
                <a:rPr lang="es-MX" dirty="0" smtClean="0"/>
                <a:t>casillas</a:t>
              </a:r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188562" y="2528475"/>
              <a:ext cx="1763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/>
                <a:t>Requerimientos:</a:t>
              </a:r>
              <a:endParaRPr lang="es-MX" b="1" dirty="0"/>
            </a:p>
          </p:txBody>
        </p:sp>
      </p:grpSp>
      <p:pic>
        <p:nvPicPr>
          <p:cNvPr id="9" name="8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6552728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384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19872" y="2449709"/>
            <a:ext cx="1152128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72000" y="2452997"/>
            <a:ext cx="1152128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 rot="16200000">
            <a:off x="3059832" y="2526549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540457" y="2132856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3987763" y="2132856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4427984" y="2092098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4893568" y="2137042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5292080" y="2137042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427984" y="205553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0000"/>
                </a:solidFill>
              </a:rPr>
              <a:t>P</a:t>
            </a:r>
            <a:endParaRPr lang="es-MX" sz="1200" b="1" dirty="0">
              <a:solidFill>
                <a:srgbClr val="00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951440" y="2102366"/>
            <a:ext cx="520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rgbClr val="000000"/>
                </a:solidFill>
              </a:rPr>
              <a:t>SF</a:t>
            </a:r>
            <a:endParaRPr lang="es-MX" sz="1200" dirty="0">
              <a:solidFill>
                <a:srgbClr val="00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851475" y="210236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>
                <a:solidFill>
                  <a:srgbClr val="000000"/>
                </a:solidFill>
              </a:rPr>
              <a:t>SL</a:t>
            </a:r>
            <a:endParaRPr lang="es-MX" sz="1200" dirty="0">
              <a:solidFill>
                <a:srgbClr val="00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40457" y="2109003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rgbClr val="000000"/>
                </a:solidFill>
              </a:rPr>
              <a:t>E</a:t>
            </a:r>
            <a:endParaRPr lang="es-MX" sz="1200" dirty="0">
              <a:solidFill>
                <a:srgbClr val="0000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060219" y="248872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>
                <a:solidFill>
                  <a:srgbClr val="000000"/>
                </a:solidFill>
              </a:rPr>
              <a:t>E</a:t>
            </a:r>
            <a:endParaRPr lang="es-MX" sz="1200" dirty="0">
              <a:solidFill>
                <a:srgbClr val="000000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292080" y="2118093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rgbClr val="000000"/>
                </a:solidFill>
              </a:rPr>
              <a:t>E</a:t>
            </a:r>
            <a:endParaRPr lang="es-MX" sz="1200" dirty="0">
              <a:solidFill>
                <a:srgbClr val="00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556297" y="1247853"/>
            <a:ext cx="447558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PAN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087224" y="1252443"/>
            <a:ext cx="447558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PAN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3670078" y="1247852"/>
            <a:ext cx="397866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PRI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196093" y="1252443"/>
            <a:ext cx="45557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PRD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2627784" y="1389352"/>
            <a:ext cx="546945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PVEM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2252743" y="1513757"/>
            <a:ext cx="348172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PT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1619672" y="1890821"/>
            <a:ext cx="447558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PNA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843451" y="1614598"/>
            <a:ext cx="385042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MC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1259888" y="2148871"/>
            <a:ext cx="747320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MORENA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5024760" y="1247851"/>
            <a:ext cx="397866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PRI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5446044" y="1252443"/>
            <a:ext cx="45557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PRD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5927897" y="1389351"/>
            <a:ext cx="546945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PVEM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6506169" y="1512461"/>
            <a:ext cx="348172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PT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7078068" y="1890821"/>
            <a:ext cx="447558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PNA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6873555" y="1614598"/>
            <a:ext cx="385042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MC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7151967" y="2172420"/>
            <a:ext cx="747320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MORENA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809345" y="2756453"/>
            <a:ext cx="35458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ES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1087944" y="2432088"/>
            <a:ext cx="362600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PH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7975830" y="2773136"/>
            <a:ext cx="35458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ES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647270" y="2482676"/>
            <a:ext cx="362600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PH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59" name="58 CuadroTexto"/>
          <p:cNvSpPr txBox="1"/>
          <p:nvPr/>
        </p:nvSpPr>
        <p:spPr>
          <a:xfrm>
            <a:off x="628900" y="3408729"/>
            <a:ext cx="636672" cy="400110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rgbClr val="000000"/>
                </a:solidFill>
              </a:rPr>
              <a:t>CAND INDEP</a:t>
            </a:r>
            <a:endParaRPr lang="es-MX" sz="1000" b="1" dirty="0">
              <a:solidFill>
                <a:srgbClr val="000000"/>
              </a:solidFill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7967749" y="3082039"/>
            <a:ext cx="433132" cy="246221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solidFill>
                  <a:srgbClr val="000000"/>
                </a:solidFill>
              </a:rPr>
              <a:t>PPL</a:t>
            </a:r>
            <a:endParaRPr lang="es-MX" sz="1000" b="1" dirty="0">
              <a:solidFill>
                <a:srgbClr val="000000"/>
              </a:solidFill>
            </a:endParaRPr>
          </a:p>
        </p:txBody>
      </p:sp>
      <p:sp>
        <p:nvSpPr>
          <p:cNvPr id="24" name="23 Marco"/>
          <p:cNvSpPr/>
          <p:nvPr/>
        </p:nvSpPr>
        <p:spPr>
          <a:xfrm rot="20006983">
            <a:off x="1732054" y="3876457"/>
            <a:ext cx="714127" cy="419326"/>
          </a:xfrm>
          <a:prstGeom prst="fram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76" name="75 Conector recto"/>
          <p:cNvCxnSpPr>
            <a:stCxn id="24" idx="0"/>
            <a:endCxn id="24" idx="2"/>
          </p:cNvCxnSpPr>
          <p:nvPr/>
        </p:nvCxnSpPr>
        <p:spPr>
          <a:xfrm>
            <a:off x="1995402" y="3898567"/>
            <a:ext cx="187432" cy="3751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80 CuadroTexto"/>
          <p:cNvSpPr txBox="1"/>
          <p:nvPr/>
        </p:nvSpPr>
        <p:spPr>
          <a:xfrm>
            <a:off x="2363705" y="4751548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CANCELES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82" name="81 Marco"/>
          <p:cNvSpPr/>
          <p:nvPr/>
        </p:nvSpPr>
        <p:spPr>
          <a:xfrm>
            <a:off x="3586123" y="3903633"/>
            <a:ext cx="336096" cy="277089"/>
          </a:xfrm>
          <a:prstGeom prst="frame">
            <a:avLst/>
          </a:prstGeom>
          <a:solidFill>
            <a:schemeClr val="bg1"/>
          </a:solidFill>
          <a:ln>
            <a:solidFill>
              <a:srgbClr val="E53F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1790554" y="3420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86" name="85 Marco"/>
          <p:cNvSpPr/>
          <p:nvPr/>
        </p:nvSpPr>
        <p:spPr>
          <a:xfrm>
            <a:off x="3993150" y="3903632"/>
            <a:ext cx="336096" cy="277089"/>
          </a:xfrm>
          <a:prstGeom prst="frame">
            <a:avLst/>
          </a:prstGeom>
          <a:solidFill>
            <a:srgbClr val="DF1B90"/>
          </a:solidFill>
          <a:ln>
            <a:solidFill>
              <a:srgbClr val="B75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sp>
        <p:nvSpPr>
          <p:cNvPr id="87" name="86 Marco"/>
          <p:cNvSpPr/>
          <p:nvPr/>
        </p:nvSpPr>
        <p:spPr>
          <a:xfrm>
            <a:off x="4403565" y="3910422"/>
            <a:ext cx="336096" cy="277089"/>
          </a:xfrm>
          <a:prstGeom prst="frame">
            <a:avLst/>
          </a:prstGeom>
          <a:ln>
            <a:solidFill>
              <a:srgbClr val="BD5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sp>
        <p:nvSpPr>
          <p:cNvPr id="88" name="87 Marco"/>
          <p:cNvSpPr/>
          <p:nvPr/>
        </p:nvSpPr>
        <p:spPr>
          <a:xfrm>
            <a:off x="4811968" y="3910422"/>
            <a:ext cx="336096" cy="277089"/>
          </a:xfrm>
          <a:prstGeom prst="frame">
            <a:avLst/>
          </a:prstGeom>
          <a:ln>
            <a:solidFill>
              <a:srgbClr val="DF1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sp>
        <p:nvSpPr>
          <p:cNvPr id="89" name="88 Marco"/>
          <p:cNvSpPr/>
          <p:nvPr/>
        </p:nvSpPr>
        <p:spPr>
          <a:xfrm>
            <a:off x="5223693" y="3910422"/>
            <a:ext cx="336096" cy="277088"/>
          </a:xfrm>
          <a:prstGeom prst="frame">
            <a:avLst/>
          </a:prstGeom>
          <a:ln>
            <a:solidFill>
              <a:srgbClr val="BD5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0000"/>
              </a:solidFill>
            </a:endParaRPr>
          </a:p>
        </p:txBody>
      </p:sp>
      <p:sp>
        <p:nvSpPr>
          <p:cNvPr id="90" name="89 Flecha arriba"/>
          <p:cNvSpPr/>
          <p:nvPr/>
        </p:nvSpPr>
        <p:spPr>
          <a:xfrm rot="6072542">
            <a:off x="2937572" y="3910517"/>
            <a:ext cx="245294" cy="75026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4254859" y="3651421"/>
            <a:ext cx="6335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URNAS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96" name="95 Flecha arriba"/>
          <p:cNvSpPr/>
          <p:nvPr/>
        </p:nvSpPr>
        <p:spPr>
          <a:xfrm rot="15199212">
            <a:off x="3034796" y="2664640"/>
            <a:ext cx="245521" cy="13272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99" name="98 Flecha arriba"/>
          <p:cNvSpPr/>
          <p:nvPr/>
        </p:nvSpPr>
        <p:spPr>
          <a:xfrm rot="18463749">
            <a:off x="6643568" y="2077117"/>
            <a:ext cx="267321" cy="46803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100" name="99 Flecha arriba"/>
          <p:cNvSpPr/>
          <p:nvPr/>
        </p:nvSpPr>
        <p:spPr>
          <a:xfrm rot="7580457">
            <a:off x="7424545" y="2531846"/>
            <a:ext cx="236696" cy="33460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FF"/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 rot="1981866">
            <a:off x="6316293" y="4432765"/>
            <a:ext cx="12426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FILA DE ACCESO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92" name="91 CuadroTexto"/>
          <p:cNvSpPr txBox="1"/>
          <p:nvPr/>
        </p:nvSpPr>
        <p:spPr>
          <a:xfrm rot="1660809">
            <a:off x="7083011" y="3973926"/>
            <a:ext cx="638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rgbClr val="000000"/>
                </a:solidFill>
              </a:rPr>
              <a:t>SALIDA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101" name="100 CuadroTexto"/>
          <p:cNvSpPr txBox="1"/>
          <p:nvPr/>
        </p:nvSpPr>
        <p:spPr>
          <a:xfrm>
            <a:off x="2318544" y="404664"/>
            <a:ext cx="4404154" cy="369332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CASILLA ÚNICA EN ESPACIO ABIERTO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9356">
            <a:off x="1961980" y="4289886"/>
            <a:ext cx="7381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62 Conector recto"/>
          <p:cNvCxnSpPr/>
          <p:nvPr/>
        </p:nvCxnSpPr>
        <p:spPr>
          <a:xfrm>
            <a:off x="2244454" y="4324583"/>
            <a:ext cx="187432" cy="3751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258" y="3420639"/>
            <a:ext cx="646113" cy="42068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42" y="3077812"/>
            <a:ext cx="433387" cy="26828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/>
        </p:spPr>
      </p:pic>
      <p:sp>
        <p:nvSpPr>
          <p:cNvPr id="5" name="4 Flecha doblada hacia arriba"/>
          <p:cNvSpPr/>
          <p:nvPr/>
        </p:nvSpPr>
        <p:spPr>
          <a:xfrm>
            <a:off x="5391741" y="3205149"/>
            <a:ext cx="536156" cy="130090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CuadroTexto"/>
          <p:cNvSpPr txBox="1"/>
          <p:nvPr/>
        </p:nvSpPr>
        <p:spPr>
          <a:xfrm>
            <a:off x="5673831" y="5589240"/>
            <a:ext cx="210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acceso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647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" descr="http://t1.gstatic.com/images?q=tbn:ANd9GcQPi_IUPT3rTcNBWyboFOx_CQ51JM_ewHBIa34vp4XHTslz7x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0"/>
            <a:ext cx="4638962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1187624" y="1208468"/>
            <a:ext cx="2593622" cy="3588684"/>
            <a:chOff x="1187624" y="1208468"/>
            <a:chExt cx="2593622" cy="3588684"/>
          </a:xfrm>
        </p:grpSpPr>
        <p:sp>
          <p:nvSpPr>
            <p:cNvPr id="85" name="84 CuadroTexto"/>
            <p:cNvSpPr txBox="1"/>
            <p:nvPr/>
          </p:nvSpPr>
          <p:spPr>
            <a:xfrm>
              <a:off x="1790554" y="342063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MX" dirty="0">
                <a:solidFill>
                  <a:srgbClr val="000000"/>
                </a:solidFill>
              </a:endParaRPr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1255944" y="1208468"/>
              <a:ext cx="2051113" cy="1200329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bg1"/>
                  </a:solidFill>
                </a:rPr>
                <a:t> </a:t>
              </a:r>
              <a:r>
                <a:rPr lang="es-MX" b="1" dirty="0" smtClean="0">
                  <a:solidFill>
                    <a:schemeClr val="bg1"/>
                  </a:solidFill>
                </a:rPr>
                <a:t>  </a:t>
              </a:r>
            </a:p>
            <a:p>
              <a:r>
                <a:rPr lang="es-MX" b="1" dirty="0" smtClean="0">
                  <a:solidFill>
                    <a:schemeClr val="bg1"/>
                  </a:solidFill>
                </a:rPr>
                <a:t>      Evaluación  </a:t>
              </a:r>
            </a:p>
            <a:p>
              <a:r>
                <a:rPr lang="es-MX" b="1" dirty="0" smtClean="0">
                  <a:solidFill>
                    <a:schemeClr val="bg1"/>
                  </a:solidFill>
                </a:rPr>
                <a:t>  </a:t>
              </a:r>
            </a:p>
            <a:p>
              <a:endParaRPr lang="es-MX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1187624" y="3596823"/>
              <a:ext cx="2091922" cy="1200329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s-MX" dirty="0" smtClean="0"/>
            </a:p>
            <a:p>
              <a:pPr algn="ctr"/>
              <a:r>
                <a:rPr lang="es-MX" dirty="0" smtClean="0"/>
                <a:t>  </a:t>
              </a:r>
              <a:r>
                <a:rPr lang="es-MX" b="1" dirty="0" smtClean="0">
                  <a:solidFill>
                    <a:schemeClr val="bg1"/>
                  </a:solidFill>
                </a:rPr>
                <a:t>Capacitación  </a:t>
              </a:r>
            </a:p>
            <a:p>
              <a:pPr algn="ctr"/>
              <a:r>
                <a:rPr lang="es-MX" b="1" dirty="0" smtClean="0">
                  <a:solidFill>
                    <a:schemeClr val="bg1"/>
                  </a:solidFill>
                </a:rPr>
                <a:t>INE-OPL</a:t>
              </a:r>
            </a:p>
            <a:p>
              <a:pPr algn="ctr"/>
              <a:endParaRPr lang="es-MX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730134" y="2408797"/>
              <a:ext cx="2051112" cy="1200329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MX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s-MX" b="1" dirty="0" smtClean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es-MX" b="1" dirty="0" smtClean="0">
                  <a:solidFill>
                    <a:schemeClr val="bg1"/>
                  </a:solidFill>
                </a:rPr>
                <a:t>Seguimiento </a:t>
              </a:r>
            </a:p>
            <a:p>
              <a:r>
                <a:rPr lang="es-MX" b="1" dirty="0" smtClean="0">
                  <a:solidFill>
                    <a:schemeClr val="bg1"/>
                  </a:solidFill>
                </a:rPr>
                <a:t> </a:t>
              </a:r>
              <a:endParaRPr lang="es-MX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1619672" y="4797152"/>
            <a:ext cx="2161574" cy="923330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  </a:t>
            </a:r>
            <a:r>
              <a:rPr lang="es-MX" b="1" dirty="0" smtClean="0">
                <a:solidFill>
                  <a:schemeClr val="bg1"/>
                </a:solidFill>
              </a:rPr>
              <a:t>Convenios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86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84 CuadroTexto"/>
          <p:cNvSpPr txBox="1"/>
          <p:nvPr/>
        </p:nvSpPr>
        <p:spPr>
          <a:xfrm>
            <a:off x="1790554" y="3420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611560" y="387464"/>
            <a:ext cx="8136904" cy="923330"/>
            <a:chOff x="611560" y="387464"/>
            <a:chExt cx="8136904" cy="923330"/>
          </a:xfrm>
        </p:grpSpPr>
        <p:grpSp>
          <p:nvGrpSpPr>
            <p:cNvPr id="5" name="4 Grupo"/>
            <p:cNvGrpSpPr/>
            <p:nvPr/>
          </p:nvGrpSpPr>
          <p:grpSpPr>
            <a:xfrm>
              <a:off x="3491880" y="387464"/>
              <a:ext cx="5256584" cy="923330"/>
              <a:chOff x="3491880" y="387464"/>
              <a:chExt cx="5256584" cy="923330"/>
            </a:xfrm>
          </p:grpSpPr>
          <p:sp>
            <p:nvSpPr>
              <p:cNvPr id="3" name="2 CuadroTexto"/>
              <p:cNvSpPr txBox="1"/>
              <p:nvPr/>
            </p:nvSpPr>
            <p:spPr>
              <a:xfrm>
                <a:off x="3491880" y="387464"/>
                <a:ext cx="2520280" cy="92333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MX" kern="0" dirty="0" smtClean="0">
                    <a:solidFill>
                      <a:prstClr val="black"/>
                    </a:solidFill>
                    <a:latin typeface="Calibri"/>
                  </a:rPr>
                  <a:t>Necesidad  del  </a:t>
                </a:r>
                <a:r>
                  <a:rPr kumimoji="0" lang="es-MX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INE: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MX" kern="0" dirty="0" smtClean="0">
                    <a:solidFill>
                      <a:prstClr val="black"/>
                    </a:solidFill>
                    <a:latin typeface="Calibri"/>
                  </a:rPr>
                  <a:t>Emitir lineamientos  y</a:t>
                </a:r>
                <a:r>
                  <a:rPr kumimoji="0" lang="es-MX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MX" kern="0" dirty="0" smtClean="0">
                    <a:solidFill>
                      <a:prstClr val="black"/>
                    </a:solidFill>
                    <a:latin typeface="Calibri"/>
                  </a:rPr>
                  <a:t>p</a:t>
                </a:r>
                <a:r>
                  <a:rPr kumimoji="0" lang="es-MX" sz="18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resupuestar</a:t>
                </a:r>
                <a:r>
                  <a:rPr kumimoji="0" lang="es-MX" sz="1800" b="0" i="0" u="none" strike="noStrike" kern="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2015</a:t>
                </a:r>
                <a:endParaRPr kumimoji="0" lang="es-MX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" name="1 CuadroTexto"/>
              <p:cNvSpPr txBox="1"/>
              <p:nvPr/>
            </p:nvSpPr>
            <p:spPr>
              <a:xfrm>
                <a:off x="6228184" y="387464"/>
                <a:ext cx="2520280" cy="92333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>
                    <a:latin typeface="Calibri" panose="020F0502020204030204" pitchFamily="34" charset="0"/>
                  </a:rPr>
                  <a:t>Planteamientos IEE:</a:t>
                </a:r>
              </a:p>
              <a:p>
                <a:r>
                  <a:rPr lang="es-MX" dirty="0" smtClean="0">
                    <a:latin typeface="Calibri" panose="020F0502020204030204" pitchFamily="34" charset="0"/>
                  </a:rPr>
                  <a:t>Conocer lineamientos  y</a:t>
                </a:r>
              </a:p>
              <a:p>
                <a:r>
                  <a:rPr lang="es-MX" dirty="0">
                    <a:latin typeface="Calibri" panose="020F0502020204030204" pitchFamily="34" charset="0"/>
                  </a:rPr>
                  <a:t>p</a:t>
                </a:r>
                <a:r>
                  <a:rPr lang="es-MX" dirty="0" smtClean="0">
                    <a:latin typeface="Calibri" panose="020F0502020204030204" pitchFamily="34" charset="0"/>
                  </a:rPr>
                  <a:t>resupuestar 2015</a:t>
                </a:r>
                <a:endParaRPr lang="es-MX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" name="3 CuadroTexto"/>
            <p:cNvSpPr txBox="1"/>
            <p:nvPr/>
          </p:nvSpPr>
          <p:spPr>
            <a:xfrm>
              <a:off x="611560" y="387464"/>
              <a:ext cx="2515733" cy="92333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MX" dirty="0" smtClean="0">
                <a:solidFill>
                  <a:schemeClr val="bg1"/>
                </a:solidFill>
              </a:endParaRPr>
            </a:p>
            <a:p>
              <a:r>
                <a:rPr lang="es-MX" b="1" dirty="0" smtClean="0">
                  <a:solidFill>
                    <a:schemeClr val="bg1"/>
                  </a:solidFill>
                </a:rPr>
                <a:t>Conceptos  de gasto</a:t>
              </a:r>
            </a:p>
            <a:p>
              <a:endParaRPr lang="es-MX" dirty="0"/>
            </a:p>
          </p:txBody>
        </p:sp>
      </p:grp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661849"/>
              </p:ext>
            </p:extLst>
          </p:nvPr>
        </p:nvGraphicFramePr>
        <p:xfrm>
          <a:off x="611559" y="1412776"/>
          <a:ext cx="8136904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360041"/>
                <a:gridCol w="2520279"/>
                <a:gridCol w="216024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bg1"/>
                          </a:solidFill>
                        </a:rPr>
                        <a:t>Documentos</a:t>
                      </a: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</a:rPr>
                        <a:t> electorales</a:t>
                      </a:r>
                      <a:endParaRPr lang="es-MX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bg1"/>
                          </a:solidFill>
                        </a:rPr>
                        <a:t>Los propios</a:t>
                      </a:r>
                      <a:endParaRPr lang="es-MX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bg1"/>
                          </a:solidFill>
                        </a:rPr>
                        <a:t>Los</a:t>
                      </a: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</a:rPr>
                        <a:t> propios</a:t>
                      </a:r>
                      <a:endParaRPr lang="es-MX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Cancel</a:t>
                      </a:r>
                      <a:r>
                        <a:rPr lang="es-MX" sz="1400" baseline="0" dirty="0" smtClean="0">
                          <a:solidFill>
                            <a:schemeClr val="bg1"/>
                          </a:solidFill>
                        </a:rPr>
                        <a:t> de votación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Uno por casilla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Uno por casilla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Marcadora de credenciales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Una</a:t>
                      </a:r>
                      <a:r>
                        <a:rPr lang="es-MX" sz="1400" baseline="0" dirty="0" smtClean="0">
                          <a:solidFill>
                            <a:schemeClr val="bg1"/>
                          </a:solidFill>
                        </a:rPr>
                        <a:t> por casilla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bg1"/>
                          </a:solidFill>
                        </a:rPr>
                        <a:t>--------</a:t>
                      </a: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Marcador del voto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Dotación por</a:t>
                      </a:r>
                      <a:r>
                        <a:rPr lang="es-MX" sz="1400" baseline="0" dirty="0" smtClean="0">
                          <a:solidFill>
                            <a:schemeClr val="bg1"/>
                          </a:solidFill>
                        </a:rPr>
                        <a:t> casilla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bg1"/>
                          </a:solidFill>
                        </a:rPr>
                        <a:t>--------</a:t>
                      </a: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Líquido indeleble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Dotación por casilla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bg1"/>
                          </a:solidFill>
                        </a:rPr>
                        <a:t>--------</a:t>
                      </a: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Apoyo</a:t>
                      </a:r>
                      <a:r>
                        <a:rPr lang="es-MX" sz="1400" baseline="0" dirty="0" smtClean="0">
                          <a:solidFill>
                            <a:schemeClr val="bg1"/>
                          </a:solidFill>
                        </a:rPr>
                        <a:t> para alimentación MCD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Apoyo para limpieza (casillas)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Capacitadores y supervisores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Gastos de campo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Vehículos, gasolina, peaje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Instrumentos comunicación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Equitativo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Desarrollo y operación </a:t>
                      </a:r>
                    </a:p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del SIJE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r>
                        <a:rPr lang="es-MX" sz="1800" baseline="0" dirty="0" smtClean="0">
                          <a:solidFill>
                            <a:schemeClr val="bg1"/>
                          </a:solidFill>
                        </a:rPr>
                        <a:t> %</a:t>
                      </a:r>
                      <a:endParaRPr lang="es-MX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smtClean="0">
                          <a:solidFill>
                            <a:schemeClr val="bg1"/>
                          </a:solidFill>
                        </a:rPr>
                        <a:t>Solamente</a:t>
                      </a:r>
                      <a:r>
                        <a:rPr lang="es-MX" sz="1400" baseline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MX" sz="1400" baseline="0" smtClean="0">
                          <a:solidFill>
                            <a:schemeClr val="bg1"/>
                          </a:solidFill>
                        </a:rPr>
                        <a:t>gastos </a:t>
                      </a:r>
                      <a:r>
                        <a:rPr lang="es-MX" sz="1400" baseline="0" dirty="0" smtClean="0">
                          <a:solidFill>
                            <a:schemeClr val="bg1"/>
                          </a:solidFill>
                        </a:rPr>
                        <a:t>propios</a:t>
                      </a:r>
                      <a:endParaRPr lang="es-MX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6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 rot="20115111">
            <a:off x="1114613" y="212646"/>
            <a:ext cx="3070071" cy="1200329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La capacitación </a:t>
            </a:r>
          </a:p>
          <a:p>
            <a:r>
              <a:rPr lang="es-MX" dirty="0">
                <a:solidFill>
                  <a:schemeClr val="bg1"/>
                </a:solidFill>
              </a:rPr>
              <a:t>f</a:t>
            </a:r>
            <a:r>
              <a:rPr lang="es-MX" dirty="0" smtClean="0">
                <a:solidFill>
                  <a:schemeClr val="bg1"/>
                </a:solidFill>
              </a:rPr>
              <a:t>ue prevista en los recursos 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extraordinarios para 2014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solicitados a la SHCP </a:t>
            </a:r>
            <a:endParaRPr lang="es-MX" dirty="0">
              <a:solidFill>
                <a:schemeClr val="bg1"/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790554" y="1232523"/>
            <a:ext cx="6025624" cy="5185973"/>
            <a:chOff x="1790554" y="1232523"/>
            <a:chExt cx="6025624" cy="5185973"/>
          </a:xfrm>
        </p:grpSpPr>
        <p:sp>
          <p:nvSpPr>
            <p:cNvPr id="85" name="84 CuadroTexto"/>
            <p:cNvSpPr txBox="1"/>
            <p:nvPr/>
          </p:nvSpPr>
          <p:spPr>
            <a:xfrm>
              <a:off x="1790554" y="342063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MX" dirty="0">
                <a:solidFill>
                  <a:srgbClr val="000000"/>
                </a:solidFill>
              </a:endParaRPr>
            </a:p>
          </p:txBody>
        </p:sp>
        <p:sp>
          <p:nvSpPr>
            <p:cNvPr id="3" name="2 CuadroTexto"/>
            <p:cNvSpPr txBox="1"/>
            <p:nvPr/>
          </p:nvSpPr>
          <p:spPr>
            <a:xfrm rot="19554313">
              <a:off x="2872115" y="1232523"/>
              <a:ext cx="2812801" cy="1477328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MX" dirty="0" smtClean="0"/>
            </a:p>
            <a:p>
              <a:r>
                <a:rPr lang="es-MX" dirty="0" smtClean="0"/>
                <a:t>   </a:t>
              </a:r>
              <a:r>
                <a:rPr lang="es-MX" dirty="0" smtClean="0">
                  <a:solidFill>
                    <a:schemeClr val="bg1"/>
                  </a:solidFill>
                </a:rPr>
                <a:t>Si es posible se haría 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   en septiembre; 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   de no serlo, en octubre.</a:t>
              </a:r>
            </a:p>
            <a:p>
              <a:endParaRPr lang="es-MX" dirty="0" smtClean="0">
                <a:solidFill>
                  <a:schemeClr val="bg1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 rot="20394273">
              <a:off x="4521916" y="2762708"/>
              <a:ext cx="2670646" cy="1477328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   </a:t>
              </a:r>
            </a:p>
            <a:p>
              <a:r>
                <a:rPr lang="es-MX" dirty="0" smtClean="0"/>
                <a:t>       </a:t>
              </a:r>
              <a:r>
                <a:rPr lang="es-MX" dirty="0" smtClean="0">
                  <a:solidFill>
                    <a:schemeClr val="bg1"/>
                  </a:solidFill>
                </a:rPr>
                <a:t>Sería presencial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       en 6 </a:t>
              </a:r>
              <a:r>
                <a:rPr lang="es-MX" dirty="0" err="1" smtClean="0">
                  <a:solidFill>
                    <a:schemeClr val="bg1"/>
                  </a:solidFill>
                </a:rPr>
                <a:t>ó</a:t>
              </a:r>
              <a:r>
                <a:rPr lang="es-MX" dirty="0" smtClean="0">
                  <a:solidFill>
                    <a:schemeClr val="bg1"/>
                  </a:solidFill>
                </a:rPr>
                <a:t> 7 sedes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       regionales</a:t>
              </a:r>
            </a:p>
            <a:p>
              <a:endParaRPr lang="es-MX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4935858" y="4941168"/>
              <a:ext cx="2880320" cy="1477328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       </a:t>
              </a:r>
            </a:p>
            <a:p>
              <a:pPr algn="ctr"/>
              <a:r>
                <a:rPr lang="es-MX" dirty="0">
                  <a:solidFill>
                    <a:schemeClr val="bg1"/>
                  </a:solidFill>
                </a:rPr>
                <a:t> </a:t>
              </a:r>
              <a:r>
                <a:rPr lang="es-MX" dirty="0" smtClean="0">
                  <a:solidFill>
                    <a:schemeClr val="bg1"/>
                  </a:solidFill>
                </a:rPr>
                <a:t>Concurrirán </a:t>
              </a:r>
            </a:p>
            <a:p>
              <a:pPr algn="ctr"/>
              <a:r>
                <a:rPr lang="es-MX" dirty="0" smtClean="0">
                  <a:solidFill>
                    <a:schemeClr val="bg1"/>
                  </a:solidFill>
                </a:rPr>
                <a:t>el INE</a:t>
              </a:r>
            </a:p>
            <a:p>
              <a:pPr algn="ctr"/>
              <a:r>
                <a:rPr lang="es-MX" dirty="0">
                  <a:solidFill>
                    <a:schemeClr val="bg1"/>
                  </a:solidFill>
                </a:rPr>
                <a:t>y</a:t>
              </a:r>
              <a:r>
                <a:rPr lang="es-MX" dirty="0" smtClean="0">
                  <a:solidFill>
                    <a:schemeClr val="bg1"/>
                  </a:solidFill>
                </a:rPr>
                <a:t> los OPL</a:t>
              </a:r>
            </a:p>
            <a:p>
              <a:pPr algn="ctr"/>
              <a:endParaRPr lang="es-MX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24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1268760"/>
            <a:ext cx="6480720" cy="9233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El seguimiento, además de técnico,</a:t>
            </a:r>
          </a:p>
          <a:p>
            <a:r>
              <a:rPr lang="es-MX" dirty="0"/>
              <a:t>t</a:t>
            </a:r>
            <a:r>
              <a:rPr lang="es-MX" dirty="0" smtClean="0"/>
              <a:t>endría que cuidar la relación INE-OPL</a:t>
            </a:r>
          </a:p>
          <a:p>
            <a:r>
              <a:rPr lang="es-MX" dirty="0" smtClean="0"/>
              <a:t>fortaleciendo la coordinación y la toma de acuerdos 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1763688" y="2636912"/>
            <a:ext cx="648072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La evaluación, </a:t>
            </a:r>
          </a:p>
          <a:p>
            <a:r>
              <a:rPr lang="es-MX" dirty="0" smtClean="0"/>
              <a:t>integrará la evaluación parcial </a:t>
            </a:r>
          </a:p>
          <a:p>
            <a:r>
              <a:rPr lang="es-MX" dirty="0" smtClean="0"/>
              <a:t>de cada programa  y proyecto, así como la coordinación</a:t>
            </a:r>
          </a:p>
          <a:p>
            <a:r>
              <a:rPr lang="es-MX" dirty="0"/>
              <a:t>y</a:t>
            </a:r>
            <a:r>
              <a:rPr lang="es-MX" dirty="0" smtClean="0"/>
              <a:t> la toma de acuerdos conjuntos </a:t>
            </a:r>
            <a:endParaRPr lang="es-MX" dirty="0"/>
          </a:p>
        </p:txBody>
      </p:sp>
      <p:sp>
        <p:nvSpPr>
          <p:cNvPr id="5" name="4 Flecha doblada"/>
          <p:cNvSpPr/>
          <p:nvPr/>
        </p:nvSpPr>
        <p:spPr>
          <a:xfrm rot="10800000" flipH="1">
            <a:off x="5364088" y="3717031"/>
            <a:ext cx="1296144" cy="136815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60232" y="4365104"/>
            <a:ext cx="1584176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    </a:t>
            </a:r>
          </a:p>
          <a:p>
            <a:r>
              <a:rPr lang="es-MX" dirty="0"/>
              <a:t> </a:t>
            </a:r>
            <a:r>
              <a:rPr lang="es-MX" dirty="0" smtClean="0"/>
              <a:t>    </a:t>
            </a:r>
            <a:r>
              <a:rPr lang="es-MX" sz="2800" dirty="0" smtClean="0">
                <a:solidFill>
                  <a:schemeClr val="bg1"/>
                </a:solidFill>
              </a:rPr>
              <a:t>2018</a:t>
            </a:r>
          </a:p>
          <a:p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823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259632" y="2656771"/>
            <a:ext cx="6480720" cy="92333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 smtClean="0"/>
              <a:t>Gracias</a:t>
            </a:r>
            <a:endParaRPr lang="es-MX" sz="5400" b="1" dirty="0"/>
          </a:p>
        </p:txBody>
      </p:sp>
    </p:spTree>
    <p:extLst>
      <p:ext uri="{BB962C8B-B14F-4D97-AF65-F5344CB8AC3E}">
        <p14:creationId xmlns:p14="http://schemas.microsoft.com/office/powerpoint/2010/main" val="228815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1265</Words>
  <Application>Microsoft Office PowerPoint</Application>
  <PresentationFormat>Presentación en pantalla (4:3)</PresentationFormat>
  <Paragraphs>360</Paragraphs>
  <Slides>19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Tema de Office</vt:lpstr>
      <vt:lpstr>2_Tema de Office</vt:lpstr>
      <vt:lpstr>2_Diseño predeterminado</vt:lpstr>
      <vt:lpstr>1_Diseño predeterminado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 Solis R</dc:creator>
  <cp:lastModifiedBy>IFE</cp:lastModifiedBy>
  <cp:revision>58</cp:revision>
  <cp:lastPrinted>2014-08-11T14:08:24Z</cp:lastPrinted>
  <dcterms:created xsi:type="dcterms:W3CDTF">2014-08-06T15:21:07Z</dcterms:created>
  <dcterms:modified xsi:type="dcterms:W3CDTF">2014-08-19T14:57:16Z</dcterms:modified>
</cp:coreProperties>
</file>