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5" r:id="rId9"/>
    <p:sldId id="270" r:id="rId10"/>
    <p:sldId id="271" r:id="rId11"/>
    <p:sldId id="266" r:id="rId12"/>
    <p:sldId id="267" r:id="rId13"/>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109" autoAdjust="0"/>
  </p:normalViewPr>
  <p:slideViewPr>
    <p:cSldViewPr>
      <p:cViewPr>
        <p:scale>
          <a:sx n="100" d="100"/>
          <a:sy n="100" d="100"/>
        </p:scale>
        <p:origin x="-29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571B30-AC1E-4EED-8BED-8935EEA1613C}" type="doc">
      <dgm:prSet loTypeId="urn:microsoft.com/office/officeart/2005/8/layout/hProcess9" loCatId="process" qsTypeId="urn:microsoft.com/office/officeart/2005/8/quickstyle/simple5" qsCatId="simple" csTypeId="urn:microsoft.com/office/officeart/2005/8/colors/colorful3" csCatId="colorful" phldr="1"/>
      <dgm:spPr/>
    </dgm:pt>
    <dgm:pt modelId="{8BFB242E-97CD-4783-9BEB-2252F42DF71E}">
      <dgm:prSet phldrT="[Texto]"/>
      <dgm:spPr/>
      <dgm:t>
        <a:bodyPr/>
        <a:lstStyle/>
        <a:p>
          <a:r>
            <a:rPr lang="es-MX" dirty="0" smtClean="0"/>
            <a:t>1990</a:t>
          </a:r>
          <a:endParaRPr lang="es-MX" dirty="0"/>
        </a:p>
      </dgm:t>
    </dgm:pt>
    <dgm:pt modelId="{F4BAEE12-6394-42DA-BB3F-F9F90E468B1F}" type="parTrans" cxnId="{16D4D1E8-E2C9-4517-A9C6-381091BB0023}">
      <dgm:prSet/>
      <dgm:spPr/>
      <dgm:t>
        <a:bodyPr/>
        <a:lstStyle/>
        <a:p>
          <a:endParaRPr lang="es-MX"/>
        </a:p>
      </dgm:t>
    </dgm:pt>
    <dgm:pt modelId="{635138C5-C29A-4328-863B-E4ED84F05057}" type="sibTrans" cxnId="{16D4D1E8-E2C9-4517-A9C6-381091BB0023}">
      <dgm:prSet/>
      <dgm:spPr/>
      <dgm:t>
        <a:bodyPr/>
        <a:lstStyle/>
        <a:p>
          <a:endParaRPr lang="es-MX"/>
        </a:p>
      </dgm:t>
    </dgm:pt>
    <dgm:pt modelId="{3E79EE16-6DD8-4BE9-AD09-5F6262BC5FDA}">
      <dgm:prSet phldrT="[Texto]"/>
      <dgm:spPr/>
      <dgm:t>
        <a:bodyPr/>
        <a:lstStyle/>
        <a:p>
          <a:r>
            <a:rPr lang="es-MX" dirty="0" smtClean="0"/>
            <a:t>2008</a:t>
          </a:r>
          <a:endParaRPr lang="es-MX" dirty="0"/>
        </a:p>
      </dgm:t>
    </dgm:pt>
    <dgm:pt modelId="{B2B47C42-8978-4D8D-940F-AE5F98632AB7}" type="parTrans" cxnId="{1BCA6424-F193-47BF-9BFC-2188CBE587D5}">
      <dgm:prSet/>
      <dgm:spPr/>
      <dgm:t>
        <a:bodyPr/>
        <a:lstStyle/>
        <a:p>
          <a:endParaRPr lang="es-MX"/>
        </a:p>
      </dgm:t>
    </dgm:pt>
    <dgm:pt modelId="{342EA4DB-70B4-463E-A139-E3BA0C5817A6}" type="sibTrans" cxnId="{1BCA6424-F193-47BF-9BFC-2188CBE587D5}">
      <dgm:prSet/>
      <dgm:spPr/>
      <dgm:t>
        <a:bodyPr/>
        <a:lstStyle/>
        <a:p>
          <a:endParaRPr lang="es-MX"/>
        </a:p>
      </dgm:t>
    </dgm:pt>
    <dgm:pt modelId="{495224DF-1EDA-4B93-84A3-176885D551B2}">
      <dgm:prSet phldrT="[Texto]"/>
      <dgm:spPr/>
      <dgm:t>
        <a:bodyPr/>
        <a:lstStyle/>
        <a:p>
          <a:r>
            <a:rPr lang="es-MX" dirty="0" smtClean="0"/>
            <a:t>2014</a:t>
          </a:r>
          <a:endParaRPr lang="es-MX" dirty="0"/>
        </a:p>
      </dgm:t>
    </dgm:pt>
    <dgm:pt modelId="{95966158-D924-4673-AA20-8E412A2CB117}" type="parTrans" cxnId="{96DA3356-F3D0-4A95-A431-8710D4FCFCF6}">
      <dgm:prSet/>
      <dgm:spPr/>
      <dgm:t>
        <a:bodyPr/>
        <a:lstStyle/>
        <a:p>
          <a:endParaRPr lang="es-MX"/>
        </a:p>
      </dgm:t>
    </dgm:pt>
    <dgm:pt modelId="{167E3763-BAE9-4A46-878D-B871AA5F00A7}" type="sibTrans" cxnId="{96DA3356-F3D0-4A95-A431-8710D4FCFCF6}">
      <dgm:prSet/>
      <dgm:spPr/>
      <dgm:t>
        <a:bodyPr/>
        <a:lstStyle/>
        <a:p>
          <a:endParaRPr lang="es-MX"/>
        </a:p>
      </dgm:t>
    </dgm:pt>
    <dgm:pt modelId="{60BBD8A5-0BCA-4AF1-82E5-723E5D31ACB2}" type="pres">
      <dgm:prSet presAssocID="{3E571B30-AC1E-4EED-8BED-8935EEA1613C}" presName="CompostProcess" presStyleCnt="0">
        <dgm:presLayoutVars>
          <dgm:dir/>
          <dgm:resizeHandles val="exact"/>
        </dgm:presLayoutVars>
      </dgm:prSet>
      <dgm:spPr/>
    </dgm:pt>
    <dgm:pt modelId="{10CDF369-E98E-4204-9469-979F48636F07}" type="pres">
      <dgm:prSet presAssocID="{3E571B30-AC1E-4EED-8BED-8935EEA1613C}" presName="arrow" presStyleLbl="bgShp" presStyleIdx="0" presStyleCnt="1" custLinFactNeighborX="10401"/>
      <dgm:spPr/>
    </dgm:pt>
    <dgm:pt modelId="{FA7B1F9E-30B5-4D72-A4AC-528795824B8E}" type="pres">
      <dgm:prSet presAssocID="{3E571B30-AC1E-4EED-8BED-8935EEA1613C}" presName="linearProcess" presStyleCnt="0"/>
      <dgm:spPr/>
    </dgm:pt>
    <dgm:pt modelId="{C4AEF7EC-9644-4B34-AFBA-B5DE23132D3E}" type="pres">
      <dgm:prSet presAssocID="{8BFB242E-97CD-4783-9BEB-2252F42DF71E}" presName="textNode" presStyleLbl="node1" presStyleIdx="0" presStyleCnt="3">
        <dgm:presLayoutVars>
          <dgm:bulletEnabled val="1"/>
        </dgm:presLayoutVars>
      </dgm:prSet>
      <dgm:spPr/>
      <dgm:t>
        <a:bodyPr/>
        <a:lstStyle/>
        <a:p>
          <a:endParaRPr lang="es-MX"/>
        </a:p>
      </dgm:t>
    </dgm:pt>
    <dgm:pt modelId="{B2287A68-5EB9-45D1-A6C7-C0AD32A33E46}" type="pres">
      <dgm:prSet presAssocID="{635138C5-C29A-4328-863B-E4ED84F05057}" presName="sibTrans" presStyleCnt="0"/>
      <dgm:spPr/>
    </dgm:pt>
    <dgm:pt modelId="{576CA08F-D02C-4B20-84E0-DB228A1754A8}" type="pres">
      <dgm:prSet presAssocID="{3E79EE16-6DD8-4BE9-AD09-5F6262BC5FDA}" presName="textNode" presStyleLbl="node1" presStyleIdx="1" presStyleCnt="3">
        <dgm:presLayoutVars>
          <dgm:bulletEnabled val="1"/>
        </dgm:presLayoutVars>
      </dgm:prSet>
      <dgm:spPr/>
      <dgm:t>
        <a:bodyPr/>
        <a:lstStyle/>
        <a:p>
          <a:endParaRPr lang="es-MX"/>
        </a:p>
      </dgm:t>
    </dgm:pt>
    <dgm:pt modelId="{39B1C624-2691-4FA3-A562-06E18D3D3F25}" type="pres">
      <dgm:prSet presAssocID="{342EA4DB-70B4-463E-A139-E3BA0C5817A6}" presName="sibTrans" presStyleCnt="0"/>
      <dgm:spPr/>
    </dgm:pt>
    <dgm:pt modelId="{01FFAD68-6BFB-444B-AF45-CCDE28E2B427}" type="pres">
      <dgm:prSet presAssocID="{495224DF-1EDA-4B93-84A3-176885D551B2}" presName="textNode" presStyleLbl="node1" presStyleIdx="2" presStyleCnt="3">
        <dgm:presLayoutVars>
          <dgm:bulletEnabled val="1"/>
        </dgm:presLayoutVars>
      </dgm:prSet>
      <dgm:spPr/>
      <dgm:t>
        <a:bodyPr/>
        <a:lstStyle/>
        <a:p>
          <a:endParaRPr lang="es-MX"/>
        </a:p>
      </dgm:t>
    </dgm:pt>
  </dgm:ptLst>
  <dgm:cxnLst>
    <dgm:cxn modelId="{45E7C301-38B1-4794-A46F-021ABA7B4DF4}" type="presOf" srcId="{8BFB242E-97CD-4783-9BEB-2252F42DF71E}" destId="{C4AEF7EC-9644-4B34-AFBA-B5DE23132D3E}" srcOrd="0" destOrd="0" presId="urn:microsoft.com/office/officeart/2005/8/layout/hProcess9"/>
    <dgm:cxn modelId="{6BBD5E8B-0DCD-4239-9AF8-4746E044A427}" type="presOf" srcId="{3E571B30-AC1E-4EED-8BED-8935EEA1613C}" destId="{60BBD8A5-0BCA-4AF1-82E5-723E5D31ACB2}" srcOrd="0" destOrd="0" presId="urn:microsoft.com/office/officeart/2005/8/layout/hProcess9"/>
    <dgm:cxn modelId="{7F5146EA-7CF3-48B4-8DDC-4B7A0D9C1773}" type="presOf" srcId="{3E79EE16-6DD8-4BE9-AD09-5F6262BC5FDA}" destId="{576CA08F-D02C-4B20-84E0-DB228A1754A8}" srcOrd="0" destOrd="0" presId="urn:microsoft.com/office/officeart/2005/8/layout/hProcess9"/>
    <dgm:cxn modelId="{11F382DE-71E7-4DB7-889E-904BE37C1C5E}" type="presOf" srcId="{495224DF-1EDA-4B93-84A3-176885D551B2}" destId="{01FFAD68-6BFB-444B-AF45-CCDE28E2B427}" srcOrd="0" destOrd="0" presId="urn:microsoft.com/office/officeart/2005/8/layout/hProcess9"/>
    <dgm:cxn modelId="{96DA3356-F3D0-4A95-A431-8710D4FCFCF6}" srcId="{3E571B30-AC1E-4EED-8BED-8935EEA1613C}" destId="{495224DF-1EDA-4B93-84A3-176885D551B2}" srcOrd="2" destOrd="0" parTransId="{95966158-D924-4673-AA20-8E412A2CB117}" sibTransId="{167E3763-BAE9-4A46-878D-B871AA5F00A7}"/>
    <dgm:cxn modelId="{1BCA6424-F193-47BF-9BFC-2188CBE587D5}" srcId="{3E571B30-AC1E-4EED-8BED-8935EEA1613C}" destId="{3E79EE16-6DD8-4BE9-AD09-5F6262BC5FDA}" srcOrd="1" destOrd="0" parTransId="{B2B47C42-8978-4D8D-940F-AE5F98632AB7}" sibTransId="{342EA4DB-70B4-463E-A139-E3BA0C5817A6}"/>
    <dgm:cxn modelId="{16D4D1E8-E2C9-4517-A9C6-381091BB0023}" srcId="{3E571B30-AC1E-4EED-8BED-8935EEA1613C}" destId="{8BFB242E-97CD-4783-9BEB-2252F42DF71E}" srcOrd="0" destOrd="0" parTransId="{F4BAEE12-6394-42DA-BB3F-F9F90E468B1F}" sibTransId="{635138C5-C29A-4328-863B-E4ED84F05057}"/>
    <dgm:cxn modelId="{57A7968B-AB3D-49C0-9557-6499D7A061FA}" type="presParOf" srcId="{60BBD8A5-0BCA-4AF1-82E5-723E5D31ACB2}" destId="{10CDF369-E98E-4204-9469-979F48636F07}" srcOrd="0" destOrd="0" presId="urn:microsoft.com/office/officeart/2005/8/layout/hProcess9"/>
    <dgm:cxn modelId="{3C2677C2-360F-4DAB-9DA8-9A5812AB2959}" type="presParOf" srcId="{60BBD8A5-0BCA-4AF1-82E5-723E5D31ACB2}" destId="{FA7B1F9E-30B5-4D72-A4AC-528795824B8E}" srcOrd="1" destOrd="0" presId="urn:microsoft.com/office/officeart/2005/8/layout/hProcess9"/>
    <dgm:cxn modelId="{9673EABE-FC9C-48B6-BBF4-409CC561EAB2}" type="presParOf" srcId="{FA7B1F9E-30B5-4D72-A4AC-528795824B8E}" destId="{C4AEF7EC-9644-4B34-AFBA-B5DE23132D3E}" srcOrd="0" destOrd="0" presId="urn:microsoft.com/office/officeart/2005/8/layout/hProcess9"/>
    <dgm:cxn modelId="{D52DFA4E-F54F-451D-8CDC-D423C95C34CA}" type="presParOf" srcId="{FA7B1F9E-30B5-4D72-A4AC-528795824B8E}" destId="{B2287A68-5EB9-45D1-A6C7-C0AD32A33E46}" srcOrd="1" destOrd="0" presId="urn:microsoft.com/office/officeart/2005/8/layout/hProcess9"/>
    <dgm:cxn modelId="{C110C546-428F-4416-B34E-D75D4023A3F0}" type="presParOf" srcId="{FA7B1F9E-30B5-4D72-A4AC-528795824B8E}" destId="{576CA08F-D02C-4B20-84E0-DB228A1754A8}" srcOrd="2" destOrd="0" presId="urn:microsoft.com/office/officeart/2005/8/layout/hProcess9"/>
    <dgm:cxn modelId="{55E64772-C05E-4225-B4CE-04F74706B472}" type="presParOf" srcId="{FA7B1F9E-30B5-4D72-A4AC-528795824B8E}" destId="{39B1C624-2691-4FA3-A562-06E18D3D3F25}" srcOrd="3" destOrd="0" presId="urn:microsoft.com/office/officeart/2005/8/layout/hProcess9"/>
    <dgm:cxn modelId="{D0DDB99A-E27C-400A-A861-BE66393E5234}" type="presParOf" srcId="{FA7B1F9E-30B5-4D72-A4AC-528795824B8E}" destId="{01FFAD68-6BFB-444B-AF45-CCDE28E2B427}"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AD56E3-4A29-49DF-B7D2-270624AF5FE6}" type="doc">
      <dgm:prSet loTypeId="urn:microsoft.com/office/officeart/2005/8/layout/venn2" loCatId="relationship" qsTypeId="urn:microsoft.com/office/officeart/2005/8/quickstyle/3d1" qsCatId="3D" csTypeId="urn:microsoft.com/office/officeart/2005/8/colors/accent1_4" csCatId="accent1" phldr="1"/>
      <dgm:spPr/>
      <dgm:t>
        <a:bodyPr/>
        <a:lstStyle/>
        <a:p>
          <a:endParaRPr lang="es-MX"/>
        </a:p>
      </dgm:t>
    </dgm:pt>
    <dgm:pt modelId="{0447333B-B5C4-4972-905A-32F0F87AC709}">
      <dgm:prSet phldrT="[Texto]" custT="1"/>
      <dgm:spPr/>
      <dgm:t>
        <a:bodyPr/>
        <a:lstStyle/>
        <a:p>
          <a:pPr algn="ctr"/>
          <a:r>
            <a:rPr lang="es-MX" sz="1800" dirty="0"/>
            <a:t>Unidad Técnica de Fiscalización</a:t>
          </a:r>
        </a:p>
      </dgm:t>
    </dgm:pt>
    <dgm:pt modelId="{9F2B8369-1918-40D1-BF8B-25065CA5E002}" type="parTrans" cxnId="{3395951A-74FF-4ACD-89A9-C2894F85558F}">
      <dgm:prSet/>
      <dgm:spPr/>
      <dgm:t>
        <a:bodyPr/>
        <a:lstStyle/>
        <a:p>
          <a:pPr algn="ctr"/>
          <a:endParaRPr lang="es-MX" sz="1500"/>
        </a:p>
      </dgm:t>
    </dgm:pt>
    <dgm:pt modelId="{45DC550F-60EB-46ED-90D8-52880093D0BC}" type="sibTrans" cxnId="{3395951A-74FF-4ACD-89A9-C2894F85558F}">
      <dgm:prSet/>
      <dgm:spPr/>
      <dgm:t>
        <a:bodyPr/>
        <a:lstStyle/>
        <a:p>
          <a:pPr algn="ctr"/>
          <a:endParaRPr lang="es-MX" sz="1500"/>
        </a:p>
      </dgm:t>
    </dgm:pt>
    <dgm:pt modelId="{187D9F23-D2B1-4076-9CDD-472F728F17CB}">
      <dgm:prSet phldrT="[Texto]" custT="1"/>
      <dgm:spPr/>
      <dgm:t>
        <a:bodyPr/>
        <a:lstStyle/>
        <a:p>
          <a:pPr algn="ctr"/>
          <a:r>
            <a:rPr lang="es-MX" sz="1800" dirty="0">
              <a:solidFill>
                <a:schemeClr val="tx2">
                  <a:lumMod val="50000"/>
                </a:schemeClr>
              </a:solidFill>
            </a:rPr>
            <a:t>Comisión de Fiscalización</a:t>
          </a:r>
        </a:p>
      </dgm:t>
    </dgm:pt>
    <dgm:pt modelId="{798686A4-9A60-42EF-A2FC-CDB5BFE6C834}" type="parTrans" cxnId="{1246BF7A-0368-4C26-95DD-AE04FC1671B0}">
      <dgm:prSet/>
      <dgm:spPr/>
      <dgm:t>
        <a:bodyPr/>
        <a:lstStyle/>
        <a:p>
          <a:pPr algn="ctr"/>
          <a:endParaRPr lang="es-MX" sz="1500"/>
        </a:p>
      </dgm:t>
    </dgm:pt>
    <dgm:pt modelId="{8C8B2F0F-0BE8-4FF3-A38F-747976A0D099}" type="sibTrans" cxnId="{1246BF7A-0368-4C26-95DD-AE04FC1671B0}">
      <dgm:prSet/>
      <dgm:spPr/>
      <dgm:t>
        <a:bodyPr/>
        <a:lstStyle/>
        <a:p>
          <a:pPr algn="ctr"/>
          <a:endParaRPr lang="es-MX" sz="1500"/>
        </a:p>
      </dgm:t>
    </dgm:pt>
    <dgm:pt modelId="{C2AC041E-9B07-4B12-8827-AA4B25E58FF4}">
      <dgm:prSet phldrT="[Texto]" custT="1"/>
      <dgm:spPr/>
      <dgm:t>
        <a:bodyPr/>
        <a:lstStyle/>
        <a:p>
          <a:pPr algn="ctr"/>
          <a:r>
            <a:rPr lang="es-MX" sz="1800" dirty="0"/>
            <a:t>Instituto Nacional Electoral</a:t>
          </a:r>
        </a:p>
      </dgm:t>
    </dgm:pt>
    <dgm:pt modelId="{BEC49EBA-2076-4E81-9F14-A31FB5BAA6C4}" type="parTrans" cxnId="{3E3B06C1-B305-47AF-BC6D-3009A0B95138}">
      <dgm:prSet/>
      <dgm:spPr/>
      <dgm:t>
        <a:bodyPr/>
        <a:lstStyle/>
        <a:p>
          <a:pPr algn="ctr"/>
          <a:endParaRPr lang="es-MX" sz="1500"/>
        </a:p>
      </dgm:t>
    </dgm:pt>
    <dgm:pt modelId="{91ACCC5A-61A2-4B47-8D1E-E7C8AE4F569B}" type="sibTrans" cxnId="{3E3B06C1-B305-47AF-BC6D-3009A0B95138}">
      <dgm:prSet/>
      <dgm:spPr/>
      <dgm:t>
        <a:bodyPr/>
        <a:lstStyle/>
        <a:p>
          <a:pPr algn="ctr"/>
          <a:endParaRPr lang="es-MX" sz="1500"/>
        </a:p>
      </dgm:t>
    </dgm:pt>
    <dgm:pt modelId="{15F43EBD-5899-4099-A975-B306E370B276}">
      <dgm:prSet phldrT="[Texto]" custT="1"/>
      <dgm:spPr/>
      <dgm:t>
        <a:bodyPr/>
        <a:lstStyle/>
        <a:p>
          <a:pPr algn="ctr"/>
          <a:r>
            <a:rPr lang="es-MX" sz="1800" dirty="0"/>
            <a:t>Consejo General</a:t>
          </a:r>
        </a:p>
      </dgm:t>
    </dgm:pt>
    <dgm:pt modelId="{DABB121D-A1A1-4CAA-85FB-58DE0540F056}" type="parTrans" cxnId="{44EC2CE7-C611-49C0-B623-FCD4935F0C5F}">
      <dgm:prSet/>
      <dgm:spPr/>
      <dgm:t>
        <a:bodyPr/>
        <a:lstStyle/>
        <a:p>
          <a:pPr algn="ctr"/>
          <a:endParaRPr lang="es-MX" sz="1500"/>
        </a:p>
      </dgm:t>
    </dgm:pt>
    <dgm:pt modelId="{C03964B4-20CA-4762-89EB-6EA117E05C12}" type="sibTrans" cxnId="{44EC2CE7-C611-49C0-B623-FCD4935F0C5F}">
      <dgm:prSet/>
      <dgm:spPr/>
      <dgm:t>
        <a:bodyPr/>
        <a:lstStyle/>
        <a:p>
          <a:pPr algn="ctr"/>
          <a:endParaRPr lang="es-MX" sz="1500"/>
        </a:p>
      </dgm:t>
    </dgm:pt>
    <dgm:pt modelId="{D487536A-1568-4293-99BB-91E3073FFA42}" type="pres">
      <dgm:prSet presAssocID="{ACAD56E3-4A29-49DF-B7D2-270624AF5FE6}" presName="Name0" presStyleCnt="0">
        <dgm:presLayoutVars>
          <dgm:chMax val="7"/>
          <dgm:resizeHandles val="exact"/>
        </dgm:presLayoutVars>
      </dgm:prSet>
      <dgm:spPr/>
      <dgm:t>
        <a:bodyPr/>
        <a:lstStyle/>
        <a:p>
          <a:endParaRPr lang="es-MX"/>
        </a:p>
      </dgm:t>
    </dgm:pt>
    <dgm:pt modelId="{E083F4FD-10AC-4AE3-B494-3D2983217F7B}" type="pres">
      <dgm:prSet presAssocID="{ACAD56E3-4A29-49DF-B7D2-270624AF5FE6}" presName="comp1" presStyleCnt="0"/>
      <dgm:spPr/>
      <dgm:t>
        <a:bodyPr/>
        <a:lstStyle/>
        <a:p>
          <a:endParaRPr lang="es-MX"/>
        </a:p>
      </dgm:t>
    </dgm:pt>
    <dgm:pt modelId="{A92830ED-4F68-401F-A1E9-B1638AD55048}" type="pres">
      <dgm:prSet presAssocID="{ACAD56E3-4A29-49DF-B7D2-270624AF5FE6}" presName="circle1" presStyleLbl="node1" presStyleIdx="0" presStyleCnt="4"/>
      <dgm:spPr/>
      <dgm:t>
        <a:bodyPr/>
        <a:lstStyle/>
        <a:p>
          <a:endParaRPr lang="es-MX"/>
        </a:p>
      </dgm:t>
    </dgm:pt>
    <dgm:pt modelId="{33397CBD-7CFE-4A29-9079-C807211D84C1}" type="pres">
      <dgm:prSet presAssocID="{ACAD56E3-4A29-49DF-B7D2-270624AF5FE6}" presName="c1text" presStyleLbl="node1" presStyleIdx="0" presStyleCnt="4">
        <dgm:presLayoutVars>
          <dgm:bulletEnabled val="1"/>
        </dgm:presLayoutVars>
      </dgm:prSet>
      <dgm:spPr/>
      <dgm:t>
        <a:bodyPr/>
        <a:lstStyle/>
        <a:p>
          <a:endParaRPr lang="es-MX"/>
        </a:p>
      </dgm:t>
    </dgm:pt>
    <dgm:pt modelId="{72A6893C-9F63-4245-8D10-00090E103509}" type="pres">
      <dgm:prSet presAssocID="{ACAD56E3-4A29-49DF-B7D2-270624AF5FE6}" presName="comp2" presStyleCnt="0"/>
      <dgm:spPr/>
      <dgm:t>
        <a:bodyPr/>
        <a:lstStyle/>
        <a:p>
          <a:endParaRPr lang="es-MX"/>
        </a:p>
      </dgm:t>
    </dgm:pt>
    <dgm:pt modelId="{14F16A76-3B6E-4F3C-A044-66422E0688B8}" type="pres">
      <dgm:prSet presAssocID="{ACAD56E3-4A29-49DF-B7D2-270624AF5FE6}" presName="circle2" presStyleLbl="node1" presStyleIdx="1" presStyleCnt="4"/>
      <dgm:spPr/>
      <dgm:t>
        <a:bodyPr/>
        <a:lstStyle/>
        <a:p>
          <a:endParaRPr lang="es-MX"/>
        </a:p>
      </dgm:t>
    </dgm:pt>
    <dgm:pt modelId="{53B1287B-1EB0-4F10-855A-A0A06794CB7D}" type="pres">
      <dgm:prSet presAssocID="{ACAD56E3-4A29-49DF-B7D2-270624AF5FE6}" presName="c2text" presStyleLbl="node1" presStyleIdx="1" presStyleCnt="4">
        <dgm:presLayoutVars>
          <dgm:bulletEnabled val="1"/>
        </dgm:presLayoutVars>
      </dgm:prSet>
      <dgm:spPr/>
      <dgm:t>
        <a:bodyPr/>
        <a:lstStyle/>
        <a:p>
          <a:endParaRPr lang="es-MX"/>
        </a:p>
      </dgm:t>
    </dgm:pt>
    <dgm:pt modelId="{ADB35F2A-ED7C-440E-96C7-F0D177134013}" type="pres">
      <dgm:prSet presAssocID="{ACAD56E3-4A29-49DF-B7D2-270624AF5FE6}" presName="comp3" presStyleCnt="0"/>
      <dgm:spPr/>
      <dgm:t>
        <a:bodyPr/>
        <a:lstStyle/>
        <a:p>
          <a:endParaRPr lang="es-MX"/>
        </a:p>
      </dgm:t>
    </dgm:pt>
    <dgm:pt modelId="{6D69D476-C142-4420-98BE-F03F42836EA0}" type="pres">
      <dgm:prSet presAssocID="{ACAD56E3-4A29-49DF-B7D2-270624AF5FE6}" presName="circle3" presStyleLbl="node1" presStyleIdx="2" presStyleCnt="4" custScaleX="116667"/>
      <dgm:spPr/>
      <dgm:t>
        <a:bodyPr/>
        <a:lstStyle/>
        <a:p>
          <a:endParaRPr lang="es-MX"/>
        </a:p>
      </dgm:t>
    </dgm:pt>
    <dgm:pt modelId="{04D02E30-6502-48EC-B28A-B12D65EDA2B2}" type="pres">
      <dgm:prSet presAssocID="{ACAD56E3-4A29-49DF-B7D2-270624AF5FE6}" presName="c3text" presStyleLbl="node1" presStyleIdx="2" presStyleCnt="4">
        <dgm:presLayoutVars>
          <dgm:bulletEnabled val="1"/>
        </dgm:presLayoutVars>
      </dgm:prSet>
      <dgm:spPr/>
      <dgm:t>
        <a:bodyPr/>
        <a:lstStyle/>
        <a:p>
          <a:endParaRPr lang="es-MX"/>
        </a:p>
      </dgm:t>
    </dgm:pt>
    <dgm:pt modelId="{9B3E59BC-D0F4-4583-9B54-B4A443C2D101}" type="pres">
      <dgm:prSet presAssocID="{ACAD56E3-4A29-49DF-B7D2-270624AF5FE6}" presName="comp4" presStyleCnt="0"/>
      <dgm:spPr/>
      <dgm:t>
        <a:bodyPr/>
        <a:lstStyle/>
        <a:p>
          <a:endParaRPr lang="es-MX"/>
        </a:p>
      </dgm:t>
    </dgm:pt>
    <dgm:pt modelId="{FCF21EC9-5B46-47F0-A45F-7E83221DBBB5}" type="pres">
      <dgm:prSet presAssocID="{ACAD56E3-4A29-49DF-B7D2-270624AF5FE6}" presName="circle4" presStyleLbl="node1" presStyleIdx="3" presStyleCnt="4" custScaleX="116667"/>
      <dgm:spPr/>
      <dgm:t>
        <a:bodyPr/>
        <a:lstStyle/>
        <a:p>
          <a:endParaRPr lang="es-MX"/>
        </a:p>
      </dgm:t>
    </dgm:pt>
    <dgm:pt modelId="{D657318A-719B-4AA7-AF59-A8070116624E}" type="pres">
      <dgm:prSet presAssocID="{ACAD56E3-4A29-49DF-B7D2-270624AF5FE6}" presName="c4text" presStyleLbl="node1" presStyleIdx="3" presStyleCnt="4">
        <dgm:presLayoutVars>
          <dgm:bulletEnabled val="1"/>
        </dgm:presLayoutVars>
      </dgm:prSet>
      <dgm:spPr/>
      <dgm:t>
        <a:bodyPr/>
        <a:lstStyle/>
        <a:p>
          <a:endParaRPr lang="es-MX"/>
        </a:p>
      </dgm:t>
    </dgm:pt>
  </dgm:ptLst>
  <dgm:cxnLst>
    <dgm:cxn modelId="{004E76B7-3AC6-4093-94F2-5BA72C337EE5}" type="presOf" srcId="{187D9F23-D2B1-4076-9CDD-472F728F17CB}" destId="{04D02E30-6502-48EC-B28A-B12D65EDA2B2}" srcOrd="1" destOrd="0" presId="urn:microsoft.com/office/officeart/2005/8/layout/venn2"/>
    <dgm:cxn modelId="{3395951A-74FF-4ACD-89A9-C2894F85558F}" srcId="{ACAD56E3-4A29-49DF-B7D2-270624AF5FE6}" destId="{0447333B-B5C4-4972-905A-32F0F87AC709}" srcOrd="3" destOrd="0" parTransId="{9F2B8369-1918-40D1-BF8B-25065CA5E002}" sibTransId="{45DC550F-60EB-46ED-90D8-52880093D0BC}"/>
    <dgm:cxn modelId="{B76049F1-3F36-4F7E-8789-466225F9D60F}" type="presOf" srcId="{C2AC041E-9B07-4B12-8827-AA4B25E58FF4}" destId="{A92830ED-4F68-401F-A1E9-B1638AD55048}" srcOrd="0" destOrd="0" presId="urn:microsoft.com/office/officeart/2005/8/layout/venn2"/>
    <dgm:cxn modelId="{1246BF7A-0368-4C26-95DD-AE04FC1671B0}" srcId="{ACAD56E3-4A29-49DF-B7D2-270624AF5FE6}" destId="{187D9F23-D2B1-4076-9CDD-472F728F17CB}" srcOrd="2" destOrd="0" parTransId="{798686A4-9A60-42EF-A2FC-CDB5BFE6C834}" sibTransId="{8C8B2F0F-0BE8-4FF3-A38F-747976A0D099}"/>
    <dgm:cxn modelId="{3E3B06C1-B305-47AF-BC6D-3009A0B95138}" srcId="{ACAD56E3-4A29-49DF-B7D2-270624AF5FE6}" destId="{C2AC041E-9B07-4B12-8827-AA4B25E58FF4}" srcOrd="0" destOrd="0" parTransId="{BEC49EBA-2076-4E81-9F14-A31FB5BAA6C4}" sibTransId="{91ACCC5A-61A2-4B47-8D1E-E7C8AE4F569B}"/>
    <dgm:cxn modelId="{29A8588C-BB76-47C3-A329-84CA4D8C0D2D}" type="presOf" srcId="{ACAD56E3-4A29-49DF-B7D2-270624AF5FE6}" destId="{D487536A-1568-4293-99BB-91E3073FFA42}" srcOrd="0" destOrd="0" presId="urn:microsoft.com/office/officeart/2005/8/layout/venn2"/>
    <dgm:cxn modelId="{7EEA2C5D-E7C8-4571-98E1-6BA3E596D2D7}" type="presOf" srcId="{187D9F23-D2B1-4076-9CDD-472F728F17CB}" destId="{6D69D476-C142-4420-98BE-F03F42836EA0}" srcOrd="0" destOrd="0" presId="urn:microsoft.com/office/officeart/2005/8/layout/venn2"/>
    <dgm:cxn modelId="{0AF3F0D2-2177-4982-9F0A-E91306099887}" type="presOf" srcId="{0447333B-B5C4-4972-905A-32F0F87AC709}" destId="{D657318A-719B-4AA7-AF59-A8070116624E}" srcOrd="1" destOrd="0" presId="urn:microsoft.com/office/officeart/2005/8/layout/venn2"/>
    <dgm:cxn modelId="{15354E85-37DE-498F-8807-4FB4BBF6A069}" type="presOf" srcId="{C2AC041E-9B07-4B12-8827-AA4B25E58FF4}" destId="{33397CBD-7CFE-4A29-9079-C807211D84C1}" srcOrd="1" destOrd="0" presId="urn:microsoft.com/office/officeart/2005/8/layout/venn2"/>
    <dgm:cxn modelId="{44EC2CE7-C611-49C0-B623-FCD4935F0C5F}" srcId="{ACAD56E3-4A29-49DF-B7D2-270624AF5FE6}" destId="{15F43EBD-5899-4099-A975-B306E370B276}" srcOrd="1" destOrd="0" parTransId="{DABB121D-A1A1-4CAA-85FB-58DE0540F056}" sibTransId="{C03964B4-20CA-4762-89EB-6EA117E05C12}"/>
    <dgm:cxn modelId="{E3C22849-A282-48A8-A07E-75A7AC54F725}" type="presOf" srcId="{0447333B-B5C4-4972-905A-32F0F87AC709}" destId="{FCF21EC9-5B46-47F0-A45F-7E83221DBBB5}" srcOrd="0" destOrd="0" presId="urn:microsoft.com/office/officeart/2005/8/layout/venn2"/>
    <dgm:cxn modelId="{298FB367-A7A1-462E-983A-47E478F3D065}" type="presOf" srcId="{15F43EBD-5899-4099-A975-B306E370B276}" destId="{53B1287B-1EB0-4F10-855A-A0A06794CB7D}" srcOrd="1" destOrd="0" presId="urn:microsoft.com/office/officeart/2005/8/layout/venn2"/>
    <dgm:cxn modelId="{FF6D6A04-0DB8-41D0-9D8B-CA19AA25AD9F}" type="presOf" srcId="{15F43EBD-5899-4099-A975-B306E370B276}" destId="{14F16A76-3B6E-4F3C-A044-66422E0688B8}" srcOrd="0" destOrd="0" presId="urn:microsoft.com/office/officeart/2005/8/layout/venn2"/>
    <dgm:cxn modelId="{D2B87CCB-96D9-473E-BE2D-F5BA03CEDB9F}" type="presParOf" srcId="{D487536A-1568-4293-99BB-91E3073FFA42}" destId="{E083F4FD-10AC-4AE3-B494-3D2983217F7B}" srcOrd="0" destOrd="0" presId="urn:microsoft.com/office/officeart/2005/8/layout/venn2"/>
    <dgm:cxn modelId="{11274A6A-07A7-4BEB-B46D-6F55FC1DBAB7}" type="presParOf" srcId="{E083F4FD-10AC-4AE3-B494-3D2983217F7B}" destId="{A92830ED-4F68-401F-A1E9-B1638AD55048}" srcOrd="0" destOrd="0" presId="urn:microsoft.com/office/officeart/2005/8/layout/venn2"/>
    <dgm:cxn modelId="{7FC7C60B-594D-442B-90C3-031604B54E53}" type="presParOf" srcId="{E083F4FD-10AC-4AE3-B494-3D2983217F7B}" destId="{33397CBD-7CFE-4A29-9079-C807211D84C1}" srcOrd="1" destOrd="0" presId="urn:microsoft.com/office/officeart/2005/8/layout/venn2"/>
    <dgm:cxn modelId="{1D2E3E99-8FA9-47AA-A69E-C72EC0FA6395}" type="presParOf" srcId="{D487536A-1568-4293-99BB-91E3073FFA42}" destId="{72A6893C-9F63-4245-8D10-00090E103509}" srcOrd="1" destOrd="0" presId="urn:microsoft.com/office/officeart/2005/8/layout/venn2"/>
    <dgm:cxn modelId="{6D44F82B-C76D-404E-B286-FF9CE4EB2437}" type="presParOf" srcId="{72A6893C-9F63-4245-8D10-00090E103509}" destId="{14F16A76-3B6E-4F3C-A044-66422E0688B8}" srcOrd="0" destOrd="0" presId="urn:microsoft.com/office/officeart/2005/8/layout/venn2"/>
    <dgm:cxn modelId="{35D4F59E-093D-4FA9-8018-08F0AD24ED42}" type="presParOf" srcId="{72A6893C-9F63-4245-8D10-00090E103509}" destId="{53B1287B-1EB0-4F10-855A-A0A06794CB7D}" srcOrd="1" destOrd="0" presId="urn:microsoft.com/office/officeart/2005/8/layout/venn2"/>
    <dgm:cxn modelId="{3C6E779E-97FF-444F-A153-8E7276B5BF39}" type="presParOf" srcId="{D487536A-1568-4293-99BB-91E3073FFA42}" destId="{ADB35F2A-ED7C-440E-96C7-F0D177134013}" srcOrd="2" destOrd="0" presId="urn:microsoft.com/office/officeart/2005/8/layout/venn2"/>
    <dgm:cxn modelId="{6D893E97-CCEF-46FE-8689-38A5206BE4F1}" type="presParOf" srcId="{ADB35F2A-ED7C-440E-96C7-F0D177134013}" destId="{6D69D476-C142-4420-98BE-F03F42836EA0}" srcOrd="0" destOrd="0" presId="urn:microsoft.com/office/officeart/2005/8/layout/venn2"/>
    <dgm:cxn modelId="{A355D660-75A1-4BD4-9F88-69147B4FC897}" type="presParOf" srcId="{ADB35F2A-ED7C-440E-96C7-F0D177134013}" destId="{04D02E30-6502-48EC-B28A-B12D65EDA2B2}" srcOrd="1" destOrd="0" presId="urn:microsoft.com/office/officeart/2005/8/layout/venn2"/>
    <dgm:cxn modelId="{D525C36F-5677-4D2F-842E-7A598ADF61DD}" type="presParOf" srcId="{D487536A-1568-4293-99BB-91E3073FFA42}" destId="{9B3E59BC-D0F4-4583-9B54-B4A443C2D101}" srcOrd="3" destOrd="0" presId="urn:microsoft.com/office/officeart/2005/8/layout/venn2"/>
    <dgm:cxn modelId="{D11333C8-DE9E-4460-BDA0-0F37998CF78F}" type="presParOf" srcId="{9B3E59BC-D0F4-4583-9B54-B4A443C2D101}" destId="{FCF21EC9-5B46-47F0-A45F-7E83221DBBB5}" srcOrd="0" destOrd="0" presId="urn:microsoft.com/office/officeart/2005/8/layout/venn2"/>
    <dgm:cxn modelId="{01C1C2EC-6163-43E0-AE3C-D3165A8541FC}" type="presParOf" srcId="{9B3E59BC-D0F4-4583-9B54-B4A443C2D101}" destId="{D657318A-719B-4AA7-AF59-A8070116624E}"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4727A1-8AAE-41E5-91C5-BF59D037C840}" type="doc">
      <dgm:prSet loTypeId="urn:microsoft.com/office/officeart/2005/8/layout/pyramid2" loCatId="pyramid" qsTypeId="urn:microsoft.com/office/officeart/2005/8/quickstyle/3d2" qsCatId="3D" csTypeId="urn:microsoft.com/office/officeart/2005/8/colors/accent1_2" csCatId="accent1" phldr="1"/>
      <dgm:spPr/>
    </dgm:pt>
    <dgm:pt modelId="{5893AF15-841A-483A-B1A1-90E24B91B808}">
      <dgm:prSet phldrT="[Texto]"/>
      <dgm:spPr/>
      <dgm:t>
        <a:bodyPr/>
        <a:lstStyle/>
        <a:p>
          <a:r>
            <a:rPr lang="es-MX" b="1"/>
            <a:t>Consejo General</a:t>
          </a:r>
          <a:r>
            <a:rPr lang="es-MX"/>
            <a:t>: analiza, verifica y aprueba</a:t>
          </a:r>
        </a:p>
      </dgm:t>
    </dgm:pt>
    <dgm:pt modelId="{EC010553-E3ED-4DF0-97C8-3364F1683367}" type="parTrans" cxnId="{7E8C4D0A-50D2-4933-A7F5-4FDDD1B207E0}">
      <dgm:prSet/>
      <dgm:spPr/>
      <dgm:t>
        <a:bodyPr/>
        <a:lstStyle/>
        <a:p>
          <a:endParaRPr lang="es-MX"/>
        </a:p>
      </dgm:t>
    </dgm:pt>
    <dgm:pt modelId="{FAACF99F-807F-4830-AD83-8011B0442439}" type="sibTrans" cxnId="{7E8C4D0A-50D2-4933-A7F5-4FDDD1B207E0}">
      <dgm:prSet/>
      <dgm:spPr/>
      <dgm:t>
        <a:bodyPr/>
        <a:lstStyle/>
        <a:p>
          <a:endParaRPr lang="es-MX"/>
        </a:p>
      </dgm:t>
    </dgm:pt>
    <dgm:pt modelId="{70E5DAB7-68D6-4AAC-A09B-61CF12357D38}">
      <dgm:prSet phldrT="[Texto]"/>
      <dgm:spPr/>
      <dgm:t>
        <a:bodyPr/>
        <a:lstStyle/>
        <a:p>
          <a:r>
            <a:rPr lang="es-MX" b="1"/>
            <a:t>Comisión de Fiscalización</a:t>
          </a:r>
          <a:r>
            <a:rPr lang="es-MX"/>
            <a:t>: ordena y supervisa</a:t>
          </a:r>
        </a:p>
      </dgm:t>
    </dgm:pt>
    <dgm:pt modelId="{D68A7650-0A4B-461B-AAEA-70B5B0E04829}" type="parTrans" cxnId="{BE3490B7-7B7F-4F3C-A9DB-82AEC20E0BE9}">
      <dgm:prSet/>
      <dgm:spPr/>
      <dgm:t>
        <a:bodyPr/>
        <a:lstStyle/>
        <a:p>
          <a:endParaRPr lang="es-MX"/>
        </a:p>
      </dgm:t>
    </dgm:pt>
    <dgm:pt modelId="{9E6F9242-9203-4424-A02D-CCE3AE1DB0E9}" type="sibTrans" cxnId="{BE3490B7-7B7F-4F3C-A9DB-82AEC20E0BE9}">
      <dgm:prSet/>
      <dgm:spPr/>
      <dgm:t>
        <a:bodyPr/>
        <a:lstStyle/>
        <a:p>
          <a:endParaRPr lang="es-MX"/>
        </a:p>
      </dgm:t>
    </dgm:pt>
    <dgm:pt modelId="{CCBAC090-FB4B-4B70-9BC0-C38D127A0928}">
      <dgm:prSet phldrT="[Texto]"/>
      <dgm:spPr/>
      <dgm:t>
        <a:bodyPr/>
        <a:lstStyle/>
        <a:p>
          <a:r>
            <a:rPr lang="es-MX" b="1" dirty="0"/>
            <a:t>UTF</a:t>
          </a:r>
          <a:r>
            <a:rPr lang="es-MX" dirty="0"/>
            <a:t>: opera</a:t>
          </a:r>
        </a:p>
      </dgm:t>
    </dgm:pt>
    <dgm:pt modelId="{0C001D7D-38E7-4C36-82D6-97E08A1E540D}" type="parTrans" cxnId="{AEBEBC7C-56E1-4D6C-BD32-FC5F532CECF1}">
      <dgm:prSet/>
      <dgm:spPr/>
      <dgm:t>
        <a:bodyPr/>
        <a:lstStyle/>
        <a:p>
          <a:endParaRPr lang="es-MX"/>
        </a:p>
      </dgm:t>
    </dgm:pt>
    <dgm:pt modelId="{D84359BA-0353-4BC4-A496-5F6DA96C1496}" type="sibTrans" cxnId="{AEBEBC7C-56E1-4D6C-BD32-FC5F532CECF1}">
      <dgm:prSet/>
      <dgm:spPr/>
      <dgm:t>
        <a:bodyPr/>
        <a:lstStyle/>
        <a:p>
          <a:endParaRPr lang="es-MX"/>
        </a:p>
      </dgm:t>
    </dgm:pt>
    <dgm:pt modelId="{44ED836A-1963-474F-9CB8-5D310939BB90}" type="pres">
      <dgm:prSet presAssocID="{054727A1-8AAE-41E5-91C5-BF59D037C840}" presName="compositeShape" presStyleCnt="0">
        <dgm:presLayoutVars>
          <dgm:dir/>
          <dgm:resizeHandles/>
        </dgm:presLayoutVars>
      </dgm:prSet>
      <dgm:spPr/>
    </dgm:pt>
    <dgm:pt modelId="{DCA9D8A4-A7D3-485F-AA9A-8BE8E90DFAA5}" type="pres">
      <dgm:prSet presAssocID="{054727A1-8AAE-41E5-91C5-BF59D037C840}" presName="pyramid" presStyleLbl="node1" presStyleIdx="0" presStyleCnt="1"/>
      <dgm:spPr/>
    </dgm:pt>
    <dgm:pt modelId="{9C7A737D-DBDB-4E34-ACFB-985A16E97C6D}" type="pres">
      <dgm:prSet presAssocID="{054727A1-8AAE-41E5-91C5-BF59D037C840}" presName="theList" presStyleCnt="0"/>
      <dgm:spPr/>
    </dgm:pt>
    <dgm:pt modelId="{56296E36-3409-4A55-A7D5-8FB48F3661C0}" type="pres">
      <dgm:prSet presAssocID="{5893AF15-841A-483A-B1A1-90E24B91B808}" presName="aNode" presStyleLbl="fgAcc1" presStyleIdx="0" presStyleCnt="3" custScaleX="153468">
        <dgm:presLayoutVars>
          <dgm:bulletEnabled val="1"/>
        </dgm:presLayoutVars>
      </dgm:prSet>
      <dgm:spPr/>
      <dgm:t>
        <a:bodyPr/>
        <a:lstStyle/>
        <a:p>
          <a:endParaRPr lang="es-MX"/>
        </a:p>
      </dgm:t>
    </dgm:pt>
    <dgm:pt modelId="{D3E59F5F-48D6-4BC1-937F-BB3CC9D3BB23}" type="pres">
      <dgm:prSet presAssocID="{5893AF15-841A-483A-B1A1-90E24B91B808}" presName="aSpace" presStyleCnt="0"/>
      <dgm:spPr/>
    </dgm:pt>
    <dgm:pt modelId="{8B36FED0-18FA-41E8-842A-34D714DABA22}" type="pres">
      <dgm:prSet presAssocID="{70E5DAB7-68D6-4AAC-A09B-61CF12357D38}" presName="aNode" presStyleLbl="fgAcc1" presStyleIdx="1" presStyleCnt="3" custScaleX="152729">
        <dgm:presLayoutVars>
          <dgm:bulletEnabled val="1"/>
        </dgm:presLayoutVars>
      </dgm:prSet>
      <dgm:spPr/>
      <dgm:t>
        <a:bodyPr/>
        <a:lstStyle/>
        <a:p>
          <a:endParaRPr lang="es-MX"/>
        </a:p>
      </dgm:t>
    </dgm:pt>
    <dgm:pt modelId="{18E62971-4365-40F4-BBEE-386159070C0F}" type="pres">
      <dgm:prSet presAssocID="{70E5DAB7-68D6-4AAC-A09B-61CF12357D38}" presName="aSpace" presStyleCnt="0"/>
      <dgm:spPr/>
    </dgm:pt>
    <dgm:pt modelId="{750839FB-BE1C-41A0-BADD-7CCBE0335B7C}" type="pres">
      <dgm:prSet presAssocID="{CCBAC090-FB4B-4B70-9BC0-C38D127A0928}" presName="aNode" presStyleLbl="fgAcc1" presStyleIdx="2" presStyleCnt="3" custScaleX="152729">
        <dgm:presLayoutVars>
          <dgm:bulletEnabled val="1"/>
        </dgm:presLayoutVars>
      </dgm:prSet>
      <dgm:spPr/>
      <dgm:t>
        <a:bodyPr/>
        <a:lstStyle/>
        <a:p>
          <a:endParaRPr lang="es-MX"/>
        </a:p>
      </dgm:t>
    </dgm:pt>
    <dgm:pt modelId="{E4376DE7-8DBC-4E7E-8173-C39EAF0E9811}" type="pres">
      <dgm:prSet presAssocID="{CCBAC090-FB4B-4B70-9BC0-C38D127A0928}" presName="aSpace" presStyleCnt="0"/>
      <dgm:spPr/>
    </dgm:pt>
  </dgm:ptLst>
  <dgm:cxnLst>
    <dgm:cxn modelId="{58B47011-667D-468C-A76B-310E763C1547}" type="presOf" srcId="{CCBAC090-FB4B-4B70-9BC0-C38D127A0928}" destId="{750839FB-BE1C-41A0-BADD-7CCBE0335B7C}" srcOrd="0" destOrd="0" presId="urn:microsoft.com/office/officeart/2005/8/layout/pyramid2"/>
    <dgm:cxn modelId="{BE3490B7-7B7F-4F3C-A9DB-82AEC20E0BE9}" srcId="{054727A1-8AAE-41E5-91C5-BF59D037C840}" destId="{70E5DAB7-68D6-4AAC-A09B-61CF12357D38}" srcOrd="1" destOrd="0" parTransId="{D68A7650-0A4B-461B-AAEA-70B5B0E04829}" sibTransId="{9E6F9242-9203-4424-A02D-CCE3AE1DB0E9}"/>
    <dgm:cxn modelId="{AEBEBC7C-56E1-4D6C-BD32-FC5F532CECF1}" srcId="{054727A1-8AAE-41E5-91C5-BF59D037C840}" destId="{CCBAC090-FB4B-4B70-9BC0-C38D127A0928}" srcOrd="2" destOrd="0" parTransId="{0C001D7D-38E7-4C36-82D6-97E08A1E540D}" sibTransId="{D84359BA-0353-4BC4-A496-5F6DA96C1496}"/>
    <dgm:cxn modelId="{7E8C4D0A-50D2-4933-A7F5-4FDDD1B207E0}" srcId="{054727A1-8AAE-41E5-91C5-BF59D037C840}" destId="{5893AF15-841A-483A-B1A1-90E24B91B808}" srcOrd="0" destOrd="0" parTransId="{EC010553-E3ED-4DF0-97C8-3364F1683367}" sibTransId="{FAACF99F-807F-4830-AD83-8011B0442439}"/>
    <dgm:cxn modelId="{84126700-4EC6-4F2A-B146-2F2CD752E990}" type="presOf" srcId="{5893AF15-841A-483A-B1A1-90E24B91B808}" destId="{56296E36-3409-4A55-A7D5-8FB48F3661C0}" srcOrd="0" destOrd="0" presId="urn:microsoft.com/office/officeart/2005/8/layout/pyramid2"/>
    <dgm:cxn modelId="{0653A463-74A9-4A69-B6C9-3148D23EBFA6}" type="presOf" srcId="{70E5DAB7-68D6-4AAC-A09B-61CF12357D38}" destId="{8B36FED0-18FA-41E8-842A-34D714DABA22}" srcOrd="0" destOrd="0" presId="urn:microsoft.com/office/officeart/2005/8/layout/pyramid2"/>
    <dgm:cxn modelId="{632F913F-65B0-409D-9679-5A031791EE36}" type="presOf" srcId="{054727A1-8AAE-41E5-91C5-BF59D037C840}" destId="{44ED836A-1963-474F-9CB8-5D310939BB90}" srcOrd="0" destOrd="0" presId="urn:microsoft.com/office/officeart/2005/8/layout/pyramid2"/>
    <dgm:cxn modelId="{F624CF54-BD11-4DC8-BC9F-801CD2C93642}" type="presParOf" srcId="{44ED836A-1963-474F-9CB8-5D310939BB90}" destId="{DCA9D8A4-A7D3-485F-AA9A-8BE8E90DFAA5}" srcOrd="0" destOrd="0" presId="urn:microsoft.com/office/officeart/2005/8/layout/pyramid2"/>
    <dgm:cxn modelId="{45264B0A-C207-47BB-95AD-C848870CE3EA}" type="presParOf" srcId="{44ED836A-1963-474F-9CB8-5D310939BB90}" destId="{9C7A737D-DBDB-4E34-ACFB-985A16E97C6D}" srcOrd="1" destOrd="0" presId="urn:microsoft.com/office/officeart/2005/8/layout/pyramid2"/>
    <dgm:cxn modelId="{FDB6DA32-E34B-4B5B-B427-FD396FC9D8B5}" type="presParOf" srcId="{9C7A737D-DBDB-4E34-ACFB-985A16E97C6D}" destId="{56296E36-3409-4A55-A7D5-8FB48F3661C0}" srcOrd="0" destOrd="0" presId="urn:microsoft.com/office/officeart/2005/8/layout/pyramid2"/>
    <dgm:cxn modelId="{669694E4-CED6-4B22-A4AE-6397E4C56F4B}" type="presParOf" srcId="{9C7A737D-DBDB-4E34-ACFB-985A16E97C6D}" destId="{D3E59F5F-48D6-4BC1-937F-BB3CC9D3BB23}" srcOrd="1" destOrd="0" presId="urn:microsoft.com/office/officeart/2005/8/layout/pyramid2"/>
    <dgm:cxn modelId="{B6AAC27A-18F2-4C79-BC97-2C0F243514FA}" type="presParOf" srcId="{9C7A737D-DBDB-4E34-ACFB-985A16E97C6D}" destId="{8B36FED0-18FA-41E8-842A-34D714DABA22}" srcOrd="2" destOrd="0" presId="urn:microsoft.com/office/officeart/2005/8/layout/pyramid2"/>
    <dgm:cxn modelId="{81F4D593-40DC-406B-9F6E-F4630BE84817}" type="presParOf" srcId="{9C7A737D-DBDB-4E34-ACFB-985A16E97C6D}" destId="{18E62971-4365-40F4-BBEE-386159070C0F}" srcOrd="3" destOrd="0" presId="urn:microsoft.com/office/officeart/2005/8/layout/pyramid2"/>
    <dgm:cxn modelId="{2149708E-5D4E-48BE-A3A6-A6F5C88CB5FC}" type="presParOf" srcId="{9C7A737D-DBDB-4E34-ACFB-985A16E97C6D}" destId="{750839FB-BE1C-41A0-BADD-7CCBE0335B7C}" srcOrd="4" destOrd="0" presId="urn:microsoft.com/office/officeart/2005/8/layout/pyramid2"/>
    <dgm:cxn modelId="{21BC93C8-5D8A-42F5-A2B7-889893D73067}" type="presParOf" srcId="{9C7A737D-DBDB-4E34-ACFB-985A16E97C6D}" destId="{E4376DE7-8DBC-4E7E-8173-C39EAF0E9811}" srcOrd="5"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DF369-E98E-4204-9469-979F48636F07}">
      <dsp:nvSpPr>
        <dsp:cNvPr id="0" name=""/>
        <dsp:cNvSpPr/>
      </dsp:nvSpPr>
      <dsp:spPr>
        <a:xfrm>
          <a:off x="748832" y="0"/>
          <a:ext cx="4243383" cy="3328144"/>
        </a:xfrm>
        <a:prstGeom prst="rightArrow">
          <a:avLst/>
        </a:prstGeom>
        <a:solidFill>
          <a:schemeClr val="accent3">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4AEF7EC-9644-4B34-AFBA-B5DE23132D3E}">
      <dsp:nvSpPr>
        <dsp:cNvPr id="0" name=""/>
        <dsp:cNvSpPr/>
      </dsp:nvSpPr>
      <dsp:spPr>
        <a:xfrm>
          <a:off x="1767" y="998443"/>
          <a:ext cx="1553851" cy="1331257"/>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s-MX" sz="4200" kern="1200" dirty="0" smtClean="0"/>
            <a:t>1990</a:t>
          </a:r>
          <a:endParaRPr lang="es-MX" sz="4200" kern="1200" dirty="0"/>
        </a:p>
      </dsp:txBody>
      <dsp:txXfrm>
        <a:off x="66754" y="1063430"/>
        <a:ext cx="1423877" cy="1201283"/>
      </dsp:txXfrm>
    </dsp:sp>
    <dsp:sp modelId="{576CA08F-D02C-4B20-84E0-DB228A1754A8}">
      <dsp:nvSpPr>
        <dsp:cNvPr id="0" name=""/>
        <dsp:cNvSpPr/>
      </dsp:nvSpPr>
      <dsp:spPr>
        <a:xfrm>
          <a:off x="1719182" y="998443"/>
          <a:ext cx="1553851" cy="1331257"/>
        </a:xfrm>
        <a:prstGeom prst="round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s-MX" sz="4200" kern="1200" dirty="0" smtClean="0"/>
            <a:t>2008</a:t>
          </a:r>
          <a:endParaRPr lang="es-MX" sz="4200" kern="1200" dirty="0"/>
        </a:p>
      </dsp:txBody>
      <dsp:txXfrm>
        <a:off x="1784169" y="1063430"/>
        <a:ext cx="1423877" cy="1201283"/>
      </dsp:txXfrm>
    </dsp:sp>
    <dsp:sp modelId="{01FFAD68-6BFB-444B-AF45-CCDE28E2B427}">
      <dsp:nvSpPr>
        <dsp:cNvPr id="0" name=""/>
        <dsp:cNvSpPr/>
      </dsp:nvSpPr>
      <dsp:spPr>
        <a:xfrm>
          <a:off x="3436597" y="998443"/>
          <a:ext cx="1553851" cy="1331257"/>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s-MX" sz="4200" kern="1200" dirty="0" smtClean="0"/>
            <a:t>2014</a:t>
          </a:r>
          <a:endParaRPr lang="es-MX" sz="4200" kern="1200" dirty="0"/>
        </a:p>
      </dsp:txBody>
      <dsp:txXfrm>
        <a:off x="3501584" y="1063430"/>
        <a:ext cx="1423877" cy="12012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2830ED-4F68-401F-A1E9-B1638AD55048}">
      <dsp:nvSpPr>
        <dsp:cNvPr id="0" name=""/>
        <dsp:cNvSpPr/>
      </dsp:nvSpPr>
      <dsp:spPr>
        <a:xfrm>
          <a:off x="540060" y="0"/>
          <a:ext cx="4320480" cy="4320480"/>
        </a:xfrm>
        <a:prstGeom prst="ellipse">
          <a:avLst/>
        </a:prstGeom>
        <a:gradFill rotWithShape="0">
          <a:gsLst>
            <a:gs pos="0">
              <a:schemeClr val="accent1">
                <a:shade val="50000"/>
                <a:hueOff val="0"/>
                <a:satOff val="0"/>
                <a:lumOff val="0"/>
                <a:alphaOff val="0"/>
                <a:shade val="51000"/>
                <a:satMod val="130000"/>
              </a:schemeClr>
            </a:gs>
            <a:gs pos="80000">
              <a:schemeClr val="accent1">
                <a:shade val="50000"/>
                <a:hueOff val="0"/>
                <a:satOff val="0"/>
                <a:lumOff val="0"/>
                <a:alphaOff val="0"/>
                <a:shade val="93000"/>
                <a:satMod val="130000"/>
              </a:schemeClr>
            </a:gs>
            <a:gs pos="100000">
              <a:schemeClr val="accent1">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kern="1200" dirty="0"/>
            <a:t>Instituto Nacional Electoral</a:t>
          </a:r>
        </a:p>
      </dsp:txBody>
      <dsp:txXfrm>
        <a:off x="2096296" y="216023"/>
        <a:ext cx="1208006" cy="648072"/>
      </dsp:txXfrm>
    </dsp:sp>
    <dsp:sp modelId="{14F16A76-3B6E-4F3C-A044-66422E0688B8}">
      <dsp:nvSpPr>
        <dsp:cNvPr id="0" name=""/>
        <dsp:cNvSpPr/>
      </dsp:nvSpPr>
      <dsp:spPr>
        <a:xfrm>
          <a:off x="972108" y="864095"/>
          <a:ext cx="3456384" cy="3456384"/>
        </a:xfrm>
        <a:prstGeom prst="ellipse">
          <a:avLst/>
        </a:prstGeom>
        <a:gradFill rotWithShape="0">
          <a:gsLst>
            <a:gs pos="0">
              <a:schemeClr val="accent1">
                <a:shade val="50000"/>
                <a:hueOff val="180719"/>
                <a:satOff val="-3780"/>
                <a:lumOff val="21031"/>
                <a:alphaOff val="0"/>
                <a:shade val="51000"/>
                <a:satMod val="130000"/>
              </a:schemeClr>
            </a:gs>
            <a:gs pos="80000">
              <a:schemeClr val="accent1">
                <a:shade val="50000"/>
                <a:hueOff val="180719"/>
                <a:satOff val="-3780"/>
                <a:lumOff val="21031"/>
                <a:alphaOff val="0"/>
                <a:shade val="93000"/>
                <a:satMod val="130000"/>
              </a:schemeClr>
            </a:gs>
            <a:gs pos="100000">
              <a:schemeClr val="accent1">
                <a:shade val="50000"/>
                <a:hueOff val="180719"/>
                <a:satOff val="-3780"/>
                <a:lumOff val="210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kern="1200" dirty="0"/>
            <a:t>Consejo General</a:t>
          </a:r>
        </a:p>
      </dsp:txBody>
      <dsp:txXfrm>
        <a:off x="2096296" y="1071479"/>
        <a:ext cx="1208006" cy="622149"/>
      </dsp:txXfrm>
    </dsp:sp>
    <dsp:sp modelId="{6D69D476-C142-4420-98BE-F03F42836EA0}">
      <dsp:nvSpPr>
        <dsp:cNvPr id="0" name=""/>
        <dsp:cNvSpPr/>
      </dsp:nvSpPr>
      <dsp:spPr>
        <a:xfrm>
          <a:off x="1188127" y="1728191"/>
          <a:ext cx="3024344" cy="2592288"/>
        </a:xfrm>
        <a:prstGeom prst="ellipse">
          <a:avLst/>
        </a:prstGeom>
        <a:gradFill rotWithShape="0">
          <a:gsLst>
            <a:gs pos="0">
              <a:schemeClr val="accent1">
                <a:shade val="50000"/>
                <a:hueOff val="361437"/>
                <a:satOff val="-7560"/>
                <a:lumOff val="42063"/>
                <a:alphaOff val="0"/>
                <a:shade val="51000"/>
                <a:satMod val="130000"/>
              </a:schemeClr>
            </a:gs>
            <a:gs pos="80000">
              <a:schemeClr val="accent1">
                <a:shade val="50000"/>
                <a:hueOff val="361437"/>
                <a:satOff val="-7560"/>
                <a:lumOff val="42063"/>
                <a:alphaOff val="0"/>
                <a:shade val="93000"/>
                <a:satMod val="130000"/>
              </a:schemeClr>
            </a:gs>
            <a:gs pos="100000">
              <a:schemeClr val="accent1">
                <a:shade val="50000"/>
                <a:hueOff val="361437"/>
                <a:satOff val="-7560"/>
                <a:lumOff val="4206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kern="1200" dirty="0">
              <a:solidFill>
                <a:schemeClr val="tx2">
                  <a:lumMod val="50000"/>
                </a:schemeClr>
              </a:solidFill>
            </a:rPr>
            <a:t>Comisión de Fiscalización</a:t>
          </a:r>
        </a:p>
      </dsp:txBody>
      <dsp:txXfrm>
        <a:off x="1995627" y="1922613"/>
        <a:ext cx="1409344" cy="583264"/>
      </dsp:txXfrm>
    </dsp:sp>
    <dsp:sp modelId="{FCF21EC9-5B46-47F0-A45F-7E83221DBBB5}">
      <dsp:nvSpPr>
        <dsp:cNvPr id="0" name=""/>
        <dsp:cNvSpPr/>
      </dsp:nvSpPr>
      <dsp:spPr>
        <a:xfrm>
          <a:off x="1692185" y="2592288"/>
          <a:ext cx="2016229" cy="1728192"/>
        </a:xfrm>
        <a:prstGeom prst="ellipse">
          <a:avLst/>
        </a:prstGeom>
        <a:gradFill rotWithShape="0">
          <a:gsLst>
            <a:gs pos="0">
              <a:schemeClr val="accent1">
                <a:shade val="50000"/>
                <a:hueOff val="180719"/>
                <a:satOff val="-3780"/>
                <a:lumOff val="21031"/>
                <a:alphaOff val="0"/>
                <a:shade val="51000"/>
                <a:satMod val="130000"/>
              </a:schemeClr>
            </a:gs>
            <a:gs pos="80000">
              <a:schemeClr val="accent1">
                <a:shade val="50000"/>
                <a:hueOff val="180719"/>
                <a:satOff val="-3780"/>
                <a:lumOff val="21031"/>
                <a:alphaOff val="0"/>
                <a:shade val="93000"/>
                <a:satMod val="130000"/>
              </a:schemeClr>
            </a:gs>
            <a:gs pos="100000">
              <a:schemeClr val="accent1">
                <a:shade val="50000"/>
                <a:hueOff val="180719"/>
                <a:satOff val="-3780"/>
                <a:lumOff val="210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kern="1200" dirty="0"/>
            <a:t>Unidad Técnica de Fiscalización</a:t>
          </a:r>
        </a:p>
      </dsp:txBody>
      <dsp:txXfrm>
        <a:off x="1987455" y="3024336"/>
        <a:ext cx="1425689" cy="8640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9D8A4-A7D3-485F-AA9A-8BE8E90DFAA5}">
      <dsp:nvSpPr>
        <dsp:cNvPr id="0" name=""/>
        <dsp:cNvSpPr/>
      </dsp:nvSpPr>
      <dsp:spPr>
        <a:xfrm>
          <a:off x="2058637" y="0"/>
          <a:ext cx="4032448" cy="4032448"/>
        </a:xfrm>
        <a:prstGeom prst="triangl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6296E36-3409-4A55-A7D5-8FB48F3661C0}">
      <dsp:nvSpPr>
        <dsp:cNvPr id="0" name=""/>
        <dsp:cNvSpPr/>
      </dsp:nvSpPr>
      <dsp:spPr>
        <a:xfrm>
          <a:off x="3374139" y="405410"/>
          <a:ext cx="4022536" cy="954556"/>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b="1" kern="1200"/>
            <a:t>Consejo General</a:t>
          </a:r>
          <a:r>
            <a:rPr lang="es-MX" sz="2300" kern="1200"/>
            <a:t>: analiza, verifica y aprueba</a:t>
          </a:r>
        </a:p>
      </dsp:txBody>
      <dsp:txXfrm>
        <a:off x="3420737" y="452008"/>
        <a:ext cx="3929340" cy="861360"/>
      </dsp:txXfrm>
    </dsp:sp>
    <dsp:sp modelId="{8B36FED0-18FA-41E8-842A-34D714DABA22}">
      <dsp:nvSpPr>
        <dsp:cNvPr id="0" name=""/>
        <dsp:cNvSpPr/>
      </dsp:nvSpPr>
      <dsp:spPr>
        <a:xfrm>
          <a:off x="3383824" y="1479286"/>
          <a:ext cx="4003166" cy="954556"/>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MX" sz="2200" b="1" kern="1200"/>
            <a:t>Comisión de Fiscalización</a:t>
          </a:r>
          <a:r>
            <a:rPr lang="es-MX" sz="2200" kern="1200"/>
            <a:t>: ordena y supervisa</a:t>
          </a:r>
        </a:p>
      </dsp:txBody>
      <dsp:txXfrm>
        <a:off x="3430422" y="1525884"/>
        <a:ext cx="3909970" cy="861360"/>
      </dsp:txXfrm>
    </dsp:sp>
    <dsp:sp modelId="{750839FB-BE1C-41A0-BADD-7CCBE0335B7C}">
      <dsp:nvSpPr>
        <dsp:cNvPr id="0" name=""/>
        <dsp:cNvSpPr/>
      </dsp:nvSpPr>
      <dsp:spPr>
        <a:xfrm>
          <a:off x="3383824" y="2553161"/>
          <a:ext cx="4003166" cy="954556"/>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MX" sz="2200" b="1" kern="1200" dirty="0"/>
            <a:t>UTF</a:t>
          </a:r>
          <a:r>
            <a:rPr lang="es-MX" sz="2200" kern="1200" dirty="0"/>
            <a:t>: opera</a:t>
          </a:r>
        </a:p>
      </dsp:txBody>
      <dsp:txXfrm>
        <a:off x="3430422" y="2599759"/>
        <a:ext cx="3909970" cy="86136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AE81F4-B68A-40B9-9677-4DA3E4768503}" type="datetimeFigureOut">
              <a:rPr lang="es-MX" smtClean="0"/>
              <a:t>11/08/2014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08BB16-D54B-4743-9D15-70B7EB09A49C}" type="slidenum">
              <a:rPr lang="es-MX" smtClean="0"/>
              <a:t>‹Nº›</a:t>
            </a:fld>
            <a:endParaRPr lang="es-MX"/>
          </a:p>
        </p:txBody>
      </p:sp>
    </p:spTree>
    <p:extLst>
      <p:ext uri="{BB962C8B-B14F-4D97-AF65-F5344CB8AC3E}">
        <p14:creationId xmlns:p14="http://schemas.microsoft.com/office/powerpoint/2010/main" val="4082390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200" kern="1200" dirty="0" smtClean="0">
                <a:solidFill>
                  <a:schemeClr val="tx1"/>
                </a:solidFill>
                <a:effectLst/>
                <a:latin typeface="+mn-lt"/>
                <a:ea typeface="+mn-ea"/>
                <a:cs typeface="+mn-cs"/>
              </a:rPr>
              <a:t>Como ustedes saben, a lo largo de historia reciente del país se han realizado diversos ajustes en materia electoral para subsanar las lagunas y para plasmar en las layes las experiencias adquiridas a raíz de la celebración de los comicios a lo largo del tiempo, y así solidificar las bases de la democracia en México. Pongamos como punto de partida 1990, año de la creación del entonces Instituto Federal Electoral, máxima autoridad administrativa en la materia, año en el que se establecieron las formas de participación, derechos y obligaciones de los ciudadanos en los procesos electorales; año también de la creación, registro, derechos y obligaciones de los partidos políticos; la integración y facultades del Instituto Federal Electoral.</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De entonces a la fecha han sido múltiples las reformas. Sin embargo, encuentro dos diferencias principales entre las reformas previas, es decir, las que se dieron desde 1990 hasta la de 2008, y la de 2014. La primera de ellas es la profundidad de la reforma. Con esto me refiero a que la nueva normatividad electoral modificó de tal norma las reglas del juego en materia electoral que, en diversos temas, por ejemplo la fiscalización de los recursos de los partidos políticos, hablamos de un nuevo modelo. La conversación de hoy será expresamente sobre el nuevo modelo de fiscalización. </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Pero déjenme comenzar refiriéndome al paso del entonces Instituto Federal Electoral al Instituto Nacional Electoral. La Constitución Política y las leyes generales en materia electoral modificaron tanto la organización como la distribución de funciones asignadas a las diversas autoridades comiciales. </a:t>
            </a:r>
          </a:p>
          <a:p>
            <a:endParaRPr lang="es-MX" dirty="0"/>
          </a:p>
        </p:txBody>
      </p:sp>
      <p:sp>
        <p:nvSpPr>
          <p:cNvPr id="4" name="3 Marcador de número de diapositiva"/>
          <p:cNvSpPr>
            <a:spLocks noGrp="1"/>
          </p:cNvSpPr>
          <p:nvPr>
            <p:ph type="sldNum" sz="quarter" idx="10"/>
          </p:nvPr>
        </p:nvSpPr>
        <p:spPr/>
        <p:txBody>
          <a:bodyPr/>
          <a:lstStyle/>
          <a:p>
            <a:fld id="{6C08BB16-D54B-4743-9D15-70B7EB09A49C}" type="slidenum">
              <a:rPr lang="es-MX" smtClean="0"/>
              <a:t>2</a:t>
            </a:fld>
            <a:endParaRPr lang="es-MX"/>
          </a:p>
        </p:txBody>
      </p:sp>
    </p:spTree>
    <p:extLst>
      <p:ext uri="{BB962C8B-B14F-4D97-AF65-F5344CB8AC3E}">
        <p14:creationId xmlns:p14="http://schemas.microsoft.com/office/powerpoint/2010/main" val="1325720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200" kern="1200" dirty="0" smtClean="0">
                <a:solidFill>
                  <a:schemeClr val="tx1"/>
                </a:solidFill>
                <a:effectLst/>
                <a:latin typeface="+mn-lt"/>
                <a:ea typeface="+mn-ea"/>
                <a:cs typeface="+mn-cs"/>
              </a:rPr>
              <a:t>Si ustedes recuerdan, la entonces Unidad de Fiscalización de los Recursos de los Partidos Políticos era un órgano independiente, establecido en la Constitución y en el Código Federal de Instituciones y Procedimientos Electorales, que estaba encargado de la fiscalización de los recursos de los partidos políticos. Ahora la Unidad Técnica de Fiscalización, es un órgano adscrito a la Comisión de Fiscalización, que depende del Consejo General. ¿Por qué el cambio? Porque ahora la Constitución establece que la fiscalización de los recursos corresponde al Consejo General. </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Entonces, el primer cambio es la organización de la autoridad respecto a la fiscalización de los recursos: la realiza el máximo órgano de dirección del Instituto Nacional Electoral. </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La siguiente modificación es de estructura, pues el Consejo General realizará la fiscalización de los recursos a través de la Comisión de Fiscalización, integrada por cinco consejeros electorales. Actualmente, la Comisión de Fiscalización está integrada por los Consejeros Electorales Beatriz Eugenia Galindo Centeno, Enrique Andrade González, Ciro Murayama Rendón, Javier Santiago Castillo y Benito </a:t>
            </a:r>
            <a:r>
              <a:rPr lang="es-MX" sz="1200" kern="1200" dirty="0" err="1" smtClean="0">
                <a:solidFill>
                  <a:schemeClr val="tx1"/>
                </a:solidFill>
                <a:effectLst/>
                <a:latin typeface="+mn-lt"/>
                <a:ea typeface="+mn-ea"/>
                <a:cs typeface="+mn-cs"/>
              </a:rPr>
              <a:t>Nacif</a:t>
            </a:r>
            <a:r>
              <a:rPr lang="es-MX" sz="1200" kern="1200" dirty="0" smtClean="0">
                <a:solidFill>
                  <a:schemeClr val="tx1"/>
                </a:solidFill>
                <a:effectLst/>
                <a:latin typeface="+mn-lt"/>
                <a:ea typeface="+mn-ea"/>
                <a:cs typeface="+mn-cs"/>
              </a:rPr>
              <a:t> Hernández, quien la preside.</a:t>
            </a:r>
          </a:p>
          <a:p>
            <a:endParaRPr lang="es-MX"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Para el cumplimiento de sus funciones, la Comisión de Fiscalización cuenta con una Unidad Técnica de Fiscalización.</a:t>
            </a:r>
          </a:p>
          <a:p>
            <a:endParaRPr lang="es-MX" sz="1200" kern="1200" dirty="0" smtClean="0">
              <a:solidFill>
                <a:schemeClr val="tx1"/>
              </a:solidFill>
              <a:effectLst/>
              <a:latin typeface="+mn-lt"/>
              <a:ea typeface="+mn-ea"/>
              <a:cs typeface="+mn-cs"/>
            </a:endParaRPr>
          </a:p>
          <a:p>
            <a:endParaRPr lang="es-MX" dirty="0"/>
          </a:p>
        </p:txBody>
      </p:sp>
      <p:sp>
        <p:nvSpPr>
          <p:cNvPr id="4" name="3 Marcador de número de diapositiva"/>
          <p:cNvSpPr>
            <a:spLocks noGrp="1"/>
          </p:cNvSpPr>
          <p:nvPr>
            <p:ph type="sldNum" sz="quarter" idx="10"/>
          </p:nvPr>
        </p:nvSpPr>
        <p:spPr/>
        <p:txBody>
          <a:bodyPr/>
          <a:lstStyle/>
          <a:p>
            <a:fld id="{6C08BB16-D54B-4743-9D15-70B7EB09A49C}" type="slidenum">
              <a:rPr lang="es-MX" smtClean="0"/>
              <a:t>3</a:t>
            </a:fld>
            <a:endParaRPr lang="es-MX"/>
          </a:p>
        </p:txBody>
      </p:sp>
    </p:spTree>
    <p:extLst>
      <p:ext uri="{BB962C8B-B14F-4D97-AF65-F5344CB8AC3E}">
        <p14:creationId xmlns:p14="http://schemas.microsoft.com/office/powerpoint/2010/main" val="580790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En términos generales, si observamos la estructura de la autoridad electoral para la fiscalización de los recursos de los partidos políticos, podemos decir que la Unidad Técnica de Fiscalización es quien opera y realiza las funciones de fiscalización; la Comisión de Fiscalización es quien ordena la práctica de auditorías, de visitas de verificación, supervisa de manera permanente y continua el actuar de la Unidad Técnica de Fiscalización y quien presenta los proyectos de dictámenes y resoluciones al Consejo General. Por supuesto, corresponde al Consejo General el análisis y en su caso, la aprobación de los proyectos que le presente la Comisión de Fiscalización.</a:t>
            </a:r>
          </a:p>
          <a:p>
            <a:endParaRPr lang="es-MX"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Una vez, explicada la nueva estructura en materia de fiscalización es importante señalar que, si bien la función de fiscalizar los recursos es en esencia la misma (y consiste en verificar que los partidos políticos obtengan, manejen, registren, reporten y destinen sus recursos conforme a las leyes electorales y demás normatividad aplicable), las nuevas leyes son, en verdad, innovadoras. </a:t>
            </a:r>
          </a:p>
          <a:p>
            <a:endParaRPr lang="es-MX" dirty="0"/>
          </a:p>
        </p:txBody>
      </p:sp>
      <p:sp>
        <p:nvSpPr>
          <p:cNvPr id="4" name="3 Marcador de número de diapositiva"/>
          <p:cNvSpPr>
            <a:spLocks noGrp="1"/>
          </p:cNvSpPr>
          <p:nvPr>
            <p:ph type="sldNum" sz="quarter" idx="10"/>
          </p:nvPr>
        </p:nvSpPr>
        <p:spPr/>
        <p:txBody>
          <a:bodyPr/>
          <a:lstStyle/>
          <a:p>
            <a:fld id="{6C08BB16-D54B-4743-9D15-70B7EB09A49C}" type="slidenum">
              <a:rPr lang="es-MX" smtClean="0"/>
              <a:t>4</a:t>
            </a:fld>
            <a:endParaRPr lang="es-MX"/>
          </a:p>
        </p:txBody>
      </p:sp>
    </p:spTree>
    <p:extLst>
      <p:ext uri="{BB962C8B-B14F-4D97-AF65-F5344CB8AC3E}">
        <p14:creationId xmlns:p14="http://schemas.microsoft.com/office/powerpoint/2010/main" val="3343329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200" kern="1200" dirty="0" smtClean="0">
                <a:solidFill>
                  <a:schemeClr val="tx1"/>
                </a:solidFill>
                <a:effectLst/>
                <a:latin typeface="+mn-lt"/>
                <a:ea typeface="+mn-ea"/>
                <a:cs typeface="+mn-cs"/>
              </a:rPr>
              <a:t>Hasta antes de la reforma político electoral 2014, el sistema electoral mexicano, grosso modo, tuvo una distribución de competencias </a:t>
            </a:r>
            <a:r>
              <a:rPr lang="es-MX" sz="1200" b="1" kern="1200" dirty="0" smtClean="0">
                <a:solidFill>
                  <a:schemeClr val="tx1"/>
                </a:solidFill>
                <a:effectLst/>
                <a:latin typeface="+mn-lt"/>
                <a:ea typeface="+mn-ea"/>
                <a:cs typeface="+mn-cs"/>
              </a:rPr>
              <a:t>federal</a:t>
            </a:r>
            <a:r>
              <a:rPr lang="es-MX" sz="1200" kern="1200" dirty="0" smtClean="0">
                <a:solidFill>
                  <a:schemeClr val="tx1"/>
                </a:solidFill>
                <a:effectLst/>
                <a:latin typeface="+mn-lt"/>
                <a:ea typeface="+mn-ea"/>
                <a:cs typeface="+mn-cs"/>
              </a:rPr>
              <a:t> –atribuida al otrora Instituto Federal Electoral y al Tribunal Electoral del Poder Judicial de la Federación— y </a:t>
            </a:r>
            <a:r>
              <a:rPr lang="es-MX" sz="1200" b="1" kern="1200" dirty="0" smtClean="0">
                <a:solidFill>
                  <a:schemeClr val="tx1"/>
                </a:solidFill>
                <a:effectLst/>
                <a:latin typeface="+mn-lt"/>
                <a:ea typeface="+mn-ea"/>
                <a:cs typeface="+mn-cs"/>
              </a:rPr>
              <a:t>local</a:t>
            </a:r>
            <a:r>
              <a:rPr lang="es-MX" sz="1200" kern="1200" dirty="0" smtClean="0">
                <a:solidFill>
                  <a:schemeClr val="tx1"/>
                </a:solidFill>
                <a:effectLst/>
                <a:latin typeface="+mn-lt"/>
                <a:ea typeface="+mn-ea"/>
                <a:cs typeface="+mn-cs"/>
              </a:rPr>
              <a:t> –encomendada a cada una de los institutos electorales (o equivalentes) y a los tribunales electorales locales en las entidades federativas y en el distrito federal—.</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Así, en el anterior sistema, la fiscalización de los recursos se realizaba a nivel federal por el entonces Instituto Federal Electoral, y a nivel local por cada uno de los Institutos Electorales Locales; ahora, es a nivel nacional y corresponde al Instituto Nacional Electoral. En otras palabras, mientras que la entonces Unidad de Fiscalización de los Recursos de los Partidos Políticos fiscalizaba únicamente los recursos federales, ahora el Instituto Nacional Electoral fiscalizará los recursos federales y los recursos locales. A este respecto, es oportuno aproximarse a las implicaciones de la entrada en operación de la reforma electoral. Para ello, a continuación se presenta el resultado de un ejercicio de proyección del volumen de trabajo al que se enfrentará el Instituto al ejercer sus nuevas atribuciones. Específicamente me centraré a los informes de precampaña y campaña del Proceso Electoral 2014-2015.</a:t>
            </a:r>
          </a:p>
          <a:p>
            <a:endParaRPr lang="es-MX" dirty="0"/>
          </a:p>
        </p:txBody>
      </p:sp>
      <p:sp>
        <p:nvSpPr>
          <p:cNvPr id="4" name="3 Marcador de número de diapositiva"/>
          <p:cNvSpPr>
            <a:spLocks noGrp="1"/>
          </p:cNvSpPr>
          <p:nvPr>
            <p:ph type="sldNum" sz="quarter" idx="10"/>
          </p:nvPr>
        </p:nvSpPr>
        <p:spPr/>
        <p:txBody>
          <a:bodyPr/>
          <a:lstStyle/>
          <a:p>
            <a:fld id="{6C08BB16-D54B-4743-9D15-70B7EB09A49C}" type="slidenum">
              <a:rPr lang="es-MX" smtClean="0"/>
              <a:t>5</a:t>
            </a:fld>
            <a:endParaRPr lang="es-MX"/>
          </a:p>
        </p:txBody>
      </p:sp>
    </p:spTree>
    <p:extLst>
      <p:ext uri="{BB962C8B-B14F-4D97-AF65-F5344CB8AC3E}">
        <p14:creationId xmlns:p14="http://schemas.microsoft.com/office/powerpoint/2010/main" val="4033249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En 2015 se celebrarán comicios en 17 entidades federativas. En 9 de ellas se votará por gobernador, diputados locales, ayuntamientos, y en las 8 restantes por diputados locales y ayuntamientos. En conjunto, con base en el ejercicio de calendarización realizado por la Dirección Ejecutiva de Organización Electoral, se elegirán 1,659 cargos, los cuales sumados a las 500 diputaciones federales arrojan un total de 2,159 puestos de elección popular.</a:t>
            </a:r>
          </a:p>
          <a:p>
            <a:endParaRPr lang="es-MX" dirty="0"/>
          </a:p>
        </p:txBody>
      </p:sp>
      <p:sp>
        <p:nvSpPr>
          <p:cNvPr id="4" name="3 Marcador de número de diapositiva"/>
          <p:cNvSpPr>
            <a:spLocks noGrp="1"/>
          </p:cNvSpPr>
          <p:nvPr>
            <p:ph type="sldNum" sz="quarter" idx="10"/>
          </p:nvPr>
        </p:nvSpPr>
        <p:spPr/>
        <p:txBody>
          <a:bodyPr/>
          <a:lstStyle/>
          <a:p>
            <a:fld id="{6C08BB16-D54B-4743-9D15-70B7EB09A49C}" type="slidenum">
              <a:rPr lang="es-MX" smtClean="0"/>
              <a:t>6</a:t>
            </a:fld>
            <a:endParaRPr lang="es-MX"/>
          </a:p>
        </p:txBody>
      </p:sp>
    </p:spTree>
    <p:extLst>
      <p:ext uri="{BB962C8B-B14F-4D97-AF65-F5344CB8AC3E}">
        <p14:creationId xmlns:p14="http://schemas.microsoft.com/office/powerpoint/2010/main" val="80793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En un escenario en el que no existan coaliciones y se presenten dos precandidatos por cargo de elección popular, se tendrían que fiscalizar en 2014-2015 más de 76 mil informes.</a:t>
            </a:r>
          </a:p>
          <a:p>
            <a:endParaRPr lang="es-MX" dirty="0" smtClean="0"/>
          </a:p>
          <a:p>
            <a:r>
              <a:rPr lang="es-MX" sz="1200" kern="1200" dirty="0" smtClean="0">
                <a:solidFill>
                  <a:schemeClr val="tx1"/>
                </a:solidFill>
                <a:effectLst/>
                <a:latin typeface="+mn-lt"/>
                <a:ea typeface="+mn-ea"/>
                <a:cs typeface="+mn-cs"/>
              </a:rPr>
              <a:t>En el marco del Proceso Electoral Federal 2011-2012, el Instituto Federal Electoral fiscalizó 5,845 informes, 4,240 de precampaña y 1,605 de campaña. Al comparar estos datos con las estimaciones que les expongo, destaca que aun cuando el Instituto Nacional Electoral no tuviera que hacerse cargo de la fiscalización a nivel local, tendría revisar una cantidad de informes considerablemente superior. </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Además, dado que ahora es también responsable de la fiscalización en las entidades, la carga de trabajo a la que tendría que enfrentarse podría ser más de 13 veces superior a la que tuvo en 2011-2012, la cual debería ser atendida en un plazo considerablemente más corto.</a:t>
            </a:r>
          </a:p>
          <a:p>
            <a:endParaRPr lang="es-MX" dirty="0"/>
          </a:p>
        </p:txBody>
      </p:sp>
      <p:sp>
        <p:nvSpPr>
          <p:cNvPr id="4" name="3 Marcador de número de diapositiva"/>
          <p:cNvSpPr>
            <a:spLocks noGrp="1"/>
          </p:cNvSpPr>
          <p:nvPr>
            <p:ph type="sldNum" sz="quarter" idx="10"/>
          </p:nvPr>
        </p:nvSpPr>
        <p:spPr/>
        <p:txBody>
          <a:bodyPr/>
          <a:lstStyle/>
          <a:p>
            <a:fld id="{6C08BB16-D54B-4743-9D15-70B7EB09A49C}" type="slidenum">
              <a:rPr lang="es-MX" smtClean="0"/>
              <a:t>7</a:t>
            </a:fld>
            <a:endParaRPr lang="es-MX"/>
          </a:p>
        </p:txBody>
      </p:sp>
    </p:spTree>
    <p:extLst>
      <p:ext uri="{BB962C8B-B14F-4D97-AF65-F5344CB8AC3E}">
        <p14:creationId xmlns:p14="http://schemas.microsoft.com/office/powerpoint/2010/main" val="3089213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200" kern="1200" dirty="0" smtClean="0">
                <a:solidFill>
                  <a:schemeClr val="tx1"/>
                </a:solidFill>
                <a:effectLst/>
                <a:latin typeface="+mn-lt"/>
                <a:ea typeface="+mn-ea"/>
                <a:cs typeface="+mn-cs"/>
              </a:rPr>
              <a:t>Hablando de las innovaciones incorporadas a la normatividad electoral, es importante mencionar un nuevo método de fiscalización de los recursos: </a:t>
            </a:r>
            <a:r>
              <a:rPr lang="es-MX" sz="1200" b="1" kern="1200" dirty="0" smtClean="0">
                <a:solidFill>
                  <a:schemeClr val="tx1"/>
                </a:solidFill>
                <a:effectLst/>
                <a:latin typeface="+mn-lt"/>
                <a:ea typeface="+mn-ea"/>
                <a:cs typeface="+mn-cs"/>
              </a:rPr>
              <a:t>el sistema de contabilidad</a:t>
            </a:r>
            <a:r>
              <a:rPr lang="es-MX" sz="1200" kern="1200" dirty="0" smtClean="0">
                <a:solidFill>
                  <a:schemeClr val="tx1"/>
                </a:solidFill>
                <a:effectLst/>
                <a:latin typeface="+mn-lt"/>
                <a:ea typeface="+mn-ea"/>
                <a:cs typeface="+mn-cs"/>
              </a:rPr>
              <a:t>.</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Antes de la reforma, las normas generales de contabilidad y registro de las operaciones realizadas por los partidos políticos, eran establecidas por la entonces Unidad de Fiscalización. Como parte de la reforma 2014, la Ley General de Partidos Políticos establece lo relativo al sistema de contabilidad de los partidos políticos, en el que se establece que cada partido es responsable de su contabilidad y de la operación del sistema de contabilidad. </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Como ustedes han escuchado, uno de los nuevos elementos de la reforma es que el sistema de contabilidad se desplegará en un sistema informático, mediante el cual los partidos harán su registro contable en línea y gracias a eso, la fiscalización será un ejercicio mucho más eficaz. </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En efecto, la Ley General de Instituciones y Procedimientos Electorales en el inciso b) del artículo 191 establece que el Consejo General tendrá la facultad para, en función de la capacidad técnica y financiera del Instituto, desarrollar, implementar y administrar un sistema en línea de contabilidad, así como establecer mecanismos electrónicos para el cumplimiento de las obligaciones de éstos en materia de fiscalización.</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Esto es, el marco legal otorga al Consejo General del Instituto Nacional Electoral, como responsable de la fiscalización, la creación de herramientas tecnológicas que le permitan ejercer sus atribuciones en materia de fiscalización.</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Para dar cumplimiento a dichas atribuciones, el 2 de julio de 2014, por medio del Acuerdo INE/CG85/2014, el Consejo General instruyó a la Junta General Ejecutiva, bajo la coordinación de la Secretaría Ejecutiva, para que realizara los trabajos para el desarrollo del Sistema en Línea de contabilidad y así permitir a los sujetos obligados y autoridades a cumplir con sus obligaciones constitucionales y legales.</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En consecuencia, la Junta General Ejecutiva elaboró y aprobó el Plan de Trabajo para dar cumplimiento a las instrucciones del Consejo General. Ese Plan de Trabajo, que fue también discutido y aprobado por la Comisión de Fiscalización y el Consejo General mediante el acuerdo INE/CG98/2014, incluyó entre sus actividades la elaboración de un modelo conceptual del Sistema en Línea de Contabilidad. </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Por supuesto, la implementación de este sistema de contabilidad en línea implica diversas obligaciones para los partidos políticos, por ello y como usuarios del sistema, la Unidad Técnica de Fiscalización realizó la presentación del modelo conceptual del sistema ante los responsables de las finanzas de los partidos políticos nacionales quienes plantearon sus dudas, comentarios y opiniones, las cuales se analizaron y en su caso, se incorporaron al sistema.</a:t>
            </a:r>
            <a:endParaRPr lang="es-MX"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6C08BB16-D54B-4743-9D15-70B7EB09A49C}" type="slidenum">
              <a:rPr lang="es-MX" smtClean="0"/>
              <a:t>8</a:t>
            </a:fld>
            <a:endParaRPr lang="es-MX"/>
          </a:p>
        </p:txBody>
      </p:sp>
    </p:spTree>
    <p:extLst>
      <p:ext uri="{BB962C8B-B14F-4D97-AF65-F5344CB8AC3E}">
        <p14:creationId xmlns:p14="http://schemas.microsoft.com/office/powerpoint/2010/main" val="1049933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El ducto de fiscalización revisa cada una de las operaciones que posteriormente</a:t>
            </a:r>
            <a:r>
              <a:rPr lang="es-MX" baseline="0" dirty="0" smtClean="0"/>
              <a:t> (ante un corte convencional en el tiempo) y de acuerdo con la ley, cinco días después de cada treinta días, para el caso de las campañas, conforma el informe respectivo. Realiza una calificación del riesgo y emite las cédulas con las observaciones que el auditor debe investigar (en campo) para establecer si el antecedente se confirma o desvirtúa.</a:t>
            </a:r>
            <a:endParaRPr lang="es-MX" dirty="0" smtClean="0"/>
          </a:p>
          <a:p>
            <a:endParaRPr lang="es-MX"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Es </a:t>
            </a:r>
            <a:r>
              <a:rPr lang="es-MX" baseline="0" dirty="0" smtClean="0"/>
              <a:t>necesario repensar la forma en hacer la revisión de informes y sus operaciones. Ante ello, se propone implementar un procedimiento para la programación de la fiscalización nacional. El objetivo es que, una vez que se cuenta con la entrada de datos (contabilidad y carga de hallazgos por parte de los auditores) y el cruce de información con fuentes internas y externas (modelo de riesgo) se emitan “productos de fiscalización”, que son las cédulas con las inconsistencias determinadas por los cruces, para que los auditores desahoguen el antecedente y en su caso, determinen su procedencia.</a:t>
            </a:r>
            <a:endParaRPr lang="es-MX" dirty="0" smtClean="0"/>
          </a:p>
          <a:p>
            <a:endParaRPr lang="es-MX" dirty="0"/>
          </a:p>
        </p:txBody>
      </p:sp>
      <p:sp>
        <p:nvSpPr>
          <p:cNvPr id="4" name="3 Marcador de número de diapositiva"/>
          <p:cNvSpPr>
            <a:spLocks noGrp="1"/>
          </p:cNvSpPr>
          <p:nvPr>
            <p:ph type="sldNum" sz="quarter" idx="10"/>
          </p:nvPr>
        </p:nvSpPr>
        <p:spPr/>
        <p:txBody>
          <a:bodyPr/>
          <a:lstStyle/>
          <a:p>
            <a:fld id="{6C08BB16-D54B-4743-9D15-70B7EB09A49C}" type="slidenum">
              <a:rPr lang="es-MX" smtClean="0"/>
              <a:t>9</a:t>
            </a:fld>
            <a:endParaRPr lang="es-MX"/>
          </a:p>
        </p:txBody>
      </p:sp>
    </p:spTree>
    <p:extLst>
      <p:ext uri="{BB962C8B-B14F-4D97-AF65-F5344CB8AC3E}">
        <p14:creationId xmlns:p14="http://schemas.microsoft.com/office/powerpoint/2010/main" val="3702025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Este </a:t>
            </a:r>
            <a:r>
              <a:rPr lang="es-MX" sz="1200" b="1" kern="1200" dirty="0" smtClean="0">
                <a:solidFill>
                  <a:schemeClr val="tx1"/>
                </a:solidFill>
                <a:effectLst/>
                <a:latin typeface="+mn-lt"/>
                <a:ea typeface="+mn-ea"/>
                <a:cs typeface="+mn-cs"/>
              </a:rPr>
              <a:t>modelo conceptual de fiscalización</a:t>
            </a:r>
            <a:r>
              <a:rPr lang="es-MX" sz="1200" kern="1200" dirty="0" smtClean="0">
                <a:solidFill>
                  <a:schemeClr val="tx1"/>
                </a:solidFill>
                <a:effectLst/>
                <a:latin typeface="+mn-lt"/>
                <a:ea typeface="+mn-ea"/>
                <a:cs typeface="+mn-cs"/>
              </a:rPr>
              <a:t> busca atender escrupulosamente los retos que implica la obligación de desarrollar instrumentos en línea en materia de contabilidad. Asimismo, busca incorporar herramientas que fortalezcan y faciliten la revisión de un volumen considerablemente mayor de informes y operaciones y, que, al mismo tiempo, contribuyan al cumplimiento de las nuevas obligaciones en materia de transparencia. </a:t>
            </a:r>
          </a:p>
          <a:p>
            <a:endParaRPr lang="es-MX" dirty="0" smtClean="0"/>
          </a:p>
          <a:p>
            <a:r>
              <a:rPr lang="es-MX" dirty="0" smtClean="0"/>
              <a:t>El</a:t>
            </a:r>
            <a:r>
              <a:rPr lang="es-MX" baseline="0" dirty="0" smtClean="0"/>
              <a:t> flujo de trabajo para el mapeo de funcionalidades del SIF es el siguiente:</a:t>
            </a:r>
          </a:p>
          <a:p>
            <a:r>
              <a:rPr lang="es-MX" baseline="0" dirty="0" smtClean="0"/>
              <a:t>Registro de operaciones (cuentas)</a:t>
            </a:r>
          </a:p>
          <a:p>
            <a:r>
              <a:rPr lang="es-MX" baseline="0" dirty="0" smtClean="0"/>
              <a:t>Emisión de informes (rendición de cuentas)</a:t>
            </a:r>
          </a:p>
          <a:p>
            <a:r>
              <a:rPr lang="es-MX" baseline="0" dirty="0" smtClean="0"/>
              <a:t>Programación inteligentes (modelo de riesgos para su calificación)</a:t>
            </a:r>
          </a:p>
          <a:p>
            <a:r>
              <a:rPr lang="es-MX" baseline="0" dirty="0" smtClean="0"/>
              <a:t>Gestión operativa (trabajo de campo de los auditores para determinar si el antecedente de programación se confirma o se desvirtúa)</a:t>
            </a:r>
            <a:endParaRPr lang="es-MX" dirty="0" smtClean="0"/>
          </a:p>
          <a:p>
            <a:r>
              <a:rPr lang="es-MX" dirty="0" smtClean="0"/>
              <a:t>Transparencia (l garantizar la máxima publicidad de las operaciones registradas por los partidos políticos)</a:t>
            </a:r>
            <a:endParaRPr lang="es-MX" dirty="0"/>
          </a:p>
        </p:txBody>
      </p:sp>
      <p:sp>
        <p:nvSpPr>
          <p:cNvPr id="4" name="3 Marcador de número de diapositiva"/>
          <p:cNvSpPr>
            <a:spLocks noGrp="1"/>
          </p:cNvSpPr>
          <p:nvPr>
            <p:ph type="sldNum" sz="quarter" idx="10"/>
          </p:nvPr>
        </p:nvSpPr>
        <p:spPr/>
        <p:txBody>
          <a:bodyPr/>
          <a:lstStyle/>
          <a:p>
            <a:fld id="{6C08BB16-D54B-4743-9D15-70B7EB09A49C}" type="slidenum">
              <a:rPr lang="es-MX" smtClean="0"/>
              <a:t>10</a:t>
            </a:fld>
            <a:endParaRPr lang="es-MX"/>
          </a:p>
        </p:txBody>
      </p:sp>
    </p:spTree>
    <p:extLst>
      <p:ext uri="{BB962C8B-B14F-4D97-AF65-F5344CB8AC3E}">
        <p14:creationId xmlns:p14="http://schemas.microsoft.com/office/powerpoint/2010/main" val="509076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Además, de los temas de los que ya hemos hablado, hay otro cambio sustancial: se redujeron los tiempos de los procesos de la entrega, recepción y revisión de los informes de los recursos, tanto para los partidos políticos y candidatos como para la autoridad fiscalizadora, de acuerdo a lo siguiente:</a:t>
            </a:r>
          </a:p>
          <a:p>
            <a:endParaRPr lang="es-MX"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Debemos considerar que, si bien el volumen potencial de informes a revisar no se expande, la carga de trabajo se concentra ahora en una única instancia: el Instituto Nacional Electoral. Y en un tiempo mucho menor al que preveía el Código Federal de Instituciones y Procedimientos Electorales. </a:t>
            </a:r>
          </a:p>
          <a:p>
            <a:pPr marL="0" marR="0" indent="0" algn="l" defTabSz="914400" rtl="0" eaLnBrk="1" fontAlgn="auto" latinLnBrk="0" hangingPunct="1">
              <a:lnSpc>
                <a:spcPct val="100000"/>
              </a:lnSpc>
              <a:spcBef>
                <a:spcPts val="0"/>
              </a:spcBef>
              <a:spcAft>
                <a:spcPts val="0"/>
              </a:spcAft>
              <a:buClrTx/>
              <a:buSzTx/>
              <a:buFontTx/>
              <a:buNone/>
              <a:tabLst/>
              <a:defRPr/>
            </a:pPr>
            <a:endParaRPr lang="es-MX" sz="1200" kern="1200" dirty="0" smtClean="0">
              <a:solidFill>
                <a:schemeClr val="tx1"/>
              </a:solidFill>
              <a:effectLst/>
              <a:latin typeface="+mn-lt"/>
              <a:ea typeface="+mn-ea"/>
              <a:cs typeface="+mn-cs"/>
            </a:endParaRPr>
          </a:p>
          <a:p>
            <a:r>
              <a:rPr lang="es-MX" sz="1200" kern="1200" dirty="0" smtClean="0">
                <a:solidFill>
                  <a:schemeClr val="tx1"/>
                </a:solidFill>
                <a:effectLst/>
                <a:latin typeface="+mn-lt"/>
                <a:ea typeface="+mn-ea"/>
                <a:cs typeface="+mn-cs"/>
              </a:rPr>
              <a:t>Inicié esta plática hablando de las diferencias que encuentro entre las reformas electorales previas y la del presente año. La primera que mencioné fue la profundidad de la reforma. La segunda, amigos míos, es el tiempo. Y en este punto no me refiero sólo al tiempo que tienen los partidos políticos para el registro, presentación, revisión de los informes; discusión y aprobación del Consejo General del Dictamen y resolución… No. Me refiero al tiempo relativo a la implementación de la reforma, de la nueva institución, del sistema de contabilidad, de capacitación del personal electoral y de  los partidos políticos.</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Desde la publicación de la legislación secundaria electoral hasta el inicio del Proceso Electoral Federal 2014-2015 existe un plazo de unos cuatro meses aproximadamente. Al día de hoy nos encontramos a menos de dos meses de la fecha de inicio…</a:t>
            </a:r>
          </a:p>
          <a:p>
            <a:pPr marL="0" marR="0" indent="0" algn="l" defTabSz="914400" rtl="0" eaLnBrk="1" fontAlgn="auto" latinLnBrk="0" hangingPunct="1">
              <a:lnSpc>
                <a:spcPct val="100000"/>
              </a:lnSpc>
              <a:spcBef>
                <a:spcPts val="0"/>
              </a:spcBef>
              <a:spcAft>
                <a:spcPts val="0"/>
              </a:spcAft>
              <a:buClrTx/>
              <a:buSzTx/>
              <a:buFontTx/>
              <a:buNone/>
              <a:tabLst/>
              <a:defRPr/>
            </a:pPr>
            <a:endParaRPr lang="es-MX" dirty="0"/>
          </a:p>
        </p:txBody>
      </p:sp>
      <p:sp>
        <p:nvSpPr>
          <p:cNvPr id="4" name="3 Marcador de número de diapositiva"/>
          <p:cNvSpPr>
            <a:spLocks noGrp="1"/>
          </p:cNvSpPr>
          <p:nvPr>
            <p:ph type="sldNum" sz="quarter" idx="10"/>
          </p:nvPr>
        </p:nvSpPr>
        <p:spPr/>
        <p:txBody>
          <a:bodyPr/>
          <a:lstStyle/>
          <a:p>
            <a:fld id="{6C08BB16-D54B-4743-9D15-70B7EB09A49C}" type="slidenum">
              <a:rPr lang="es-MX" smtClean="0"/>
              <a:t>11</a:t>
            </a:fld>
            <a:endParaRPr lang="es-MX"/>
          </a:p>
        </p:txBody>
      </p:sp>
    </p:spTree>
    <p:extLst>
      <p:ext uri="{BB962C8B-B14F-4D97-AF65-F5344CB8AC3E}">
        <p14:creationId xmlns:p14="http://schemas.microsoft.com/office/powerpoint/2010/main" val="371864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200" kern="1200" dirty="0" smtClean="0">
                <a:solidFill>
                  <a:schemeClr val="tx1"/>
                </a:solidFill>
                <a:effectLst/>
                <a:latin typeface="+mn-lt"/>
                <a:ea typeface="+mn-ea"/>
                <a:cs typeface="+mn-cs"/>
              </a:rPr>
              <a:t>Concluyo con una breve reflexión. Dentro del nuevo sistema electoral, la implementación y puesta en marcha del modelo de fiscalización creado por los legisladores es un verdadero reto para el Instituto Nacional Electoral: el tiempo para ello es escaso –un par de meses— mientras que las labores, acciones y obligaciones que le corresponden son muchas. No obstante, nuestro nuevo Instituto Nacional Electoral está conformado en gran parte por el experimentado y profesional personal que integró las filas del entonces IFE. Y eso, amigos, es la base para asegurar que el Procesos Electoral Federal que estamos prontos a iniciar, y la conducente fiscalización de los recursos de los partidos políticos, serán realizadas como desde los últimos 25 años se han realizado: de manera transparente y exitosa.</a:t>
            </a:r>
          </a:p>
          <a:p>
            <a:r>
              <a:rPr lang="es-MX" sz="1200" kern="1200" dirty="0" smtClean="0">
                <a:solidFill>
                  <a:schemeClr val="tx1"/>
                </a:solidFill>
                <a:effectLst/>
                <a:latin typeface="+mn-lt"/>
                <a:ea typeface="+mn-ea"/>
                <a:cs typeface="+mn-cs"/>
              </a:rPr>
              <a:t> </a:t>
            </a:r>
          </a:p>
          <a:p>
            <a:r>
              <a:rPr lang="es-MX" sz="1200" kern="1200" dirty="0" smtClean="0">
                <a:solidFill>
                  <a:schemeClr val="tx1"/>
                </a:solidFill>
                <a:effectLst/>
                <a:latin typeface="+mn-lt"/>
                <a:ea typeface="+mn-ea"/>
                <a:cs typeface="+mn-cs"/>
              </a:rPr>
              <a:t>Muchas gracias.</a:t>
            </a:r>
          </a:p>
          <a:p>
            <a:endParaRPr lang="es-MX" dirty="0"/>
          </a:p>
        </p:txBody>
      </p:sp>
      <p:sp>
        <p:nvSpPr>
          <p:cNvPr id="4" name="3 Marcador de número de diapositiva"/>
          <p:cNvSpPr>
            <a:spLocks noGrp="1"/>
          </p:cNvSpPr>
          <p:nvPr>
            <p:ph type="sldNum" sz="quarter" idx="10"/>
          </p:nvPr>
        </p:nvSpPr>
        <p:spPr/>
        <p:txBody>
          <a:bodyPr/>
          <a:lstStyle/>
          <a:p>
            <a:fld id="{6C08BB16-D54B-4743-9D15-70B7EB09A49C}" type="slidenum">
              <a:rPr lang="es-MX" smtClean="0"/>
              <a:t>12</a:t>
            </a:fld>
            <a:endParaRPr lang="es-MX"/>
          </a:p>
        </p:txBody>
      </p:sp>
    </p:spTree>
    <p:extLst>
      <p:ext uri="{BB962C8B-B14F-4D97-AF65-F5344CB8AC3E}">
        <p14:creationId xmlns:p14="http://schemas.microsoft.com/office/powerpoint/2010/main" val="2603888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1F4D519C-6C28-4830-8C19-66923C4A7F79}" type="datetimeFigureOut">
              <a:rPr lang="es-MX" smtClean="0"/>
              <a:t>11/08/2014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342B27E-7F8F-4C6F-A441-2D79EE787761}" type="slidenum">
              <a:rPr lang="es-MX" smtClean="0"/>
              <a:t>‹Nº›</a:t>
            </a:fld>
            <a:endParaRPr lang="es-MX"/>
          </a:p>
        </p:txBody>
      </p:sp>
    </p:spTree>
    <p:extLst>
      <p:ext uri="{BB962C8B-B14F-4D97-AF65-F5344CB8AC3E}">
        <p14:creationId xmlns:p14="http://schemas.microsoft.com/office/powerpoint/2010/main" val="2309081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F4D519C-6C28-4830-8C19-66923C4A7F79}" type="datetimeFigureOut">
              <a:rPr lang="es-MX" smtClean="0"/>
              <a:t>11/08/2014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342B27E-7F8F-4C6F-A441-2D79EE787761}" type="slidenum">
              <a:rPr lang="es-MX" smtClean="0"/>
              <a:t>‹Nº›</a:t>
            </a:fld>
            <a:endParaRPr lang="es-MX"/>
          </a:p>
        </p:txBody>
      </p:sp>
    </p:spTree>
    <p:extLst>
      <p:ext uri="{BB962C8B-B14F-4D97-AF65-F5344CB8AC3E}">
        <p14:creationId xmlns:p14="http://schemas.microsoft.com/office/powerpoint/2010/main" val="3301587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F4D519C-6C28-4830-8C19-66923C4A7F79}" type="datetimeFigureOut">
              <a:rPr lang="es-MX" smtClean="0"/>
              <a:t>11/08/2014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342B27E-7F8F-4C6F-A441-2D79EE787761}" type="slidenum">
              <a:rPr lang="es-MX" smtClean="0"/>
              <a:t>‹Nº›</a:t>
            </a:fld>
            <a:endParaRPr lang="es-MX"/>
          </a:p>
        </p:txBody>
      </p:sp>
    </p:spTree>
    <p:extLst>
      <p:ext uri="{BB962C8B-B14F-4D97-AF65-F5344CB8AC3E}">
        <p14:creationId xmlns:p14="http://schemas.microsoft.com/office/powerpoint/2010/main" val="1738287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1F4D519C-6C28-4830-8C19-66923C4A7F79}" type="datetimeFigureOut">
              <a:rPr lang="es-MX" smtClean="0"/>
              <a:t>11/08/2014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6342B27E-7F8F-4C6F-A441-2D79EE787761}" type="slidenum">
              <a:rPr lang="es-MX" smtClean="0"/>
              <a:t>‹Nº›</a:t>
            </a:fld>
            <a:endParaRPr lang="es-MX"/>
          </a:p>
        </p:txBody>
      </p:sp>
    </p:spTree>
    <p:extLst>
      <p:ext uri="{BB962C8B-B14F-4D97-AF65-F5344CB8AC3E}">
        <p14:creationId xmlns:p14="http://schemas.microsoft.com/office/powerpoint/2010/main" val="2281263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1F4D519C-6C28-4830-8C19-66923C4A7F79}" type="datetimeFigureOut">
              <a:rPr lang="es-MX" smtClean="0"/>
              <a:t>11/08/2014</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6342B27E-7F8F-4C6F-A441-2D79EE787761}" type="slidenum">
              <a:rPr lang="es-MX" smtClean="0"/>
              <a:t>‹Nº›</a:t>
            </a:fld>
            <a:endParaRPr lang="es-MX"/>
          </a:p>
        </p:txBody>
      </p:sp>
    </p:spTree>
    <p:extLst>
      <p:ext uri="{BB962C8B-B14F-4D97-AF65-F5344CB8AC3E}">
        <p14:creationId xmlns:p14="http://schemas.microsoft.com/office/powerpoint/2010/main" val="56482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1F4D519C-6C28-4830-8C19-66923C4A7F79}" type="datetimeFigureOut">
              <a:rPr lang="es-MX" smtClean="0"/>
              <a:t>11/08/2014</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6342B27E-7F8F-4C6F-A441-2D79EE787761}" type="slidenum">
              <a:rPr lang="es-MX" smtClean="0"/>
              <a:t>‹Nº›</a:t>
            </a:fld>
            <a:endParaRPr lang="es-MX"/>
          </a:p>
        </p:txBody>
      </p:sp>
    </p:spTree>
    <p:extLst>
      <p:ext uri="{BB962C8B-B14F-4D97-AF65-F5344CB8AC3E}">
        <p14:creationId xmlns:p14="http://schemas.microsoft.com/office/powerpoint/2010/main" val="2176773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F4D519C-6C28-4830-8C19-66923C4A7F79}" type="datetimeFigureOut">
              <a:rPr lang="es-MX" smtClean="0"/>
              <a:t>11/08/2014</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6342B27E-7F8F-4C6F-A441-2D79EE787761}" type="slidenum">
              <a:rPr lang="es-MX" smtClean="0"/>
              <a:t>‹Nº›</a:t>
            </a:fld>
            <a:endParaRPr lang="es-MX"/>
          </a:p>
        </p:txBody>
      </p:sp>
    </p:spTree>
    <p:extLst>
      <p:ext uri="{BB962C8B-B14F-4D97-AF65-F5344CB8AC3E}">
        <p14:creationId xmlns:p14="http://schemas.microsoft.com/office/powerpoint/2010/main" val="4273560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F4D519C-6C28-4830-8C19-66923C4A7F79}" type="datetimeFigureOut">
              <a:rPr lang="es-MX" smtClean="0"/>
              <a:t>11/08/2014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6342B27E-7F8F-4C6F-A441-2D79EE787761}" type="slidenum">
              <a:rPr lang="es-MX" smtClean="0"/>
              <a:t>‹Nº›</a:t>
            </a:fld>
            <a:endParaRPr lang="es-MX"/>
          </a:p>
        </p:txBody>
      </p:sp>
    </p:spTree>
    <p:extLst>
      <p:ext uri="{BB962C8B-B14F-4D97-AF65-F5344CB8AC3E}">
        <p14:creationId xmlns:p14="http://schemas.microsoft.com/office/powerpoint/2010/main" val="1870607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F4D519C-6C28-4830-8C19-66923C4A7F79}" type="datetimeFigureOut">
              <a:rPr lang="es-MX" smtClean="0"/>
              <a:t>11/08/2014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6342B27E-7F8F-4C6F-A441-2D79EE787761}" type="slidenum">
              <a:rPr lang="es-MX" smtClean="0"/>
              <a:t>‹Nº›</a:t>
            </a:fld>
            <a:endParaRPr lang="es-MX"/>
          </a:p>
        </p:txBody>
      </p:sp>
    </p:spTree>
    <p:extLst>
      <p:ext uri="{BB962C8B-B14F-4D97-AF65-F5344CB8AC3E}">
        <p14:creationId xmlns:p14="http://schemas.microsoft.com/office/powerpoint/2010/main" val="3117231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F4D519C-6C28-4830-8C19-66923C4A7F79}" type="datetimeFigureOut">
              <a:rPr lang="es-MX" smtClean="0"/>
              <a:t>11/08/2014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342B27E-7F8F-4C6F-A441-2D79EE787761}" type="slidenum">
              <a:rPr lang="es-MX" smtClean="0"/>
              <a:t>‹Nº›</a:t>
            </a:fld>
            <a:endParaRPr lang="es-MX"/>
          </a:p>
        </p:txBody>
      </p:sp>
    </p:spTree>
    <p:extLst>
      <p:ext uri="{BB962C8B-B14F-4D97-AF65-F5344CB8AC3E}">
        <p14:creationId xmlns:p14="http://schemas.microsoft.com/office/powerpoint/2010/main" val="2723602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F4D519C-6C28-4830-8C19-66923C4A7F79}" type="datetimeFigureOut">
              <a:rPr lang="es-MX" smtClean="0"/>
              <a:t>11/08/2014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342B27E-7F8F-4C6F-A441-2D79EE787761}" type="slidenum">
              <a:rPr lang="es-MX" smtClean="0"/>
              <a:t>‹Nº›</a:t>
            </a:fld>
            <a:endParaRPr lang="es-MX"/>
          </a:p>
        </p:txBody>
      </p:sp>
    </p:spTree>
    <p:extLst>
      <p:ext uri="{BB962C8B-B14F-4D97-AF65-F5344CB8AC3E}">
        <p14:creationId xmlns:p14="http://schemas.microsoft.com/office/powerpoint/2010/main" val="4172842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4D519C-6C28-4830-8C19-66923C4A7F79}" type="datetimeFigureOut">
              <a:rPr lang="es-MX" smtClean="0"/>
              <a:t>11/08/2014</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42B27E-7F8F-4C6F-A441-2D79EE787761}" type="slidenum">
              <a:rPr lang="es-MX" smtClean="0"/>
              <a:t>‹Nº›</a:t>
            </a:fld>
            <a:endParaRPr lang="es-MX"/>
          </a:p>
        </p:txBody>
      </p:sp>
    </p:spTree>
    <p:extLst>
      <p:ext uri="{BB962C8B-B14F-4D97-AF65-F5344CB8AC3E}">
        <p14:creationId xmlns:p14="http://schemas.microsoft.com/office/powerpoint/2010/main" val="29104730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MX"/>
          </a:p>
        </p:txBody>
      </p:sp>
      <p:sp>
        <p:nvSpPr>
          <p:cNvPr id="3" name="2 Subtítulo"/>
          <p:cNvSpPr>
            <a:spLocks noGrp="1"/>
          </p:cNvSpPr>
          <p:nvPr>
            <p:ph type="subTitle" idx="1"/>
          </p:nvPr>
        </p:nvSpPr>
        <p:spPr/>
        <p:txBody>
          <a:bodyPr/>
          <a:lstStyle/>
          <a:p>
            <a:endParaRPr lang="es-MX"/>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7607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692696"/>
            <a:ext cx="7772400" cy="1470025"/>
          </a:xfrm>
        </p:spPr>
        <p:txBody>
          <a:bodyPr>
            <a:normAutofit/>
          </a:bodyPr>
          <a:lstStyle/>
          <a:p>
            <a:r>
              <a:rPr lang="es-MX" sz="2800" b="1" dirty="0" smtClean="0"/>
              <a:t>Principales reformas</a:t>
            </a:r>
            <a:r>
              <a:rPr lang="es-MX" sz="2800" dirty="0" smtClean="0"/>
              <a:t> electorales en México</a:t>
            </a:r>
            <a:endParaRPr lang="es-MX" sz="2800" dirty="0"/>
          </a:p>
        </p:txBody>
      </p:sp>
      <p:graphicFrame>
        <p:nvGraphicFramePr>
          <p:cNvPr id="4" name="3 Diagrama"/>
          <p:cNvGraphicFramePr/>
          <p:nvPr>
            <p:extLst>
              <p:ext uri="{D42A27DB-BD31-4B8C-83A1-F6EECF244321}">
                <p14:modId xmlns:p14="http://schemas.microsoft.com/office/powerpoint/2010/main" val="1020767154"/>
              </p:ext>
            </p:extLst>
          </p:nvPr>
        </p:nvGraphicFramePr>
        <p:xfrm>
          <a:off x="2123728" y="2060848"/>
          <a:ext cx="4992216" cy="3328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2445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620688"/>
            <a:ext cx="7772400" cy="1470025"/>
          </a:xfrm>
        </p:spPr>
        <p:txBody>
          <a:bodyPr>
            <a:normAutofit/>
          </a:bodyPr>
          <a:lstStyle/>
          <a:p>
            <a:r>
              <a:rPr lang="es-MX" sz="2800" b="1" dirty="0" smtClean="0"/>
              <a:t>Organización</a:t>
            </a:r>
            <a:r>
              <a:rPr lang="es-MX" sz="2800" dirty="0" smtClean="0"/>
              <a:t> y estructura</a:t>
            </a:r>
            <a:endParaRPr lang="es-MX" sz="2800" dirty="0"/>
          </a:p>
        </p:txBody>
      </p:sp>
      <p:graphicFrame>
        <p:nvGraphicFramePr>
          <p:cNvPr id="5" name="4 Diagrama"/>
          <p:cNvGraphicFramePr/>
          <p:nvPr>
            <p:extLst>
              <p:ext uri="{D42A27DB-BD31-4B8C-83A1-F6EECF244321}">
                <p14:modId xmlns:p14="http://schemas.microsoft.com/office/powerpoint/2010/main" val="2454352115"/>
              </p:ext>
            </p:extLst>
          </p:nvPr>
        </p:nvGraphicFramePr>
        <p:xfrm>
          <a:off x="2987824" y="1772816"/>
          <a:ext cx="5400600" cy="4320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5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7544" y="2420888"/>
            <a:ext cx="2592288" cy="2721080"/>
          </a:xfrm>
          <a:prstGeom prst="rect">
            <a:avLst/>
          </a:prstGeom>
        </p:spPr>
      </p:pic>
    </p:spTree>
    <p:extLst>
      <p:ext uri="{BB962C8B-B14F-4D97-AF65-F5344CB8AC3E}">
        <p14:creationId xmlns:p14="http://schemas.microsoft.com/office/powerpoint/2010/main" val="2575382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395536" y="2636912"/>
            <a:ext cx="3167336" cy="2098837"/>
          </a:xfrm>
          <a:prstGeom prst="rect">
            <a:avLst/>
          </a:prstGeom>
        </p:spPr>
      </p:pic>
      <p:sp>
        <p:nvSpPr>
          <p:cNvPr id="2" name="1 Título"/>
          <p:cNvSpPr>
            <a:spLocks noGrp="1"/>
          </p:cNvSpPr>
          <p:nvPr>
            <p:ph type="ctrTitle"/>
          </p:nvPr>
        </p:nvSpPr>
        <p:spPr>
          <a:xfrm>
            <a:off x="685800" y="620688"/>
            <a:ext cx="7772400" cy="1470025"/>
          </a:xfrm>
        </p:spPr>
        <p:txBody>
          <a:bodyPr>
            <a:normAutofit/>
          </a:bodyPr>
          <a:lstStyle/>
          <a:p>
            <a:r>
              <a:rPr lang="es-MX" sz="2800" b="1" dirty="0" smtClean="0"/>
              <a:t>Organización</a:t>
            </a:r>
            <a:r>
              <a:rPr lang="es-MX" sz="2800" dirty="0" smtClean="0"/>
              <a:t> y estructura</a:t>
            </a:r>
            <a:endParaRPr lang="es-MX" sz="2800" dirty="0"/>
          </a:p>
        </p:txBody>
      </p:sp>
      <p:graphicFrame>
        <p:nvGraphicFramePr>
          <p:cNvPr id="6" name="5 Diagrama"/>
          <p:cNvGraphicFramePr/>
          <p:nvPr>
            <p:extLst>
              <p:ext uri="{D42A27DB-BD31-4B8C-83A1-F6EECF244321}">
                <p14:modId xmlns:p14="http://schemas.microsoft.com/office/powerpoint/2010/main" val="746567889"/>
              </p:ext>
            </p:extLst>
          </p:nvPr>
        </p:nvGraphicFramePr>
        <p:xfrm>
          <a:off x="857414" y="1844825"/>
          <a:ext cx="9455313" cy="40324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64640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2780928"/>
            <a:ext cx="2880320" cy="1470025"/>
          </a:xfrm>
        </p:spPr>
        <p:txBody>
          <a:bodyPr>
            <a:normAutofit/>
          </a:bodyPr>
          <a:lstStyle/>
          <a:p>
            <a:r>
              <a:rPr lang="es-MX" sz="2800" b="1" dirty="0" smtClean="0"/>
              <a:t>Fiscalización </a:t>
            </a:r>
            <a:r>
              <a:rPr lang="es-MX" sz="2800" dirty="0" smtClean="0"/>
              <a:t>Nacional</a:t>
            </a:r>
            <a:endParaRPr lang="es-MX" sz="2800" dirty="0"/>
          </a:p>
        </p:txBody>
      </p:sp>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1290" y="1772816"/>
            <a:ext cx="5184576" cy="3888432"/>
          </a:xfrm>
          <a:prstGeom prst="rect">
            <a:avLst/>
          </a:prstGeom>
        </p:spPr>
      </p:pic>
      <p:sp>
        <p:nvSpPr>
          <p:cNvPr id="5" name="4 Abrir llave"/>
          <p:cNvSpPr/>
          <p:nvPr/>
        </p:nvSpPr>
        <p:spPr>
          <a:xfrm>
            <a:off x="2843808" y="1412776"/>
            <a:ext cx="576064" cy="4104456"/>
          </a:xfrm>
          <a:prstGeom prst="leftBrace">
            <a:avLst>
              <a:gd name="adj1" fmla="val 8333"/>
              <a:gd name="adj2" fmla="val 49646"/>
            </a:avLst>
          </a:prstGeom>
          <a:ln w="38100">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ln w="38100">
                <a:solidFill>
                  <a:schemeClr val="tx1"/>
                </a:solidFill>
              </a:ln>
            </a:endParaRPr>
          </a:p>
        </p:txBody>
      </p:sp>
      <p:sp>
        <p:nvSpPr>
          <p:cNvPr id="7" name="6 Abrir llave"/>
          <p:cNvSpPr/>
          <p:nvPr/>
        </p:nvSpPr>
        <p:spPr>
          <a:xfrm rot="10800000">
            <a:off x="8047834" y="1412776"/>
            <a:ext cx="576064" cy="4104456"/>
          </a:xfrm>
          <a:prstGeom prst="leftBrace">
            <a:avLst>
              <a:gd name="adj1" fmla="val 8333"/>
              <a:gd name="adj2" fmla="val 49646"/>
            </a:avLst>
          </a:prstGeom>
          <a:ln w="38100">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ln w="38100">
                <a:solidFill>
                  <a:schemeClr val="tx1"/>
                </a:solidFill>
              </a:ln>
            </a:endParaRPr>
          </a:p>
        </p:txBody>
      </p:sp>
    </p:spTree>
    <p:extLst>
      <p:ext uri="{BB962C8B-B14F-4D97-AF65-F5344CB8AC3E}">
        <p14:creationId xmlns:p14="http://schemas.microsoft.com/office/powerpoint/2010/main" val="460940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620688"/>
            <a:ext cx="7772400" cy="1470025"/>
          </a:xfrm>
        </p:spPr>
        <p:txBody>
          <a:bodyPr>
            <a:normAutofit/>
          </a:bodyPr>
          <a:lstStyle/>
          <a:p>
            <a:r>
              <a:rPr lang="es-MX" sz="2800" b="1" dirty="0" smtClean="0"/>
              <a:t>Elecciones 2015</a:t>
            </a:r>
            <a:endParaRPr lang="es-MX" sz="2800" dirty="0"/>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610845"/>
            <a:ext cx="8739410" cy="4914499"/>
          </a:xfrm>
          <a:prstGeom prst="rect">
            <a:avLst/>
          </a:prstGeom>
        </p:spPr>
      </p:pic>
    </p:spTree>
    <p:extLst>
      <p:ext uri="{BB962C8B-B14F-4D97-AF65-F5344CB8AC3E}">
        <p14:creationId xmlns:p14="http://schemas.microsoft.com/office/powerpoint/2010/main" val="21197135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836712"/>
            <a:ext cx="4750296" cy="1470025"/>
          </a:xfrm>
        </p:spPr>
        <p:txBody>
          <a:bodyPr>
            <a:normAutofit/>
          </a:bodyPr>
          <a:lstStyle/>
          <a:p>
            <a:pPr>
              <a:spcAft>
                <a:spcPts val="0"/>
              </a:spcAft>
            </a:pPr>
            <a:r>
              <a:rPr lang="es-MX" sz="2800" b="1" dirty="0" smtClean="0">
                <a:effectLst/>
              </a:rPr>
              <a:t>Proyecciones de informes </a:t>
            </a:r>
            <a:r>
              <a:rPr lang="es-MX" sz="2800" dirty="0" smtClean="0">
                <a:effectLst/>
              </a:rPr>
              <a:t>de precampaña y campaña</a:t>
            </a:r>
            <a:endParaRPr lang="es-MX" sz="2800" dirty="0">
              <a:ea typeface="Calibri"/>
              <a:cs typeface="Times New Roman"/>
            </a:endParaRPr>
          </a:p>
        </p:txBody>
      </p:sp>
      <p:graphicFrame>
        <p:nvGraphicFramePr>
          <p:cNvPr id="4" name="3 Tabla"/>
          <p:cNvGraphicFramePr>
            <a:graphicFrameLocks noGrp="1"/>
          </p:cNvGraphicFramePr>
          <p:nvPr>
            <p:extLst>
              <p:ext uri="{D42A27DB-BD31-4B8C-83A1-F6EECF244321}">
                <p14:modId xmlns:p14="http://schemas.microsoft.com/office/powerpoint/2010/main" val="1329592466"/>
              </p:ext>
            </p:extLst>
          </p:nvPr>
        </p:nvGraphicFramePr>
        <p:xfrm>
          <a:off x="539552" y="2121247"/>
          <a:ext cx="8208912" cy="4044057"/>
        </p:xfrm>
        <a:graphic>
          <a:graphicData uri="http://schemas.openxmlformats.org/drawingml/2006/table">
            <a:tbl>
              <a:tblPr firstRow="1" firstCol="1" bandRow="1">
                <a:effectLst>
                  <a:outerShdw blurRad="50800" dist="38100" dir="2700000" algn="tl" rotWithShape="0">
                    <a:prstClr val="black">
                      <a:alpha val="40000"/>
                    </a:prstClr>
                  </a:outerShdw>
                </a:effectLst>
                <a:tableStyleId>{5C22544A-7EE6-4342-B048-85BDC9FD1C3A}</a:tableStyleId>
              </a:tblPr>
              <a:tblGrid>
                <a:gridCol w="2124659"/>
                <a:gridCol w="1105252"/>
                <a:gridCol w="2408127"/>
                <a:gridCol w="1267105"/>
                <a:gridCol w="1303769"/>
              </a:tblGrid>
              <a:tr h="360042">
                <a:tc gridSpan="5">
                  <a:txBody>
                    <a:bodyPr/>
                    <a:lstStyle/>
                    <a:p>
                      <a:pPr algn="ctr">
                        <a:spcAft>
                          <a:spcPts val="0"/>
                        </a:spcAft>
                      </a:pPr>
                      <a:r>
                        <a:rPr lang="es-MX" sz="2200" dirty="0" smtClean="0">
                          <a:effectLst/>
                        </a:rPr>
                        <a:t>Elecciones </a:t>
                      </a:r>
                      <a:r>
                        <a:rPr lang="es-MX" sz="2200" dirty="0">
                          <a:effectLst/>
                        </a:rPr>
                        <a:t>federales y locales. </a:t>
                      </a:r>
                      <a:endParaRPr lang="es-MX" sz="2200" dirty="0">
                        <a:effectLst/>
                        <a:latin typeface="Calibri"/>
                        <a:ea typeface="Calibri"/>
                        <a:cs typeface="Times New Roman"/>
                      </a:endParaRPr>
                    </a:p>
                  </a:txBody>
                  <a:tcPr marL="68580" marR="68580" marT="0" marB="0"/>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366714">
                <a:tc>
                  <a:txBody>
                    <a:bodyPr/>
                    <a:lstStyle/>
                    <a:p>
                      <a:pPr algn="ctr">
                        <a:spcAft>
                          <a:spcPts val="0"/>
                        </a:spcAft>
                      </a:pPr>
                      <a:r>
                        <a:rPr lang="es-MX" sz="2200">
                          <a:effectLst/>
                        </a:rPr>
                        <a:t> </a:t>
                      </a:r>
                      <a:endParaRPr lang="es-MX" sz="2200">
                        <a:effectLst/>
                        <a:latin typeface="Calibri"/>
                        <a:ea typeface="Calibri"/>
                        <a:cs typeface="Times New Roman"/>
                      </a:endParaRPr>
                    </a:p>
                  </a:txBody>
                  <a:tcPr marL="68580" marR="68580" marT="0" marB="0"/>
                </a:tc>
                <a:tc rowSpan="2">
                  <a:txBody>
                    <a:bodyPr/>
                    <a:lstStyle/>
                    <a:p>
                      <a:pPr algn="ctr">
                        <a:spcAft>
                          <a:spcPts val="0"/>
                        </a:spcAft>
                      </a:pPr>
                      <a:r>
                        <a:rPr lang="es-MX" sz="2200" dirty="0">
                          <a:effectLst/>
                        </a:rPr>
                        <a:t>Cargos</a:t>
                      </a:r>
                      <a:endParaRPr lang="es-MX" sz="2200" dirty="0">
                        <a:effectLst/>
                        <a:latin typeface="Calibri"/>
                        <a:ea typeface="Calibri"/>
                        <a:cs typeface="Times New Roman"/>
                      </a:endParaRPr>
                    </a:p>
                  </a:txBody>
                  <a:tcPr marL="68580" marR="68580" marT="0" marB="0"/>
                </a:tc>
                <a:tc gridSpan="3">
                  <a:txBody>
                    <a:bodyPr/>
                    <a:lstStyle/>
                    <a:p>
                      <a:pPr algn="ctr">
                        <a:spcAft>
                          <a:spcPts val="0"/>
                        </a:spcAft>
                      </a:pPr>
                      <a:r>
                        <a:rPr lang="es-MX" sz="2200" dirty="0">
                          <a:effectLst/>
                        </a:rPr>
                        <a:t>Informes</a:t>
                      </a:r>
                      <a:endParaRPr lang="es-MX" sz="2200" dirty="0">
                        <a:effectLst/>
                        <a:latin typeface="Calibri"/>
                        <a:ea typeface="Calibri"/>
                        <a:cs typeface="Times New Roman"/>
                      </a:endParaRPr>
                    </a:p>
                  </a:txBody>
                  <a:tcPr marL="68580" marR="68580" marT="0" marB="0"/>
                </a:tc>
                <a:tc hMerge="1">
                  <a:txBody>
                    <a:bodyPr/>
                    <a:lstStyle/>
                    <a:p>
                      <a:endParaRPr lang="es-MX"/>
                    </a:p>
                  </a:txBody>
                  <a:tcPr/>
                </a:tc>
                <a:tc hMerge="1">
                  <a:txBody>
                    <a:bodyPr/>
                    <a:lstStyle/>
                    <a:p>
                      <a:endParaRPr lang="es-MX"/>
                    </a:p>
                  </a:txBody>
                  <a:tcPr/>
                </a:tc>
              </a:tr>
              <a:tr h="448206">
                <a:tc>
                  <a:txBody>
                    <a:bodyPr/>
                    <a:lstStyle/>
                    <a:p>
                      <a:pPr algn="l"/>
                      <a:endParaRPr lang="es-MX" sz="2200">
                        <a:effectLst/>
                        <a:latin typeface="Calibri"/>
                        <a:cs typeface="Times New Roman"/>
                      </a:endParaRPr>
                    </a:p>
                  </a:txBody>
                  <a:tcPr marL="68580" marR="68580" marT="0" marB="0"/>
                </a:tc>
                <a:tc vMerge="1">
                  <a:txBody>
                    <a:bodyPr/>
                    <a:lstStyle/>
                    <a:p>
                      <a:endParaRPr lang="es-MX"/>
                    </a:p>
                  </a:txBody>
                  <a:tcPr/>
                </a:tc>
                <a:tc>
                  <a:txBody>
                    <a:bodyPr/>
                    <a:lstStyle/>
                    <a:p>
                      <a:pPr algn="ctr">
                        <a:spcAft>
                          <a:spcPts val="0"/>
                        </a:spcAft>
                      </a:pPr>
                      <a:r>
                        <a:rPr lang="es-MX" sz="2200" dirty="0">
                          <a:effectLst/>
                        </a:rPr>
                        <a:t>Precampaña</a:t>
                      </a:r>
                      <a:endParaRPr lang="es-MX" sz="2200" dirty="0">
                        <a:effectLst/>
                        <a:latin typeface="Calibri"/>
                        <a:ea typeface="Calibri"/>
                        <a:cs typeface="Times New Roman"/>
                      </a:endParaRPr>
                    </a:p>
                  </a:txBody>
                  <a:tcPr marL="68580" marR="68580" marT="0" marB="0"/>
                </a:tc>
                <a:tc>
                  <a:txBody>
                    <a:bodyPr/>
                    <a:lstStyle/>
                    <a:p>
                      <a:pPr algn="ctr">
                        <a:spcAft>
                          <a:spcPts val="0"/>
                        </a:spcAft>
                      </a:pPr>
                      <a:r>
                        <a:rPr lang="es-MX" sz="2200">
                          <a:effectLst/>
                        </a:rPr>
                        <a:t>Campaña</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a:effectLst/>
                        </a:rPr>
                        <a:t>Total</a:t>
                      </a:r>
                      <a:endParaRPr lang="es-MX" sz="2200">
                        <a:effectLst/>
                        <a:latin typeface="Calibri"/>
                        <a:ea typeface="Calibri"/>
                        <a:cs typeface="Times New Roman"/>
                      </a:endParaRPr>
                    </a:p>
                  </a:txBody>
                  <a:tcPr marL="68580" marR="68580" marT="0" marB="0"/>
                </a:tc>
              </a:tr>
              <a:tr h="509325">
                <a:tc>
                  <a:txBody>
                    <a:bodyPr/>
                    <a:lstStyle/>
                    <a:p>
                      <a:pPr algn="l">
                        <a:spcAft>
                          <a:spcPts val="0"/>
                        </a:spcAft>
                      </a:pPr>
                      <a:r>
                        <a:rPr lang="es-MX" sz="2200">
                          <a:effectLst/>
                        </a:rPr>
                        <a:t>Diputados fed. (MR)</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a:effectLst/>
                        </a:rPr>
                        <a:t>300</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dirty="0">
                          <a:effectLst/>
                        </a:rPr>
                        <a:t>6,000</a:t>
                      </a:r>
                      <a:endParaRPr lang="es-MX" sz="2200" dirty="0">
                        <a:effectLst/>
                        <a:latin typeface="Calibri"/>
                        <a:ea typeface="Calibri"/>
                        <a:cs typeface="Times New Roman"/>
                      </a:endParaRPr>
                    </a:p>
                  </a:txBody>
                  <a:tcPr marL="68580" marR="68580" marT="0" marB="0"/>
                </a:tc>
                <a:tc>
                  <a:txBody>
                    <a:bodyPr/>
                    <a:lstStyle/>
                    <a:p>
                      <a:pPr algn="ctr">
                        <a:spcAft>
                          <a:spcPts val="0"/>
                        </a:spcAft>
                      </a:pPr>
                      <a:r>
                        <a:rPr lang="es-MX" sz="2200">
                          <a:effectLst/>
                        </a:rPr>
                        <a:t>6,000</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a:effectLst/>
                        </a:rPr>
                        <a:t>12,000</a:t>
                      </a:r>
                      <a:endParaRPr lang="es-MX" sz="2200">
                        <a:effectLst/>
                        <a:latin typeface="Calibri"/>
                        <a:ea typeface="Calibri"/>
                        <a:cs typeface="Times New Roman"/>
                      </a:endParaRPr>
                    </a:p>
                  </a:txBody>
                  <a:tcPr marL="68580" marR="68580" marT="0" marB="0"/>
                </a:tc>
              </a:tr>
              <a:tr h="509325">
                <a:tc>
                  <a:txBody>
                    <a:bodyPr/>
                    <a:lstStyle/>
                    <a:p>
                      <a:pPr algn="l">
                        <a:spcAft>
                          <a:spcPts val="0"/>
                        </a:spcAft>
                      </a:pPr>
                      <a:r>
                        <a:rPr lang="es-MX" sz="2200">
                          <a:effectLst/>
                        </a:rPr>
                        <a:t>Gobernador</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a:effectLst/>
                        </a:rPr>
                        <a:t>9</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dirty="0">
                          <a:effectLst/>
                        </a:rPr>
                        <a:t>186</a:t>
                      </a:r>
                      <a:endParaRPr lang="es-MX" sz="2200" dirty="0">
                        <a:effectLst/>
                        <a:latin typeface="Calibri"/>
                        <a:ea typeface="Calibri"/>
                        <a:cs typeface="Times New Roman"/>
                      </a:endParaRPr>
                    </a:p>
                  </a:txBody>
                  <a:tcPr marL="68580" marR="68580" marT="0" marB="0"/>
                </a:tc>
                <a:tc>
                  <a:txBody>
                    <a:bodyPr/>
                    <a:lstStyle/>
                    <a:p>
                      <a:pPr algn="ctr">
                        <a:spcAft>
                          <a:spcPts val="0"/>
                        </a:spcAft>
                      </a:pPr>
                      <a:r>
                        <a:rPr lang="es-MX" sz="2200" dirty="0">
                          <a:effectLst/>
                        </a:rPr>
                        <a:t>279</a:t>
                      </a:r>
                      <a:endParaRPr lang="es-MX" sz="2200" dirty="0">
                        <a:effectLst/>
                        <a:latin typeface="Calibri"/>
                        <a:ea typeface="Calibri"/>
                        <a:cs typeface="Times New Roman"/>
                      </a:endParaRPr>
                    </a:p>
                  </a:txBody>
                  <a:tcPr marL="68580" marR="68580" marT="0" marB="0"/>
                </a:tc>
                <a:tc>
                  <a:txBody>
                    <a:bodyPr/>
                    <a:lstStyle/>
                    <a:p>
                      <a:pPr algn="ctr">
                        <a:spcAft>
                          <a:spcPts val="0"/>
                        </a:spcAft>
                      </a:pPr>
                      <a:r>
                        <a:rPr lang="es-MX" sz="2200">
                          <a:effectLst/>
                        </a:rPr>
                        <a:t>465</a:t>
                      </a:r>
                      <a:endParaRPr lang="es-MX" sz="2200">
                        <a:effectLst/>
                        <a:latin typeface="Calibri"/>
                        <a:ea typeface="Calibri"/>
                        <a:cs typeface="Times New Roman"/>
                      </a:endParaRPr>
                    </a:p>
                  </a:txBody>
                  <a:tcPr marL="68580" marR="68580" marT="0" marB="0"/>
                </a:tc>
              </a:tr>
              <a:tr h="509325">
                <a:tc>
                  <a:txBody>
                    <a:bodyPr/>
                    <a:lstStyle/>
                    <a:p>
                      <a:pPr algn="l">
                        <a:spcAft>
                          <a:spcPts val="0"/>
                        </a:spcAft>
                      </a:pPr>
                      <a:r>
                        <a:rPr lang="es-MX" sz="2200">
                          <a:effectLst/>
                        </a:rPr>
                        <a:t>Diputados loc. (MR)</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a:effectLst/>
                        </a:rPr>
                        <a:t>387</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a:effectLst/>
                        </a:rPr>
                        <a:t>7,960</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dirty="0">
                          <a:effectLst/>
                        </a:rPr>
                        <a:t>9,848</a:t>
                      </a:r>
                      <a:endParaRPr lang="es-MX" sz="2200" dirty="0">
                        <a:effectLst/>
                        <a:latin typeface="Calibri"/>
                        <a:ea typeface="Calibri"/>
                        <a:cs typeface="Times New Roman"/>
                      </a:endParaRPr>
                    </a:p>
                  </a:txBody>
                  <a:tcPr marL="68580" marR="68580" marT="0" marB="0"/>
                </a:tc>
                <a:tc>
                  <a:txBody>
                    <a:bodyPr/>
                    <a:lstStyle/>
                    <a:p>
                      <a:pPr algn="ctr">
                        <a:spcAft>
                          <a:spcPts val="0"/>
                        </a:spcAft>
                      </a:pPr>
                      <a:r>
                        <a:rPr lang="es-MX" sz="2200">
                          <a:effectLst/>
                        </a:rPr>
                        <a:t>17,808</a:t>
                      </a:r>
                      <a:endParaRPr lang="es-MX" sz="2200">
                        <a:effectLst/>
                        <a:latin typeface="Calibri"/>
                        <a:ea typeface="Calibri"/>
                        <a:cs typeface="Times New Roman"/>
                      </a:endParaRPr>
                    </a:p>
                  </a:txBody>
                  <a:tcPr marL="68580" marR="68580" marT="0" marB="0"/>
                </a:tc>
              </a:tr>
              <a:tr h="509325">
                <a:tc>
                  <a:txBody>
                    <a:bodyPr/>
                    <a:lstStyle/>
                    <a:p>
                      <a:pPr algn="l">
                        <a:spcAft>
                          <a:spcPts val="0"/>
                        </a:spcAft>
                      </a:pPr>
                      <a:r>
                        <a:rPr lang="es-MX" sz="2200">
                          <a:effectLst/>
                        </a:rPr>
                        <a:t>Ayuntamiento</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a:effectLst/>
                        </a:rPr>
                        <a:t>1,009</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a:effectLst/>
                        </a:rPr>
                        <a:t>20,784</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dirty="0">
                          <a:effectLst/>
                        </a:rPr>
                        <a:t>25,121</a:t>
                      </a:r>
                      <a:endParaRPr lang="es-MX" sz="2200" dirty="0">
                        <a:effectLst/>
                        <a:latin typeface="Calibri"/>
                        <a:ea typeface="Calibri"/>
                        <a:cs typeface="Times New Roman"/>
                      </a:endParaRPr>
                    </a:p>
                  </a:txBody>
                  <a:tcPr marL="68580" marR="68580" marT="0" marB="0"/>
                </a:tc>
                <a:tc>
                  <a:txBody>
                    <a:bodyPr/>
                    <a:lstStyle/>
                    <a:p>
                      <a:pPr algn="ctr">
                        <a:spcAft>
                          <a:spcPts val="0"/>
                        </a:spcAft>
                      </a:pPr>
                      <a:r>
                        <a:rPr lang="es-MX" sz="2200">
                          <a:effectLst/>
                        </a:rPr>
                        <a:t>45,905</a:t>
                      </a:r>
                      <a:endParaRPr lang="es-MX" sz="2200">
                        <a:effectLst/>
                        <a:latin typeface="Calibri"/>
                        <a:ea typeface="Calibri"/>
                        <a:cs typeface="Times New Roman"/>
                      </a:endParaRPr>
                    </a:p>
                  </a:txBody>
                  <a:tcPr marL="68580" marR="68580" marT="0" marB="0"/>
                </a:tc>
              </a:tr>
              <a:tr h="509325">
                <a:tc>
                  <a:txBody>
                    <a:bodyPr/>
                    <a:lstStyle/>
                    <a:p>
                      <a:pPr algn="l">
                        <a:spcAft>
                          <a:spcPts val="0"/>
                        </a:spcAft>
                      </a:pPr>
                      <a:r>
                        <a:rPr lang="es-MX" sz="2200">
                          <a:effectLst/>
                        </a:rPr>
                        <a:t>Total</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a:effectLst/>
                        </a:rPr>
                        <a:t>1,705</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a:effectLst/>
                        </a:rPr>
                        <a:t>34,930</a:t>
                      </a:r>
                      <a:endParaRPr lang="es-MX" sz="2200">
                        <a:effectLst/>
                        <a:latin typeface="Calibri"/>
                        <a:ea typeface="Calibri"/>
                        <a:cs typeface="Times New Roman"/>
                      </a:endParaRPr>
                    </a:p>
                  </a:txBody>
                  <a:tcPr marL="68580" marR="68580" marT="0" marB="0"/>
                </a:tc>
                <a:tc>
                  <a:txBody>
                    <a:bodyPr/>
                    <a:lstStyle/>
                    <a:p>
                      <a:pPr algn="ctr">
                        <a:spcAft>
                          <a:spcPts val="0"/>
                        </a:spcAft>
                      </a:pPr>
                      <a:r>
                        <a:rPr lang="es-MX" sz="2200" dirty="0">
                          <a:effectLst/>
                        </a:rPr>
                        <a:t>41,248</a:t>
                      </a:r>
                      <a:endParaRPr lang="es-MX" sz="2200" dirty="0">
                        <a:effectLst/>
                        <a:latin typeface="Calibri"/>
                        <a:ea typeface="Calibri"/>
                        <a:cs typeface="Times New Roman"/>
                      </a:endParaRPr>
                    </a:p>
                  </a:txBody>
                  <a:tcPr marL="68580" marR="68580" marT="0" marB="0"/>
                </a:tc>
                <a:tc>
                  <a:txBody>
                    <a:bodyPr/>
                    <a:lstStyle/>
                    <a:p>
                      <a:pPr algn="ctr">
                        <a:spcAft>
                          <a:spcPts val="0"/>
                        </a:spcAft>
                      </a:pPr>
                      <a:r>
                        <a:rPr lang="es-MX" sz="2200" dirty="0">
                          <a:effectLst/>
                        </a:rPr>
                        <a:t>76,178</a:t>
                      </a:r>
                      <a:endParaRPr lang="es-MX" sz="22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1472134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a:xfrm>
            <a:off x="3347864" y="-171400"/>
            <a:ext cx="2916324"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2200" b="1" dirty="0" smtClean="0"/>
              <a:t>Sistema </a:t>
            </a:r>
            <a:r>
              <a:rPr lang="es-MX" sz="2200" dirty="0" smtClean="0"/>
              <a:t>de Contabilidad de Línea</a:t>
            </a:r>
            <a:endParaRPr lang="es-MX" sz="2200" dirty="0">
              <a:ea typeface="Calibri"/>
              <a:cs typeface="Times New Roman"/>
            </a:endParaRPr>
          </a:p>
        </p:txBody>
      </p:sp>
      <p:sp>
        <p:nvSpPr>
          <p:cNvPr id="3" name="2 Rectángulo"/>
          <p:cNvSpPr/>
          <p:nvPr/>
        </p:nvSpPr>
        <p:spPr>
          <a:xfrm>
            <a:off x="230263" y="2498775"/>
            <a:ext cx="2232248" cy="4320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dirty="0" smtClean="0"/>
              <a:t>PARTIDOS POLITICOS</a:t>
            </a:r>
            <a:endParaRPr lang="es-MX" dirty="0"/>
          </a:p>
        </p:txBody>
      </p:sp>
      <p:sp>
        <p:nvSpPr>
          <p:cNvPr id="5" name="4 Rectángulo"/>
          <p:cNvSpPr/>
          <p:nvPr/>
        </p:nvSpPr>
        <p:spPr>
          <a:xfrm>
            <a:off x="230263" y="3068960"/>
            <a:ext cx="2232248" cy="4320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dirty="0" smtClean="0"/>
              <a:t>PRECANDIDATOS</a:t>
            </a:r>
            <a:endParaRPr lang="es-MX" dirty="0"/>
          </a:p>
        </p:txBody>
      </p:sp>
      <p:sp>
        <p:nvSpPr>
          <p:cNvPr id="6" name="5 Rectángulo"/>
          <p:cNvSpPr/>
          <p:nvPr/>
        </p:nvSpPr>
        <p:spPr>
          <a:xfrm>
            <a:off x="230263" y="3639319"/>
            <a:ext cx="2232248" cy="4320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dirty="0" smtClean="0"/>
              <a:t>CANDIDATOS</a:t>
            </a:r>
            <a:endParaRPr lang="es-MX" dirty="0"/>
          </a:p>
        </p:txBody>
      </p:sp>
      <p:sp>
        <p:nvSpPr>
          <p:cNvPr id="8" name="7 Rectángulo"/>
          <p:cNvSpPr/>
          <p:nvPr/>
        </p:nvSpPr>
        <p:spPr>
          <a:xfrm>
            <a:off x="230263" y="4220344"/>
            <a:ext cx="2232248" cy="4320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dirty="0" smtClean="0"/>
              <a:t>ASPIRANTES</a:t>
            </a:r>
            <a:endParaRPr lang="es-MX" dirty="0"/>
          </a:p>
        </p:txBody>
      </p:sp>
      <p:sp>
        <p:nvSpPr>
          <p:cNvPr id="9" name="8 Rectángulo"/>
          <p:cNvSpPr/>
          <p:nvPr/>
        </p:nvSpPr>
        <p:spPr>
          <a:xfrm>
            <a:off x="230263" y="4794473"/>
            <a:ext cx="2232248" cy="4320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dirty="0" smtClean="0"/>
              <a:t>INDEPENDIENTES</a:t>
            </a:r>
            <a:endParaRPr lang="es-MX" dirty="0"/>
          </a:p>
        </p:txBody>
      </p:sp>
      <p:sp>
        <p:nvSpPr>
          <p:cNvPr id="4" name="3 Elipse"/>
          <p:cNvSpPr/>
          <p:nvPr/>
        </p:nvSpPr>
        <p:spPr>
          <a:xfrm>
            <a:off x="3607410" y="2898560"/>
            <a:ext cx="2232248" cy="132178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smtClean="0"/>
              <a:t>SISTEMA EN LINEA DE CONTABILIDAD</a:t>
            </a:r>
            <a:endParaRPr lang="es-MX" dirty="0"/>
          </a:p>
        </p:txBody>
      </p:sp>
      <p:sp>
        <p:nvSpPr>
          <p:cNvPr id="15" name="14 Rectángulo"/>
          <p:cNvSpPr/>
          <p:nvPr/>
        </p:nvSpPr>
        <p:spPr>
          <a:xfrm>
            <a:off x="3592180" y="1489288"/>
            <a:ext cx="2232248" cy="43204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MX" dirty="0" smtClean="0"/>
              <a:t>CIUDADANIA</a:t>
            </a:r>
            <a:endParaRPr lang="es-MX" dirty="0"/>
          </a:p>
        </p:txBody>
      </p:sp>
      <p:sp>
        <p:nvSpPr>
          <p:cNvPr id="16" name="15 Rectángulo"/>
          <p:cNvSpPr/>
          <p:nvPr/>
        </p:nvSpPr>
        <p:spPr>
          <a:xfrm>
            <a:off x="4100153" y="5733256"/>
            <a:ext cx="1774093" cy="576064"/>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s-MX" dirty="0" smtClean="0"/>
              <a:t>Comisión de Fiscalización</a:t>
            </a:r>
            <a:endParaRPr lang="es-MX" dirty="0"/>
          </a:p>
        </p:txBody>
      </p:sp>
      <p:pic>
        <p:nvPicPr>
          <p:cNvPr id="17" name="1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6426" y="5226521"/>
            <a:ext cx="1219200" cy="429768"/>
          </a:xfrm>
          <a:prstGeom prst="rect">
            <a:avLst/>
          </a:prstGeom>
        </p:spPr>
      </p:pic>
      <p:pic>
        <p:nvPicPr>
          <p:cNvPr id="18" name="17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7785" y="5583758"/>
            <a:ext cx="828791" cy="714475"/>
          </a:xfrm>
          <a:prstGeom prst="rect">
            <a:avLst/>
          </a:prstGeom>
        </p:spPr>
      </p:pic>
      <p:pic>
        <p:nvPicPr>
          <p:cNvPr id="19" name="18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07897" y="3871032"/>
            <a:ext cx="1193074" cy="668121"/>
          </a:xfrm>
          <a:prstGeom prst="rect">
            <a:avLst/>
          </a:prstGeom>
          <a:effectLst>
            <a:outerShdw blurRad="50800" dist="38100" dir="2700000" algn="tl" rotWithShape="0">
              <a:prstClr val="black">
                <a:alpha val="40000"/>
              </a:prstClr>
            </a:outerShdw>
          </a:effectLst>
        </p:spPr>
      </p:pic>
      <p:pic>
        <p:nvPicPr>
          <p:cNvPr id="20" name="19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6736" y="2187575"/>
            <a:ext cx="1325459" cy="710985"/>
          </a:xfrm>
          <a:prstGeom prst="rect">
            <a:avLst/>
          </a:prstGeom>
          <a:effectLst>
            <a:outerShdw blurRad="50800" dist="38100" dir="2700000" algn="tl" rotWithShape="0">
              <a:prstClr val="black">
                <a:alpha val="40000"/>
              </a:prstClr>
            </a:outerShdw>
          </a:effectLst>
        </p:spPr>
      </p:pic>
      <p:pic>
        <p:nvPicPr>
          <p:cNvPr id="21" name="20 Imagen"/>
          <p:cNvPicPr/>
          <p:nvPr/>
        </p:nvPicPr>
        <p:blipFill rotWithShape="1">
          <a:blip r:embed="rId7"/>
          <a:srcRect l="43009" t="66946" r="49183" b="22036"/>
          <a:stretch/>
        </p:blipFill>
        <p:spPr bwMode="auto">
          <a:xfrm>
            <a:off x="7384014" y="3000475"/>
            <a:ext cx="1328181" cy="867890"/>
          </a:xfrm>
          <a:prstGeom prst="rect">
            <a:avLst/>
          </a:prstGeom>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22" name="21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07897" y="4617772"/>
            <a:ext cx="1204298" cy="822493"/>
          </a:xfrm>
          <a:prstGeom prst="rect">
            <a:avLst/>
          </a:prstGeom>
          <a:effectLst>
            <a:outerShdw blurRad="50800" dist="38100" dir="2700000" algn="tl" rotWithShape="0">
              <a:prstClr val="black">
                <a:alpha val="40000"/>
              </a:prstClr>
            </a:outerShdw>
          </a:effectLst>
        </p:spPr>
      </p:pic>
      <p:sp>
        <p:nvSpPr>
          <p:cNvPr id="23" name="22 CuadroTexto"/>
          <p:cNvSpPr txBox="1"/>
          <p:nvPr/>
        </p:nvSpPr>
        <p:spPr>
          <a:xfrm>
            <a:off x="323528" y="1851576"/>
            <a:ext cx="2232248" cy="369332"/>
          </a:xfrm>
          <a:prstGeom prst="rect">
            <a:avLst/>
          </a:prstGeom>
          <a:noFill/>
        </p:spPr>
        <p:txBody>
          <a:bodyPr wrap="square" rtlCol="0">
            <a:spAutoFit/>
          </a:bodyPr>
          <a:lstStyle/>
          <a:p>
            <a:r>
              <a:rPr lang="es-MX" dirty="0" smtClean="0"/>
              <a:t>SUJETOS OBLIGADOS</a:t>
            </a:r>
            <a:endParaRPr lang="es-MX" dirty="0"/>
          </a:p>
        </p:txBody>
      </p:sp>
      <p:sp>
        <p:nvSpPr>
          <p:cNvPr id="24" name="23 CuadroTexto"/>
          <p:cNvSpPr txBox="1"/>
          <p:nvPr/>
        </p:nvSpPr>
        <p:spPr>
          <a:xfrm>
            <a:off x="7193917" y="1489288"/>
            <a:ext cx="1708373" cy="646331"/>
          </a:xfrm>
          <a:prstGeom prst="rect">
            <a:avLst/>
          </a:prstGeom>
          <a:noFill/>
        </p:spPr>
        <p:txBody>
          <a:bodyPr wrap="square" rtlCol="0">
            <a:spAutoFit/>
          </a:bodyPr>
          <a:lstStyle/>
          <a:p>
            <a:pPr algn="ctr"/>
            <a:r>
              <a:rPr lang="es-MX" dirty="0" smtClean="0"/>
              <a:t>TERCEROS INFORMANTES</a:t>
            </a:r>
            <a:endParaRPr lang="es-MX" dirty="0"/>
          </a:p>
        </p:txBody>
      </p:sp>
      <p:sp>
        <p:nvSpPr>
          <p:cNvPr id="25" name="24 Cerrar llave"/>
          <p:cNvSpPr/>
          <p:nvPr/>
        </p:nvSpPr>
        <p:spPr>
          <a:xfrm rot="16200000">
            <a:off x="1133640" y="1243807"/>
            <a:ext cx="333977" cy="1954200"/>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26" name="25 Flecha derecha"/>
          <p:cNvSpPr/>
          <p:nvPr/>
        </p:nvSpPr>
        <p:spPr>
          <a:xfrm>
            <a:off x="2771800" y="3212975"/>
            <a:ext cx="684076" cy="426343"/>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27" name="26 Flecha derecha"/>
          <p:cNvSpPr/>
          <p:nvPr/>
        </p:nvSpPr>
        <p:spPr>
          <a:xfrm rot="10800000">
            <a:off x="2679273" y="3651696"/>
            <a:ext cx="684076" cy="426343"/>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28" name="27 Flecha derecha"/>
          <p:cNvSpPr/>
          <p:nvPr/>
        </p:nvSpPr>
        <p:spPr>
          <a:xfrm rot="10800000">
            <a:off x="6264188" y="3284984"/>
            <a:ext cx="684076" cy="426343"/>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29" name="28 Flecha derecha"/>
          <p:cNvSpPr/>
          <p:nvPr/>
        </p:nvSpPr>
        <p:spPr>
          <a:xfrm rot="16200000">
            <a:off x="4677160" y="4358261"/>
            <a:ext cx="684076" cy="426343"/>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30" name="29 Flecha derecha"/>
          <p:cNvSpPr/>
          <p:nvPr/>
        </p:nvSpPr>
        <p:spPr>
          <a:xfrm rot="5400000">
            <a:off x="4197922" y="4439221"/>
            <a:ext cx="684076" cy="426343"/>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31" name="30 Flecha derecha"/>
          <p:cNvSpPr/>
          <p:nvPr/>
        </p:nvSpPr>
        <p:spPr>
          <a:xfrm rot="5400000">
            <a:off x="4381495" y="2232914"/>
            <a:ext cx="684076" cy="426343"/>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32" name="31 CuadroTexto"/>
          <p:cNvSpPr txBox="1"/>
          <p:nvPr/>
        </p:nvSpPr>
        <p:spPr>
          <a:xfrm>
            <a:off x="2619723" y="2945675"/>
            <a:ext cx="1116124" cy="276999"/>
          </a:xfrm>
          <a:prstGeom prst="rect">
            <a:avLst/>
          </a:prstGeom>
          <a:noFill/>
        </p:spPr>
        <p:txBody>
          <a:bodyPr wrap="square" rtlCol="0">
            <a:spAutoFit/>
          </a:bodyPr>
          <a:lstStyle/>
          <a:p>
            <a:r>
              <a:rPr lang="es-MX" sz="1200" b="1" dirty="0" smtClean="0"/>
              <a:t>REGISTRA</a:t>
            </a:r>
            <a:endParaRPr lang="es-MX" sz="1200" b="1" dirty="0"/>
          </a:p>
        </p:txBody>
      </p:sp>
      <p:sp>
        <p:nvSpPr>
          <p:cNvPr id="33" name="32 CuadroTexto"/>
          <p:cNvSpPr txBox="1"/>
          <p:nvPr/>
        </p:nvSpPr>
        <p:spPr>
          <a:xfrm>
            <a:off x="2619723" y="4142769"/>
            <a:ext cx="1116124" cy="276999"/>
          </a:xfrm>
          <a:prstGeom prst="rect">
            <a:avLst/>
          </a:prstGeom>
          <a:noFill/>
        </p:spPr>
        <p:txBody>
          <a:bodyPr wrap="square" rtlCol="0">
            <a:spAutoFit/>
          </a:bodyPr>
          <a:lstStyle/>
          <a:p>
            <a:r>
              <a:rPr lang="es-MX" sz="1200" b="1" dirty="0" smtClean="0"/>
              <a:t>CONSULTA</a:t>
            </a:r>
            <a:endParaRPr lang="es-MX" sz="1200" b="1" dirty="0"/>
          </a:p>
        </p:txBody>
      </p:sp>
      <p:sp>
        <p:nvSpPr>
          <p:cNvPr id="34" name="33 CuadroTexto"/>
          <p:cNvSpPr txBox="1"/>
          <p:nvPr/>
        </p:nvSpPr>
        <p:spPr>
          <a:xfrm>
            <a:off x="4969869" y="2206793"/>
            <a:ext cx="1116124" cy="276999"/>
          </a:xfrm>
          <a:prstGeom prst="rect">
            <a:avLst/>
          </a:prstGeom>
          <a:noFill/>
        </p:spPr>
        <p:txBody>
          <a:bodyPr wrap="square" rtlCol="0">
            <a:spAutoFit/>
          </a:bodyPr>
          <a:lstStyle/>
          <a:p>
            <a:r>
              <a:rPr lang="es-MX" sz="1200" b="1" dirty="0" smtClean="0"/>
              <a:t>CONSULTA</a:t>
            </a:r>
            <a:endParaRPr lang="es-MX" sz="1200" b="1" dirty="0"/>
          </a:p>
        </p:txBody>
      </p:sp>
      <p:sp>
        <p:nvSpPr>
          <p:cNvPr id="35" name="34 CuadroTexto"/>
          <p:cNvSpPr txBox="1"/>
          <p:nvPr/>
        </p:nvSpPr>
        <p:spPr>
          <a:xfrm>
            <a:off x="5246459" y="4439593"/>
            <a:ext cx="1116124" cy="276999"/>
          </a:xfrm>
          <a:prstGeom prst="rect">
            <a:avLst/>
          </a:prstGeom>
          <a:noFill/>
        </p:spPr>
        <p:txBody>
          <a:bodyPr wrap="square" rtlCol="0">
            <a:spAutoFit/>
          </a:bodyPr>
          <a:lstStyle/>
          <a:p>
            <a:r>
              <a:rPr lang="es-MX" sz="1200" b="1" dirty="0" smtClean="0"/>
              <a:t>CONSULTA</a:t>
            </a:r>
            <a:endParaRPr lang="es-MX" sz="1200" b="1" dirty="0"/>
          </a:p>
        </p:txBody>
      </p:sp>
      <p:sp>
        <p:nvSpPr>
          <p:cNvPr id="36" name="35 CuadroTexto"/>
          <p:cNvSpPr txBox="1"/>
          <p:nvPr/>
        </p:nvSpPr>
        <p:spPr>
          <a:xfrm>
            <a:off x="3477364" y="4435321"/>
            <a:ext cx="1116124" cy="646331"/>
          </a:xfrm>
          <a:prstGeom prst="rect">
            <a:avLst/>
          </a:prstGeom>
          <a:noFill/>
        </p:spPr>
        <p:txBody>
          <a:bodyPr wrap="square" rtlCol="0">
            <a:spAutoFit/>
          </a:bodyPr>
          <a:lstStyle/>
          <a:p>
            <a:r>
              <a:rPr lang="es-MX" sz="1200" b="1" dirty="0" smtClean="0"/>
              <a:t>REVISA</a:t>
            </a:r>
          </a:p>
          <a:p>
            <a:r>
              <a:rPr lang="es-MX" sz="1200" b="1" dirty="0" smtClean="0"/>
              <a:t>CONFIRMA</a:t>
            </a:r>
          </a:p>
          <a:p>
            <a:r>
              <a:rPr lang="es-MX" sz="1200" b="1" dirty="0" smtClean="0"/>
              <a:t>AJUSTA</a:t>
            </a:r>
            <a:endParaRPr lang="es-MX" sz="1200" b="1" dirty="0"/>
          </a:p>
        </p:txBody>
      </p:sp>
      <p:pic>
        <p:nvPicPr>
          <p:cNvPr id="37" name="3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7897" y="5583758"/>
            <a:ext cx="1219200" cy="429768"/>
          </a:xfrm>
          <a:prstGeom prst="rect">
            <a:avLst/>
          </a:prstGeom>
        </p:spPr>
      </p:pic>
    </p:spTree>
    <p:extLst>
      <p:ext uri="{BB962C8B-B14F-4D97-AF65-F5344CB8AC3E}">
        <p14:creationId xmlns:p14="http://schemas.microsoft.com/office/powerpoint/2010/main" val="27759185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2339752" y="260649"/>
            <a:ext cx="5256584" cy="57606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2800" b="1" dirty="0" smtClean="0"/>
              <a:t>Ducto </a:t>
            </a:r>
            <a:r>
              <a:rPr lang="es-MX" sz="2800" dirty="0" smtClean="0"/>
              <a:t>de Fiscalización</a:t>
            </a:r>
            <a:endParaRPr lang="es-MX" sz="2800" dirty="0">
              <a:ea typeface="Calibri"/>
              <a:cs typeface="Times New Roman"/>
            </a:endParaRPr>
          </a:p>
        </p:txBody>
      </p:sp>
      <p:pic>
        <p:nvPicPr>
          <p:cNvPr id="5" name="Picture 1" descr="duct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52" y="1105669"/>
            <a:ext cx="8604448" cy="5598393"/>
          </a:xfrm>
          <a:prstGeom prst="rect">
            <a:avLst/>
          </a:prstGeom>
        </p:spPr>
      </p:pic>
      <p:sp>
        <p:nvSpPr>
          <p:cNvPr id="6" name="5 CuadroTexto"/>
          <p:cNvSpPr txBox="1"/>
          <p:nvPr/>
        </p:nvSpPr>
        <p:spPr>
          <a:xfrm>
            <a:off x="372092" y="1135642"/>
            <a:ext cx="2211710" cy="646331"/>
          </a:xfrm>
          <a:prstGeom prst="rect">
            <a:avLst/>
          </a:prstGeom>
          <a:noFill/>
        </p:spPr>
        <p:txBody>
          <a:bodyPr wrap="square" rtlCol="0">
            <a:spAutoFit/>
          </a:bodyPr>
          <a:lstStyle/>
          <a:p>
            <a:pPr marL="285750" indent="-285750">
              <a:buFont typeface="Arial" pitchFamily="34" charset="0"/>
              <a:buChar char="•"/>
            </a:pPr>
            <a:r>
              <a:rPr lang="es-MX" sz="1200" b="1" dirty="0" smtClean="0">
                <a:latin typeface="Lucida Sans Unicode" panose="020B0602030504020204" pitchFamily="34" charset="0"/>
                <a:cs typeface="Lucida Sans Unicode" panose="020B0602030504020204" pitchFamily="34" charset="0"/>
              </a:rPr>
              <a:t>70 mil </a:t>
            </a:r>
            <a:r>
              <a:rPr lang="es-MX" sz="1200" dirty="0" smtClean="0">
                <a:latin typeface="Lucida Sans Unicode" panose="020B0602030504020204" pitchFamily="34" charset="0"/>
                <a:cs typeface="Lucida Sans Unicode" panose="020B0602030504020204" pitchFamily="34" charset="0"/>
              </a:rPr>
              <a:t>informes</a:t>
            </a:r>
          </a:p>
          <a:p>
            <a:pPr marL="285750" indent="-285750">
              <a:buFont typeface="Arial" pitchFamily="34" charset="0"/>
              <a:buChar char="•"/>
            </a:pPr>
            <a:r>
              <a:rPr lang="es-MX" sz="1200" b="1" dirty="0" smtClean="0">
                <a:latin typeface="Lucida Sans Unicode" panose="020B0602030504020204" pitchFamily="34" charset="0"/>
                <a:cs typeface="Lucida Sans Unicode" panose="020B0602030504020204" pitchFamily="34" charset="0"/>
              </a:rPr>
              <a:t>5</a:t>
            </a:r>
            <a:r>
              <a:rPr lang="es-MX" sz="1200" dirty="0" smtClean="0">
                <a:latin typeface="Lucida Sans Unicode" panose="020B0602030504020204" pitchFamily="34" charset="0"/>
                <a:cs typeface="Lucida Sans Unicode" panose="020B0602030504020204" pitchFamily="34" charset="0"/>
              </a:rPr>
              <a:t> millones de operaciones</a:t>
            </a:r>
            <a:endParaRPr lang="es-MX" sz="1200" dirty="0">
              <a:latin typeface="Lucida Sans Unicode" panose="020B0602030504020204" pitchFamily="34" charset="0"/>
              <a:cs typeface="Lucida Sans Unicode" panose="020B0602030504020204" pitchFamily="34" charset="0"/>
            </a:endParaRPr>
          </a:p>
        </p:txBody>
      </p:sp>
      <p:sp>
        <p:nvSpPr>
          <p:cNvPr id="7" name="6 Flecha abajo"/>
          <p:cNvSpPr/>
          <p:nvPr/>
        </p:nvSpPr>
        <p:spPr>
          <a:xfrm>
            <a:off x="133364" y="1939948"/>
            <a:ext cx="538035" cy="1444016"/>
          </a:xfrm>
          <a:prstGeom prst="downArrow">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Recortar y redondear rectángulo de esquina sencilla"/>
          <p:cNvSpPr/>
          <p:nvPr/>
        </p:nvSpPr>
        <p:spPr>
          <a:xfrm>
            <a:off x="2760544" y="5247102"/>
            <a:ext cx="1451435" cy="829391"/>
          </a:xfrm>
          <a:prstGeom prst="snip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75000"/>
                  </a:schemeClr>
                </a:solidFill>
              </a:rPr>
              <a:t>MEDIO</a:t>
            </a:r>
          </a:p>
          <a:p>
            <a:pPr algn="ctr"/>
            <a:r>
              <a:rPr lang="es-MX" sz="1400" b="1" i="1" dirty="0">
                <a:solidFill>
                  <a:schemeClr val="tx1">
                    <a:lumMod val="95000"/>
                    <a:lumOff val="5000"/>
                  </a:schemeClr>
                </a:solidFill>
              </a:rPr>
              <a:t>Pruebas de cumplimiento</a:t>
            </a:r>
          </a:p>
        </p:txBody>
      </p:sp>
      <p:sp>
        <p:nvSpPr>
          <p:cNvPr id="9" name="8 Recortar y redondear rectángulo de esquina sencilla"/>
          <p:cNvSpPr/>
          <p:nvPr/>
        </p:nvSpPr>
        <p:spPr>
          <a:xfrm>
            <a:off x="372092" y="5247102"/>
            <a:ext cx="1451435" cy="829391"/>
          </a:xfrm>
          <a:prstGeom prst="snip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t>BAJO</a:t>
            </a:r>
          </a:p>
          <a:p>
            <a:pPr algn="ctr"/>
            <a:r>
              <a:rPr lang="es-MX" sz="1400" b="1" i="1" dirty="0" smtClean="0"/>
              <a:t>Calificación OK</a:t>
            </a:r>
            <a:endParaRPr lang="es-MX" sz="1400" b="1" i="1" dirty="0"/>
          </a:p>
        </p:txBody>
      </p:sp>
      <p:sp>
        <p:nvSpPr>
          <p:cNvPr id="10" name="9 Recortar y redondear rectángulo de esquina sencilla"/>
          <p:cNvSpPr/>
          <p:nvPr/>
        </p:nvSpPr>
        <p:spPr>
          <a:xfrm>
            <a:off x="5201028" y="5247102"/>
            <a:ext cx="1451435" cy="829391"/>
          </a:xfrm>
          <a:prstGeom prst="snip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t>ALTO</a:t>
            </a:r>
          </a:p>
          <a:p>
            <a:pPr algn="ctr"/>
            <a:r>
              <a:rPr lang="es-MX" sz="1400" b="1" i="1" dirty="0"/>
              <a:t>Pruebas sustantivas (investigación)</a:t>
            </a:r>
          </a:p>
        </p:txBody>
      </p:sp>
      <p:cxnSp>
        <p:nvCxnSpPr>
          <p:cNvPr id="11" name="10 Conector angular"/>
          <p:cNvCxnSpPr>
            <a:endCxn id="10" idx="3"/>
          </p:cNvCxnSpPr>
          <p:nvPr/>
        </p:nvCxnSpPr>
        <p:spPr>
          <a:xfrm rot="10800000" flipV="1">
            <a:off x="5926746" y="4111774"/>
            <a:ext cx="2788554" cy="1135328"/>
          </a:xfrm>
          <a:prstGeom prst="bentConnector2">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11 Conector angular"/>
          <p:cNvCxnSpPr>
            <a:endCxn id="8" idx="3"/>
          </p:cNvCxnSpPr>
          <p:nvPr/>
        </p:nvCxnSpPr>
        <p:spPr>
          <a:xfrm rot="10800000" flipV="1">
            <a:off x="3486262" y="4132278"/>
            <a:ext cx="2749956" cy="1114824"/>
          </a:xfrm>
          <a:prstGeom prst="bentConnector2">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12 Conector angular"/>
          <p:cNvCxnSpPr>
            <a:endCxn id="9" idx="3"/>
          </p:cNvCxnSpPr>
          <p:nvPr/>
        </p:nvCxnSpPr>
        <p:spPr>
          <a:xfrm rot="10800000" flipV="1">
            <a:off x="1097810" y="4132278"/>
            <a:ext cx="2358086" cy="1114824"/>
          </a:xfrm>
          <a:prstGeom prst="bentConnector2">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13 CuadroTexto"/>
          <p:cNvSpPr txBox="1"/>
          <p:nvPr/>
        </p:nvSpPr>
        <p:spPr>
          <a:xfrm>
            <a:off x="1395720" y="2125216"/>
            <a:ext cx="1451435" cy="738664"/>
          </a:xfrm>
          <a:prstGeom prst="rect">
            <a:avLst/>
          </a:prstGeom>
          <a:noFill/>
        </p:spPr>
        <p:txBody>
          <a:bodyPr wrap="square" rtlCol="0">
            <a:spAutoFit/>
          </a:bodyPr>
          <a:lstStyle/>
          <a:p>
            <a:pPr algn="ctr"/>
            <a:r>
              <a:rPr lang="es-MX" sz="1200" b="1" i="1" dirty="0" smtClean="0">
                <a:latin typeface="Lucida Sans Unicode" pitchFamily="34" charset="0"/>
                <a:cs typeface="Lucida Sans Unicode" pitchFamily="34" charset="0"/>
              </a:rPr>
              <a:t>Discrepancia contable</a:t>
            </a:r>
          </a:p>
          <a:p>
            <a:pPr algn="ctr"/>
            <a:endParaRPr lang="es-MX" dirty="0"/>
          </a:p>
        </p:txBody>
      </p:sp>
      <p:sp>
        <p:nvSpPr>
          <p:cNvPr id="15" name="14 CuadroTexto"/>
          <p:cNvSpPr txBox="1"/>
          <p:nvPr/>
        </p:nvSpPr>
        <p:spPr>
          <a:xfrm>
            <a:off x="3195920" y="1117104"/>
            <a:ext cx="1451435" cy="738664"/>
          </a:xfrm>
          <a:prstGeom prst="rect">
            <a:avLst/>
          </a:prstGeom>
          <a:noFill/>
        </p:spPr>
        <p:txBody>
          <a:bodyPr wrap="square" rtlCol="0">
            <a:spAutoFit/>
          </a:bodyPr>
          <a:lstStyle/>
          <a:p>
            <a:pPr algn="ctr"/>
            <a:r>
              <a:rPr lang="es-MX" sz="1200" b="1" i="1" dirty="0" smtClean="0">
                <a:latin typeface="Lucida Sans Unicode" pitchFamily="34" charset="0"/>
                <a:cs typeface="Lucida Sans Unicode" pitchFamily="34" charset="0"/>
              </a:rPr>
              <a:t>Incongruencia</a:t>
            </a:r>
          </a:p>
          <a:p>
            <a:pPr algn="ctr"/>
            <a:r>
              <a:rPr lang="es-MX" sz="1200" b="1" i="1" dirty="0" smtClean="0">
                <a:latin typeface="Lucida Sans Unicode" pitchFamily="34" charset="0"/>
                <a:cs typeface="Lucida Sans Unicode" pitchFamily="34" charset="0"/>
              </a:rPr>
              <a:t>contable</a:t>
            </a:r>
          </a:p>
          <a:p>
            <a:pPr algn="ctr"/>
            <a:endParaRPr lang="es-MX" dirty="0"/>
          </a:p>
        </p:txBody>
      </p:sp>
      <p:sp>
        <p:nvSpPr>
          <p:cNvPr id="16" name="15 CuadroTexto"/>
          <p:cNvSpPr txBox="1"/>
          <p:nvPr/>
        </p:nvSpPr>
        <p:spPr>
          <a:xfrm>
            <a:off x="4780096" y="2186100"/>
            <a:ext cx="1451435" cy="461665"/>
          </a:xfrm>
          <a:prstGeom prst="rect">
            <a:avLst/>
          </a:prstGeom>
          <a:noFill/>
        </p:spPr>
        <p:txBody>
          <a:bodyPr wrap="square" rtlCol="0">
            <a:spAutoFit/>
          </a:bodyPr>
          <a:lstStyle/>
          <a:p>
            <a:pPr algn="ctr"/>
            <a:r>
              <a:rPr lang="es-MX" sz="1200" b="1" i="1" dirty="0" smtClean="0">
                <a:latin typeface="Lucida Sans Unicode" pitchFamily="34" charset="0"/>
                <a:cs typeface="Lucida Sans Unicode" pitchFamily="34" charset="0"/>
              </a:rPr>
              <a:t>Signos</a:t>
            </a:r>
          </a:p>
          <a:p>
            <a:pPr algn="ctr"/>
            <a:r>
              <a:rPr lang="es-MX" sz="1200" b="1" i="1" dirty="0" smtClean="0">
                <a:latin typeface="Lucida Sans Unicode" pitchFamily="34" charset="0"/>
                <a:cs typeface="Lucida Sans Unicode" pitchFamily="34" charset="0"/>
              </a:rPr>
              <a:t>externos</a:t>
            </a:r>
            <a:endParaRPr lang="es-MX" dirty="0"/>
          </a:p>
        </p:txBody>
      </p:sp>
      <p:sp>
        <p:nvSpPr>
          <p:cNvPr id="17" name="16 CuadroTexto"/>
          <p:cNvSpPr txBox="1"/>
          <p:nvPr/>
        </p:nvSpPr>
        <p:spPr>
          <a:xfrm>
            <a:off x="2299045" y="6214838"/>
            <a:ext cx="2665201" cy="646331"/>
          </a:xfrm>
          <a:prstGeom prst="rect">
            <a:avLst/>
          </a:prstGeom>
          <a:noFill/>
        </p:spPr>
        <p:txBody>
          <a:bodyPr wrap="square" rtlCol="0">
            <a:spAutoFit/>
          </a:bodyPr>
          <a:lstStyle/>
          <a:p>
            <a:r>
              <a:rPr lang="es-MX" dirty="0" smtClean="0"/>
              <a:t>Productos de programación</a:t>
            </a:r>
            <a:endParaRPr lang="es-MX" dirty="0"/>
          </a:p>
        </p:txBody>
      </p:sp>
      <p:sp>
        <p:nvSpPr>
          <p:cNvPr id="18" name="17 Cerrar llave"/>
          <p:cNvSpPr/>
          <p:nvPr/>
        </p:nvSpPr>
        <p:spPr>
          <a:xfrm rot="5400000">
            <a:off x="3489985" y="3853405"/>
            <a:ext cx="275390" cy="4744620"/>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cxnSp>
        <p:nvCxnSpPr>
          <p:cNvPr id="19" name="Straight Arrow Connector 11"/>
          <p:cNvCxnSpPr/>
          <p:nvPr/>
        </p:nvCxnSpPr>
        <p:spPr>
          <a:xfrm flipH="1">
            <a:off x="2127076" y="2962967"/>
            <a:ext cx="1" cy="8607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27"/>
          <p:cNvCxnSpPr/>
          <p:nvPr/>
        </p:nvCxnSpPr>
        <p:spPr>
          <a:xfrm flipH="1">
            <a:off x="3999284" y="2024389"/>
            <a:ext cx="1" cy="16553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9"/>
          <p:cNvCxnSpPr/>
          <p:nvPr/>
        </p:nvCxnSpPr>
        <p:spPr>
          <a:xfrm flipH="1">
            <a:off x="5511452" y="2686524"/>
            <a:ext cx="1" cy="99320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9336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24 Rectángulo redondeado"/>
          <p:cNvSpPr/>
          <p:nvPr/>
        </p:nvSpPr>
        <p:spPr>
          <a:xfrm>
            <a:off x="6588224" y="823615"/>
            <a:ext cx="2306788" cy="1381249"/>
          </a:xfrm>
          <a:prstGeom prst="roundRect">
            <a:avLst/>
          </a:prstGeom>
          <a:scene3d>
            <a:camera prst="orthographicFront"/>
            <a:lightRig rig="threePt" dir="t"/>
          </a:scene3d>
          <a:sp3d>
            <a:bevelT/>
          </a:sp3d>
        </p:spPr>
        <p:style>
          <a:lnRef idx="1">
            <a:schemeClr val="dk1"/>
          </a:lnRef>
          <a:fillRef idx="2">
            <a:schemeClr val="dk1"/>
          </a:fillRef>
          <a:effectRef idx="1">
            <a:schemeClr val="dk1"/>
          </a:effectRef>
          <a:fontRef idx="minor">
            <a:schemeClr val="dk1"/>
          </a:fontRef>
        </p:style>
        <p:txBody>
          <a:bodyPr rtlCol="0" anchor="ctr"/>
          <a:lstStyle/>
          <a:p>
            <a:r>
              <a:rPr lang="es-MX" sz="1600" dirty="0"/>
              <a:t>Reportes Contables</a:t>
            </a:r>
          </a:p>
          <a:p>
            <a:pPr marL="285750" indent="-285750">
              <a:buFont typeface="Arial" pitchFamily="34" charset="0"/>
              <a:buChar char="•"/>
            </a:pPr>
            <a:r>
              <a:rPr lang="es-MX" sz="1600" dirty="0"/>
              <a:t>Estados Financieros</a:t>
            </a:r>
          </a:p>
          <a:p>
            <a:pPr marL="285750" indent="-285750">
              <a:buFont typeface="Arial" pitchFamily="34" charset="0"/>
              <a:buChar char="•"/>
            </a:pPr>
            <a:r>
              <a:rPr lang="es-MX" sz="1600" dirty="0"/>
              <a:t>Libro Mayor</a:t>
            </a:r>
          </a:p>
          <a:p>
            <a:pPr marL="285750" indent="-285750">
              <a:buFont typeface="Arial" pitchFamily="34" charset="0"/>
              <a:buChar char="•"/>
            </a:pPr>
            <a:r>
              <a:rPr lang="es-MX" sz="1600" dirty="0"/>
              <a:t>Pólizas</a:t>
            </a:r>
            <a:endParaRPr lang="es-MX" sz="1600" dirty="0"/>
          </a:p>
        </p:txBody>
      </p:sp>
      <p:sp>
        <p:nvSpPr>
          <p:cNvPr id="4" name="1 Título"/>
          <p:cNvSpPr txBox="1">
            <a:spLocks/>
          </p:cNvSpPr>
          <p:nvPr/>
        </p:nvSpPr>
        <p:spPr>
          <a:xfrm>
            <a:off x="2339752" y="260649"/>
            <a:ext cx="5256584" cy="57606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2400" b="1" dirty="0" smtClean="0"/>
              <a:t>Modelo </a:t>
            </a:r>
            <a:r>
              <a:rPr lang="es-MX" sz="2400" dirty="0" smtClean="0"/>
              <a:t>Conceptual</a:t>
            </a:r>
            <a:endParaRPr lang="es-MX" sz="2400" dirty="0">
              <a:ea typeface="Calibri"/>
              <a:cs typeface="Times New Roman"/>
            </a:endParaRPr>
          </a:p>
        </p:txBody>
      </p:sp>
      <p:sp>
        <p:nvSpPr>
          <p:cNvPr id="7" name="6 Recortar rectángulo de esquina diagonal"/>
          <p:cNvSpPr/>
          <p:nvPr/>
        </p:nvSpPr>
        <p:spPr>
          <a:xfrm>
            <a:off x="3347864" y="1653834"/>
            <a:ext cx="2232248" cy="792088"/>
          </a:xfrm>
          <a:prstGeom prst="snip2DiagRect">
            <a:avLst/>
          </a:prstGeom>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MODULO DE CONTABILIDAD</a:t>
            </a:r>
          </a:p>
        </p:txBody>
      </p:sp>
      <p:sp>
        <p:nvSpPr>
          <p:cNvPr id="8" name="7 Recortar rectángulo de esquina diagonal"/>
          <p:cNvSpPr/>
          <p:nvPr/>
        </p:nvSpPr>
        <p:spPr>
          <a:xfrm>
            <a:off x="3347864" y="2774450"/>
            <a:ext cx="2232248" cy="792088"/>
          </a:xfrm>
          <a:prstGeom prst="snip2DiagRect">
            <a:avLst/>
          </a:prstGeom>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MODULO DE FISCALIZACION</a:t>
            </a:r>
          </a:p>
        </p:txBody>
      </p:sp>
      <p:sp>
        <p:nvSpPr>
          <p:cNvPr id="9" name="8 Recortar rectángulo de esquina diagonal"/>
          <p:cNvSpPr/>
          <p:nvPr/>
        </p:nvSpPr>
        <p:spPr>
          <a:xfrm>
            <a:off x="3347864" y="3854693"/>
            <a:ext cx="2232248" cy="792088"/>
          </a:xfrm>
          <a:prstGeom prst="snip2DiagRect">
            <a:avLst/>
          </a:prstGeom>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MÓDULO DE TRANSPARENCIA</a:t>
            </a:r>
          </a:p>
        </p:txBody>
      </p:sp>
      <p:sp>
        <p:nvSpPr>
          <p:cNvPr id="12" name="11 Rectángulo"/>
          <p:cNvSpPr/>
          <p:nvPr/>
        </p:nvSpPr>
        <p:spPr>
          <a:xfrm>
            <a:off x="6648417" y="2301456"/>
            <a:ext cx="2162772" cy="369332"/>
          </a:xfrm>
          <a:prstGeom prst="rect">
            <a:avLst/>
          </a:prstGeom>
        </p:spPr>
        <p:txBody>
          <a:bodyPr wrap="none">
            <a:spAutoFit/>
          </a:bodyPr>
          <a:lstStyle/>
          <a:p>
            <a:r>
              <a:rPr lang="es-MX" dirty="0"/>
              <a:t>Terceros Informantes</a:t>
            </a:r>
          </a:p>
        </p:txBody>
      </p:sp>
      <p:pic>
        <p:nvPicPr>
          <p:cNvPr id="14" name="1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94121" y="3384972"/>
            <a:ext cx="985227" cy="551727"/>
          </a:xfrm>
          <a:prstGeom prst="rect">
            <a:avLst/>
          </a:prstGeom>
          <a:effectLst>
            <a:outerShdw blurRad="50800" dist="38100" dir="2700000" algn="tl" rotWithShape="0">
              <a:prstClr val="black">
                <a:alpha val="40000"/>
              </a:prstClr>
            </a:outerShdw>
          </a:effectLst>
        </p:spPr>
      </p:pic>
      <p:pic>
        <p:nvPicPr>
          <p:cNvPr id="15" name="1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6891" y="2704785"/>
            <a:ext cx="963109" cy="558762"/>
          </a:xfrm>
          <a:prstGeom prst="rect">
            <a:avLst/>
          </a:prstGeom>
          <a:effectLst>
            <a:outerShdw blurRad="50800" dist="38100" dir="2700000" algn="tl" rotWithShape="0">
              <a:prstClr val="black">
                <a:alpha val="40000"/>
              </a:prstClr>
            </a:outerShdw>
          </a:effectLst>
        </p:spPr>
      </p:pic>
      <p:pic>
        <p:nvPicPr>
          <p:cNvPr id="16" name="15 Imagen"/>
          <p:cNvPicPr/>
          <p:nvPr/>
        </p:nvPicPr>
        <p:blipFill rotWithShape="1">
          <a:blip r:embed="rId5"/>
          <a:srcRect l="43009" t="66946" r="49183" b="22036"/>
          <a:stretch/>
        </p:blipFill>
        <p:spPr bwMode="auto">
          <a:xfrm>
            <a:off x="7792980" y="2680987"/>
            <a:ext cx="965086" cy="630628"/>
          </a:xfrm>
          <a:prstGeom prst="rect">
            <a:avLst/>
          </a:prstGeom>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17" name="16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0909" y="3335413"/>
            <a:ext cx="875071" cy="597643"/>
          </a:xfrm>
          <a:prstGeom prst="rect">
            <a:avLst/>
          </a:prstGeom>
          <a:effectLst>
            <a:outerShdw blurRad="50800" dist="38100" dir="2700000" algn="tl" rotWithShape="0">
              <a:prstClr val="black">
                <a:alpha val="40000"/>
              </a:prstClr>
            </a:outerShdw>
          </a:effectLst>
        </p:spPr>
      </p:pic>
      <p:sp>
        <p:nvSpPr>
          <p:cNvPr id="20" name="19 Rectángulo"/>
          <p:cNvSpPr/>
          <p:nvPr/>
        </p:nvSpPr>
        <p:spPr>
          <a:xfrm>
            <a:off x="2504541" y="4801135"/>
            <a:ext cx="3918893" cy="1661993"/>
          </a:xfrm>
          <a:prstGeom prst="rect">
            <a:avLst/>
          </a:prstGeom>
        </p:spPr>
        <p:txBody>
          <a:bodyPr wrap="none">
            <a:spAutoFit/>
          </a:bodyPr>
          <a:lstStyle/>
          <a:p>
            <a:r>
              <a:rPr lang="es-MX" dirty="0"/>
              <a:t>Principales características de operación</a:t>
            </a:r>
            <a:r>
              <a:rPr lang="es-MX" dirty="0" smtClean="0"/>
              <a:t>.</a:t>
            </a:r>
          </a:p>
          <a:p>
            <a:pPr marL="400050" indent="-400050">
              <a:buAutoNum type="romanLcParenR"/>
            </a:pPr>
            <a:r>
              <a:rPr lang="es-MX" sz="1400" b="1" dirty="0" smtClean="0"/>
              <a:t>Acceso </a:t>
            </a:r>
            <a:r>
              <a:rPr lang="es-MX" sz="1400" b="1" dirty="0"/>
              <a:t>vía </a:t>
            </a:r>
            <a:r>
              <a:rPr lang="es-MX" sz="1400" b="1" dirty="0" smtClean="0"/>
              <a:t>Internet</a:t>
            </a:r>
          </a:p>
          <a:p>
            <a:pPr marL="400050" indent="-400050">
              <a:buAutoNum type="romanLcParenR"/>
            </a:pPr>
            <a:r>
              <a:rPr lang="es-MX" sz="1400" b="1" dirty="0" smtClean="0"/>
              <a:t>Almacenamiento </a:t>
            </a:r>
            <a:r>
              <a:rPr lang="es-MX" sz="1400" b="1" dirty="0"/>
              <a:t>en la </a:t>
            </a:r>
            <a:r>
              <a:rPr lang="es-MX" sz="1400" b="1" dirty="0" smtClean="0"/>
              <a:t>nube</a:t>
            </a:r>
          </a:p>
          <a:p>
            <a:pPr marL="400050" indent="-400050">
              <a:buAutoNum type="romanLcParenR"/>
            </a:pPr>
            <a:r>
              <a:rPr lang="es-MX" sz="1400" b="1" dirty="0" smtClean="0"/>
              <a:t>Alta disponibilidad</a:t>
            </a:r>
          </a:p>
          <a:p>
            <a:pPr marL="400050" indent="-400050">
              <a:buAutoNum type="romanLcParenR"/>
            </a:pPr>
            <a:r>
              <a:rPr lang="es-MX" sz="1400" b="1" dirty="0" smtClean="0"/>
              <a:t>Autenticación </a:t>
            </a:r>
            <a:r>
              <a:rPr lang="es-MX" sz="1400" b="1" dirty="0"/>
              <a:t>de </a:t>
            </a:r>
            <a:r>
              <a:rPr lang="es-MX" sz="1400" b="1" dirty="0" smtClean="0"/>
              <a:t>usuarios</a:t>
            </a:r>
          </a:p>
          <a:p>
            <a:pPr marL="400050" indent="-400050">
              <a:buAutoNum type="romanLcParenR"/>
            </a:pPr>
            <a:r>
              <a:rPr lang="es-MX" sz="1400" b="1" dirty="0" smtClean="0"/>
              <a:t>Canales </a:t>
            </a:r>
            <a:r>
              <a:rPr lang="es-MX" sz="1400" b="1" dirty="0"/>
              <a:t>de comunicación </a:t>
            </a:r>
            <a:r>
              <a:rPr lang="es-MX" sz="1400" b="1" dirty="0" smtClean="0"/>
              <a:t>seguros</a:t>
            </a:r>
          </a:p>
          <a:p>
            <a:pPr marL="400050" indent="-400050">
              <a:buAutoNum type="romanLcParenR"/>
            </a:pPr>
            <a:r>
              <a:rPr lang="es-MX" sz="1400" b="1" dirty="0" smtClean="0"/>
              <a:t>Bitácora </a:t>
            </a:r>
            <a:r>
              <a:rPr lang="es-MX" sz="1400" b="1" dirty="0"/>
              <a:t>de registro de Operaciones</a:t>
            </a:r>
          </a:p>
        </p:txBody>
      </p:sp>
      <p:sp>
        <p:nvSpPr>
          <p:cNvPr id="22" name="21 Recortar y redondear rectángulo de esquina sencilla"/>
          <p:cNvSpPr/>
          <p:nvPr/>
        </p:nvSpPr>
        <p:spPr>
          <a:xfrm>
            <a:off x="467543" y="1174054"/>
            <a:ext cx="2354559" cy="1772647"/>
          </a:xfrm>
          <a:prstGeom prst="snipRoundRect">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rtlCol="0" anchor="ctr"/>
          <a:lstStyle/>
          <a:p>
            <a:pPr marL="342900" indent="-342900">
              <a:buAutoNum type="alphaLcParenR"/>
            </a:pPr>
            <a:r>
              <a:rPr lang="es-MX" sz="1400" dirty="0"/>
              <a:t>Registra </a:t>
            </a:r>
            <a:r>
              <a:rPr lang="es-MX" sz="1400" dirty="0" smtClean="0"/>
              <a:t>Operaciones</a:t>
            </a:r>
          </a:p>
          <a:p>
            <a:pPr marL="342900" indent="-342900">
              <a:buAutoNum type="alphaLcParenR"/>
            </a:pPr>
            <a:r>
              <a:rPr lang="es-MX" sz="1400" dirty="0" smtClean="0"/>
              <a:t>Consulta</a:t>
            </a:r>
          </a:p>
          <a:p>
            <a:pPr marL="342900" indent="-342900">
              <a:buAutoNum type="alphaLcParenR"/>
            </a:pPr>
            <a:r>
              <a:rPr lang="es-MX" sz="1400" dirty="0" smtClean="0"/>
              <a:t>Aprueba</a:t>
            </a:r>
          </a:p>
          <a:p>
            <a:pPr marL="342900" indent="-342900">
              <a:buAutoNum type="alphaLcParenR"/>
            </a:pPr>
            <a:r>
              <a:rPr lang="es-MX" sz="1400" dirty="0" smtClean="0"/>
              <a:t>presenta Informes a la Autoridad</a:t>
            </a:r>
          </a:p>
          <a:p>
            <a:pPr marL="342900" indent="-342900">
              <a:buAutoNum type="alphaLcParenR"/>
            </a:pPr>
            <a:r>
              <a:rPr lang="es-MX" sz="1400" dirty="0" smtClean="0"/>
              <a:t>Aclaraciones y Ajustes</a:t>
            </a:r>
            <a:endParaRPr lang="es-MX" sz="1400" dirty="0"/>
          </a:p>
        </p:txBody>
      </p:sp>
      <p:sp>
        <p:nvSpPr>
          <p:cNvPr id="23" name="22 Recortar y redondear rectángulo de esquina sencilla"/>
          <p:cNvSpPr/>
          <p:nvPr/>
        </p:nvSpPr>
        <p:spPr>
          <a:xfrm>
            <a:off x="467544" y="3050376"/>
            <a:ext cx="1728192" cy="1772647"/>
          </a:xfrm>
          <a:prstGeom prst="snipRoundRect">
            <a:avLst/>
          </a:prstGeom>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rtlCol="0" anchor="ctr"/>
          <a:lstStyle/>
          <a:p>
            <a:pPr marL="342900" indent="-342900">
              <a:buAutoNum type="alphaLcParenR"/>
            </a:pPr>
            <a:r>
              <a:rPr lang="es-MX" sz="1400" dirty="0"/>
              <a:t>Administra</a:t>
            </a:r>
          </a:p>
          <a:p>
            <a:pPr marL="342900" indent="-342900">
              <a:buAutoNum type="alphaLcParenR"/>
            </a:pPr>
            <a:r>
              <a:rPr lang="es-MX" sz="1400" dirty="0"/>
              <a:t>Verifica</a:t>
            </a:r>
          </a:p>
          <a:p>
            <a:pPr marL="342900" indent="-342900">
              <a:buAutoNum type="alphaLcParenR"/>
            </a:pPr>
            <a:r>
              <a:rPr lang="es-MX" sz="1400" dirty="0"/>
              <a:t>Cruza</a:t>
            </a:r>
          </a:p>
          <a:p>
            <a:pPr marL="342900" indent="-342900">
              <a:buAutoNum type="alphaLcParenR"/>
            </a:pPr>
            <a:r>
              <a:rPr lang="es-MX" sz="1400" dirty="0"/>
              <a:t>Comprueba</a:t>
            </a:r>
          </a:p>
          <a:p>
            <a:pPr marL="342900" indent="-342900">
              <a:buAutoNum type="alphaLcParenR"/>
            </a:pPr>
            <a:r>
              <a:rPr lang="es-MX" sz="1400" dirty="0"/>
              <a:t>Informa</a:t>
            </a:r>
          </a:p>
          <a:p>
            <a:pPr marL="342900" indent="-342900">
              <a:buAutoNum type="alphaLcParenR"/>
            </a:pPr>
            <a:r>
              <a:rPr lang="es-MX" sz="1400" dirty="0"/>
              <a:t>Ajusta</a:t>
            </a:r>
            <a:endParaRPr lang="es-MX" sz="1400" dirty="0"/>
          </a:p>
        </p:txBody>
      </p:sp>
      <p:sp>
        <p:nvSpPr>
          <p:cNvPr id="24" name="23 Recortar y redondear rectángulo de esquina sencilla"/>
          <p:cNvSpPr/>
          <p:nvPr/>
        </p:nvSpPr>
        <p:spPr>
          <a:xfrm>
            <a:off x="467544" y="4983558"/>
            <a:ext cx="1512168" cy="609751"/>
          </a:xfrm>
          <a:prstGeom prst="snipRoundRect">
            <a:avLst/>
          </a:prstGeom>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marL="342900" indent="-342900">
              <a:buAutoNum type="alphaLcParenR"/>
            </a:pPr>
            <a:r>
              <a:rPr lang="es-MX" sz="1400" dirty="0">
                <a:solidFill>
                  <a:schemeClr val="tx1">
                    <a:lumMod val="95000"/>
                    <a:lumOff val="5000"/>
                  </a:schemeClr>
                </a:solidFill>
              </a:rPr>
              <a:t>Consulta</a:t>
            </a:r>
            <a:endParaRPr lang="es-MX" sz="1400" dirty="0">
              <a:solidFill>
                <a:schemeClr val="tx1">
                  <a:lumMod val="95000"/>
                  <a:lumOff val="5000"/>
                </a:schemeClr>
              </a:solidFill>
            </a:endParaRPr>
          </a:p>
        </p:txBody>
      </p:sp>
      <p:sp>
        <p:nvSpPr>
          <p:cNvPr id="26" name="25 Rectángulo redondeado"/>
          <p:cNvSpPr/>
          <p:nvPr/>
        </p:nvSpPr>
        <p:spPr>
          <a:xfrm>
            <a:off x="6619445" y="4132398"/>
            <a:ext cx="2306788" cy="1381249"/>
          </a:xfrm>
          <a:prstGeom prst="roundRect">
            <a:avLst/>
          </a:prstGeom>
          <a:scene3d>
            <a:camera prst="orthographicFront"/>
            <a:lightRig rig="threePt" dir="t"/>
          </a:scene3d>
          <a:sp3d>
            <a:bevelT/>
          </a:sp3d>
        </p:spPr>
        <p:style>
          <a:lnRef idx="1">
            <a:schemeClr val="dk1"/>
          </a:lnRef>
          <a:fillRef idx="2">
            <a:schemeClr val="dk1"/>
          </a:fillRef>
          <a:effectRef idx="1">
            <a:schemeClr val="dk1"/>
          </a:effectRef>
          <a:fontRef idx="minor">
            <a:schemeClr val="dk1"/>
          </a:fontRef>
        </p:style>
        <p:txBody>
          <a:bodyPr rtlCol="0" anchor="ctr"/>
          <a:lstStyle/>
          <a:p>
            <a:r>
              <a:rPr lang="es-MX" sz="1600" dirty="0"/>
              <a:t>Informes y Estadísticas</a:t>
            </a:r>
          </a:p>
          <a:p>
            <a:pPr marL="285750" indent="-285750">
              <a:buFont typeface="Arial" pitchFamily="34" charset="0"/>
              <a:buChar char="•"/>
            </a:pPr>
            <a:r>
              <a:rPr lang="es-MX" sz="1600" dirty="0"/>
              <a:t>Estadísticas</a:t>
            </a:r>
          </a:p>
          <a:p>
            <a:pPr marL="285750" indent="-285750">
              <a:buFont typeface="Arial" pitchFamily="34" charset="0"/>
              <a:buChar char="•"/>
            </a:pPr>
            <a:r>
              <a:rPr lang="es-MX" sz="1600" dirty="0"/>
              <a:t>Cifras de Control</a:t>
            </a:r>
          </a:p>
          <a:p>
            <a:pPr marL="285750" indent="-285750">
              <a:buFont typeface="Arial" pitchFamily="34" charset="0"/>
              <a:buChar char="•"/>
            </a:pPr>
            <a:r>
              <a:rPr lang="es-MX" sz="1600" dirty="0"/>
              <a:t>Matriz de Riesgo</a:t>
            </a:r>
            <a:endParaRPr lang="es-MX" sz="1600" dirty="0"/>
          </a:p>
        </p:txBody>
      </p:sp>
      <p:sp>
        <p:nvSpPr>
          <p:cNvPr id="27" name="26 Flecha derecha"/>
          <p:cNvSpPr/>
          <p:nvPr/>
        </p:nvSpPr>
        <p:spPr>
          <a:xfrm>
            <a:off x="5776621" y="1718604"/>
            <a:ext cx="684076" cy="426343"/>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28" name="27 Flecha derecha"/>
          <p:cNvSpPr/>
          <p:nvPr/>
        </p:nvSpPr>
        <p:spPr>
          <a:xfrm rot="10800000">
            <a:off x="5789755" y="2837204"/>
            <a:ext cx="684076" cy="426343"/>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31" name="30 Flecha derecha"/>
          <p:cNvSpPr/>
          <p:nvPr/>
        </p:nvSpPr>
        <p:spPr>
          <a:xfrm>
            <a:off x="5776621" y="4081037"/>
            <a:ext cx="684076" cy="426343"/>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10840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a:xfrm>
            <a:off x="3491879" y="-99392"/>
            <a:ext cx="2592289"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2800" b="1" dirty="0" smtClean="0"/>
              <a:t>Temporalidad </a:t>
            </a:r>
            <a:r>
              <a:rPr lang="es-MX" sz="2800" dirty="0" smtClean="0"/>
              <a:t>de los informes</a:t>
            </a:r>
            <a:endParaRPr lang="es-MX" sz="2800" dirty="0">
              <a:ea typeface="Calibri"/>
              <a:cs typeface="Times New Roman"/>
            </a:endParaRPr>
          </a:p>
        </p:txBody>
      </p:sp>
      <p:sp>
        <p:nvSpPr>
          <p:cNvPr id="5" name="1 Título"/>
          <p:cNvSpPr>
            <a:spLocks noGrp="1"/>
          </p:cNvSpPr>
          <p:nvPr>
            <p:ph type="ctrTitle"/>
          </p:nvPr>
        </p:nvSpPr>
        <p:spPr>
          <a:xfrm>
            <a:off x="3710136" y="980728"/>
            <a:ext cx="5254352" cy="506487"/>
          </a:xfrm>
        </p:spPr>
        <p:txBody>
          <a:bodyPr>
            <a:normAutofit/>
          </a:bodyPr>
          <a:lstStyle/>
          <a:p>
            <a:pPr algn="r"/>
            <a:r>
              <a:rPr lang="es-MX" sz="1600" b="1" dirty="0" smtClean="0"/>
              <a:t>Artículo 80, LGPP</a:t>
            </a:r>
            <a:endParaRPr lang="es-MX" sz="1600" b="1" dirty="0"/>
          </a:p>
        </p:txBody>
      </p:sp>
      <p:sp>
        <p:nvSpPr>
          <p:cNvPr id="6" name="2 Subtítulo"/>
          <p:cNvSpPr>
            <a:spLocks noGrp="1"/>
          </p:cNvSpPr>
          <p:nvPr>
            <p:ph type="subTitle" idx="1"/>
          </p:nvPr>
        </p:nvSpPr>
        <p:spPr>
          <a:xfrm>
            <a:off x="251520" y="1052736"/>
            <a:ext cx="4392488" cy="360040"/>
          </a:xfrm>
        </p:spPr>
        <p:txBody>
          <a:bodyPr>
            <a:noAutofit/>
          </a:bodyPr>
          <a:lstStyle/>
          <a:p>
            <a:pPr algn="l"/>
            <a:r>
              <a:rPr lang="es-MX" sz="1800" b="1" dirty="0">
                <a:solidFill>
                  <a:schemeClr val="tx1"/>
                </a:solidFill>
              </a:rPr>
              <a:t>Informes de Precampaña </a:t>
            </a:r>
          </a:p>
        </p:txBody>
      </p:sp>
      <p:sp>
        <p:nvSpPr>
          <p:cNvPr id="8" name="7 Pentágono"/>
          <p:cNvSpPr/>
          <p:nvPr/>
        </p:nvSpPr>
        <p:spPr>
          <a:xfrm>
            <a:off x="302130" y="1505067"/>
            <a:ext cx="1512168" cy="936104"/>
          </a:xfrm>
          <a:prstGeom prst="homePlat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s-MX" sz="4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15</a:t>
            </a:r>
            <a:endPar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9" name="8 Pentágono"/>
          <p:cNvSpPr/>
          <p:nvPr/>
        </p:nvSpPr>
        <p:spPr>
          <a:xfrm>
            <a:off x="1814298" y="1515811"/>
            <a:ext cx="1512168" cy="936104"/>
          </a:xfrm>
          <a:prstGeom prst="homePlat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7</a:t>
            </a:r>
          </a:p>
        </p:txBody>
      </p:sp>
      <p:sp>
        <p:nvSpPr>
          <p:cNvPr id="10" name="9 Pentágono"/>
          <p:cNvSpPr/>
          <p:nvPr/>
        </p:nvSpPr>
        <p:spPr>
          <a:xfrm>
            <a:off x="3360715" y="1515811"/>
            <a:ext cx="1512168" cy="936104"/>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10</a:t>
            </a:r>
          </a:p>
        </p:txBody>
      </p:sp>
      <p:sp>
        <p:nvSpPr>
          <p:cNvPr id="11" name="10 Pentágono"/>
          <p:cNvSpPr/>
          <p:nvPr/>
        </p:nvSpPr>
        <p:spPr>
          <a:xfrm>
            <a:off x="4872883" y="1515811"/>
            <a:ext cx="1512168" cy="936104"/>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6</a:t>
            </a:r>
          </a:p>
        </p:txBody>
      </p:sp>
      <p:sp>
        <p:nvSpPr>
          <p:cNvPr id="12" name="11 Pentágono"/>
          <p:cNvSpPr/>
          <p:nvPr/>
        </p:nvSpPr>
        <p:spPr>
          <a:xfrm>
            <a:off x="6385051" y="1515811"/>
            <a:ext cx="1512168" cy="936104"/>
          </a:xfrm>
          <a:prstGeom prst="homePlat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4400" b="1" spc="5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9</a:t>
            </a:r>
            <a:endPar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13" name="12 Rectángulo"/>
          <p:cNvSpPr/>
          <p:nvPr/>
        </p:nvSpPr>
        <p:spPr>
          <a:xfrm>
            <a:off x="251520" y="2537028"/>
            <a:ext cx="1562778" cy="769441"/>
          </a:xfrm>
          <a:prstGeom prst="rect">
            <a:avLst/>
          </a:prstGeom>
        </p:spPr>
        <p:txBody>
          <a:bodyPr wrap="square">
            <a:spAutoFit/>
          </a:bodyPr>
          <a:lstStyle/>
          <a:p>
            <a:r>
              <a:rPr lang="es-MX" sz="1100" dirty="0"/>
              <a:t>Una vez entregados los informes </a:t>
            </a:r>
            <a:r>
              <a:rPr lang="es-MX" sz="1100" dirty="0" smtClean="0"/>
              <a:t>la UTF </a:t>
            </a:r>
            <a:r>
              <a:rPr lang="es-MX" sz="1100" dirty="0"/>
              <a:t>tendrá </a:t>
            </a:r>
            <a:r>
              <a:rPr lang="es-MX" sz="1100" dirty="0" smtClean="0"/>
              <a:t>quince </a:t>
            </a:r>
            <a:r>
              <a:rPr lang="es-MX" sz="1100" dirty="0"/>
              <a:t>días para </a:t>
            </a:r>
            <a:r>
              <a:rPr lang="es-MX" sz="1100" dirty="0" smtClean="0"/>
              <a:t>su revisión.</a:t>
            </a:r>
            <a:endParaRPr lang="es-MX" sz="1100" dirty="0"/>
          </a:p>
        </p:txBody>
      </p:sp>
      <p:sp>
        <p:nvSpPr>
          <p:cNvPr id="14" name="13 Rectángulo"/>
          <p:cNvSpPr/>
          <p:nvPr/>
        </p:nvSpPr>
        <p:spPr>
          <a:xfrm>
            <a:off x="1797937" y="2537028"/>
            <a:ext cx="1562778" cy="1107996"/>
          </a:xfrm>
          <a:prstGeom prst="rect">
            <a:avLst/>
          </a:prstGeom>
        </p:spPr>
        <p:txBody>
          <a:bodyPr wrap="square">
            <a:spAutoFit/>
          </a:bodyPr>
          <a:lstStyle/>
          <a:p>
            <a:r>
              <a:rPr lang="es-MX" sz="1100" dirty="0" smtClean="0"/>
              <a:t>UTF informará </a:t>
            </a:r>
            <a:r>
              <a:rPr lang="es-MX" sz="1100" dirty="0"/>
              <a:t>a los </a:t>
            </a:r>
            <a:r>
              <a:rPr lang="es-MX" sz="1100" dirty="0" smtClean="0"/>
              <a:t>partidos los errores </a:t>
            </a:r>
            <a:r>
              <a:rPr lang="es-MX" sz="1100" dirty="0"/>
              <a:t>u omisiones </a:t>
            </a:r>
            <a:r>
              <a:rPr lang="es-MX" sz="1100" dirty="0" smtClean="0"/>
              <a:t>y </a:t>
            </a:r>
            <a:r>
              <a:rPr lang="es-MX" sz="1100" dirty="0"/>
              <a:t>los prevendrá para que en </a:t>
            </a:r>
            <a:r>
              <a:rPr lang="es-MX" sz="1100" dirty="0" smtClean="0"/>
              <a:t>siete </a:t>
            </a:r>
            <a:r>
              <a:rPr lang="es-MX" sz="1100" dirty="0"/>
              <a:t>días </a:t>
            </a:r>
            <a:r>
              <a:rPr lang="es-MX" sz="1100" dirty="0" smtClean="0"/>
              <a:t>presente </a:t>
            </a:r>
            <a:r>
              <a:rPr lang="es-MX" sz="1100" dirty="0"/>
              <a:t>las </a:t>
            </a:r>
            <a:r>
              <a:rPr lang="es-MX" sz="1100" dirty="0" smtClean="0"/>
              <a:t>aclaraciones.</a:t>
            </a:r>
            <a:endParaRPr lang="es-MX" sz="1100" dirty="0"/>
          </a:p>
        </p:txBody>
      </p:sp>
      <p:sp>
        <p:nvSpPr>
          <p:cNvPr id="15" name="14 Rectángulo"/>
          <p:cNvSpPr/>
          <p:nvPr/>
        </p:nvSpPr>
        <p:spPr>
          <a:xfrm>
            <a:off x="3372547" y="2537028"/>
            <a:ext cx="1562778" cy="938719"/>
          </a:xfrm>
          <a:prstGeom prst="rect">
            <a:avLst/>
          </a:prstGeom>
        </p:spPr>
        <p:txBody>
          <a:bodyPr wrap="square">
            <a:spAutoFit/>
          </a:bodyPr>
          <a:lstStyle/>
          <a:p>
            <a:r>
              <a:rPr lang="es-MX" sz="1100" dirty="0" smtClean="0"/>
              <a:t>UTF contará </a:t>
            </a:r>
            <a:r>
              <a:rPr lang="es-MX" sz="1100" dirty="0"/>
              <a:t>con </a:t>
            </a:r>
            <a:r>
              <a:rPr lang="es-MX" sz="1100" dirty="0" smtClean="0"/>
              <a:t>diez </a:t>
            </a:r>
            <a:r>
              <a:rPr lang="es-MX" sz="1100" dirty="0"/>
              <a:t>días para emitir el dictamen </a:t>
            </a:r>
            <a:r>
              <a:rPr lang="es-MX" sz="1100" dirty="0" smtClean="0"/>
              <a:t>consolidado y el </a:t>
            </a:r>
            <a:r>
              <a:rPr lang="es-MX" sz="1100" dirty="0"/>
              <a:t>proyecto de </a:t>
            </a:r>
            <a:r>
              <a:rPr lang="es-MX" sz="1100" dirty="0" smtClean="0"/>
              <a:t>resolución.</a:t>
            </a:r>
            <a:endParaRPr lang="es-MX" sz="1100" dirty="0"/>
          </a:p>
        </p:txBody>
      </p:sp>
      <p:sp>
        <p:nvSpPr>
          <p:cNvPr id="16" name="15 Rectángulo"/>
          <p:cNvSpPr/>
          <p:nvPr/>
        </p:nvSpPr>
        <p:spPr>
          <a:xfrm>
            <a:off x="4872883" y="2537028"/>
            <a:ext cx="1562778" cy="938719"/>
          </a:xfrm>
          <a:prstGeom prst="rect">
            <a:avLst/>
          </a:prstGeom>
        </p:spPr>
        <p:txBody>
          <a:bodyPr wrap="square">
            <a:spAutoFit/>
          </a:bodyPr>
          <a:lstStyle/>
          <a:p>
            <a:r>
              <a:rPr lang="es-MX" sz="1100" dirty="0"/>
              <a:t>La Comisión de Fiscalización contará con seis días para aprobar los proyectos emitidos por la </a:t>
            </a:r>
            <a:r>
              <a:rPr lang="es-MX" sz="1100" dirty="0" smtClean="0"/>
              <a:t>UTF.</a:t>
            </a:r>
            <a:endParaRPr lang="es-MX" sz="1100" dirty="0"/>
          </a:p>
        </p:txBody>
      </p:sp>
      <p:sp>
        <p:nvSpPr>
          <p:cNvPr id="17" name="16 Rectángulo"/>
          <p:cNvSpPr/>
          <p:nvPr/>
        </p:nvSpPr>
        <p:spPr>
          <a:xfrm>
            <a:off x="6435660" y="2562289"/>
            <a:ext cx="2528827" cy="938719"/>
          </a:xfrm>
          <a:prstGeom prst="rect">
            <a:avLst/>
          </a:prstGeom>
        </p:spPr>
        <p:txBody>
          <a:bodyPr wrap="square">
            <a:spAutoFit/>
          </a:bodyPr>
          <a:lstStyle/>
          <a:p>
            <a:r>
              <a:rPr lang="es-MX" sz="1100" dirty="0" smtClean="0"/>
              <a:t>Comisión </a:t>
            </a:r>
            <a:r>
              <a:rPr lang="es-MX" sz="1100" dirty="0"/>
              <a:t>de Fiscalización presentará en un plazo de </a:t>
            </a:r>
            <a:r>
              <a:rPr lang="es-MX" sz="1100" dirty="0" smtClean="0"/>
              <a:t>72 </a:t>
            </a:r>
            <a:r>
              <a:rPr lang="es-MX" sz="1100" dirty="0"/>
              <a:t>horas el proyecto ante el Consejo General, el cual contará con un plazo de </a:t>
            </a:r>
            <a:r>
              <a:rPr lang="es-MX" sz="1100" dirty="0" smtClean="0"/>
              <a:t>6 días</a:t>
            </a:r>
            <a:r>
              <a:rPr lang="es-MX" sz="1100" dirty="0"/>
              <a:t>, para su discusión y aprobación. </a:t>
            </a:r>
          </a:p>
        </p:txBody>
      </p:sp>
      <p:sp>
        <p:nvSpPr>
          <p:cNvPr id="18" name="17 Elipse"/>
          <p:cNvSpPr/>
          <p:nvPr/>
        </p:nvSpPr>
        <p:spPr>
          <a:xfrm>
            <a:off x="8100392" y="1587819"/>
            <a:ext cx="864096" cy="864096"/>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s-MX"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47</a:t>
            </a:r>
          </a:p>
          <a:p>
            <a:pPr algn="ctr"/>
            <a:r>
              <a:rPr lang="es-MX"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días</a:t>
            </a:r>
            <a:endParaRPr lang="es-MX"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19" name="2 Subtítulo"/>
          <p:cNvSpPr txBox="1">
            <a:spLocks/>
          </p:cNvSpPr>
          <p:nvPr/>
        </p:nvSpPr>
        <p:spPr>
          <a:xfrm>
            <a:off x="251520" y="3722798"/>
            <a:ext cx="4392488" cy="36004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s-MX" sz="1800" b="1" dirty="0">
                <a:solidFill>
                  <a:schemeClr val="tx1"/>
                </a:solidFill>
              </a:rPr>
              <a:t>Informes de Campaña </a:t>
            </a:r>
          </a:p>
        </p:txBody>
      </p:sp>
      <p:sp>
        <p:nvSpPr>
          <p:cNvPr id="20" name="19 Pentágono"/>
          <p:cNvSpPr/>
          <p:nvPr/>
        </p:nvSpPr>
        <p:spPr>
          <a:xfrm>
            <a:off x="302130" y="4216110"/>
            <a:ext cx="1512168" cy="936104"/>
          </a:xfrm>
          <a:prstGeom prst="homePlat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s-MX" sz="4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10</a:t>
            </a:r>
            <a:endPar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21" name="20 Pentágono"/>
          <p:cNvSpPr/>
          <p:nvPr/>
        </p:nvSpPr>
        <p:spPr>
          <a:xfrm>
            <a:off x="1814298" y="4226854"/>
            <a:ext cx="1512168" cy="936104"/>
          </a:xfrm>
          <a:prstGeom prst="homePlat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MX" sz="4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5</a:t>
            </a:r>
            <a:endPar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22" name="21 Pentágono"/>
          <p:cNvSpPr/>
          <p:nvPr/>
        </p:nvSpPr>
        <p:spPr>
          <a:xfrm>
            <a:off x="3360715" y="4226854"/>
            <a:ext cx="1512168" cy="936104"/>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10</a:t>
            </a:r>
          </a:p>
        </p:txBody>
      </p:sp>
      <p:sp>
        <p:nvSpPr>
          <p:cNvPr id="23" name="22 Pentágono"/>
          <p:cNvSpPr/>
          <p:nvPr/>
        </p:nvSpPr>
        <p:spPr>
          <a:xfrm>
            <a:off x="4872883" y="4226854"/>
            <a:ext cx="1512168" cy="936104"/>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6</a:t>
            </a:r>
          </a:p>
        </p:txBody>
      </p:sp>
      <p:sp>
        <p:nvSpPr>
          <p:cNvPr id="24" name="23 Pentágono"/>
          <p:cNvSpPr/>
          <p:nvPr/>
        </p:nvSpPr>
        <p:spPr>
          <a:xfrm>
            <a:off x="6385051" y="4226854"/>
            <a:ext cx="1512168" cy="936104"/>
          </a:xfrm>
          <a:prstGeom prst="homePlat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4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6</a:t>
            </a:r>
            <a:endParaRPr lang="es-MX"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25" name="24 Rectángulo"/>
          <p:cNvSpPr/>
          <p:nvPr/>
        </p:nvSpPr>
        <p:spPr>
          <a:xfrm>
            <a:off x="251520" y="5248071"/>
            <a:ext cx="1562778" cy="1277273"/>
          </a:xfrm>
          <a:prstGeom prst="rect">
            <a:avLst/>
          </a:prstGeom>
        </p:spPr>
        <p:txBody>
          <a:bodyPr wrap="square">
            <a:spAutoFit/>
          </a:bodyPr>
          <a:lstStyle/>
          <a:p>
            <a:r>
              <a:rPr lang="es-MX" sz="1100" dirty="0"/>
              <a:t>Una vez entregados los informes de gastos de precampaña, la </a:t>
            </a:r>
            <a:r>
              <a:rPr lang="es-MX" sz="1100" dirty="0" smtClean="0"/>
              <a:t>UTF </a:t>
            </a:r>
            <a:r>
              <a:rPr lang="es-MX" sz="1100" dirty="0"/>
              <a:t>contará con diez días para revisar la documentación </a:t>
            </a:r>
            <a:r>
              <a:rPr lang="es-MX" sz="1100" dirty="0" smtClean="0"/>
              <a:t>presentada </a:t>
            </a:r>
            <a:endParaRPr lang="es-MX" sz="1100" dirty="0"/>
          </a:p>
        </p:txBody>
      </p:sp>
      <p:sp>
        <p:nvSpPr>
          <p:cNvPr id="26" name="25 Rectángulo"/>
          <p:cNvSpPr/>
          <p:nvPr/>
        </p:nvSpPr>
        <p:spPr>
          <a:xfrm>
            <a:off x="1797937" y="5248071"/>
            <a:ext cx="1562778" cy="1107996"/>
          </a:xfrm>
          <a:prstGeom prst="rect">
            <a:avLst/>
          </a:prstGeom>
        </p:spPr>
        <p:txBody>
          <a:bodyPr wrap="square">
            <a:spAutoFit/>
          </a:bodyPr>
          <a:lstStyle/>
          <a:p>
            <a:r>
              <a:rPr lang="es-MX" sz="1100" dirty="0" smtClean="0"/>
              <a:t>UTF informará </a:t>
            </a:r>
            <a:r>
              <a:rPr lang="es-MX" sz="1100" dirty="0"/>
              <a:t>a los </a:t>
            </a:r>
            <a:r>
              <a:rPr lang="es-MX" sz="1100" dirty="0" smtClean="0"/>
              <a:t>partidos la </a:t>
            </a:r>
            <a:r>
              <a:rPr lang="es-MX" sz="1100" dirty="0"/>
              <a:t>existencia de errores u omisiones </a:t>
            </a:r>
            <a:r>
              <a:rPr lang="es-MX" sz="1100" dirty="0" smtClean="0"/>
              <a:t>y </a:t>
            </a:r>
            <a:r>
              <a:rPr lang="es-MX" sz="1100" dirty="0"/>
              <a:t>los prevendrá para que en </a:t>
            </a:r>
            <a:r>
              <a:rPr lang="es-MX" sz="1100" dirty="0" smtClean="0"/>
              <a:t>cinco días presente </a:t>
            </a:r>
            <a:r>
              <a:rPr lang="es-MX" sz="1100" dirty="0"/>
              <a:t>las </a:t>
            </a:r>
            <a:r>
              <a:rPr lang="es-MX" sz="1100" dirty="0" smtClean="0"/>
              <a:t>aclaraciones.</a:t>
            </a:r>
            <a:endParaRPr lang="es-MX" sz="1100" dirty="0"/>
          </a:p>
        </p:txBody>
      </p:sp>
      <p:sp>
        <p:nvSpPr>
          <p:cNvPr id="27" name="26 Rectángulo"/>
          <p:cNvSpPr/>
          <p:nvPr/>
        </p:nvSpPr>
        <p:spPr>
          <a:xfrm>
            <a:off x="3372547" y="5248071"/>
            <a:ext cx="1562778" cy="938719"/>
          </a:xfrm>
          <a:prstGeom prst="rect">
            <a:avLst/>
          </a:prstGeom>
        </p:spPr>
        <p:txBody>
          <a:bodyPr wrap="square">
            <a:spAutoFit/>
          </a:bodyPr>
          <a:lstStyle/>
          <a:p>
            <a:r>
              <a:rPr lang="es-MX" sz="1100" dirty="0" smtClean="0"/>
              <a:t>UTF contará </a:t>
            </a:r>
            <a:r>
              <a:rPr lang="es-MX" sz="1100" dirty="0"/>
              <a:t>con </a:t>
            </a:r>
            <a:r>
              <a:rPr lang="es-MX" sz="1100" dirty="0" smtClean="0"/>
              <a:t>diez </a:t>
            </a:r>
            <a:r>
              <a:rPr lang="es-MX" sz="1100" dirty="0"/>
              <a:t>días para emitir el dictamen </a:t>
            </a:r>
            <a:r>
              <a:rPr lang="es-MX" sz="1100" dirty="0" smtClean="0"/>
              <a:t>consolidado y el </a:t>
            </a:r>
            <a:r>
              <a:rPr lang="es-MX" sz="1100" dirty="0"/>
              <a:t>proyecto de </a:t>
            </a:r>
            <a:r>
              <a:rPr lang="es-MX" sz="1100" dirty="0" smtClean="0"/>
              <a:t>resolución.</a:t>
            </a:r>
            <a:endParaRPr lang="es-MX" sz="1100" dirty="0"/>
          </a:p>
        </p:txBody>
      </p:sp>
      <p:sp>
        <p:nvSpPr>
          <p:cNvPr id="28" name="27 Rectángulo"/>
          <p:cNvSpPr/>
          <p:nvPr/>
        </p:nvSpPr>
        <p:spPr>
          <a:xfrm>
            <a:off x="4872883" y="5248071"/>
            <a:ext cx="1562778" cy="938719"/>
          </a:xfrm>
          <a:prstGeom prst="rect">
            <a:avLst/>
          </a:prstGeom>
        </p:spPr>
        <p:txBody>
          <a:bodyPr wrap="square">
            <a:spAutoFit/>
          </a:bodyPr>
          <a:lstStyle/>
          <a:p>
            <a:r>
              <a:rPr lang="es-MX" sz="1100" dirty="0"/>
              <a:t>La Comisión de Fiscalización contará con seis días para aprobar los proyectos emitidos por la </a:t>
            </a:r>
            <a:r>
              <a:rPr lang="es-MX" sz="1100" dirty="0" smtClean="0"/>
              <a:t>UTF.</a:t>
            </a:r>
            <a:endParaRPr lang="es-MX" sz="1100" dirty="0"/>
          </a:p>
        </p:txBody>
      </p:sp>
      <p:sp>
        <p:nvSpPr>
          <p:cNvPr id="29" name="28 Rectángulo"/>
          <p:cNvSpPr/>
          <p:nvPr/>
        </p:nvSpPr>
        <p:spPr>
          <a:xfrm>
            <a:off x="6435660" y="5248071"/>
            <a:ext cx="2528827" cy="938719"/>
          </a:xfrm>
          <a:prstGeom prst="rect">
            <a:avLst/>
          </a:prstGeom>
        </p:spPr>
        <p:txBody>
          <a:bodyPr wrap="square">
            <a:spAutoFit/>
          </a:bodyPr>
          <a:lstStyle/>
          <a:p>
            <a:r>
              <a:rPr lang="es-MX" sz="1100" dirty="0"/>
              <a:t>Una vez aprobado </a:t>
            </a:r>
            <a:r>
              <a:rPr lang="es-MX" sz="1100" dirty="0" smtClean="0"/>
              <a:t>la </a:t>
            </a:r>
            <a:r>
              <a:rPr lang="es-MX" sz="1100" dirty="0"/>
              <a:t>Comisión de </a:t>
            </a:r>
            <a:r>
              <a:rPr lang="es-MX" sz="1100" dirty="0" smtClean="0"/>
              <a:t>Fiscalización someterá </a:t>
            </a:r>
            <a:r>
              <a:rPr lang="es-MX" sz="1100" dirty="0"/>
              <a:t>a consideración del Consejo General los proyectos para que éstos sean votados en un término improrrogable de seis días. </a:t>
            </a:r>
          </a:p>
        </p:txBody>
      </p:sp>
      <p:sp>
        <p:nvSpPr>
          <p:cNvPr id="30" name="29 Elipse"/>
          <p:cNvSpPr/>
          <p:nvPr/>
        </p:nvSpPr>
        <p:spPr>
          <a:xfrm>
            <a:off x="8100392" y="4298862"/>
            <a:ext cx="864096" cy="864096"/>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s-MX"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37</a:t>
            </a:r>
          </a:p>
          <a:p>
            <a:pPr algn="ctr"/>
            <a:r>
              <a:rPr lang="es-MX"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días</a:t>
            </a:r>
            <a:endParaRPr lang="es-MX"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32791302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a:xfrm>
            <a:off x="685800" y="2492896"/>
            <a:ext cx="7772400" cy="1470025"/>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s-MX"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¡Muchas gracias!</a:t>
            </a:r>
            <a:endParaRPr lang="es-MX"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87292537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1855</Words>
  <Application>Microsoft Office PowerPoint</Application>
  <PresentationFormat>Presentación en pantalla (4:3)</PresentationFormat>
  <Paragraphs>213</Paragraphs>
  <Slides>12</Slides>
  <Notes>11</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Presentación de PowerPoint</vt:lpstr>
      <vt:lpstr>Principales reformas electorales en México</vt:lpstr>
      <vt:lpstr>Organización y estructura</vt:lpstr>
      <vt:lpstr>Organización y estructura</vt:lpstr>
      <vt:lpstr>Fiscalización Nacional</vt:lpstr>
      <vt:lpstr>Elecciones 2015</vt:lpstr>
      <vt:lpstr>Proyecciones de informes de precampaña y campaña</vt:lpstr>
      <vt:lpstr>Presentación de PowerPoint</vt:lpstr>
      <vt:lpstr>Presentación de PowerPoint</vt:lpstr>
      <vt:lpstr>Presentación de PowerPoint</vt:lpstr>
      <vt:lpstr>Artículo 80, LGPP</vt:lpstr>
      <vt:lpstr>¡Muchas gracias!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IFE</dc:creator>
  <cp:lastModifiedBy>IFE</cp:lastModifiedBy>
  <cp:revision>31</cp:revision>
  <dcterms:created xsi:type="dcterms:W3CDTF">2014-08-08T20:45:05Z</dcterms:created>
  <dcterms:modified xsi:type="dcterms:W3CDTF">2014-08-12T04:14:06Z</dcterms:modified>
</cp:coreProperties>
</file>