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96" r:id="rId2"/>
    <p:sldId id="379" r:id="rId3"/>
    <p:sldId id="408" r:id="rId4"/>
    <p:sldId id="359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FFFF"/>
    <a:srgbClr val="472941"/>
    <a:srgbClr val="F3D6AB"/>
    <a:srgbClr val="D2C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1" autoAdjust="0"/>
    <p:restoredTop sz="96433" autoAdjust="0"/>
  </p:normalViewPr>
  <p:slideViewPr>
    <p:cSldViewPr snapToGrid="0">
      <p:cViewPr varScale="1">
        <p:scale>
          <a:sx n="86" d="100"/>
          <a:sy n="86" d="100"/>
        </p:scale>
        <p:origin x="696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473C7C3-F205-42F1-B9EA-FA4B3EC18442}" type="datetimeFigureOut">
              <a:rPr lang="es-MX" smtClean="0"/>
              <a:t>18/05/2015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2" y="8829970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9" y="8829970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9FBB8E2-4587-442F-941A-7C62E94237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6791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57F7993-C043-4F83-A809-117438D43609}" type="datetimeFigureOut">
              <a:rPr lang="es-MX" smtClean="0"/>
              <a:t>18/05/2015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" y="8829970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9" y="8829970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EEF7C731-6F51-4C6B-BAEC-B63419B2E44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11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2" name="Rectángulo 1"/>
          <p:cNvSpPr/>
          <p:nvPr userDrawn="1"/>
        </p:nvSpPr>
        <p:spPr>
          <a:xfrm>
            <a:off x="977973" y="1849968"/>
            <a:ext cx="7128933" cy="3158065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518625" y="3455192"/>
            <a:ext cx="599651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 userDrawn="1"/>
        </p:nvSpPr>
        <p:spPr>
          <a:xfrm>
            <a:off x="1727200" y="2017092"/>
            <a:ext cx="568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s-MX" sz="28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n-ea"/>
                <a:cs typeface="+mn-cs"/>
              </a:rPr>
              <a:t>Reuniones Regionales de </a:t>
            </a:r>
          </a:p>
          <a:p>
            <a:pPr marL="0" algn="ctr" defTabSz="914400" rtl="0" eaLnBrk="1" latinLnBrk="0" hangingPunct="1"/>
            <a:r>
              <a:rPr lang="es-MX" sz="28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n-ea"/>
                <a:cs typeface="+mn-cs"/>
              </a:rPr>
              <a:t>Juntas Ejecutivas Locales y Distritales</a:t>
            </a: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2380578" y="3649923"/>
            <a:ext cx="4351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kern="1200" dirty="0" smtClean="0">
                <a:solidFill>
                  <a:schemeClr val="accent6"/>
                </a:solidFill>
                <a:latin typeface="Georgia" panose="02040502050405020303" pitchFamily="18" charset="0"/>
                <a:ea typeface="+mn-ea"/>
                <a:cs typeface="+mn-cs"/>
              </a:rPr>
              <a:t>Proceso Electoral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kern="1200" dirty="0" smtClean="0">
                <a:solidFill>
                  <a:schemeClr val="accent6"/>
                </a:solidFill>
                <a:latin typeface="Georgia" panose="02040502050405020303" pitchFamily="18" charset="0"/>
                <a:ea typeface="+mn-ea"/>
                <a:cs typeface="+mn-cs"/>
              </a:rPr>
              <a:t>2014-2015</a:t>
            </a:r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73" y="5009153"/>
            <a:ext cx="2768604" cy="190797"/>
          </a:xfrm>
          <a:prstGeom prst="rect">
            <a:avLst/>
          </a:prstGeom>
        </p:spPr>
      </p:pic>
      <p:sp>
        <p:nvSpPr>
          <p:cNvPr id="13" name="Rectángulo 12"/>
          <p:cNvSpPr/>
          <p:nvPr userDrawn="1"/>
        </p:nvSpPr>
        <p:spPr>
          <a:xfrm>
            <a:off x="3664023" y="5008033"/>
            <a:ext cx="4442883" cy="1907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2731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1728"/>
            <a:ext cx="6943725" cy="4791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Título una línea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9941" y="1118124"/>
            <a:ext cx="8384117" cy="4351338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Segundo nivel</a:t>
            </a:r>
          </a:p>
          <a:p>
            <a:pPr lvl="1"/>
            <a:r>
              <a:rPr lang="es-ES" dirty="0" smtClean="0"/>
              <a:t>Tercer nivel</a:t>
            </a:r>
          </a:p>
          <a:p>
            <a:pPr lvl="2"/>
            <a:r>
              <a:rPr lang="es-ES" dirty="0" smtClean="0"/>
              <a:t>Cuarto nivel</a:t>
            </a:r>
          </a:p>
          <a:p>
            <a:pPr lvl="3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342900" y="853542"/>
            <a:ext cx="6943725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61328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850BF-AB83-47F1-A051-9A067405A03B}" type="slidenum">
              <a:rPr lang="es-MX" smtClean="0"/>
              <a:pPr/>
              <a:t>‹Nº›</a:t>
            </a:fld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114" y="258014"/>
            <a:ext cx="1596058" cy="48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38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1727"/>
            <a:ext cx="6943725" cy="7873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Título una línea</a:t>
            </a:r>
            <a:br>
              <a:rPr lang="es-ES" dirty="0" smtClean="0"/>
            </a:br>
            <a:r>
              <a:rPr lang="es-ES" dirty="0" smtClean="0"/>
              <a:t>Título una línea</a:t>
            </a:r>
            <a:br>
              <a:rPr lang="es-E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941" y="1415423"/>
            <a:ext cx="8384117" cy="4351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69" y="-97418"/>
            <a:ext cx="1194797" cy="923252"/>
          </a:xfrm>
          <a:prstGeom prst="rect">
            <a:avLst/>
          </a:prstGeom>
        </p:spPr>
      </p:pic>
      <p:cxnSp>
        <p:nvCxnSpPr>
          <p:cNvPr id="9" name="Conector recto 8"/>
          <p:cNvCxnSpPr/>
          <p:nvPr userDrawn="1"/>
        </p:nvCxnSpPr>
        <p:spPr>
          <a:xfrm>
            <a:off x="342900" y="1160990"/>
            <a:ext cx="6943725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6007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850BF-AB83-47F1-A051-9A067405A03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5024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1728"/>
            <a:ext cx="6943725" cy="4791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Título una línea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9941" y="1118124"/>
            <a:ext cx="8384117" cy="4351338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Segundo nivel</a:t>
            </a:r>
          </a:p>
          <a:p>
            <a:pPr lvl="1"/>
            <a:r>
              <a:rPr lang="es-ES" dirty="0" smtClean="0"/>
              <a:t>Tercer nivel</a:t>
            </a:r>
          </a:p>
          <a:p>
            <a:pPr lvl="2"/>
            <a:r>
              <a:rPr lang="es-ES" dirty="0" smtClean="0"/>
              <a:t>Cuarto nivel</a:t>
            </a:r>
          </a:p>
          <a:p>
            <a:pPr lvl="3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342900" y="853542"/>
            <a:ext cx="6943725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8450" y="6561139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850BF-AB83-47F1-A051-9A067405A03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702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1728"/>
            <a:ext cx="6943725" cy="4791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Título una línea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9941" y="1118124"/>
            <a:ext cx="8384117" cy="4351338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Segundo nivel</a:t>
            </a:r>
          </a:p>
          <a:p>
            <a:pPr lvl="1"/>
            <a:r>
              <a:rPr lang="es-ES" dirty="0" smtClean="0"/>
              <a:t>Tercer nivel</a:t>
            </a:r>
          </a:p>
          <a:p>
            <a:pPr lvl="2"/>
            <a:r>
              <a:rPr lang="es-ES" dirty="0" smtClean="0"/>
              <a:t>Cuarto nivel</a:t>
            </a:r>
          </a:p>
          <a:p>
            <a:pPr lvl="3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69" y="-97418"/>
            <a:ext cx="1194797" cy="92325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6007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850BF-AB83-47F1-A051-9A067405A03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7582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1727"/>
            <a:ext cx="6943725" cy="7873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Título una línea</a:t>
            </a:r>
            <a:br>
              <a:rPr lang="es-ES" dirty="0" smtClean="0"/>
            </a:br>
            <a:r>
              <a:rPr lang="es-ES" dirty="0" smtClean="0"/>
              <a:t>Título una línea</a:t>
            </a:r>
            <a:br>
              <a:rPr lang="es-E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941" y="1415423"/>
            <a:ext cx="8384117" cy="4351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342900" y="1160990"/>
            <a:ext cx="6943725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38925" y="656007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850BF-AB83-47F1-A051-9A067405A03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73429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623888" y="1709739"/>
            <a:ext cx="7886700" cy="2852737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3162" y="2179637"/>
            <a:ext cx="7337426" cy="972609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</a:t>
            </a:r>
            <a:br>
              <a:rPr lang="es-ES" dirty="0" smtClean="0"/>
            </a:br>
            <a:r>
              <a:rPr lang="es-ES" dirty="0" smtClean="0"/>
              <a:t>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162" y="3632734"/>
            <a:ext cx="5159905" cy="89693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1173162" y="3407833"/>
            <a:ext cx="599651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 userDrawn="1"/>
        </p:nvSpPr>
        <p:spPr>
          <a:xfrm>
            <a:off x="623888" y="4562476"/>
            <a:ext cx="7886700" cy="941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66398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892" y="273582"/>
            <a:ext cx="6943725" cy="1014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932"/>
            <a:ext cx="2813050" cy="24341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2686050" y="6620932"/>
            <a:ext cx="6457950" cy="243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3" name="Conector recto 12"/>
          <p:cNvCxnSpPr/>
          <p:nvPr userDrawn="1"/>
        </p:nvCxnSpPr>
        <p:spPr>
          <a:xfrm>
            <a:off x="342900" y="1296453"/>
            <a:ext cx="6943725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69" y="-97418"/>
            <a:ext cx="1194797" cy="9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97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9497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365126"/>
            <a:ext cx="8576733" cy="1014941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724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844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4432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29924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365126"/>
            <a:ext cx="8576733" cy="1014941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86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8505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201-5AE2-4C6B-BE91-14C2B27688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4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733" y="1825625"/>
            <a:ext cx="85767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850BF-AB83-47F1-A051-9A067405A03B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342900" y="322791"/>
            <a:ext cx="6943725" cy="7873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1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769" r:id="rId4"/>
    <p:sldLayoutId id="2147483771" r:id="rId5"/>
    <p:sldLayoutId id="2147483770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77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6.xml"/><Relationship Id="rId7" Type="http://schemas.openxmlformats.org/officeDocument/2006/relationships/slide" Target="slide1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10" Type="http://schemas.openxmlformats.org/officeDocument/2006/relationships/slide" Target="slide3.xml"/><Relationship Id="rId4" Type="http://schemas.openxmlformats.org/officeDocument/2006/relationships/slide" Target="slide7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400" dirty="0" smtClean="0"/>
              <a:t>Proceso Electoral Federal</a:t>
            </a:r>
            <a:endParaRPr lang="es-MX" sz="1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071660" y="3449854"/>
            <a:ext cx="5159905" cy="788191"/>
          </a:xfrm>
        </p:spPr>
        <p:txBody>
          <a:bodyPr>
            <a:noAutofit/>
          </a:bodyPr>
          <a:lstStyle/>
          <a:p>
            <a:pPr algn="ctr"/>
            <a:r>
              <a:rPr lang="es-MX" sz="1800" dirty="0" smtClean="0"/>
              <a:t>Taller para periodistas</a:t>
            </a:r>
            <a:endParaRPr lang="es-MX" sz="1800" dirty="0"/>
          </a:p>
          <a:p>
            <a:pPr algn="r"/>
            <a:r>
              <a:rPr lang="es-MX" sz="1800" dirty="0" smtClean="0"/>
              <a:t>Mayo 2015</a:t>
            </a:r>
            <a:endParaRPr lang="es-MX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36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2</a:t>
            </a:fld>
            <a:endParaRPr lang="es-MX" dirty="0"/>
          </a:p>
        </p:txBody>
      </p:sp>
      <p:grpSp>
        <p:nvGrpSpPr>
          <p:cNvPr id="7" name="Agrupar 35"/>
          <p:cNvGrpSpPr/>
          <p:nvPr/>
        </p:nvGrpSpPr>
        <p:grpSpPr>
          <a:xfrm>
            <a:off x="243384" y="2192838"/>
            <a:ext cx="8646674" cy="2467544"/>
            <a:chOff x="127970" y="2299371"/>
            <a:chExt cx="8646674" cy="2467544"/>
          </a:xfrm>
        </p:grpSpPr>
        <p:cxnSp>
          <p:nvCxnSpPr>
            <p:cNvPr id="8" name="Conector recto de flecha 7"/>
            <p:cNvCxnSpPr/>
            <p:nvPr/>
          </p:nvCxnSpPr>
          <p:spPr>
            <a:xfrm flipV="1">
              <a:off x="521007" y="3495370"/>
              <a:ext cx="8079073" cy="25943"/>
            </a:xfrm>
            <a:prstGeom prst="straightConnector1">
              <a:avLst/>
            </a:prstGeom>
            <a:ln w="28575" cmpd="sng">
              <a:prstDash val="solid"/>
              <a:headEnd type="oval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hlinkClick r:id="rId2" action="ppaction://hlinksldjump"/>
            </p:cNvPr>
            <p:cNvSpPr/>
            <p:nvPr/>
          </p:nvSpPr>
          <p:spPr>
            <a:xfrm>
              <a:off x="339562" y="3326072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Elipse 9">
              <a:hlinkClick r:id="rId3" action="ppaction://hlinksldjump"/>
            </p:cNvPr>
            <p:cNvSpPr/>
            <p:nvPr/>
          </p:nvSpPr>
          <p:spPr>
            <a:xfrm>
              <a:off x="1657682" y="3232559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Elipse 10">
              <a:hlinkClick r:id="rId4" action="ppaction://hlinksldjump"/>
            </p:cNvPr>
            <p:cNvSpPr/>
            <p:nvPr/>
          </p:nvSpPr>
          <p:spPr>
            <a:xfrm>
              <a:off x="2794038" y="3406343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1">
              <a:hlinkClick r:id="rId5" action="ppaction://hlinksldjump"/>
            </p:cNvPr>
            <p:cNvSpPr/>
            <p:nvPr/>
          </p:nvSpPr>
          <p:spPr>
            <a:xfrm>
              <a:off x="3943695" y="3200469"/>
              <a:ext cx="473247" cy="47585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Elipse 12">
              <a:hlinkClick r:id="rId6" action="ppaction://hlinksldjump"/>
            </p:cNvPr>
            <p:cNvSpPr/>
            <p:nvPr/>
          </p:nvSpPr>
          <p:spPr>
            <a:xfrm>
              <a:off x="5272516" y="3400990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Elipse 13">
              <a:hlinkClick r:id="rId7" action="ppaction://hlinksldjump"/>
            </p:cNvPr>
            <p:cNvSpPr/>
            <p:nvPr/>
          </p:nvSpPr>
          <p:spPr>
            <a:xfrm>
              <a:off x="6368726" y="3227206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Elipse 14">
              <a:hlinkClick r:id="rId8" action="ppaction://hlinksldjump"/>
            </p:cNvPr>
            <p:cNvSpPr/>
            <p:nvPr/>
          </p:nvSpPr>
          <p:spPr>
            <a:xfrm>
              <a:off x="7464934" y="3400928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3515946" y="2352843"/>
              <a:ext cx="13421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rgbClr val="D60093"/>
                  </a:solidFill>
                </a:rPr>
                <a:t>7 de junio</a:t>
              </a:r>
              <a:r>
                <a:rPr lang="es-ES" dirty="0" smtClean="0"/>
                <a:t>: Jornada electoral</a:t>
              </a:r>
              <a:endParaRPr lang="es-ES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4652255" y="3863474"/>
              <a:ext cx="16175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D60093"/>
                  </a:solidFill>
                </a:rPr>
                <a:t>7 - 8 de junio</a:t>
              </a:r>
              <a:r>
                <a:rPr lang="es-ES" sz="1600" dirty="0" smtClean="0"/>
                <a:t>:</a:t>
              </a:r>
            </a:p>
            <a:p>
              <a:pPr algn="ctr"/>
              <a:r>
                <a:rPr lang="es-ES" sz="1600" dirty="0" smtClean="0"/>
                <a:t>Resultados preliminares</a:t>
              </a:r>
              <a:endParaRPr lang="es-ES" sz="1600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2125638" y="3890217"/>
              <a:ext cx="167105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D60093"/>
                  </a:solidFill>
                </a:rPr>
                <a:t>4 - 6 de junio</a:t>
              </a:r>
              <a:r>
                <a:rPr lang="es-ES" sz="1600" dirty="0" smtClean="0"/>
                <a:t>: Periodo de veda</a:t>
              </a:r>
              <a:endParaRPr lang="es-ES" sz="1600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5633496" y="2299371"/>
              <a:ext cx="17779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D60093"/>
                  </a:solidFill>
                </a:rPr>
                <a:t>10 y 14 de junio</a:t>
              </a:r>
              <a:r>
                <a:rPr lang="es-ES" sz="1600" dirty="0" smtClean="0"/>
                <a:t>: Resultados finales INE</a:t>
              </a:r>
              <a:endParaRPr lang="es-ES" sz="1600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6857982" y="3863477"/>
              <a:ext cx="158282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solidFill>
                    <a:srgbClr val="D60093"/>
                  </a:solidFill>
                </a:rPr>
                <a:t>13 de julio</a:t>
              </a:r>
              <a:r>
                <a:rPr lang="es-ES" sz="1600" dirty="0" smtClean="0"/>
                <a:t>:</a:t>
              </a:r>
            </a:p>
            <a:p>
              <a:r>
                <a:rPr lang="es-ES" sz="1600" dirty="0" smtClean="0"/>
                <a:t>Fiscalización</a:t>
              </a:r>
              <a:endParaRPr lang="es-ES" sz="1600" dirty="0"/>
            </a:p>
          </p:txBody>
        </p:sp>
        <p:sp>
          <p:nvSpPr>
            <p:cNvPr id="21" name="Elipse 20">
              <a:hlinkClick r:id="rId9" action="ppaction://hlinksldjump"/>
            </p:cNvPr>
            <p:cNvSpPr/>
            <p:nvPr/>
          </p:nvSpPr>
          <p:spPr>
            <a:xfrm>
              <a:off x="8453802" y="3300306"/>
              <a:ext cx="320842" cy="3208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127970" y="3689697"/>
              <a:ext cx="15297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rgbClr val="D60093"/>
                  </a:solidFill>
                </a:rPr>
                <a:t>7 de octubre - 6 de junio</a:t>
              </a:r>
              <a:r>
                <a:rPr lang="es-ES" sz="1600" dirty="0"/>
                <a:t>:</a:t>
              </a:r>
            </a:p>
            <a:p>
              <a:pPr algn="ctr"/>
              <a:r>
                <a:rPr lang="es-ES" sz="1600" dirty="0"/>
                <a:t>Preparación </a:t>
              </a:r>
              <a:r>
                <a:rPr lang="es-ES" sz="1600" dirty="0" smtClean="0"/>
                <a:t>de la elección</a:t>
              </a:r>
              <a:endParaRPr lang="es-ES" sz="1600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883481" y="2545593"/>
              <a:ext cx="25804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>
                  <a:solidFill>
                    <a:srgbClr val="D60093"/>
                  </a:solidFill>
                </a:rPr>
                <a:t>5 de </a:t>
              </a:r>
              <a:r>
                <a:rPr lang="es-ES" sz="1600" dirty="0" smtClean="0">
                  <a:solidFill>
                    <a:srgbClr val="D60093"/>
                  </a:solidFill>
                </a:rPr>
                <a:t>abril - 3 </a:t>
              </a:r>
              <a:r>
                <a:rPr lang="es-ES" sz="1600" dirty="0">
                  <a:solidFill>
                    <a:srgbClr val="D60093"/>
                  </a:solidFill>
                </a:rPr>
                <a:t>de junio</a:t>
              </a:r>
              <a:r>
                <a:rPr lang="es-ES" sz="1600" dirty="0"/>
                <a:t>:</a:t>
              </a:r>
            </a:p>
            <a:p>
              <a:r>
                <a:rPr lang="es-ES" sz="1600" dirty="0"/>
                <a:t>Campañas </a:t>
              </a:r>
              <a:r>
                <a:rPr lang="es-ES" sz="1600" dirty="0" smtClean="0"/>
                <a:t>electorales</a:t>
              </a:r>
              <a:endParaRPr lang="es-ES" sz="1600" dirty="0"/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275017" y="5668203"/>
            <a:ext cx="8467559" cy="401438"/>
            <a:chOff x="275017" y="5668203"/>
            <a:chExt cx="8467559" cy="401438"/>
          </a:xfrm>
        </p:grpSpPr>
        <p:cxnSp>
          <p:nvCxnSpPr>
            <p:cNvPr id="25" name="Conector recto de flecha 24"/>
            <p:cNvCxnSpPr>
              <a:stCxn id="26" idx="0"/>
            </p:cNvCxnSpPr>
            <p:nvPr/>
          </p:nvCxnSpPr>
          <p:spPr>
            <a:xfrm flipV="1">
              <a:off x="979720" y="5668203"/>
              <a:ext cx="7602806" cy="2675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uadroTexto 25"/>
            <p:cNvSpPr txBox="1"/>
            <p:nvPr/>
          </p:nvSpPr>
          <p:spPr>
            <a:xfrm>
              <a:off x="275017" y="5694957"/>
              <a:ext cx="1409406" cy="37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18 de mayo</a:t>
              </a:r>
              <a:endParaRPr lang="es-ES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7018424" y="5700309"/>
              <a:ext cx="1724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 smtClean="0"/>
                <a:t>23 de agosto</a:t>
              </a:r>
              <a:endParaRPr lang="es-ES" dirty="0"/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7764809" y="2156613"/>
            <a:ext cx="1397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>
                <a:solidFill>
                  <a:srgbClr val="D60093"/>
                </a:solidFill>
              </a:rPr>
              <a:t>23 de agosto</a:t>
            </a:r>
          </a:p>
          <a:p>
            <a:pPr algn="ctr"/>
            <a:r>
              <a:rPr lang="es-ES_tradnl" sz="1600" dirty="0" smtClean="0">
                <a:solidFill>
                  <a:sysClr val="windowText" lastClr="000000"/>
                </a:solidFill>
              </a:rPr>
              <a:t>Otorga constancia</a:t>
            </a:r>
          </a:p>
          <a:p>
            <a:pPr algn="ctr"/>
            <a:r>
              <a:rPr lang="es-ES_tradnl" sz="1600" dirty="0" smtClean="0">
                <a:solidFill>
                  <a:sysClr val="windowText" lastClr="000000"/>
                </a:solidFill>
              </a:rPr>
              <a:t>INE</a:t>
            </a:r>
            <a:endParaRPr lang="es-ES" sz="1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2554341" y="1020520"/>
            <a:ext cx="409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hlinkClick r:id="rId10" action="ppaction://hlinksldjump"/>
              </a:rPr>
              <a:t>Proceso Electoral Federal 2014-2015</a:t>
            </a:r>
            <a:endParaRPr lang="es-MX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Preparación de la elección</a:t>
            </a:r>
            <a:endParaRPr lang="es-MX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0114" y="983411"/>
            <a:ext cx="7515414" cy="508777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S_tradnl" sz="2000" dirty="0">
                <a:solidFill>
                  <a:srgbClr val="646B86"/>
                </a:solidFill>
              </a:rPr>
              <a:t>Las elecciones constituyen un edificio construido por determinadas etapas, en el que convergen </a:t>
            </a:r>
            <a:r>
              <a:rPr lang="es-ES_tradnl" sz="2000" dirty="0" err="1">
                <a:solidFill>
                  <a:srgbClr val="646B86"/>
                </a:solidFill>
              </a:rPr>
              <a:t>múltiples</a:t>
            </a:r>
            <a:r>
              <a:rPr lang="es-ES_tradnl" sz="2000" dirty="0">
                <a:solidFill>
                  <a:srgbClr val="646B86"/>
                </a:solidFill>
              </a:rPr>
              <a:t> y complejos actos y actores. Son el resultado de una larga </a:t>
            </a:r>
            <a:r>
              <a:rPr lang="es-ES_tradnl" sz="2000" dirty="0" err="1">
                <a:solidFill>
                  <a:srgbClr val="646B86"/>
                </a:solidFill>
              </a:rPr>
              <a:t>sucesión</a:t>
            </a:r>
            <a:r>
              <a:rPr lang="es-ES_tradnl" sz="2000" dirty="0">
                <a:solidFill>
                  <a:srgbClr val="646B86"/>
                </a:solidFill>
              </a:rPr>
              <a:t> de medidas, decididas y ejecutadas, unas </a:t>
            </a:r>
            <a:r>
              <a:rPr lang="es-ES_tradnl" sz="2000" dirty="0" err="1">
                <a:solidFill>
                  <a:srgbClr val="646B86"/>
                </a:solidFill>
              </a:rPr>
              <a:t>detrás</a:t>
            </a:r>
            <a:r>
              <a:rPr lang="es-ES_tradnl" sz="2000" dirty="0">
                <a:solidFill>
                  <a:srgbClr val="646B86"/>
                </a:solidFill>
              </a:rPr>
              <a:t> de otras. El proceso electoral comprende 4 etapas: preparación de la elección, jornada electoral, resultados y declaraciones de validez, y en caso de elecciones presidenciales, dictamen y declaraciones de validez de la elección y presidente electo</a:t>
            </a:r>
            <a:r>
              <a:rPr lang="es-ES_tradnl" sz="2000" dirty="0" smtClean="0">
                <a:solidFill>
                  <a:srgbClr val="646B86"/>
                </a:solidFill>
              </a:rPr>
              <a:t>.</a:t>
            </a:r>
            <a:endParaRPr lang="es-MX" sz="500" dirty="0" smtClean="0">
              <a:solidFill>
                <a:srgbClr val="646B86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s-MX" sz="2400" dirty="0">
                <a:solidFill>
                  <a:schemeClr val="tx2">
                    <a:lumMod val="75000"/>
                  </a:schemeClr>
                </a:solidFill>
              </a:rPr>
              <a:t>Actividades </a:t>
            </a: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relevantes: </a:t>
            </a:r>
            <a:endParaRPr lang="es-MX" sz="2400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Capacitación electoral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Diseño y producción de documentos y materiales electorales 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Integración de los consejos Locales y Distritales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Integración y ubicación de las MDC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Implementación de los sistemas informáticos electorales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Padrón electoral y la lista nominal</a:t>
            </a:r>
          </a:p>
          <a:p>
            <a:pPr lvl="1" algn="just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dirty="0">
                <a:solidFill>
                  <a:srgbClr val="646B86"/>
                </a:solidFill>
              </a:rPr>
              <a:t>Encuestas, sondeos y conteos rápidos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3</a:t>
            </a:fld>
            <a:endParaRPr lang="es-MX" dirty="0"/>
          </a:p>
        </p:txBody>
      </p:sp>
      <p:sp>
        <p:nvSpPr>
          <p:cNvPr id="5" name="Botón de acción: Volver 4">
            <a:hlinkClick r:id="rId2" action="ppaction://hlinksldjump" highlightClick="1"/>
          </p:cNvPr>
          <p:cNvSpPr/>
          <p:nvPr/>
        </p:nvSpPr>
        <p:spPr>
          <a:xfrm>
            <a:off x="8691239" y="6338656"/>
            <a:ext cx="337351" cy="222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64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Preparación de la elección</a:t>
            </a:r>
            <a:endParaRPr lang="es-MX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4</a:t>
            </a:fld>
            <a:endParaRPr lang="es-MX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18408" y="1197875"/>
            <a:ext cx="8503920" cy="494326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Integración Mesas Directivas de Casilla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Casilla Única: 1 Presidente, 2 Secretarios, 3 Escrutadores y 3 Suplentes (9 funcionarios).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Casilla Federal: 1 Presidente, 1 Secretario, 2 Escrutadores y 3 Suplentes (7 funcionarios).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10´862,487 ciudadanos sorteados: 2´802,678 aptos.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endParaRPr kumimoji="0" lang="es-ES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Casillas a instalar: 148,940 </a:t>
            </a: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(55% únicas y 45% federales)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 requieren más de 1´200,000 funcionarios: 149,000 presidentes, 232,000 secretarios, 380,000 escrutadores  y 447,00 suplentes.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 han entregado nombramientos al 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94.38% 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 los ciudadanos y se ha capacitado al 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87%.</a:t>
            </a: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Botón de acción: Hacia delante o Siguiente 8">
            <a:hlinkClick r:id="" action="ppaction://hlinkshowjump?jump=nextslide" highlightClick="1"/>
          </p:cNvPr>
          <p:cNvSpPr/>
          <p:nvPr/>
        </p:nvSpPr>
        <p:spPr>
          <a:xfrm>
            <a:off x="8717872" y="6347534"/>
            <a:ext cx="301841" cy="2137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83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Preparación de la elección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5</a:t>
            </a:fld>
            <a:endParaRPr lang="es-MX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342900" y="1370108"/>
            <a:ext cx="850392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Materiales y documentación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Materiales electorales: urnas, mamparas, marcadoras de credencial, porta-urnas, etc. (11 al 25 de abril, 100% entregado).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Documentación electoral: boletas (87’623,704), actas y líquido indeleble: se entrega del 6 al 20 de mayo con</a:t>
            </a:r>
            <a:r>
              <a:rPr kumimoji="0" lang="es-ES" sz="2200" b="0" i="0" u="none" strike="noStrike" kern="1200" cap="none" spc="0" normalizeH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custodia del Ejército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(80% entregado).</a:t>
            </a:r>
          </a:p>
          <a:p>
            <a:pPr marL="27432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CB400"/>
              </a:buClr>
              <a:buSzPct val="70000"/>
              <a:buFont typeface="Wingdings"/>
              <a:buNone/>
              <a:tabLst/>
              <a:defRPr/>
            </a:pPr>
            <a:endParaRPr kumimoji="0" lang="es-ES" sz="2200" b="0" i="0" u="none" strike="noStrike" kern="1200" cap="none" spc="0" normalizeH="0" baseline="0" noProof="0" dirty="0" smtClean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Observadores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Derecho de cualquier ciudadano (individual u organizaciones).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El plazo para solicitar acreditación venció el 30 de abril.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dirty="0" smtClean="0">
                <a:solidFill>
                  <a:srgbClr val="646B86"/>
                </a:solidFill>
                <a:latin typeface="+mj-lt"/>
              </a:rPr>
              <a:t>10,369* </a:t>
            </a:r>
            <a:r>
              <a:rPr lang="es-ES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observadores acreditados en todo el país.</a:t>
            </a: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Botón de acción: Volver 8">
            <a:hlinkClick r:id="rId2" action="ppaction://hlinksldjump" highlightClick="1"/>
          </p:cNvPr>
          <p:cNvSpPr/>
          <p:nvPr/>
        </p:nvSpPr>
        <p:spPr>
          <a:xfrm>
            <a:off x="8691239" y="6338656"/>
            <a:ext cx="337351" cy="222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629729" y="5882386"/>
            <a:ext cx="464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latin typeface="+mj-lt"/>
              </a:rPr>
              <a:t>*Corte al 14/05/15</a:t>
            </a:r>
            <a:endParaRPr lang="es-MX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89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Campañas 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electorales (</a:t>
            </a:r>
            <a:r>
              <a:rPr lang="es-MX" b="1" dirty="0" err="1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PEF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)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6</a:t>
            </a:fld>
            <a:endParaRPr lang="es-MX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342900" y="923026"/>
            <a:ext cx="8503920" cy="571931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Acceso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 radio y tv: 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>
                <a:solidFill>
                  <a:srgbClr val="646B86"/>
                </a:solidFill>
                <a:latin typeface="+mj-lt"/>
              </a:rPr>
              <a:t>1,579 emisoras de radio.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>
                <a:solidFill>
                  <a:srgbClr val="646B86"/>
                </a:solidFill>
                <a:latin typeface="+mj-lt"/>
              </a:rPr>
              <a:t>732 canales de televisión. 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>
                <a:solidFill>
                  <a:srgbClr val="646B86"/>
                </a:solidFill>
                <a:latin typeface="+mj-lt"/>
              </a:rPr>
              <a:t>Promocionales para partidos políticos (federal):</a:t>
            </a:r>
          </a:p>
          <a:p>
            <a:pPr lvl="2" indent="-274320"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defRPr/>
            </a:pPr>
            <a:r>
              <a:rPr lang="es-MX" sz="2100" dirty="0">
                <a:solidFill>
                  <a:srgbClr val="646B86"/>
                </a:solidFill>
                <a:latin typeface="+mj-lt"/>
              </a:rPr>
              <a:t>5,713,745 Precampañas</a:t>
            </a:r>
          </a:p>
          <a:p>
            <a:pPr lvl="2" indent="-274320"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defRPr/>
            </a:pPr>
            <a:r>
              <a:rPr lang="es-MX" sz="2100" dirty="0">
                <a:solidFill>
                  <a:srgbClr val="646B86"/>
                </a:solidFill>
                <a:latin typeface="+mj-lt"/>
              </a:rPr>
              <a:t>4,650,303 </a:t>
            </a:r>
            <a:r>
              <a:rPr lang="es-MX" sz="2100" dirty="0" err="1">
                <a:solidFill>
                  <a:srgbClr val="646B86"/>
                </a:solidFill>
                <a:latin typeface="+mj-lt"/>
              </a:rPr>
              <a:t>Intercampañas</a:t>
            </a:r>
            <a:endParaRPr lang="es-MX" sz="2100" dirty="0">
              <a:solidFill>
                <a:srgbClr val="646B86"/>
              </a:solidFill>
              <a:latin typeface="+mj-lt"/>
            </a:endParaRPr>
          </a:p>
          <a:p>
            <a:pPr lvl="2" indent="-274320"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defRPr/>
            </a:pPr>
            <a:r>
              <a:rPr lang="es-MX" sz="2100" dirty="0">
                <a:solidFill>
                  <a:srgbClr val="646B86"/>
                </a:solidFill>
                <a:latin typeface="+mj-lt"/>
              </a:rPr>
              <a:t>7,547,300 </a:t>
            </a:r>
            <a:r>
              <a:rPr lang="es-MX" sz="2100" dirty="0" smtClean="0">
                <a:solidFill>
                  <a:srgbClr val="646B86"/>
                </a:solidFill>
                <a:latin typeface="+mj-lt"/>
              </a:rPr>
              <a:t>Campañas</a:t>
            </a:r>
          </a:p>
          <a:p>
            <a:pPr marL="548640" lvl="2" indent="0">
              <a:buClr>
                <a:srgbClr val="CCB400"/>
              </a:buClr>
              <a:buSzPct val="70000"/>
              <a:buNone/>
              <a:defRPr/>
            </a:pPr>
            <a:endParaRPr lang="es-ES" sz="2100" dirty="0">
              <a:solidFill>
                <a:srgbClr val="646B86"/>
              </a:solidFill>
              <a:latin typeface="+mj-lt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Quejas y denuncias: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 smtClean="0">
                <a:solidFill>
                  <a:srgbClr val="646B86"/>
                </a:solidFill>
              </a:rPr>
              <a:t>314 PES</a:t>
            </a:r>
            <a:endParaRPr lang="es-MX" sz="2400" dirty="0">
              <a:solidFill>
                <a:srgbClr val="646B86"/>
              </a:solidFill>
            </a:endParaRP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 smtClean="0">
                <a:solidFill>
                  <a:srgbClr val="646B86"/>
                </a:solidFill>
              </a:rPr>
              <a:t>116 POS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sz="2400" dirty="0" smtClean="0">
                <a:solidFill>
                  <a:srgbClr val="646B86"/>
                </a:solidFill>
              </a:rPr>
              <a:t>249 MC</a:t>
            </a:r>
            <a:endParaRPr lang="es-MX" sz="2400" dirty="0">
              <a:solidFill>
                <a:srgbClr val="646B86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392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detecciones sobre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encuestas electorales:</a:t>
            </a:r>
            <a:endParaRPr lang="es-MX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lvl="1">
              <a:buClr>
                <a:srgbClr val="BEBE02"/>
              </a:buClr>
            </a:pPr>
            <a:r>
              <a:rPr lang="es-MX" sz="2500" dirty="0">
                <a:solidFill>
                  <a:srgbClr val="646B86"/>
                </a:solidFill>
              </a:rPr>
              <a:t>55 corresponden a encuestas </a:t>
            </a:r>
            <a:r>
              <a:rPr lang="es-MX" sz="2500" dirty="0" smtClean="0">
                <a:solidFill>
                  <a:srgbClr val="646B86"/>
                </a:solidFill>
              </a:rPr>
              <a:t>originales</a:t>
            </a:r>
            <a:endParaRPr lang="es-MX" sz="2500" dirty="0">
              <a:solidFill>
                <a:srgbClr val="646B86"/>
              </a:solidFill>
            </a:endParaRPr>
          </a:p>
          <a:p>
            <a:pPr lvl="1">
              <a:buClr>
                <a:srgbClr val="BEBE02"/>
              </a:buClr>
            </a:pPr>
            <a:r>
              <a:rPr lang="es-MX" sz="2500" dirty="0">
                <a:solidFill>
                  <a:srgbClr val="646B86"/>
                </a:solidFill>
              </a:rPr>
              <a:t>62 corresponden a </a:t>
            </a:r>
            <a:r>
              <a:rPr lang="es-MX" sz="2500" dirty="0" smtClean="0">
                <a:solidFill>
                  <a:srgbClr val="646B86"/>
                </a:solidFill>
              </a:rPr>
              <a:t>reproducciones</a:t>
            </a:r>
            <a:endParaRPr lang="es-MX" sz="2500" dirty="0">
              <a:solidFill>
                <a:srgbClr val="646B86"/>
              </a:solidFill>
            </a:endParaRPr>
          </a:p>
          <a:p>
            <a:pPr lvl="1">
              <a:buClr>
                <a:srgbClr val="BEBE02"/>
              </a:buClr>
            </a:pPr>
            <a:r>
              <a:rPr lang="es-MX" sz="2500" dirty="0">
                <a:solidFill>
                  <a:srgbClr val="646B86"/>
                </a:solidFill>
              </a:rPr>
              <a:t>275 son </a:t>
            </a:r>
            <a:r>
              <a:rPr lang="es-MX" sz="2500" dirty="0" smtClean="0">
                <a:solidFill>
                  <a:srgbClr val="646B86"/>
                </a:solidFill>
              </a:rPr>
              <a:t>citas</a:t>
            </a:r>
          </a:p>
          <a:p>
            <a:pPr lvl="1">
              <a:buClr>
                <a:srgbClr val="BEBE02"/>
              </a:buClr>
            </a:pPr>
            <a:endParaRPr lang="es-ES" sz="2500" dirty="0">
              <a:solidFill>
                <a:srgbClr val="646B86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ES" noProof="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Cobertura en espacios noticioso (monitoreo UNAM): </a:t>
            </a:r>
            <a:r>
              <a:rPr lang="es-ES" sz="2400" dirty="0" smtClean="0">
                <a:solidFill>
                  <a:srgbClr val="646B86"/>
                </a:solidFill>
              </a:rPr>
              <a:t>1,388 horas </a:t>
            </a:r>
            <a:r>
              <a:rPr lang="es-ES" sz="2400" dirty="0">
                <a:solidFill>
                  <a:srgbClr val="646B86"/>
                </a:solidFill>
              </a:rPr>
              <a:t>dedicadas a partidos hasta el momento.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endParaRPr kumimoji="0" lang="es-ES" sz="2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Botón de acción: Volver 8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184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Periodo de veda o reflexión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7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48483" y="1000193"/>
            <a:ext cx="8753471" cy="499407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None/>
              <a:tabLst/>
              <a:defRPr/>
            </a:pPr>
            <a:r>
              <a:rPr kumimoji="0" lang="es-MX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al 6 de junio y durante la Jornada Electoral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None/>
              <a:tabLst/>
              <a:defRPr/>
            </a:pPr>
            <a:endParaRPr kumimoji="0" lang="es-ES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Prohibiciones para partidos políticos y candidatos independientes: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Celebrar reuniones o actos públicos de campaña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Hacer proselitismo o difundir propaganda electoral por cualquier medio, incluyendo radio y televisión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None/>
              <a:tabLst/>
              <a:defRPr/>
            </a:pPr>
            <a:endParaRPr kumimoji="0" lang="es-MX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s-MX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Prohibiciones para personas físicas y morales: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MX" dirty="0" smtClean="0">
                <a:solidFill>
                  <a:srgbClr val="646B86"/>
                </a:solidFill>
              </a:rPr>
              <a:t>Publicar resultados de encuestas electorales o sondeos de opinión</a:t>
            </a:r>
          </a:p>
          <a:p>
            <a:pPr lvl="1">
              <a:buClr>
                <a:srgbClr val="CCB400"/>
              </a:buClr>
              <a:defRPr/>
            </a:pPr>
            <a:endParaRPr kumimoji="0" lang="es-MX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Prohibiciones implementadas previamente: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Suspensión total de la propaganda gubernamental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Prohibición de la difusión de informes de labores </a:t>
            </a:r>
            <a:endParaRPr kumimoji="0" lang="es-MX" sz="2200" b="0" i="0" u="none" strike="noStrike" kern="120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22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Jornada Electoral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8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63898" y="1198658"/>
            <a:ext cx="8503920" cy="5117057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Instalación de casillas: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7:30 am funcionarios instalan la casilla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8:00 am se abre la casilla e inicia la votación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Podrán votar más de 83.5 millones de ciudadanos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Desarrollo de la votación: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 revisa la credencial y lista nominal, para verificar que el ciudadano puede votar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Luego de que el ciudadano vota, se regresa su credencial, se marca el dedo pulgar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Representantes y observadores: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Partidos políticos y candidatos independientes podrán tener representantes acreditados e identificados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Observadores electorales acreditados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lang="es-ES" dirty="0">
                <a:solidFill>
                  <a:srgbClr val="646B86"/>
                </a:solidFill>
                <a:latin typeface="+mj-lt"/>
              </a:rPr>
              <a:t>Los medios de comunicación podrán estar informando del desarrollo de la jornada electoral desde las propias casillas</a:t>
            </a:r>
          </a:p>
        </p:txBody>
      </p:sp>
      <p:sp>
        <p:nvSpPr>
          <p:cNvPr id="6" name="Botón de acción: Hacia delante o Siguiente 5">
            <a:hlinkClick r:id="" action="ppaction://hlinkshowjump?jump=nextslide" highlightClick="1"/>
          </p:cNvPr>
          <p:cNvSpPr/>
          <p:nvPr/>
        </p:nvSpPr>
        <p:spPr>
          <a:xfrm>
            <a:off x="8753383" y="6315715"/>
            <a:ext cx="292963" cy="24561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13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Jornada Electoral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9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42900" y="1173299"/>
            <a:ext cx="8503920" cy="498337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Conclusión de la votación: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6:00 pm o después cuando haya ciudadanos en la fila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Escrutinio y cómputo en casilla: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Funcionarios de casilla clasifican y cuentan los votos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Resultados en actas que firman los funcionarios y representantes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Se prepara el paquete electoral (contiene votos válidos, nulos, boletas sobrantes, lista nominal, líquido indeleble y acta </a:t>
            </a:r>
            <a:r>
              <a:rPr kumimoji="0" lang="es-E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PREP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Clausura de casilla: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Se fijan los resultados afuera de todas las casillas (cartel)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Remisión de paquetes: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lang="es-ES" dirty="0">
                <a:solidFill>
                  <a:srgbClr val="646B86"/>
                </a:solidFill>
                <a:latin typeface="+mj-lt"/>
              </a:rPr>
              <a:t>Funcionarios y representantes entregan los paquetes electorales en las oficinas del INE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lang="es-ES" dirty="0">
                <a:solidFill>
                  <a:srgbClr val="646B86"/>
                </a:solidFill>
                <a:latin typeface="+mj-lt"/>
              </a:rPr>
              <a:t>Existen distintos mecanismos de recolección de paquetes electorales en elecciones concurrentes con los </a:t>
            </a:r>
            <a:r>
              <a:rPr lang="es-ES" dirty="0" err="1">
                <a:solidFill>
                  <a:srgbClr val="646B86"/>
                </a:solidFill>
                <a:latin typeface="+mj-lt"/>
              </a:rPr>
              <a:t>OPLE</a:t>
            </a:r>
            <a:r>
              <a:rPr lang="es-ES" dirty="0">
                <a:solidFill>
                  <a:srgbClr val="646B86"/>
                </a:solidFill>
                <a:latin typeface="+mj-lt"/>
              </a:rPr>
              <a:t>, y su destino sale de la responsabilidad del INE.* </a:t>
            </a: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555915" y="6080460"/>
            <a:ext cx="8335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rgbClr val="646B86"/>
                </a:solidFill>
                <a:latin typeface="+mj-lt"/>
              </a:rPr>
              <a:t>*En </a:t>
            </a:r>
            <a:r>
              <a:rPr lang="es-MX" sz="1400" dirty="0">
                <a:solidFill>
                  <a:srgbClr val="646B86"/>
                </a:solidFill>
                <a:latin typeface="+mj-lt"/>
              </a:rPr>
              <a:t>algunos </a:t>
            </a:r>
            <a:r>
              <a:rPr lang="es-MX" sz="1400" dirty="0" smtClean="0">
                <a:solidFill>
                  <a:srgbClr val="646B86"/>
                </a:solidFill>
                <a:latin typeface="+mj-lt"/>
              </a:rPr>
              <a:t>casos el </a:t>
            </a:r>
            <a:r>
              <a:rPr lang="es-MX" sz="1400" dirty="0" err="1" smtClean="0">
                <a:solidFill>
                  <a:srgbClr val="646B86"/>
                </a:solidFill>
                <a:latin typeface="+mj-lt"/>
              </a:rPr>
              <a:t>OPLE</a:t>
            </a:r>
            <a:r>
              <a:rPr lang="es-MX" sz="1400" dirty="0" smtClean="0">
                <a:solidFill>
                  <a:srgbClr val="646B86"/>
                </a:solidFill>
                <a:latin typeface="+mj-lt"/>
              </a:rPr>
              <a:t> trasladará </a:t>
            </a:r>
            <a:r>
              <a:rPr lang="es-MX" sz="1400" dirty="0">
                <a:solidFill>
                  <a:srgbClr val="646B86"/>
                </a:solidFill>
                <a:latin typeface="+mj-lt"/>
              </a:rPr>
              <a:t>de manera </a:t>
            </a:r>
            <a:r>
              <a:rPr lang="es-MX" sz="1400" dirty="0" smtClean="0">
                <a:solidFill>
                  <a:srgbClr val="646B86"/>
                </a:solidFill>
                <a:latin typeface="+mj-lt"/>
              </a:rPr>
              <a:t>independiente </a:t>
            </a:r>
            <a:r>
              <a:rPr lang="es-MX" sz="1400" dirty="0">
                <a:solidFill>
                  <a:srgbClr val="646B86"/>
                </a:solidFill>
                <a:latin typeface="+mj-lt"/>
              </a:rPr>
              <a:t>los paquete electorales locales  </a:t>
            </a:r>
          </a:p>
        </p:txBody>
      </p:sp>
    </p:spTree>
    <p:extLst>
      <p:ext uri="{BB962C8B-B14F-4D97-AF65-F5344CB8AC3E}">
        <p14:creationId xmlns:p14="http://schemas.microsoft.com/office/powerpoint/2010/main" val="19287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Resultados preliminares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10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42900" y="1203003"/>
            <a:ext cx="8503920" cy="490621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Conteo rápido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Tiene un comité asesor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</a:t>
            </a:r>
            <a:r>
              <a:rPr kumimoji="0" lang="es-MX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etodología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para seleccionar muestra aleatoria de actas de escrutinio y cómputo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9,000 casillas serán parte de la muestra (</a:t>
            </a:r>
            <a:r>
              <a:rPr kumimoji="0" lang="es-MX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aprox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 podrá publicar después de las 22:00 horas del 7 de junio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CB400"/>
              </a:buClr>
              <a:buSzPct val="70000"/>
              <a:buFont typeface="Wingdings"/>
              <a:buChar char="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</a:t>
            </a:r>
            <a:endParaRPr kumimoji="0" lang="es-E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Concentra resultados de las actas en cada casilla (actas </a:t>
            </a:r>
            <a:r>
              <a:rPr kumimoji="0" lang="es-MX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lang="es-MX" sz="2400" dirty="0" smtClean="0">
                <a:solidFill>
                  <a:srgbClr val="646B86"/>
                </a:solidFill>
                <a:latin typeface="+mj-lt"/>
              </a:rPr>
              <a:t>Inicia la publicación de resultados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el 7 de junio a partir de las 20:00 horas, junto con imagen digitalizada de las actas</a:t>
            </a: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63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Resultados finales INE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11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42900" y="1171107"/>
            <a:ext cx="8503920" cy="523857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Cómputos Distritales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Miércoles 10 de junio, a partir de las 8:00 horas y de manera ininterrumpida hasta concluir la revisión de todas las actas del distrito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Recuento parcial:</a:t>
            </a:r>
          </a:p>
          <a:p>
            <a:pPr lvl="2" indent="-274320"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Errores en las actas, alteraciones evidentes en las actas que generen duda sobre el resultado de la elección, cuando no exista acta de </a:t>
            </a:r>
            <a:r>
              <a:rPr kumimoji="0" lang="es-E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escrutionio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cuando existan</a:t>
            </a:r>
            <a:r>
              <a:rPr kumimoji="0" lang="es-ES" sz="2000" b="0" i="0" u="none" strike="noStrike" kern="1200" cap="none" spc="0" normalizeH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errores o inconsistencias evidentes, cuando el número de votos nulos sea mayor a la diferencia entre los candidatos en el 1ro y 2do </a:t>
            </a:r>
            <a:r>
              <a:rPr kumimoji="0" lang="es-ES" sz="2000" b="0" i="0" u="none" strike="noStrike" kern="1200" cap="none" spc="0" normalizeH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luga</a:t>
            </a:r>
            <a:r>
              <a:rPr lang="es-ES" dirty="0" smtClean="0">
                <a:solidFill>
                  <a:srgbClr val="646B86"/>
                </a:solidFill>
                <a:latin typeface="+mj-lt"/>
              </a:rPr>
              <a:t>r de la votación.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Recuento total: diferencia igual o menor al 1% entre </a:t>
            </a:r>
            <a:r>
              <a:rPr kumimoji="0" lang="es-E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1er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s-E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2do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lugar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Presidentes de consejos distritales entregan constancias de ganadores a candidatos de mayoría relativa.</a:t>
            </a:r>
          </a:p>
          <a:p>
            <a:pPr marL="27432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CB400"/>
              </a:buClr>
              <a:buSzPct val="70000"/>
              <a:buNone/>
              <a:tabLst/>
              <a:defRPr/>
            </a:pPr>
            <a:endParaRPr kumimoji="0" lang="es-ES" sz="2200" b="0" i="0" u="none" strike="noStrike" kern="1200" cap="none" spc="0" normalizeH="0" baseline="0" noProof="0" dirty="0" smtClean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Circunscripción</a:t>
            </a: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Domingo 14 de junio: consejos locales realizan el cómputo para las listas regionales de </a:t>
            </a:r>
            <a:r>
              <a:rPr kumimoji="0" lang="es-E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RP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el SE informa los resultados al CG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INE integra expedientes para enviar a la Cámara de Diputados, o en caso de impugnaciones,</a:t>
            </a: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es-ES" dirty="0">
                <a:solidFill>
                  <a:srgbClr val="646B86"/>
                </a:solidFill>
                <a:latin typeface="+mj-lt"/>
              </a:rPr>
              <a:t>al </a:t>
            </a:r>
            <a:r>
              <a:rPr lang="es-ES" dirty="0" err="1">
                <a:solidFill>
                  <a:srgbClr val="646B86"/>
                </a:solidFill>
                <a:latin typeface="+mj-lt"/>
              </a:rPr>
              <a:t>TEPJF</a:t>
            </a:r>
            <a:endParaRPr lang="es-ES" dirty="0">
              <a:solidFill>
                <a:srgbClr val="646B86"/>
              </a:solidFill>
              <a:latin typeface="+mj-lt"/>
            </a:endParaRP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579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Fiscalización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12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01752" y="1269545"/>
            <a:ext cx="8503920" cy="4997036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None/>
              <a:tabLst/>
              <a:defRPr/>
            </a:pP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Revisión y elaboración de dictámenes y resoluciones respecto de más de </a:t>
            </a:r>
            <a:r>
              <a:rPr lang="es-MX" dirty="0">
                <a:solidFill>
                  <a:srgbClr val="D60093"/>
                </a:solidFill>
                <a:latin typeface="+mj-lt"/>
              </a:rPr>
              <a:t>10 mil informes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 precandidatos y aspirantes y más de </a:t>
            </a:r>
            <a:r>
              <a:rPr lang="es-MX" dirty="0">
                <a:solidFill>
                  <a:srgbClr val="D60093"/>
                </a:solidFill>
                <a:latin typeface="+mj-lt"/>
              </a:rPr>
              <a:t>15 mil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de candidatos.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endParaRPr kumimoji="0" lang="es-MX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47 días para revisar y resolver los informes de precampaña y de 37 días para los de campaña.</a:t>
            </a: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defRPr/>
            </a:pPr>
            <a:r>
              <a:rPr lang="es-MX" sz="2200" dirty="0" smtClean="0">
                <a:solidFill>
                  <a:srgbClr val="D60093"/>
                </a:solidFill>
                <a:latin typeface="+mj-lt"/>
              </a:rPr>
              <a:t>Litigio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por la posible impugnaci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ón que puede presentarse sobre los ditámenes de fiscalización, debe resolverse antes de que el CG declare la validez de la elección.</a:t>
            </a:r>
            <a:endParaRPr kumimoji="0" lang="es-MX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defRPr/>
            </a:pPr>
            <a:endParaRPr kumimoji="0" lang="es-MX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Nulidad</a:t>
            </a:r>
            <a:r>
              <a:rPr kumimoji="0" lang="es-MX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gasto de campaña exceda 5% del monto total autorizado y diferencia de votación obtenida entre el primero y segundo lugares sea menor a 5%.</a:t>
            </a:r>
            <a:endParaRPr kumimoji="0" lang="es-ES" sz="27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33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Resultados definitivos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13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01752" y="1296219"/>
            <a:ext cx="8503920" cy="486488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Juicio de inconformidad contra: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Resultados de las actas de cómputo distrital 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+mj-lt"/>
              </a:rPr>
              <a:t>Declaraciones de validez de las elecciones y otorgamiento de las Constancias de Mayoría y Validez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endParaRPr kumimoji="0" lang="es-ES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kumimoji="0" lang="es-E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Los juicio de inconformidad de la elección de diputados deberán quedar resueltos a más tardar el 3 de agosto. 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defRPr/>
            </a:pPr>
            <a:endParaRPr lang="es-ES" dirty="0" smtClean="0">
              <a:solidFill>
                <a:sysClr val="windowText" lastClr="000000"/>
              </a:solidFill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23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agosto: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el CG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hará la declaración de validez de la elección </a:t>
            </a:r>
            <a:r>
              <a:rPr lang="es-ES_tradnl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de 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diputados </a:t>
            </a:r>
            <a:r>
              <a:rPr lang="es-ES_tradnl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y otorgar constancias respectivas.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defRPr/>
            </a:pPr>
            <a:endParaRPr lang="es-ES" dirty="0">
              <a:solidFill>
                <a:sysClr val="windowText" lastClr="000000"/>
              </a:solidFill>
              <a:latin typeface="+mj-lt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En 2015 al elegirse sólo diputados federales, no se realiza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la calificación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 la elección por el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TEPJF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  <a:endParaRPr lang="es-MX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Botón de acción: Hacia delante o Siguiente 6">
            <a:hlinkClick r:id="" action="ppaction://hlinkshowjump?jump=nextslide" highlightClick="1"/>
          </p:cNvPr>
          <p:cNvSpPr/>
          <p:nvPr/>
        </p:nvSpPr>
        <p:spPr>
          <a:xfrm>
            <a:off x="8753383" y="6315715"/>
            <a:ext cx="292963" cy="24561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28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50BF-AB83-47F1-A051-9A067405A03B}" type="slidenum">
              <a:rPr lang="es-MX" smtClean="0"/>
              <a:pPr/>
              <a:t>14</a:t>
            </a:fld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97566" y="4119327"/>
            <a:ext cx="8503920" cy="150911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¡Gracias por su atención!</a:t>
            </a:r>
          </a:p>
        </p:txBody>
      </p:sp>
      <p:sp>
        <p:nvSpPr>
          <p:cNvPr id="6" name="Botón de acción: Volver 5">
            <a:hlinkClick r:id="rId2" action="ppaction://hlinksldjump" highlightClick="1"/>
          </p:cNvPr>
          <p:cNvSpPr/>
          <p:nvPr/>
        </p:nvSpPr>
        <p:spPr>
          <a:xfrm>
            <a:off x="8700117" y="6312023"/>
            <a:ext cx="355106" cy="2493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7F123F"/>
      </a:dk2>
      <a:lt2>
        <a:srgbClr val="6D4710"/>
      </a:lt2>
      <a:accent1>
        <a:srgbClr val="472941"/>
      </a:accent1>
      <a:accent2>
        <a:srgbClr val="643A5E"/>
      </a:accent2>
      <a:accent3>
        <a:srgbClr val="7C587B"/>
      </a:accent3>
      <a:accent4>
        <a:srgbClr val="937895"/>
      </a:accent4>
      <a:accent5>
        <a:srgbClr val="AE98B2"/>
      </a:accent5>
      <a:accent6>
        <a:srgbClr val="D2C1D4"/>
      </a:accent6>
      <a:hlink>
        <a:srgbClr val="472941"/>
      </a:hlink>
      <a:folHlink>
        <a:srgbClr val="472941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7821</TotalTime>
  <Words>1257</Words>
  <Application>Microsoft Office PowerPoint</Application>
  <PresentationFormat>Presentación en pantalla (4:3)</PresentationFormat>
  <Paragraphs>160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Georgia</vt:lpstr>
      <vt:lpstr>Wingdings</vt:lpstr>
      <vt:lpstr>Wingdings 2</vt:lpstr>
      <vt:lpstr>Tema de Office</vt:lpstr>
      <vt:lpstr>Proceso Electoral Federal</vt:lpstr>
      <vt:lpstr>Presentación de PowerPoint</vt:lpstr>
      <vt:lpstr>Preparación de la elección</vt:lpstr>
      <vt:lpstr>Preparación de la elección</vt:lpstr>
      <vt:lpstr>Preparación de la elección</vt:lpstr>
      <vt:lpstr>Campañas electorales (PEF)</vt:lpstr>
      <vt:lpstr>Periodo de veda o reflexión</vt:lpstr>
      <vt:lpstr>Jornada Electoral</vt:lpstr>
      <vt:lpstr>Jornada Electoral</vt:lpstr>
      <vt:lpstr>Resultados preliminares</vt:lpstr>
      <vt:lpstr>Resultados finales INE </vt:lpstr>
      <vt:lpstr>Fiscalización </vt:lpstr>
      <vt:lpstr>Resultados definitivos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deisly herrera camacho</dc:creator>
  <cp:lastModifiedBy>Instituto Nacional Electoral</cp:lastModifiedBy>
  <cp:revision>616</cp:revision>
  <cp:lastPrinted>2014-06-11T15:55:32Z</cp:lastPrinted>
  <dcterms:created xsi:type="dcterms:W3CDTF">2014-03-04T19:44:21Z</dcterms:created>
  <dcterms:modified xsi:type="dcterms:W3CDTF">2015-05-18T19:23:38Z</dcterms:modified>
</cp:coreProperties>
</file>