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  <p:sldMasterId id="2147483708" r:id="rId2"/>
    <p:sldMasterId id="2147483720" r:id="rId3"/>
    <p:sldMasterId id="2147483732" r:id="rId4"/>
    <p:sldMasterId id="2147483744" r:id="rId5"/>
    <p:sldMasterId id="2147483768" r:id="rId6"/>
    <p:sldMasterId id="2147483780" r:id="rId7"/>
    <p:sldMasterId id="2147483792" r:id="rId8"/>
    <p:sldMasterId id="2147483804" r:id="rId9"/>
    <p:sldMasterId id="2147483816" r:id="rId10"/>
    <p:sldMasterId id="2147483840" r:id="rId11"/>
    <p:sldMasterId id="2147483852" r:id="rId12"/>
  </p:sldMasterIdLst>
  <p:notesMasterIdLst>
    <p:notesMasterId r:id="rId24"/>
  </p:notesMasterIdLst>
  <p:sldIdLst>
    <p:sldId id="289" r:id="rId13"/>
    <p:sldId id="264" r:id="rId14"/>
    <p:sldId id="282" r:id="rId15"/>
    <p:sldId id="283" r:id="rId16"/>
    <p:sldId id="274" r:id="rId17"/>
    <p:sldId id="284" r:id="rId18"/>
    <p:sldId id="285" r:id="rId19"/>
    <p:sldId id="267" r:id="rId20"/>
    <p:sldId id="287" r:id="rId21"/>
    <p:sldId id="290" r:id="rId22"/>
    <p:sldId id="291" r:id="rId23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B7BC6A6-D7CD-47C6-A3F6-3C0931CE4BD8}">
          <p14:sldIdLst>
            <p14:sldId id="289"/>
            <p14:sldId id="264"/>
            <p14:sldId id="282"/>
            <p14:sldId id="283"/>
          </p14:sldIdLst>
        </p14:section>
        <p14:section name="Sección sin título" id="{83644011-447F-43A3-87C0-18D910D164C6}">
          <p14:sldIdLst>
            <p14:sldId id="274"/>
            <p14:sldId id="284"/>
            <p14:sldId id="285"/>
          </p14:sldIdLst>
        </p14:section>
        <p14:section name="Sección sin título" id="{7705DE1E-3B07-4264-8FCF-A8484C10FA6D}">
          <p14:sldIdLst>
            <p14:sldId id="267"/>
            <p14:sldId id="287"/>
            <p14:sldId id="290"/>
          </p14:sldIdLst>
        </p14:section>
        <p14:section name="Sección sin título" id="{30FB95FC-CA59-4031-829D-FE76C92BA4A6}">
          <p14:sldIdLst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3399"/>
    <a:srgbClr val="1C1C1C"/>
    <a:srgbClr val="CFC6AD"/>
    <a:srgbClr val="E6E6E6"/>
    <a:srgbClr val="ECCFB5"/>
    <a:srgbClr val="FF6666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93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A6BB80B-FB36-45C9-B45F-AD90709F2BFD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10282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2EBE136-8EDE-4537-BBD6-766486C6EA7C}" type="slidenum">
              <a:rPr lang="en-GB" altLang="en-US" sz="1200">
                <a:latin typeface="Arial" panose="020B0604020202020204" pitchFamily="34" charset="0"/>
              </a:rPr>
              <a:pPr/>
              <a:t>2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438229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2EBE136-8EDE-4537-BBD6-766486C6EA7C}" type="slidenum">
              <a:rPr lang="en-GB" altLang="en-US" sz="1200">
                <a:latin typeface="Arial" panose="020B0604020202020204" pitchFamily="34" charset="0"/>
              </a:rPr>
              <a:pPr/>
              <a:t>3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042985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2EBE136-8EDE-4537-BBD6-766486C6EA7C}" type="slidenum">
              <a:rPr lang="en-GB" altLang="en-US" sz="1200">
                <a:latin typeface="Arial" panose="020B0604020202020204" pitchFamily="34" charset="0"/>
              </a:rPr>
              <a:pPr/>
              <a:t>4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11878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686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432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922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02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313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0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8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715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1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5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787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117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951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38647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003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325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976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0334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833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8432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60623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198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59B652-DE07-439C-9AFD-8F133BD3FF1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1EFF0-CFBC-4EA7-9BE4-7E7130BF6A1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F333FC-7CD7-4378-B910-8DB05C9F605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3F7E4-3C0E-414B-B013-FB798815A4AB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30AD5-CC48-4767-A33D-0900954B311A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A253B-4FD5-4D71-A221-F79F390FF68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5B6D0-CB09-4836-B06A-B4F188BBEE9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10988A-026C-4F05-94C5-417214C92D1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D1CBAA-79C3-4950-A115-FA19C03B813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13797-EE3F-4AA3-972B-B6819D04BE8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07A93-8355-4EF9-8A78-088FA36C1A6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13C32A-EBE9-4250-99DB-0A829BBFAEF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04158A72-670A-46F2-BE9A-EFB861C74C93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9522" y="2312876"/>
            <a:ext cx="8568952" cy="1188132"/>
          </a:xfrm>
        </p:spPr>
        <p:txBody>
          <a:bodyPr>
            <a:noAutofit/>
          </a:bodyPr>
          <a:lstStyle/>
          <a:p>
            <a:pPr algn="ctr"/>
            <a:r>
              <a:rPr lang="es-MX" sz="3600" b="1" dirty="0" smtClean="0">
                <a:latin typeface="Arial" pitchFamily="34" charset="0"/>
                <a:cs typeface="Arial" pitchFamily="34" charset="0"/>
              </a:rPr>
              <a:t>“TALLER INFORMATIVO HACIA </a:t>
            </a:r>
            <a:br>
              <a:rPr lang="es-MX" sz="3600" b="1" dirty="0" smtClean="0">
                <a:latin typeface="Arial" pitchFamily="34" charset="0"/>
                <a:cs typeface="Arial" pitchFamily="34" charset="0"/>
              </a:rPr>
            </a:br>
            <a:r>
              <a:rPr lang="es-MX" sz="3600" b="1" dirty="0" smtClean="0">
                <a:latin typeface="Arial" pitchFamily="34" charset="0"/>
                <a:cs typeface="Arial" pitchFamily="34" charset="0"/>
              </a:rPr>
              <a:t>LAS ELECCIONES EL 7 DE JUNIO” </a:t>
            </a:r>
            <a:endParaRPr lang="es-MX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887924" y="4938263"/>
            <a:ext cx="4644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>
                <a:latin typeface="Arial" pitchFamily="34" charset="0"/>
                <a:cs typeface="Arial" pitchFamily="34" charset="0"/>
              </a:rPr>
              <a:t>Dr. José Roberto Ruiz Saldaña</a:t>
            </a:r>
          </a:p>
          <a:p>
            <a:pPr algn="r"/>
            <a:r>
              <a:rPr lang="es-MX" b="1" dirty="0">
                <a:latin typeface="Arial" pitchFamily="34" charset="0"/>
                <a:cs typeface="Arial" pitchFamily="34" charset="0"/>
              </a:rPr>
              <a:t>Consejero Electoral del 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INE</a:t>
            </a:r>
          </a:p>
          <a:p>
            <a:pPr algn="r"/>
            <a:r>
              <a:rPr lang="es-MX" b="1" dirty="0" smtClean="0">
                <a:latin typeface="Arial" pitchFamily="34" charset="0"/>
                <a:cs typeface="Arial" pitchFamily="34" charset="0"/>
              </a:rPr>
              <a:t>19 Mayo 2015</a:t>
            </a:r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5536" y="0"/>
            <a:ext cx="8352928" cy="40466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" name="Conector recto 5"/>
          <p:cNvCxnSpPr/>
          <p:nvPr/>
        </p:nvCxnSpPr>
        <p:spPr>
          <a:xfrm>
            <a:off x="755576" y="6165304"/>
            <a:ext cx="7776864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76" y="658223"/>
            <a:ext cx="2232248" cy="10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20" y="1767"/>
            <a:ext cx="9151220" cy="686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85800" y="2223864"/>
            <a:ext cx="2806080" cy="38334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GB" alt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635896" y="2322453"/>
            <a:ext cx="5203304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1800" b="1" dirty="0" smtClean="0">
                <a:solidFill>
                  <a:srgbClr val="4C4C4C"/>
                </a:solidFill>
                <a:latin typeface="Arial" panose="020B0604020202020204" pitchFamily="34" charset="0"/>
              </a:rPr>
              <a:t>1. Promoción personalizada</a:t>
            </a: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a favor de los Gobernadores del Estado de México, Veracruz y Chiapas, </a:t>
            </a:r>
            <a:r>
              <a:rPr lang="es-MX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con </a:t>
            </a:r>
            <a:r>
              <a:rPr lang="es-MX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motivo de la difusión de publicidad con </a:t>
            </a:r>
            <a:r>
              <a:rPr lang="es-MX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el nombre, cargo </a:t>
            </a:r>
            <a:r>
              <a:rPr lang="es-MX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e imagen, mediante la publicación de inserciones </a:t>
            </a:r>
            <a:r>
              <a:rPr lang="es-MX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en </a:t>
            </a:r>
            <a:r>
              <a:rPr lang="es-MX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diarios de circulación </a:t>
            </a:r>
            <a:r>
              <a:rPr lang="es-MX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nacional.</a:t>
            </a:r>
          </a:p>
          <a:p>
            <a:pPr algn="just">
              <a:spcBef>
                <a:spcPct val="50000"/>
              </a:spcBef>
            </a:pPr>
            <a:endParaRPr lang="es-MX" altLang="en-US" sz="1200" b="1" dirty="0" smtClean="0">
              <a:solidFill>
                <a:srgbClr val="4C4C4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altLang="en-US" sz="1800" b="1" dirty="0" smtClean="0">
                <a:solidFill>
                  <a:srgbClr val="4C4C4C"/>
                </a:solidFill>
                <a:latin typeface="Arial" panose="020B0604020202020204" pitchFamily="34" charset="0"/>
              </a:rPr>
              <a:t>2. Negaron contratación los periódicos </a:t>
            </a:r>
            <a:r>
              <a:rPr lang="es-MX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en virtud de que señalaron que se realizaron dentro de la labor periodística en ejercicio de la libertad de expresión y de imprenta.</a:t>
            </a:r>
            <a:endParaRPr lang="en-US" altLang="en-US" sz="1200" dirty="0">
              <a:solidFill>
                <a:srgbClr val="4C4C4C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1200" dirty="0">
              <a:solidFill>
                <a:srgbClr val="4C4C4C"/>
              </a:solidFill>
              <a:latin typeface="Arial" panose="020B0604020202020204" pitchFamily="34" charset="0"/>
            </a:endParaRPr>
          </a:p>
        </p:txBody>
      </p:sp>
      <p:pic>
        <p:nvPicPr>
          <p:cNvPr id="3080" name="Picture 8" descr="shad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2312876"/>
            <a:ext cx="236151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Text Box 10"/>
          <p:cNvSpPr txBox="1">
            <a:spLocks noChangeArrowheads="1"/>
          </p:cNvSpPr>
          <p:nvPr/>
        </p:nvSpPr>
        <p:spPr bwMode="auto">
          <a:xfrm>
            <a:off x="755576" y="743793"/>
            <a:ext cx="779946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6800" b="1" dirty="0" smtClean="0">
                <a:solidFill>
                  <a:srgbClr val="4C4C4C"/>
                </a:solidFill>
              </a:rPr>
              <a:t>GACETILLAS </a:t>
            </a:r>
            <a:endParaRPr lang="en-GB" altLang="en-US" sz="6800" b="1" dirty="0">
              <a:solidFill>
                <a:srgbClr val="4C4C4C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52" y="692696"/>
            <a:ext cx="2095500" cy="102818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1559" y="481263"/>
            <a:ext cx="8031927" cy="211433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503548" y="1771974"/>
            <a:ext cx="8352928" cy="4206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20" y="1767"/>
            <a:ext cx="9151220" cy="686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85800" y="2223864"/>
            <a:ext cx="2806080" cy="38334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GB" alt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635896" y="2291965"/>
            <a:ext cx="5203304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1800" b="1" dirty="0">
                <a:solidFill>
                  <a:srgbClr val="4C4C4C"/>
                </a:solidFill>
                <a:latin typeface="Arial" panose="020B0604020202020204" pitchFamily="34" charset="0"/>
              </a:rPr>
              <a:t>3. Características:</a:t>
            </a: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Reiteradas</a:t>
            </a: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Imagén del servidor público más grande que la información publicada</a:t>
            </a: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Publicaciones siempre en sentido positivo, resaltando logros de gobierno sin que en una sola aparezca alguna crítica</a:t>
            </a: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sz="1800" dirty="0">
                <a:solidFill>
                  <a:srgbClr val="4C4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Aparecen sin firma de </a:t>
            </a:r>
            <a:r>
              <a:rPr lang="en-US" sz="1800" dirty="0" err="1" smtClean="0">
                <a:solidFill>
                  <a:srgbClr val="4C4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reportero</a:t>
            </a:r>
            <a:r>
              <a:rPr lang="en-US" sz="1800" dirty="0" smtClean="0">
                <a:solidFill>
                  <a:srgbClr val="4C4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4C4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</a:rPr>
              <a:t>Formato diferente dentro de la </a:t>
            </a:r>
            <a:r>
              <a:rPr lang="en-US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página</a:t>
            </a: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altLang="en-US" sz="1800" dirty="0" smtClean="0">
                <a:solidFill>
                  <a:srgbClr val="4C4C4C"/>
                </a:solidFill>
                <a:latin typeface="Arial" panose="020B0604020202020204" pitchFamily="34" charset="0"/>
              </a:rPr>
              <a:t>No aparecían otros mandatarios estatales</a:t>
            </a:r>
            <a:endParaRPr lang="en-US" altLang="en-US" sz="1200" dirty="0">
              <a:solidFill>
                <a:srgbClr val="4C4C4C"/>
              </a:solidFill>
              <a:latin typeface="Arial" panose="020B0604020202020204" pitchFamily="34" charset="0"/>
            </a:endParaRPr>
          </a:p>
        </p:txBody>
      </p:sp>
      <p:pic>
        <p:nvPicPr>
          <p:cNvPr id="3080" name="Picture 8" descr="shad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2312876"/>
            <a:ext cx="236151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Text Box 10"/>
          <p:cNvSpPr txBox="1">
            <a:spLocks noChangeArrowheads="1"/>
          </p:cNvSpPr>
          <p:nvPr/>
        </p:nvSpPr>
        <p:spPr bwMode="auto">
          <a:xfrm>
            <a:off x="755576" y="743793"/>
            <a:ext cx="779946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6800" b="1" dirty="0" smtClean="0">
                <a:solidFill>
                  <a:srgbClr val="4C4C4C"/>
                </a:solidFill>
              </a:rPr>
              <a:t>GACETILLAS </a:t>
            </a:r>
            <a:endParaRPr lang="en-GB" altLang="en-US" sz="6800" b="1" dirty="0">
              <a:solidFill>
                <a:srgbClr val="4C4C4C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52" y="692696"/>
            <a:ext cx="2095500" cy="102818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1559" y="481263"/>
            <a:ext cx="8031927" cy="211433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503548" y="1771974"/>
            <a:ext cx="8352928" cy="4206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12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20" y="1767"/>
            <a:ext cx="9151220" cy="686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85800" y="2223864"/>
            <a:ext cx="2806080" cy="38334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GB" alt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635896" y="2363103"/>
            <a:ext cx="5203304" cy="337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1800" b="1" dirty="0">
                <a:solidFill>
                  <a:srgbClr val="4C4C4C"/>
                </a:solidFill>
                <a:latin typeface="Arial" panose="020B0604020202020204" pitchFamily="34" charset="0"/>
                <a:cs typeface="Arial" pitchFamily="34" charset="0"/>
              </a:rPr>
              <a:t>4. Deber de cuidado de los Gobernadores:</a:t>
            </a: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n-US" altLang="en-US" sz="1800" dirty="0">
                <a:solidFill>
                  <a:srgbClr val="4C4C4C"/>
                </a:solidFill>
                <a:latin typeface="Arial" panose="020B0604020202020204" pitchFamily="34" charset="0"/>
                <a:cs typeface="Arial" pitchFamily="34" charset="0"/>
              </a:rPr>
              <a:t>G</a:t>
            </a:r>
            <a:r>
              <a:rPr lang="es-MX" sz="1800" dirty="0">
                <a:latin typeface="Arial" pitchFamily="34" charset="0"/>
                <a:cs typeface="Arial" pitchFamily="34" charset="0"/>
              </a:rPr>
              <a:t>arantizar que en el ámbito de comunicación social de su gobierno se cumpla estrictamente lo mandatado en el artículo 134 constitucional; y </a:t>
            </a:r>
            <a:endParaRPr lang="es-MX" sz="18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ct val="50000"/>
              </a:spcBef>
              <a:buAutoNum type="alphaLcParenR"/>
            </a:pPr>
            <a:endParaRPr lang="es-MX" sz="10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ct val="50000"/>
              </a:spcBef>
              <a:buAutoNum type="alphaLcParenR"/>
            </a:pPr>
            <a:r>
              <a:rPr lang="es-MX" sz="1800" dirty="0" smtClean="0">
                <a:latin typeface="Arial" pitchFamily="34" charset="0"/>
                <a:cs typeface="Arial" pitchFamily="34" charset="0"/>
              </a:rPr>
              <a:t>Adoptar </a:t>
            </a:r>
            <a:r>
              <a:rPr lang="es-MX" sz="1800" dirty="0">
                <a:latin typeface="Arial" pitchFamily="34" charset="0"/>
                <a:cs typeface="Arial" pitchFamily="34" charset="0"/>
              </a:rPr>
              <a:t>todas las medidas que estén a su alcance, de modo directo e indirecto, para no incurrir en la violación a lo dispuesto en el artículo 6 de la Constitución en torno a la difusión de propaganda como noticia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altLang="en-US" sz="1200" dirty="0">
              <a:solidFill>
                <a:srgbClr val="4C4C4C"/>
              </a:solidFill>
              <a:latin typeface="Arial" panose="020B0604020202020204" pitchFamily="34" charset="0"/>
            </a:endParaRPr>
          </a:p>
        </p:txBody>
      </p:sp>
      <p:pic>
        <p:nvPicPr>
          <p:cNvPr id="3080" name="Picture 8" descr="shad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2312876"/>
            <a:ext cx="236151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Text Box 10"/>
          <p:cNvSpPr txBox="1">
            <a:spLocks noChangeArrowheads="1"/>
          </p:cNvSpPr>
          <p:nvPr/>
        </p:nvSpPr>
        <p:spPr bwMode="auto">
          <a:xfrm>
            <a:off x="755576" y="743793"/>
            <a:ext cx="779946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6800" b="1" dirty="0" smtClean="0">
                <a:solidFill>
                  <a:srgbClr val="4C4C4C"/>
                </a:solidFill>
              </a:rPr>
              <a:t>GACETILLAS </a:t>
            </a:r>
            <a:endParaRPr lang="en-GB" altLang="en-US" sz="6800" b="1" dirty="0">
              <a:solidFill>
                <a:srgbClr val="4C4C4C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52" y="692696"/>
            <a:ext cx="2095500" cy="102818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1559" y="481263"/>
            <a:ext cx="8031927" cy="211433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503548" y="1771974"/>
            <a:ext cx="8352928" cy="4206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548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67544" y="2024844"/>
            <a:ext cx="8229600" cy="409391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s-MX" sz="4000" b="1" dirty="0">
                <a:latin typeface="Arial" panose="020B0604020202020204" pitchFamily="34" charset="0"/>
                <a:cs typeface="Arial" panose="020B0604020202020204" pitchFamily="34" charset="0"/>
              </a:rPr>
              <a:t>DILEMAS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es-MX" sz="2100" dirty="0" smtClean="0">
                <a:latin typeface="Arial" pitchFamily="34" charset="0"/>
                <a:cs typeface="Arial" pitchFamily="34" charset="0"/>
              </a:rPr>
              <a:t>En </a:t>
            </a:r>
            <a:r>
              <a:rPr lang="es-MX" sz="2100" dirty="0">
                <a:latin typeface="Arial" pitchFamily="34" charset="0"/>
                <a:cs typeface="Arial" pitchFamily="34" charset="0"/>
              </a:rPr>
              <a:t>el </a:t>
            </a:r>
            <a:r>
              <a:rPr lang="es-MX" sz="2100" dirty="0" smtClean="0">
                <a:latin typeface="Arial" pitchFamily="34" charset="0"/>
                <a:cs typeface="Arial" pitchFamily="34" charset="0"/>
              </a:rPr>
              <a:t>SUP-REP-153/2009 </a:t>
            </a:r>
            <a:r>
              <a:rPr lang="es-MX" sz="2100" dirty="0">
                <a:latin typeface="Arial" pitchFamily="34" charset="0"/>
                <a:cs typeface="Arial" pitchFamily="34" charset="0"/>
              </a:rPr>
              <a:t>la Sala Superior del Tribunal Electoral de la Federación señaló que el </a:t>
            </a:r>
            <a:r>
              <a:rPr lang="es-MX" sz="2100" b="1" dirty="0">
                <a:latin typeface="Arial" pitchFamily="34" charset="0"/>
                <a:cs typeface="Arial" pitchFamily="34" charset="0"/>
              </a:rPr>
              <a:t>internet </a:t>
            </a:r>
            <a:r>
              <a:rPr lang="es-ES" sz="2100" dirty="0">
                <a:latin typeface="Arial" panose="020B0604020202020204" pitchFamily="34" charset="0"/>
                <a:cs typeface="Arial" panose="020B0604020202020204" pitchFamily="34" charset="0"/>
              </a:rPr>
              <a:t>implica un acto </a:t>
            </a:r>
            <a:r>
              <a:rPr lang="es-ES" sz="21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volitivo</a:t>
            </a:r>
            <a:r>
              <a:rPr lang="es-E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tiene como característica fundamental el ser </a:t>
            </a:r>
            <a:r>
              <a:rPr lang="es-MX" sz="2100" u="sng" dirty="0">
                <a:latin typeface="Arial" panose="020B0604020202020204" pitchFamily="34" charset="0"/>
                <a:cs typeface="Arial" panose="020B0604020202020204" pitchFamily="34" charset="0"/>
              </a:rPr>
              <a:t>pasivo.</a:t>
            </a:r>
            <a:endParaRPr lang="es-MX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La Red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de redes no es una entidad física sino 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algo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intangible.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Imposibilidad técnica que existe para controlar los contenidos publicados en la red de redes.</a:t>
            </a:r>
          </a:p>
          <a:p>
            <a:pPr marL="0" indent="0" algn="just">
              <a:buNone/>
            </a:pPr>
            <a:endParaRPr lang="es-MX" sz="2000" dirty="0"/>
          </a:p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Arial" pitchFamily="34" charset="0"/>
              <a:buChar char="•"/>
            </a:pPr>
            <a:endParaRPr lang="es-MX" sz="2000" dirty="0" smtClean="0"/>
          </a:p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Arial" pitchFamily="34" charset="0"/>
              <a:buChar char="•"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MX" sz="2000" dirty="0" smtClean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144000" cy="1592796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0" y="806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</a:p>
          <a:p>
            <a:pPr algn="ctr"/>
            <a:endParaRPr lang="es-MX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508" y="252333"/>
            <a:ext cx="2075892" cy="10164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0628"/>
            <a:ext cx="1548384" cy="132283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61348"/>
            <a:ext cx="9144000" cy="296652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519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67544" y="2024844"/>
            <a:ext cx="8229600" cy="4093915"/>
          </a:xfrm>
        </p:spPr>
        <p:txBody>
          <a:bodyPr/>
          <a:lstStyle/>
          <a:p>
            <a:pPr marL="0" indent="0" algn="ctr">
              <a:buNone/>
            </a:pPr>
            <a:r>
              <a:rPr lang="es-MX" sz="4000" b="1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MX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DILEMAS?</a:t>
            </a:r>
          </a:p>
          <a:p>
            <a:pPr marL="0" indent="0" algn="just">
              <a:buNone/>
            </a:pPr>
            <a:endParaRPr lang="es-MX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Cada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año aumenta considerablemente la cifra de usuarios de internet en nuestro 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país. Según el INEGI en 2001 eran 7,097,172, para 2014 creció a 47,441,244.</a:t>
            </a:r>
          </a:p>
          <a:p>
            <a:pPr marL="0" indent="0" algn="just">
              <a:buNone/>
            </a:pPr>
            <a:endParaRPr lang="es-MX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De las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visitas registradas a las páginas de 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se considera que es un medio de comunicación masivo y de alto 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impacto.</a:t>
            </a:r>
          </a:p>
          <a:p>
            <a:pPr marL="0" indent="0" algn="just">
              <a:buNone/>
            </a:pPr>
            <a:endParaRPr lang="es-MX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Arial" pitchFamily="34" charset="0"/>
              <a:buChar char="•"/>
            </a:pPr>
            <a:endParaRPr lang="es-MX" sz="2000" dirty="0" smtClean="0"/>
          </a:p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Arial" pitchFamily="34" charset="0"/>
              <a:buChar char="•"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MX" sz="2000" dirty="0" smtClean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144000" cy="1592796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0" y="806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</a:p>
          <a:p>
            <a:pPr algn="ctr"/>
            <a:endParaRPr lang="es-MX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508" y="252333"/>
            <a:ext cx="2075892" cy="10164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0628"/>
            <a:ext cx="1548384" cy="132283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61348"/>
            <a:ext cx="9144000" cy="296652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086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67544" y="1673424"/>
            <a:ext cx="8229600" cy="4712766"/>
          </a:xfrm>
        </p:spPr>
        <p:txBody>
          <a:bodyPr/>
          <a:lstStyle/>
          <a:p>
            <a:pPr marL="0" indent="0" algn="ctr">
              <a:buNone/>
            </a:pPr>
            <a:r>
              <a:rPr lang="es-MX" sz="4000" b="1" dirty="0">
                <a:latin typeface="Arial" panose="020B0604020202020204" pitchFamily="34" charset="0"/>
                <a:cs typeface="Arial" panose="020B0604020202020204" pitchFamily="34" charset="0"/>
              </a:rPr>
              <a:t>AVANCES</a:t>
            </a:r>
          </a:p>
          <a:p>
            <a:pPr algn="just">
              <a:buFont typeface="Arial" pitchFamily="34" charset="0"/>
              <a:buChar char="•"/>
            </a:pP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Comisión de Quejas y 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Denuncias </a:t>
            </a: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ha ido avanzando en la interpretación y formas de sancionar la propaganda electoral publicada en internet, sobre todo en páginas de contenido personal, o también denominadas “perfiles”.</a:t>
            </a:r>
          </a:p>
          <a:p>
            <a:pPr marL="0" indent="0" algn="just">
              <a:buNone/>
            </a:pP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100" dirty="0">
                <a:latin typeface="Arial" panose="020B0604020202020204" pitchFamily="34" charset="0"/>
                <a:cs typeface="Arial" panose="020B0604020202020204" pitchFamily="34" charset="0"/>
              </a:rPr>
              <a:t>Se realizan diligencias para conocer si tienen el control de la información que alojan en ese tipo de portales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MX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Se ha sostenido que si en un video se calumnia y éste es un </a:t>
            </a:r>
            <a:r>
              <a:rPr lang="es-MX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spot</a:t>
            </a:r>
            <a:r>
              <a:rPr lang="es-MX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pautado, si el mismo material esta en </a:t>
            </a:r>
            <a:r>
              <a:rPr lang="es-MX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, también hay calumnia.</a:t>
            </a:r>
          </a:p>
          <a:p>
            <a:pPr marL="0" indent="0" algn="just">
              <a:buNone/>
            </a:pPr>
            <a:endParaRPr lang="es-MX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Se ha considerado que internet no es un medio pasivo.</a:t>
            </a:r>
            <a:endParaRPr lang="es-MX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Arial" pitchFamily="34" charset="0"/>
              <a:buChar char="•"/>
            </a:pPr>
            <a:endParaRPr lang="es-MX" sz="2000" dirty="0" smtClean="0"/>
          </a:p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Arial" pitchFamily="34" charset="0"/>
              <a:buChar char="•"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MX" sz="2000" dirty="0" smtClean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144000" cy="1592796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0" y="806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</a:p>
          <a:p>
            <a:pPr algn="ctr"/>
            <a:endParaRPr lang="es-MX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508" y="252333"/>
            <a:ext cx="2075892" cy="10164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0628"/>
            <a:ext cx="1548384" cy="132283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61348"/>
            <a:ext cx="9144000" cy="296652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601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260648"/>
            <a:ext cx="8496944" cy="1200329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r>
              <a:rPr lang="es-MX" sz="48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s-MX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CALUMNIA</a:t>
            </a:r>
          </a:p>
          <a:p>
            <a:endParaRPr lang="es-MX" b="1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52016"/>
            <a:ext cx="1728192" cy="93610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4545"/>
          <a:stretch/>
        </p:blipFill>
        <p:spPr>
          <a:xfrm>
            <a:off x="719572" y="352016"/>
            <a:ext cx="1440160" cy="101759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67544" y="1628800"/>
            <a:ext cx="828092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DILEMA</a:t>
            </a:r>
          </a:p>
          <a:p>
            <a:pPr algn="ctr"/>
            <a:endParaRPr lang="es-MX" sz="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MX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s-MX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</a:t>
            </a:r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imputación de un delito o hecho falso es  directa?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es-MX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5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¿Basta una parte del promocional para el análisis o necesariamente debe ser todo?</a:t>
            </a:r>
          </a:p>
          <a:p>
            <a:pPr algn="just"/>
            <a:endParaRPr lang="es-MX" sz="2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¿Cuándo cierta expresión equivale o se subsume a una definición legal de un delito?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4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260648"/>
            <a:ext cx="8496944" cy="1200329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r>
              <a:rPr lang="es-MX" sz="48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s-MX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CALUMNIA</a:t>
            </a:r>
          </a:p>
          <a:p>
            <a:endParaRPr lang="es-MX" b="1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52016"/>
            <a:ext cx="1728192" cy="93610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4545"/>
          <a:stretch/>
        </p:blipFill>
        <p:spPr>
          <a:xfrm>
            <a:off x="719572" y="352016"/>
            <a:ext cx="1440160" cy="101759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67544" y="1836107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INCIDE EN EL ANÁLISIS:</a:t>
            </a:r>
          </a:p>
          <a:p>
            <a:pPr algn="ctr"/>
            <a:endParaRPr lang="es-MX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1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AutoNum type="alphaLcParenR"/>
            </a:pPr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los hechos sobre los que versa el promocional ya son del conocimiento público, difundidos a través de diversos medios de comunicación</a:t>
            </a:r>
          </a:p>
          <a:p>
            <a:pPr algn="just"/>
            <a:endParaRPr lang="es-MX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b) El deber de intensificar el debate público </a:t>
            </a:r>
          </a:p>
          <a:p>
            <a:pPr algn="ctr"/>
            <a:endParaRPr lang="es-MX" sz="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MX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71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260648"/>
            <a:ext cx="8496944" cy="1200329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r>
              <a:rPr lang="es-MX" sz="48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s-MX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CALUMNIA</a:t>
            </a:r>
          </a:p>
          <a:p>
            <a:endParaRPr lang="es-MX" b="1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52016"/>
            <a:ext cx="1728192" cy="93610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4545"/>
          <a:stretch/>
        </p:blipFill>
        <p:spPr>
          <a:xfrm>
            <a:off x="719572" y="352016"/>
            <a:ext cx="1440160" cy="101759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67544" y="1836107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INCIDE EN EL ANÁLISIS:</a:t>
            </a:r>
          </a:p>
          <a:p>
            <a:pPr algn="ctr"/>
            <a:endParaRPr lang="es-MX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1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c) No afectar derechos de terceros</a:t>
            </a:r>
          </a:p>
          <a:p>
            <a:pPr algn="just"/>
            <a:endParaRPr lang="es-MX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d) Las personas con proyección pública deben tolerar una mayor crítica</a:t>
            </a:r>
          </a:p>
          <a:p>
            <a:pPr algn="just"/>
            <a:endParaRPr lang="es-MX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e) Imputación de delitos sin sentencia firme</a:t>
            </a:r>
          </a:p>
          <a:p>
            <a:pPr algn="ctr"/>
            <a:endParaRPr lang="es-MX" sz="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MX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4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9522" y="2870938"/>
            <a:ext cx="8568952" cy="1026114"/>
          </a:xfrm>
        </p:spPr>
        <p:txBody>
          <a:bodyPr>
            <a:noAutofit/>
          </a:bodyPr>
          <a:lstStyle/>
          <a:p>
            <a:pPr algn="ctr"/>
            <a:r>
              <a:rPr lang="es-MX" sz="7200" b="1" dirty="0" smtClean="0">
                <a:latin typeface="Arial" pitchFamily="34" charset="0"/>
                <a:cs typeface="Arial" pitchFamily="34" charset="0"/>
              </a:rPr>
              <a:t>GRACIAS</a:t>
            </a:r>
            <a:endParaRPr lang="es-MX" sz="7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5536" y="0"/>
            <a:ext cx="8352928" cy="40466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" name="Conector recto 5"/>
          <p:cNvCxnSpPr/>
          <p:nvPr/>
        </p:nvCxnSpPr>
        <p:spPr>
          <a:xfrm>
            <a:off x="755576" y="6165304"/>
            <a:ext cx="7776864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76" y="658223"/>
            <a:ext cx="2232248" cy="10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Pensamient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463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Papel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Pensamiento</Template>
  <TotalTime>763</TotalTime>
  <Words>555</Words>
  <Application>Microsoft Office PowerPoint</Application>
  <PresentationFormat>Presentación en pantalla (4:3)</PresentationFormat>
  <Paragraphs>91</Paragraphs>
  <Slides>11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12</vt:i4>
      </vt:variant>
      <vt:variant>
        <vt:lpstr>Títulos de diapositiva</vt:lpstr>
      </vt:variant>
      <vt:variant>
        <vt:i4>11</vt:i4>
      </vt:variant>
    </vt:vector>
  </HeadingPairs>
  <TitlesOfParts>
    <vt:vector size="30" baseType="lpstr">
      <vt:lpstr>MS PGothic</vt:lpstr>
      <vt:lpstr>Arial</vt:lpstr>
      <vt:lpstr>Constantia</vt:lpstr>
      <vt:lpstr>Impact</vt:lpstr>
      <vt:lpstr>Times</vt:lpstr>
      <vt:lpstr>Times New Roman</vt:lpstr>
      <vt:lpstr>Wingdings 2</vt:lpstr>
      <vt:lpstr>Pensamiento</vt:lpstr>
      <vt:lpstr>1_Pensamiento</vt:lpstr>
      <vt:lpstr>2_Pensamiento</vt:lpstr>
      <vt:lpstr>3_Pensamiento</vt:lpstr>
      <vt:lpstr>4_Pensamiento</vt:lpstr>
      <vt:lpstr>5_Pensamiento</vt:lpstr>
      <vt:lpstr>6_Pensamiento</vt:lpstr>
      <vt:lpstr>7_Pensamiento</vt:lpstr>
      <vt:lpstr>8_Pensamiento</vt:lpstr>
      <vt:lpstr>2463</vt:lpstr>
      <vt:lpstr>Papel</vt:lpstr>
      <vt:lpstr>NewsPrint</vt:lpstr>
      <vt:lpstr>“TALLER INFORMATIVO HACIA  LAS ELECCIONES EL 7 DE JUNIO”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</vt:vector>
  </TitlesOfParts>
  <Company>Presentation Magazine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Newspapers Template</dc:title>
  <dc:creator>Presentation Magazine</dc:creator>
  <cp:lastModifiedBy>RAMIREZ GOMEZ JANE FABIOLA</cp:lastModifiedBy>
  <cp:revision>63</cp:revision>
  <cp:lastPrinted>2015-05-18T19:52:45Z</cp:lastPrinted>
  <dcterms:created xsi:type="dcterms:W3CDTF">2007-10-10T08:29:48Z</dcterms:created>
  <dcterms:modified xsi:type="dcterms:W3CDTF">2015-05-19T15:36:16Z</dcterms:modified>
</cp:coreProperties>
</file>