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68" r:id="rId2"/>
    <p:sldId id="256" r:id="rId3"/>
    <p:sldId id="270" r:id="rId4"/>
    <p:sldId id="262" r:id="rId5"/>
    <p:sldId id="257" r:id="rId6"/>
    <p:sldId id="258" r:id="rId7"/>
    <p:sldId id="267" r:id="rId8"/>
    <p:sldId id="259" r:id="rId9"/>
    <p:sldId id="260" r:id="rId10"/>
    <p:sldId id="261" r:id="rId11"/>
    <p:sldId id="271" r:id="rId12"/>
    <p:sldId id="272" r:id="rId13"/>
    <p:sldId id="269" r:id="rId14"/>
  </p:sldIdLst>
  <p:sldSz cx="9144000" cy="6858000" type="screen4x3"/>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70" autoAdjust="0"/>
    <p:restoredTop sz="71184" autoAdjust="0"/>
  </p:normalViewPr>
  <p:slideViewPr>
    <p:cSldViewPr>
      <p:cViewPr varScale="1">
        <p:scale>
          <a:sx n="63" d="100"/>
          <a:sy n="63" d="100"/>
        </p:scale>
        <p:origin x="2002"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2" y="0"/>
            <a:ext cx="3037840" cy="464820"/>
          </a:xfrm>
          <a:prstGeom prst="rect">
            <a:avLst/>
          </a:prstGeom>
        </p:spPr>
        <p:txBody>
          <a:bodyPr vert="horz" lIns="92446" tIns="46223" rIns="92446" bIns="46223" rtlCol="0"/>
          <a:lstStyle>
            <a:lvl1pPr algn="l">
              <a:defRPr sz="1200"/>
            </a:lvl1pPr>
          </a:lstStyle>
          <a:p>
            <a:endParaRPr lang="es-MX"/>
          </a:p>
        </p:txBody>
      </p:sp>
      <p:sp>
        <p:nvSpPr>
          <p:cNvPr id="3" name="2 Marcador de fecha"/>
          <p:cNvSpPr>
            <a:spLocks noGrp="1"/>
          </p:cNvSpPr>
          <p:nvPr>
            <p:ph type="dt" idx="1"/>
          </p:nvPr>
        </p:nvSpPr>
        <p:spPr>
          <a:xfrm>
            <a:off x="3970940" y="0"/>
            <a:ext cx="3037840" cy="464820"/>
          </a:xfrm>
          <a:prstGeom prst="rect">
            <a:avLst/>
          </a:prstGeom>
        </p:spPr>
        <p:txBody>
          <a:bodyPr vert="horz" lIns="92446" tIns="46223" rIns="92446" bIns="46223" rtlCol="0"/>
          <a:lstStyle>
            <a:lvl1pPr algn="r">
              <a:defRPr sz="1200"/>
            </a:lvl1pPr>
          </a:lstStyle>
          <a:p>
            <a:fld id="{3EB3F9E0-17DC-4C77-9691-BACE681E2F63}" type="datetimeFigureOut">
              <a:rPr lang="es-MX" smtClean="0"/>
              <a:t>24/05/2015</a:t>
            </a:fld>
            <a:endParaRPr lang="es-MX"/>
          </a:p>
        </p:txBody>
      </p:sp>
      <p:sp>
        <p:nvSpPr>
          <p:cNvPr id="4" name="3 Marcador de imagen de diapositiva"/>
          <p:cNvSpPr>
            <a:spLocks noGrp="1" noRot="1" noChangeAspect="1"/>
          </p:cNvSpPr>
          <p:nvPr>
            <p:ph type="sldImg" idx="2"/>
          </p:nvPr>
        </p:nvSpPr>
        <p:spPr>
          <a:xfrm>
            <a:off x="1181100" y="696913"/>
            <a:ext cx="4649788" cy="3486150"/>
          </a:xfrm>
          <a:prstGeom prst="rect">
            <a:avLst/>
          </a:prstGeom>
          <a:noFill/>
          <a:ln w="12700">
            <a:solidFill>
              <a:prstClr val="black"/>
            </a:solidFill>
          </a:ln>
        </p:spPr>
        <p:txBody>
          <a:bodyPr vert="horz" lIns="92446" tIns="46223" rIns="92446" bIns="46223" rtlCol="0" anchor="ctr"/>
          <a:lstStyle/>
          <a:p>
            <a:endParaRPr lang="es-MX"/>
          </a:p>
        </p:txBody>
      </p:sp>
      <p:sp>
        <p:nvSpPr>
          <p:cNvPr id="5" name="4 Marcador de notas"/>
          <p:cNvSpPr>
            <a:spLocks noGrp="1"/>
          </p:cNvSpPr>
          <p:nvPr>
            <p:ph type="body" sz="quarter" idx="3"/>
          </p:nvPr>
        </p:nvSpPr>
        <p:spPr>
          <a:xfrm>
            <a:off x="701041" y="4415790"/>
            <a:ext cx="5608320" cy="4183380"/>
          </a:xfrm>
          <a:prstGeom prst="rect">
            <a:avLst/>
          </a:prstGeom>
        </p:spPr>
        <p:txBody>
          <a:bodyPr vert="horz" lIns="92446" tIns="46223" rIns="92446" bIns="46223"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2" y="8829967"/>
            <a:ext cx="3037840" cy="464820"/>
          </a:xfrm>
          <a:prstGeom prst="rect">
            <a:avLst/>
          </a:prstGeom>
        </p:spPr>
        <p:txBody>
          <a:bodyPr vert="horz" lIns="92446" tIns="46223" rIns="92446" bIns="46223"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970940" y="8829967"/>
            <a:ext cx="3037840" cy="464820"/>
          </a:xfrm>
          <a:prstGeom prst="rect">
            <a:avLst/>
          </a:prstGeom>
        </p:spPr>
        <p:txBody>
          <a:bodyPr vert="horz" lIns="92446" tIns="46223" rIns="92446" bIns="46223" rtlCol="0" anchor="b"/>
          <a:lstStyle>
            <a:lvl1pPr algn="r">
              <a:defRPr sz="1200"/>
            </a:lvl1pPr>
          </a:lstStyle>
          <a:p>
            <a:fld id="{56112F29-A74F-439B-A1F3-EA33933E9650}" type="slidenum">
              <a:rPr lang="es-MX" smtClean="0"/>
              <a:t>‹Nº›</a:t>
            </a:fld>
            <a:endParaRPr lang="es-MX"/>
          </a:p>
        </p:txBody>
      </p:sp>
    </p:spTree>
    <p:extLst>
      <p:ext uri="{BB962C8B-B14F-4D97-AF65-F5344CB8AC3E}">
        <p14:creationId xmlns:p14="http://schemas.microsoft.com/office/powerpoint/2010/main" val="3805078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6112F29-A74F-439B-A1F3-EA33933E9650}" type="slidenum">
              <a:rPr lang="es-MX" smtClean="0"/>
              <a:t>1</a:t>
            </a:fld>
            <a:endParaRPr lang="es-MX"/>
          </a:p>
        </p:txBody>
      </p:sp>
    </p:spTree>
    <p:extLst>
      <p:ext uri="{BB962C8B-B14F-4D97-AF65-F5344CB8AC3E}">
        <p14:creationId xmlns:p14="http://schemas.microsoft.com/office/powerpoint/2010/main" val="3005302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a:r>
              <a:rPr lang="es-MX" dirty="0">
                <a:solidFill>
                  <a:schemeClr val="tx1">
                    <a:lumMod val="75000"/>
                    <a:lumOff val="25000"/>
                  </a:schemeClr>
                </a:solidFill>
                <a:cs typeface="Arial" panose="020B0604020202020204" pitchFamily="34" charset="0"/>
              </a:rPr>
              <a:t>Fiscalizar es </a:t>
            </a:r>
            <a:r>
              <a:rPr lang="es-MX" b="1" dirty="0">
                <a:solidFill>
                  <a:schemeClr val="tx1">
                    <a:lumMod val="75000"/>
                    <a:lumOff val="25000"/>
                  </a:schemeClr>
                </a:solidFill>
                <a:cs typeface="Arial" panose="020B0604020202020204" pitchFamily="34" charset="0"/>
              </a:rPr>
              <a:t>auditar, indagar, investigar, compulsar, </a:t>
            </a:r>
            <a:r>
              <a:rPr lang="es-MX" b="1" dirty="0" smtClean="0">
                <a:solidFill>
                  <a:schemeClr val="tx1">
                    <a:lumMod val="75000"/>
                    <a:lumOff val="25000"/>
                  </a:schemeClr>
                </a:solidFill>
                <a:cs typeface="Arial" panose="020B0604020202020204" pitchFamily="34" charset="0"/>
              </a:rPr>
              <a:t>cotejar</a:t>
            </a:r>
            <a:r>
              <a:rPr lang="es-MX" dirty="0" smtClean="0">
                <a:solidFill>
                  <a:schemeClr val="tx1">
                    <a:lumMod val="75000"/>
                    <a:lumOff val="25000"/>
                  </a:schemeClr>
                </a:solidFill>
                <a:cs typeface="Arial" panose="020B0604020202020204" pitchFamily="34" charset="0"/>
              </a:rPr>
              <a:t> los ingresos y gastos de los partidos políticos y de los candidatos independientes.</a:t>
            </a:r>
            <a:endParaRPr lang="es-MX" dirty="0">
              <a:solidFill>
                <a:schemeClr val="tx1">
                  <a:lumMod val="75000"/>
                  <a:lumOff val="25000"/>
                </a:schemeClr>
              </a:solidFill>
              <a:cs typeface="Arial" panose="020B0604020202020204" pitchFamily="34" charset="0"/>
            </a:endParaRPr>
          </a:p>
          <a:p>
            <a:pPr algn="just"/>
            <a:endParaRPr lang="es-MX" dirty="0">
              <a:solidFill>
                <a:schemeClr val="tx1">
                  <a:lumMod val="75000"/>
                  <a:lumOff val="25000"/>
                </a:schemeClr>
              </a:solidFill>
              <a:cs typeface="Arial" panose="020B0604020202020204" pitchFamily="34" charset="0"/>
            </a:endParaRPr>
          </a:p>
          <a:p>
            <a:pPr algn="just"/>
            <a:r>
              <a:rPr lang="es-MX" dirty="0">
                <a:solidFill>
                  <a:schemeClr val="tx1">
                    <a:lumMod val="75000"/>
                    <a:lumOff val="25000"/>
                  </a:schemeClr>
                </a:solidFill>
                <a:cs typeface="Arial" panose="020B0604020202020204" pitchFamily="34" charset="0"/>
              </a:rPr>
              <a:t>La fiscalización que practicamos, </a:t>
            </a:r>
            <a:r>
              <a:rPr lang="es-MX" b="1" dirty="0">
                <a:solidFill>
                  <a:schemeClr val="tx1">
                    <a:lumMod val="75000"/>
                    <a:lumOff val="25000"/>
                  </a:schemeClr>
                </a:solidFill>
                <a:cs typeface="Arial" panose="020B0604020202020204" pitchFamily="34" charset="0"/>
              </a:rPr>
              <a:t>genera certeza </a:t>
            </a:r>
            <a:r>
              <a:rPr lang="es-MX" dirty="0">
                <a:solidFill>
                  <a:schemeClr val="tx1">
                    <a:lumMod val="75000"/>
                    <a:lumOff val="25000"/>
                  </a:schemeClr>
                </a:solidFill>
                <a:cs typeface="Arial" panose="020B0604020202020204" pitchFamily="34" charset="0"/>
              </a:rPr>
              <a:t>de los ingresos y gastos que se revisan.</a:t>
            </a:r>
          </a:p>
          <a:p>
            <a:pPr algn="just"/>
            <a:endParaRPr lang="es-MX" dirty="0">
              <a:solidFill>
                <a:schemeClr val="tx1">
                  <a:lumMod val="75000"/>
                  <a:lumOff val="25000"/>
                </a:schemeClr>
              </a:solidFill>
              <a:cs typeface="Arial" panose="020B0604020202020204" pitchFamily="34" charset="0"/>
            </a:endParaRPr>
          </a:p>
          <a:p>
            <a:pPr algn="just"/>
            <a:r>
              <a:rPr lang="es-MX" dirty="0">
                <a:solidFill>
                  <a:schemeClr val="tx1">
                    <a:lumMod val="75000"/>
                    <a:lumOff val="25000"/>
                  </a:schemeClr>
                </a:solidFill>
                <a:cs typeface="Arial" panose="020B0604020202020204" pitchFamily="34" charset="0"/>
              </a:rPr>
              <a:t>Sus objetivos fundamentales son </a:t>
            </a:r>
            <a:r>
              <a:rPr lang="es-MX" b="1" dirty="0">
                <a:solidFill>
                  <a:schemeClr val="tx1">
                    <a:lumMod val="75000"/>
                    <a:lumOff val="25000"/>
                  </a:schemeClr>
                </a:solidFill>
                <a:cs typeface="Arial" panose="020B0604020202020204" pitchFamily="34" charset="0"/>
              </a:rPr>
              <a:t>conocer el origen lícito </a:t>
            </a:r>
            <a:r>
              <a:rPr lang="es-MX" dirty="0">
                <a:solidFill>
                  <a:schemeClr val="tx1">
                    <a:lumMod val="75000"/>
                    <a:lumOff val="25000"/>
                  </a:schemeClr>
                </a:solidFill>
                <a:cs typeface="Arial" panose="020B0604020202020204" pitchFamily="34" charset="0"/>
              </a:rPr>
              <a:t>de los recursos y el destino partidista del mismo.</a:t>
            </a:r>
          </a:p>
          <a:p>
            <a:pPr algn="just"/>
            <a:endParaRPr lang="es-MX" dirty="0">
              <a:solidFill>
                <a:schemeClr val="tx1">
                  <a:lumMod val="75000"/>
                  <a:lumOff val="25000"/>
                </a:schemeClr>
              </a:solidFill>
              <a:cs typeface="Arial" panose="020B0604020202020204" pitchFamily="34" charset="0"/>
            </a:endParaRPr>
          </a:p>
          <a:p>
            <a:pPr algn="just"/>
            <a:r>
              <a:rPr lang="es-MX" dirty="0">
                <a:solidFill>
                  <a:schemeClr val="tx1">
                    <a:lumMod val="75000"/>
                    <a:lumOff val="25000"/>
                  </a:schemeClr>
                </a:solidFill>
                <a:cs typeface="Arial" panose="020B0604020202020204" pitchFamily="34" charset="0"/>
              </a:rPr>
              <a:t>Para el proceso electoral ordinario 2014-2015, fiscalizamos los gastos y los ingresos de las precampañas y campañas </a:t>
            </a:r>
            <a:r>
              <a:rPr lang="es-MX" b="1" dirty="0">
                <a:solidFill>
                  <a:schemeClr val="tx1">
                    <a:lumMod val="75000"/>
                    <a:lumOff val="25000"/>
                  </a:schemeClr>
                </a:solidFill>
                <a:cs typeface="Arial" panose="020B0604020202020204" pitchFamily="34" charset="0"/>
              </a:rPr>
              <a:t>federales y locales.</a:t>
            </a:r>
          </a:p>
          <a:p>
            <a:endParaRPr lang="es-MX" dirty="0"/>
          </a:p>
        </p:txBody>
      </p:sp>
      <p:sp>
        <p:nvSpPr>
          <p:cNvPr id="4" name="3 Marcador de número de diapositiva"/>
          <p:cNvSpPr>
            <a:spLocks noGrp="1"/>
          </p:cNvSpPr>
          <p:nvPr>
            <p:ph type="sldNum" sz="quarter" idx="10"/>
          </p:nvPr>
        </p:nvSpPr>
        <p:spPr/>
        <p:txBody>
          <a:bodyPr/>
          <a:lstStyle/>
          <a:p>
            <a:fld id="{56112F29-A74F-439B-A1F3-EA33933E9650}" type="slidenum">
              <a:rPr lang="es-MX" smtClean="0"/>
              <a:t>2</a:t>
            </a:fld>
            <a:endParaRPr lang="es-MX"/>
          </a:p>
        </p:txBody>
      </p:sp>
    </p:spTree>
    <p:extLst>
      <p:ext uri="{BB962C8B-B14F-4D97-AF65-F5344CB8AC3E}">
        <p14:creationId xmlns:p14="http://schemas.microsoft.com/office/powerpoint/2010/main" val="2229989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a:r>
              <a:rPr lang="es-MX" dirty="0" smtClean="0"/>
              <a:t>Los</a:t>
            </a:r>
            <a:r>
              <a:rPr lang="es-MX" baseline="0" dirty="0" smtClean="0"/>
              <a:t> días establecidos para la revisión de informes de campaña se muestran a continuación:</a:t>
            </a:r>
          </a:p>
          <a:p>
            <a:pPr algn="just"/>
            <a:endParaRPr lang="es-MX" baseline="0" dirty="0" smtClean="0"/>
          </a:p>
          <a:p>
            <a:pPr marL="228600" indent="-228600" algn="just">
              <a:buFont typeface="+mj-lt"/>
              <a:buAutoNum type="arabicPeriod"/>
            </a:pPr>
            <a:r>
              <a:rPr lang="es-MX" dirty="0"/>
              <a:t>Una vez entregados los informes de gastos de campaña, la UTF contará con </a:t>
            </a:r>
            <a:r>
              <a:rPr lang="es-MX" dirty="0" smtClean="0"/>
              <a:t>10 días </a:t>
            </a:r>
            <a:r>
              <a:rPr lang="es-MX" dirty="0"/>
              <a:t>para revisar la documentación </a:t>
            </a:r>
            <a:r>
              <a:rPr lang="es-MX" dirty="0" smtClean="0"/>
              <a:t>presentada</a:t>
            </a:r>
          </a:p>
          <a:p>
            <a:pPr marL="228600" indent="-228600" algn="just">
              <a:buFont typeface="+mj-lt"/>
              <a:buAutoNum type="arabicPeriod"/>
            </a:pPr>
            <a:r>
              <a:rPr lang="es-MX" b="0" dirty="0" smtClean="0">
                <a:solidFill>
                  <a:schemeClr val="tx1">
                    <a:lumMod val="75000"/>
                    <a:lumOff val="25000"/>
                  </a:schemeClr>
                </a:solidFill>
                <a:cs typeface="Arial" panose="020B0604020202020204" pitchFamily="34" charset="0"/>
              </a:rPr>
              <a:t>La UTF revisará los ingresos y egresos e </a:t>
            </a:r>
            <a:r>
              <a:rPr lang="es-MX" dirty="0" smtClean="0"/>
              <a:t>informará </a:t>
            </a:r>
            <a:r>
              <a:rPr lang="es-MX" dirty="0"/>
              <a:t>a los partidos la existencia de errores u omisiones y los prevendrá para que en </a:t>
            </a:r>
            <a:r>
              <a:rPr lang="es-MX" dirty="0" smtClean="0"/>
              <a:t>5 días presenten </a:t>
            </a:r>
            <a:r>
              <a:rPr lang="es-MX" dirty="0"/>
              <a:t>las aclaraciones.</a:t>
            </a:r>
          </a:p>
          <a:p>
            <a:pPr marL="228600" indent="-228600" algn="just" defTabSz="914350">
              <a:buFont typeface="+mj-lt"/>
              <a:buAutoNum type="arabicPeriod"/>
              <a:defRPr/>
            </a:pPr>
            <a:endParaRPr lang="es-MX" dirty="0" smtClean="0">
              <a:solidFill>
                <a:srgbClr val="FFFF00"/>
              </a:solidFill>
            </a:endParaRPr>
          </a:p>
          <a:p>
            <a:pPr marL="0" indent="0" algn="just" defTabSz="914350">
              <a:buFont typeface="+mj-lt"/>
              <a:buNone/>
              <a:defRPr/>
            </a:pPr>
            <a:r>
              <a:rPr lang="es-MX" dirty="0" smtClean="0">
                <a:solidFill>
                  <a:srgbClr val="FFFF00"/>
                </a:solidFill>
              </a:rPr>
              <a:t>Estas dos actividades son para los tres</a:t>
            </a:r>
            <a:r>
              <a:rPr lang="es-MX" baseline="0" dirty="0" smtClean="0">
                <a:solidFill>
                  <a:srgbClr val="FFFF00"/>
                </a:solidFill>
              </a:rPr>
              <a:t> o dos informes que presenta cada candidato; para el último, se procede a las actividades siguientes:</a:t>
            </a:r>
            <a:endParaRPr lang="es-MX" dirty="0" smtClean="0">
              <a:solidFill>
                <a:srgbClr val="FFFF00"/>
              </a:solidFill>
            </a:endParaRPr>
          </a:p>
          <a:p>
            <a:pPr marL="228600" indent="-228600" algn="just" defTabSz="914350">
              <a:buFont typeface="+mj-lt"/>
              <a:buAutoNum type="arabicPeriod"/>
              <a:defRPr/>
            </a:pPr>
            <a:endParaRPr lang="es-MX" dirty="0" smtClean="0">
              <a:solidFill>
                <a:srgbClr val="FFFF00"/>
              </a:solidFill>
            </a:endParaRPr>
          </a:p>
          <a:p>
            <a:pPr marL="228600" indent="-228600" algn="just" defTabSz="914350">
              <a:buFont typeface="+mj-lt"/>
              <a:buAutoNum type="arabicPeriod"/>
              <a:defRPr/>
            </a:pPr>
            <a:r>
              <a:rPr lang="es-MX" dirty="0" smtClean="0">
                <a:solidFill>
                  <a:srgbClr val="FFFF00"/>
                </a:solidFill>
              </a:rPr>
              <a:t>La </a:t>
            </a:r>
            <a:r>
              <a:rPr lang="es-MX" dirty="0">
                <a:solidFill>
                  <a:srgbClr val="FFFF00"/>
                </a:solidFill>
              </a:rPr>
              <a:t>UTF contará con </a:t>
            </a:r>
            <a:r>
              <a:rPr lang="es-MX" dirty="0" smtClean="0">
                <a:solidFill>
                  <a:srgbClr val="FFFF00"/>
                </a:solidFill>
              </a:rPr>
              <a:t>10 días </a:t>
            </a:r>
            <a:r>
              <a:rPr lang="es-MX" dirty="0">
                <a:solidFill>
                  <a:srgbClr val="FFFF00"/>
                </a:solidFill>
              </a:rPr>
              <a:t>para emitir el dictamen consolidado y el proyecto de resolución.</a:t>
            </a:r>
          </a:p>
          <a:p>
            <a:pPr marL="228600" indent="-228600" algn="just" defTabSz="914350">
              <a:buFont typeface="+mj-lt"/>
              <a:buAutoNum type="arabicPeriod"/>
              <a:defRPr/>
            </a:pPr>
            <a:r>
              <a:rPr lang="es-MX" dirty="0">
                <a:solidFill>
                  <a:srgbClr val="FFFF00"/>
                </a:solidFill>
              </a:rPr>
              <a:t>La Comisión de Fiscalización contará con </a:t>
            </a:r>
            <a:r>
              <a:rPr lang="es-MX" dirty="0" smtClean="0">
                <a:solidFill>
                  <a:srgbClr val="FFFF00"/>
                </a:solidFill>
              </a:rPr>
              <a:t>6 días </a:t>
            </a:r>
            <a:r>
              <a:rPr lang="es-MX" dirty="0">
                <a:solidFill>
                  <a:srgbClr val="FFFF00"/>
                </a:solidFill>
              </a:rPr>
              <a:t>para aprobar los proyectos emitidos por la UTF.</a:t>
            </a:r>
          </a:p>
          <a:p>
            <a:pPr marL="228600" indent="-228600" algn="just" defTabSz="914350">
              <a:buFont typeface="+mj-lt"/>
              <a:buAutoNum type="arabicPeriod"/>
              <a:defRPr/>
            </a:pPr>
            <a:r>
              <a:rPr lang="es-MX" dirty="0">
                <a:solidFill>
                  <a:srgbClr val="FFFF00"/>
                </a:solidFill>
              </a:rPr>
              <a:t>Una vez </a:t>
            </a:r>
            <a:r>
              <a:rPr lang="es-MX" dirty="0" smtClean="0">
                <a:solidFill>
                  <a:srgbClr val="FFFF00"/>
                </a:solidFill>
              </a:rPr>
              <a:t>aprobados por </a:t>
            </a:r>
            <a:r>
              <a:rPr lang="es-MX" dirty="0">
                <a:solidFill>
                  <a:srgbClr val="FFFF00"/>
                </a:solidFill>
              </a:rPr>
              <a:t>la Comisión de Fiscalización </a:t>
            </a:r>
            <a:r>
              <a:rPr lang="es-MX" dirty="0" smtClean="0">
                <a:solidFill>
                  <a:srgbClr val="FFFF00"/>
                </a:solidFill>
              </a:rPr>
              <a:t>se someterán</a:t>
            </a:r>
            <a:r>
              <a:rPr lang="es-MX" baseline="0" dirty="0" smtClean="0">
                <a:solidFill>
                  <a:srgbClr val="FFFF00"/>
                </a:solidFill>
              </a:rPr>
              <a:t> </a:t>
            </a:r>
            <a:r>
              <a:rPr lang="es-MX" dirty="0" smtClean="0">
                <a:solidFill>
                  <a:srgbClr val="FFFF00"/>
                </a:solidFill>
              </a:rPr>
              <a:t>a </a:t>
            </a:r>
            <a:r>
              <a:rPr lang="es-MX" dirty="0">
                <a:solidFill>
                  <a:srgbClr val="FFFF00"/>
                </a:solidFill>
              </a:rPr>
              <a:t>consideración del Consejo General los proyectos para que éstos sean votados en un término improrrogable de </a:t>
            </a:r>
            <a:r>
              <a:rPr lang="es-MX" dirty="0" smtClean="0">
                <a:solidFill>
                  <a:srgbClr val="FFFF00"/>
                </a:solidFill>
              </a:rPr>
              <a:t>6 días</a:t>
            </a:r>
            <a:r>
              <a:rPr lang="es-MX" dirty="0">
                <a:solidFill>
                  <a:srgbClr val="FFFF00"/>
                </a:solidFill>
              </a:rPr>
              <a:t>. </a:t>
            </a:r>
          </a:p>
          <a:p>
            <a:pPr algn="just" defTabSz="914350">
              <a:defRPr/>
            </a:pPr>
            <a:endParaRPr lang="es-MX" dirty="0"/>
          </a:p>
          <a:p>
            <a:pPr algn="just" defTabSz="914350">
              <a:defRPr/>
            </a:pPr>
            <a:endParaRPr lang="es-MX" dirty="0"/>
          </a:p>
          <a:p>
            <a:pPr algn="just"/>
            <a:endParaRPr lang="es-MX" dirty="0"/>
          </a:p>
          <a:p>
            <a:pPr algn="just"/>
            <a:endParaRPr lang="es-MX" dirty="0"/>
          </a:p>
        </p:txBody>
      </p:sp>
      <p:sp>
        <p:nvSpPr>
          <p:cNvPr id="4" name="3 Marcador de número de diapositiva"/>
          <p:cNvSpPr>
            <a:spLocks noGrp="1"/>
          </p:cNvSpPr>
          <p:nvPr>
            <p:ph type="sldNum" sz="quarter" idx="10"/>
          </p:nvPr>
        </p:nvSpPr>
        <p:spPr/>
        <p:txBody>
          <a:bodyPr/>
          <a:lstStyle/>
          <a:p>
            <a:fld id="{56112F29-A74F-439B-A1F3-EA33933E9650}" type="slidenum">
              <a:rPr lang="es-MX" smtClean="0"/>
              <a:t>3</a:t>
            </a:fld>
            <a:endParaRPr lang="es-MX"/>
          </a:p>
        </p:txBody>
      </p:sp>
    </p:spTree>
    <p:extLst>
      <p:ext uri="{BB962C8B-B14F-4D97-AF65-F5344CB8AC3E}">
        <p14:creationId xmlns:p14="http://schemas.microsoft.com/office/powerpoint/2010/main" val="2229989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a:r>
              <a:rPr lang="es-MX" dirty="0">
                <a:solidFill>
                  <a:schemeClr val="tx1">
                    <a:lumMod val="75000"/>
                    <a:lumOff val="25000"/>
                  </a:schemeClr>
                </a:solidFill>
                <a:cs typeface="Arial" panose="020B0604020202020204" pitchFamily="34" charset="0"/>
              </a:rPr>
              <a:t>Es la </a:t>
            </a:r>
            <a:r>
              <a:rPr lang="es-MX" b="1" dirty="0">
                <a:solidFill>
                  <a:schemeClr val="tx1">
                    <a:lumMod val="75000"/>
                    <a:lumOff val="25000"/>
                  </a:schemeClr>
                </a:solidFill>
                <a:cs typeface="Arial" panose="020B0604020202020204" pitchFamily="34" charset="0"/>
              </a:rPr>
              <a:t>distribución y reconocimiento del gasto</a:t>
            </a:r>
            <a:r>
              <a:rPr lang="es-MX" dirty="0">
                <a:solidFill>
                  <a:schemeClr val="tx1">
                    <a:lumMod val="75000"/>
                    <a:lumOff val="25000"/>
                  </a:schemeClr>
                </a:solidFill>
                <a:cs typeface="Arial" panose="020B0604020202020204" pitchFamily="34" charset="0"/>
              </a:rPr>
              <a:t>, en más de un informe de gastos de campaña.</a:t>
            </a:r>
          </a:p>
          <a:p>
            <a:pPr algn="just"/>
            <a:endParaRPr lang="es-MX" dirty="0">
              <a:solidFill>
                <a:schemeClr val="tx1">
                  <a:lumMod val="75000"/>
                  <a:lumOff val="25000"/>
                </a:schemeClr>
              </a:solidFill>
              <a:cs typeface="Arial" panose="020B0604020202020204" pitchFamily="34" charset="0"/>
            </a:endParaRPr>
          </a:p>
          <a:p>
            <a:pPr algn="just"/>
            <a:r>
              <a:rPr lang="es-MX" dirty="0">
                <a:solidFill>
                  <a:schemeClr val="tx1">
                    <a:lumMod val="75000"/>
                    <a:lumOff val="25000"/>
                  </a:schemeClr>
                </a:solidFill>
                <a:cs typeface="Arial" panose="020B0604020202020204" pitchFamily="34" charset="0"/>
              </a:rPr>
              <a:t>Los </a:t>
            </a:r>
            <a:r>
              <a:rPr lang="es-MX" b="1" dirty="0">
                <a:solidFill>
                  <a:schemeClr val="tx1">
                    <a:lumMod val="75000"/>
                    <a:lumOff val="25000"/>
                  </a:schemeClr>
                </a:solidFill>
                <a:cs typeface="Arial" panose="020B0604020202020204" pitchFamily="34" charset="0"/>
              </a:rPr>
              <a:t>gastos sujetos a prorrateo </a:t>
            </a:r>
            <a:r>
              <a:rPr lang="es-MX" dirty="0">
                <a:solidFill>
                  <a:schemeClr val="tx1">
                    <a:lumMod val="75000"/>
                    <a:lumOff val="25000"/>
                  </a:schemeClr>
                </a:solidFill>
                <a:cs typeface="Arial" panose="020B0604020202020204" pitchFamily="34" charset="0"/>
              </a:rPr>
              <a:t>o distribución son los genéricos de campaña y aquellos en los que se beneficie a más de un candidato.</a:t>
            </a:r>
          </a:p>
          <a:p>
            <a:pPr algn="just"/>
            <a:endParaRPr lang="es-MX" dirty="0">
              <a:solidFill>
                <a:schemeClr val="tx1">
                  <a:lumMod val="75000"/>
                  <a:lumOff val="25000"/>
                </a:schemeClr>
              </a:solidFill>
              <a:cs typeface="Arial" panose="020B0604020202020204" pitchFamily="34" charset="0"/>
            </a:endParaRPr>
          </a:p>
          <a:p>
            <a:pPr algn="just"/>
            <a:r>
              <a:rPr lang="es-MX" dirty="0">
                <a:solidFill>
                  <a:schemeClr val="tx1">
                    <a:lumMod val="75000"/>
                    <a:lumOff val="25000"/>
                  </a:schemeClr>
                </a:solidFill>
                <a:cs typeface="Arial" panose="020B0604020202020204" pitchFamily="34" charset="0"/>
              </a:rPr>
              <a:t>Se considera que </a:t>
            </a:r>
            <a:r>
              <a:rPr lang="es-MX" b="1" dirty="0">
                <a:solidFill>
                  <a:schemeClr val="tx1">
                    <a:lumMod val="75000"/>
                    <a:lumOff val="25000"/>
                  </a:schemeClr>
                </a:solidFill>
                <a:cs typeface="Arial" panose="020B0604020202020204" pitchFamily="34" charset="0"/>
              </a:rPr>
              <a:t>se beneficia una campaña </a:t>
            </a:r>
            <a:r>
              <a:rPr lang="es-MX" dirty="0">
                <a:solidFill>
                  <a:schemeClr val="tx1">
                    <a:lumMod val="75000"/>
                    <a:lumOff val="25000"/>
                  </a:schemeClr>
                </a:solidFill>
                <a:cs typeface="Arial" panose="020B0604020202020204" pitchFamily="34" charset="0"/>
              </a:rPr>
              <a:t>cuando se invita al voto, se difunde su imagen, emblema, leyenda, frase, o cualquier otro elemento propio de una propaganda que permita distinguir a una campaña o candidato de otra. </a:t>
            </a:r>
          </a:p>
          <a:p>
            <a:pPr algn="just"/>
            <a:endParaRPr lang="es-MX" dirty="0">
              <a:solidFill>
                <a:schemeClr val="tx1">
                  <a:lumMod val="75000"/>
                  <a:lumOff val="25000"/>
                </a:schemeClr>
              </a:solidFill>
              <a:cs typeface="Arial" panose="020B0604020202020204" pitchFamily="34" charset="0"/>
            </a:endParaRPr>
          </a:p>
          <a:p>
            <a:pPr algn="just" defTabSz="924458"/>
            <a:r>
              <a:rPr lang="es-MX" i="1" dirty="0" smtClean="0">
                <a:latin typeface="Arial" pitchFamily="34" charset="0"/>
                <a:cs typeface="Arial" pitchFamily="34" charset="0"/>
              </a:rPr>
              <a:t>Artículos 32 y 218 del Reglamento</a:t>
            </a:r>
          </a:p>
          <a:p>
            <a:pPr algn="just"/>
            <a:endParaRPr lang="es-MX" dirty="0">
              <a:solidFill>
                <a:schemeClr val="tx1">
                  <a:lumMod val="75000"/>
                  <a:lumOff val="25000"/>
                </a:schemeClr>
              </a:solidFill>
              <a:cs typeface="Arial" panose="020B0604020202020204" pitchFamily="34" charset="0"/>
            </a:endParaRPr>
          </a:p>
          <a:p>
            <a:endParaRPr lang="es-MX" dirty="0"/>
          </a:p>
        </p:txBody>
      </p:sp>
      <p:sp>
        <p:nvSpPr>
          <p:cNvPr id="4" name="3 Marcador de número de diapositiva"/>
          <p:cNvSpPr>
            <a:spLocks noGrp="1"/>
          </p:cNvSpPr>
          <p:nvPr>
            <p:ph type="sldNum" sz="quarter" idx="10"/>
          </p:nvPr>
        </p:nvSpPr>
        <p:spPr/>
        <p:txBody>
          <a:bodyPr/>
          <a:lstStyle/>
          <a:p>
            <a:fld id="{56112F29-A74F-439B-A1F3-EA33933E9650}" type="slidenum">
              <a:rPr lang="es-MX" smtClean="0"/>
              <a:t>4</a:t>
            </a:fld>
            <a:endParaRPr lang="es-MX"/>
          </a:p>
        </p:txBody>
      </p:sp>
    </p:spTree>
    <p:extLst>
      <p:ext uri="{BB962C8B-B14F-4D97-AF65-F5344CB8AC3E}">
        <p14:creationId xmlns:p14="http://schemas.microsoft.com/office/powerpoint/2010/main" val="859144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a:r>
              <a:rPr lang="es-MX" b="1" dirty="0">
                <a:solidFill>
                  <a:schemeClr val="tx1">
                    <a:lumMod val="75000"/>
                    <a:lumOff val="25000"/>
                  </a:schemeClr>
                </a:solidFill>
                <a:cs typeface="Arial" panose="020B0604020202020204" pitchFamily="34" charset="0"/>
              </a:rPr>
              <a:t>Ámbito de elección:</a:t>
            </a:r>
            <a:r>
              <a:rPr lang="es-MX" dirty="0">
                <a:solidFill>
                  <a:schemeClr val="tx1">
                    <a:lumMod val="75000"/>
                    <a:lumOff val="25000"/>
                  </a:schemeClr>
                </a:solidFill>
                <a:cs typeface="Arial" panose="020B0604020202020204" pitchFamily="34" charset="0"/>
              </a:rPr>
              <a:t> </a:t>
            </a:r>
          </a:p>
          <a:p>
            <a:pPr algn="just"/>
            <a:r>
              <a:rPr lang="es-MX" dirty="0">
                <a:solidFill>
                  <a:schemeClr val="tx1">
                    <a:lumMod val="75000"/>
                    <a:lumOff val="25000"/>
                  </a:schemeClr>
                </a:solidFill>
                <a:cs typeface="Arial" panose="020B0604020202020204" pitchFamily="34" charset="0"/>
              </a:rPr>
              <a:t>Federal y local. </a:t>
            </a:r>
          </a:p>
          <a:p>
            <a:pPr algn="just"/>
            <a:endParaRPr lang="es-MX" dirty="0">
              <a:solidFill>
                <a:schemeClr val="tx1">
                  <a:lumMod val="75000"/>
                  <a:lumOff val="25000"/>
                </a:schemeClr>
              </a:solidFill>
              <a:cs typeface="Arial" panose="020B0604020202020204" pitchFamily="34" charset="0"/>
            </a:endParaRPr>
          </a:p>
          <a:p>
            <a:pPr algn="just"/>
            <a:r>
              <a:rPr lang="es-MX" b="1" dirty="0">
                <a:solidFill>
                  <a:schemeClr val="tx1">
                    <a:lumMod val="75000"/>
                    <a:lumOff val="25000"/>
                  </a:schemeClr>
                </a:solidFill>
                <a:cs typeface="Arial" panose="020B0604020202020204" pitchFamily="34" charset="0"/>
              </a:rPr>
              <a:t>Tipo de campaña: </a:t>
            </a:r>
          </a:p>
          <a:p>
            <a:pPr marL="346672" indent="-346672" algn="just">
              <a:buFont typeface="Arial" pitchFamily="34" charset="0"/>
              <a:buChar char="•"/>
            </a:pPr>
            <a:r>
              <a:rPr lang="es-MX" dirty="0">
                <a:solidFill>
                  <a:schemeClr val="tx1">
                    <a:lumMod val="75000"/>
                    <a:lumOff val="25000"/>
                  </a:schemeClr>
                </a:solidFill>
                <a:cs typeface="Arial" panose="020B0604020202020204" pitchFamily="34" charset="0"/>
              </a:rPr>
              <a:t>Presidente</a:t>
            </a:r>
          </a:p>
          <a:p>
            <a:pPr marL="346672" indent="-346672" algn="just">
              <a:buFont typeface="Arial" pitchFamily="34" charset="0"/>
              <a:buChar char="•"/>
            </a:pPr>
            <a:r>
              <a:rPr lang="es-MX" dirty="0">
                <a:solidFill>
                  <a:schemeClr val="tx1">
                    <a:lumMod val="75000"/>
                    <a:lumOff val="25000"/>
                  </a:schemeClr>
                </a:solidFill>
                <a:cs typeface="Arial" panose="020B0604020202020204" pitchFamily="34" charset="0"/>
              </a:rPr>
              <a:t>Senador</a:t>
            </a:r>
          </a:p>
          <a:p>
            <a:pPr marL="346672" indent="-346672" algn="just">
              <a:buFont typeface="Arial" pitchFamily="34" charset="0"/>
              <a:buChar char="•"/>
            </a:pPr>
            <a:r>
              <a:rPr lang="es-MX" dirty="0">
                <a:solidFill>
                  <a:schemeClr val="tx1">
                    <a:lumMod val="75000"/>
                    <a:lumOff val="25000"/>
                  </a:schemeClr>
                </a:solidFill>
                <a:cs typeface="Arial" panose="020B0604020202020204" pitchFamily="34" charset="0"/>
              </a:rPr>
              <a:t>Diputado federal</a:t>
            </a:r>
          </a:p>
          <a:p>
            <a:pPr marL="346672" indent="-346672" algn="just">
              <a:buFont typeface="Arial" pitchFamily="34" charset="0"/>
              <a:buChar char="•"/>
            </a:pPr>
            <a:r>
              <a:rPr lang="es-MX" dirty="0">
                <a:solidFill>
                  <a:schemeClr val="tx1">
                    <a:lumMod val="75000"/>
                    <a:lumOff val="25000"/>
                  </a:schemeClr>
                </a:solidFill>
                <a:cs typeface="Arial" panose="020B0604020202020204" pitchFamily="34" charset="0"/>
              </a:rPr>
              <a:t>Gobernador</a:t>
            </a:r>
          </a:p>
          <a:p>
            <a:pPr marL="346672" indent="-346672" algn="just">
              <a:buFont typeface="Arial" pitchFamily="34" charset="0"/>
              <a:buChar char="•"/>
            </a:pPr>
            <a:r>
              <a:rPr lang="es-MX" dirty="0">
                <a:solidFill>
                  <a:schemeClr val="tx1">
                    <a:lumMod val="75000"/>
                    <a:lumOff val="25000"/>
                  </a:schemeClr>
                </a:solidFill>
                <a:cs typeface="Arial" panose="020B0604020202020204" pitchFamily="34" charset="0"/>
              </a:rPr>
              <a:t>Diputado local</a:t>
            </a:r>
          </a:p>
          <a:p>
            <a:pPr marL="346672" indent="-346672" algn="just">
              <a:buFont typeface="Arial" pitchFamily="34" charset="0"/>
              <a:buChar char="•"/>
            </a:pPr>
            <a:r>
              <a:rPr lang="es-MX" dirty="0">
                <a:solidFill>
                  <a:schemeClr val="tx1">
                    <a:lumMod val="75000"/>
                    <a:lumOff val="25000"/>
                  </a:schemeClr>
                </a:solidFill>
                <a:cs typeface="Arial" panose="020B0604020202020204" pitchFamily="34" charset="0"/>
              </a:rPr>
              <a:t>Presidente municipal</a:t>
            </a:r>
          </a:p>
          <a:p>
            <a:pPr marL="346672" indent="-346672" algn="just">
              <a:buFont typeface="Arial" pitchFamily="34" charset="0"/>
              <a:buChar char="•"/>
            </a:pPr>
            <a:endParaRPr lang="es-MX" dirty="0">
              <a:solidFill>
                <a:schemeClr val="tx1">
                  <a:lumMod val="75000"/>
                  <a:lumOff val="25000"/>
                </a:schemeClr>
              </a:solidFill>
              <a:cs typeface="Arial" panose="020B0604020202020204" pitchFamily="34" charset="0"/>
            </a:endParaRPr>
          </a:p>
          <a:p>
            <a:pPr algn="just"/>
            <a:r>
              <a:rPr lang="es-MX" b="1" dirty="0">
                <a:solidFill>
                  <a:schemeClr val="tx1">
                    <a:lumMod val="75000"/>
                    <a:lumOff val="25000"/>
                  </a:schemeClr>
                </a:solidFill>
                <a:cs typeface="Arial" panose="020B0604020202020204" pitchFamily="34" charset="0"/>
              </a:rPr>
              <a:t>Ámbito geográfico: </a:t>
            </a:r>
          </a:p>
          <a:p>
            <a:pPr algn="just"/>
            <a:r>
              <a:rPr lang="es-MX" dirty="0">
                <a:solidFill>
                  <a:schemeClr val="tx1">
                    <a:lumMod val="75000"/>
                    <a:lumOff val="25000"/>
                  </a:schemeClr>
                </a:solidFill>
                <a:cs typeface="Arial" panose="020B0604020202020204" pitchFamily="34" charset="0"/>
              </a:rPr>
              <a:t>es la entidad federativa en donde se exhibe o distribuye la propaganda. El número máximo de candidatos en los que se puede prorratear el gasto, será el equivalente al número de candidatos registrados en la entidad en donde se exhiba o distribuya.</a:t>
            </a:r>
          </a:p>
          <a:p>
            <a:pPr algn="just"/>
            <a:endParaRPr lang="es-MX" dirty="0"/>
          </a:p>
          <a:p>
            <a:pPr algn="just" defTabSz="924458"/>
            <a:r>
              <a:rPr lang="es-MX" i="1" dirty="0" smtClean="0">
                <a:latin typeface="Arial" pitchFamily="34" charset="0"/>
                <a:cs typeface="Arial" pitchFamily="34" charset="0"/>
              </a:rPr>
              <a:t>Artículos 30, 31 y 32 del Reglamento</a:t>
            </a:r>
          </a:p>
          <a:p>
            <a:pPr algn="just"/>
            <a:endParaRPr lang="es-MX" dirty="0"/>
          </a:p>
        </p:txBody>
      </p:sp>
      <p:sp>
        <p:nvSpPr>
          <p:cNvPr id="4" name="3 Marcador de número de diapositiva"/>
          <p:cNvSpPr>
            <a:spLocks noGrp="1"/>
          </p:cNvSpPr>
          <p:nvPr>
            <p:ph type="sldNum" sz="quarter" idx="10"/>
          </p:nvPr>
        </p:nvSpPr>
        <p:spPr/>
        <p:txBody>
          <a:bodyPr/>
          <a:lstStyle/>
          <a:p>
            <a:fld id="{56112F29-A74F-439B-A1F3-EA33933E9650}" type="slidenum">
              <a:rPr lang="es-MX" smtClean="0"/>
              <a:t>5</a:t>
            </a:fld>
            <a:endParaRPr lang="es-MX"/>
          </a:p>
        </p:txBody>
      </p:sp>
    </p:spTree>
    <p:extLst>
      <p:ext uri="{BB962C8B-B14F-4D97-AF65-F5344CB8AC3E}">
        <p14:creationId xmlns:p14="http://schemas.microsoft.com/office/powerpoint/2010/main" val="2449814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defTabSz="924458"/>
            <a:r>
              <a:rPr lang="es-MX" i="0" dirty="0" smtClean="0">
                <a:latin typeface="Arial" pitchFamily="34" charset="0"/>
                <a:cs typeface="Arial" pitchFamily="34" charset="0"/>
              </a:rPr>
              <a:t>El cuadro que</a:t>
            </a:r>
            <a:r>
              <a:rPr lang="es-MX" i="0" baseline="0" dirty="0" smtClean="0">
                <a:latin typeface="Arial" pitchFamily="34" charset="0"/>
                <a:cs typeface="Arial" pitchFamily="34" charset="0"/>
              </a:rPr>
              <a:t> se presenta describe los porcentajes de distribución o prorrateo del gasto en función del tipo de campaña beneficiada.</a:t>
            </a:r>
          </a:p>
          <a:p>
            <a:pPr algn="just" defTabSz="924458"/>
            <a:r>
              <a:rPr lang="es-MX" i="0" baseline="0" dirty="0" smtClean="0">
                <a:latin typeface="Arial" pitchFamily="34" charset="0"/>
                <a:cs typeface="Arial" pitchFamily="34" charset="0"/>
              </a:rPr>
              <a:t>Para el presente Proceso Electoral ocuparemos el inciso k) y L).</a:t>
            </a:r>
          </a:p>
          <a:p>
            <a:pPr algn="just" defTabSz="924458"/>
            <a:endParaRPr lang="es-MX" i="0" baseline="0" dirty="0" smtClean="0">
              <a:latin typeface="Arial" pitchFamily="34" charset="0"/>
              <a:cs typeface="Arial" pitchFamily="34" charset="0"/>
            </a:endParaRPr>
          </a:p>
          <a:p>
            <a:pPr algn="just" defTabSz="924458"/>
            <a:r>
              <a:rPr lang="es-MX" i="0" baseline="0" dirty="0" smtClean="0">
                <a:latin typeface="Arial" pitchFamily="34" charset="0"/>
                <a:cs typeface="Arial" pitchFamily="34" charset="0"/>
              </a:rPr>
              <a:t>Cuando haya una combinación de diputados federales con campaña local, la distribución será 50%-50%.</a:t>
            </a:r>
          </a:p>
          <a:p>
            <a:pPr algn="just" defTabSz="924458"/>
            <a:r>
              <a:rPr lang="es-MX" i="0" baseline="0" dirty="0" smtClean="0">
                <a:latin typeface="Arial" pitchFamily="34" charset="0"/>
                <a:cs typeface="Arial" pitchFamily="34" charset="0"/>
              </a:rPr>
              <a:t>En el caso del porcentaje local, aún cuando la ley señala que su distribución será de manera igualitaria, el Reglamento de Fiscalización en su artículo 218 establece que se distribuirá de manera proporcional en función del tope de gastos de campaña de cada uno de los candidatos beneficiados; esto es así con el objetivo de proteger los topes de quienes tienen derecho a montos menores y con ello generar condiciones de equidad.</a:t>
            </a:r>
            <a:endParaRPr lang="es-MX" i="0" dirty="0" smtClean="0">
              <a:latin typeface="Arial" pitchFamily="34" charset="0"/>
              <a:cs typeface="Arial" pitchFamily="34" charset="0"/>
            </a:endParaRPr>
          </a:p>
          <a:p>
            <a:pPr algn="just" defTabSz="924458"/>
            <a:endParaRPr lang="es-MX" i="1" dirty="0" smtClean="0">
              <a:latin typeface="Arial" pitchFamily="34" charset="0"/>
              <a:cs typeface="Arial" pitchFamily="34" charset="0"/>
            </a:endParaRPr>
          </a:p>
          <a:p>
            <a:pPr algn="just" defTabSz="924458"/>
            <a:r>
              <a:rPr lang="es-MX" i="1" dirty="0" smtClean="0">
                <a:latin typeface="Arial" pitchFamily="34" charset="0"/>
                <a:cs typeface="Arial" pitchFamily="34" charset="0"/>
              </a:rPr>
              <a:t>Artículos 83 de la Ley General de Partidos y 218 del Reglamento</a:t>
            </a:r>
          </a:p>
          <a:p>
            <a:endParaRPr lang="es-MX" dirty="0"/>
          </a:p>
        </p:txBody>
      </p:sp>
      <p:sp>
        <p:nvSpPr>
          <p:cNvPr id="4" name="3 Marcador de número de diapositiva"/>
          <p:cNvSpPr>
            <a:spLocks noGrp="1"/>
          </p:cNvSpPr>
          <p:nvPr>
            <p:ph type="sldNum" sz="quarter" idx="10"/>
          </p:nvPr>
        </p:nvSpPr>
        <p:spPr/>
        <p:txBody>
          <a:bodyPr/>
          <a:lstStyle/>
          <a:p>
            <a:fld id="{56112F29-A74F-439B-A1F3-EA33933E9650}" type="slidenum">
              <a:rPr lang="es-MX" smtClean="0"/>
              <a:t>6</a:t>
            </a:fld>
            <a:endParaRPr lang="es-MX"/>
          </a:p>
        </p:txBody>
      </p:sp>
    </p:spTree>
    <p:extLst>
      <p:ext uri="{BB962C8B-B14F-4D97-AF65-F5344CB8AC3E}">
        <p14:creationId xmlns:p14="http://schemas.microsoft.com/office/powerpoint/2010/main" val="2020317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defTabSz="924458">
              <a:defRPr/>
            </a:pPr>
            <a:r>
              <a:rPr lang="es-MX" dirty="0">
                <a:solidFill>
                  <a:schemeClr val="tx1">
                    <a:lumMod val="75000"/>
                    <a:lumOff val="25000"/>
                  </a:schemeClr>
                </a:solidFill>
              </a:rPr>
              <a:t>El monitoreo consiste en </a:t>
            </a:r>
            <a:r>
              <a:rPr lang="es-MX" b="1" dirty="0">
                <a:solidFill>
                  <a:schemeClr val="tx1">
                    <a:lumMod val="75000"/>
                    <a:lumOff val="25000"/>
                  </a:schemeClr>
                </a:solidFill>
              </a:rPr>
              <a:t>reunir, clasificar y revisar</a:t>
            </a:r>
            <a:r>
              <a:rPr lang="es-MX" dirty="0">
                <a:solidFill>
                  <a:schemeClr val="tx1">
                    <a:lumMod val="75000"/>
                    <a:lumOff val="25000"/>
                  </a:schemeClr>
                </a:solidFill>
              </a:rPr>
              <a:t> </a:t>
            </a:r>
            <a:r>
              <a:rPr lang="es-MX" b="1" dirty="0">
                <a:solidFill>
                  <a:schemeClr val="tx1">
                    <a:lumMod val="75000"/>
                    <a:lumOff val="25000"/>
                  </a:schemeClr>
                </a:solidFill>
              </a:rPr>
              <a:t>la propaganda electoral </a:t>
            </a:r>
            <a:r>
              <a:rPr lang="es-MX" dirty="0">
                <a:solidFill>
                  <a:schemeClr val="tx1">
                    <a:lumMod val="75000"/>
                    <a:lumOff val="25000"/>
                  </a:schemeClr>
                </a:solidFill>
              </a:rPr>
              <a:t>que se publique en la vía pública y en medios impresos, </a:t>
            </a:r>
            <a:r>
              <a:rPr lang="es-MX" b="1" dirty="0">
                <a:solidFill>
                  <a:schemeClr val="tx1">
                    <a:lumMod val="75000"/>
                    <a:lumOff val="25000"/>
                  </a:schemeClr>
                </a:solidFill>
              </a:rPr>
              <a:t>tendentes a obtener o promover el voto </a:t>
            </a:r>
            <a:r>
              <a:rPr lang="es-MX" dirty="0">
                <a:solidFill>
                  <a:schemeClr val="tx1">
                    <a:lumMod val="75000"/>
                    <a:lumOff val="25000"/>
                  </a:schemeClr>
                </a:solidFill>
              </a:rPr>
              <a:t>durante los procesos electorales.</a:t>
            </a:r>
          </a:p>
          <a:p>
            <a:pPr algn="just"/>
            <a:endParaRPr lang="es-MX" dirty="0" smtClean="0"/>
          </a:p>
          <a:p>
            <a:pPr algn="just" defTabSz="924458">
              <a:defRPr/>
            </a:pPr>
            <a:r>
              <a:rPr lang="es-MX" dirty="0"/>
              <a:t>El sistema de monitoreo de espectaculares SIMEI funciona a través de una aplicación móvil GPS que detecta la localización de los espectaculares fotografiados en tiempo real para luego ser cotejados con los reportes de publicidad de los partidos políticos.</a:t>
            </a:r>
          </a:p>
          <a:p>
            <a:endParaRPr lang="es-MX" dirty="0"/>
          </a:p>
        </p:txBody>
      </p:sp>
      <p:sp>
        <p:nvSpPr>
          <p:cNvPr id="4" name="3 Marcador de número de diapositiva"/>
          <p:cNvSpPr>
            <a:spLocks noGrp="1"/>
          </p:cNvSpPr>
          <p:nvPr>
            <p:ph type="sldNum" sz="quarter" idx="10"/>
          </p:nvPr>
        </p:nvSpPr>
        <p:spPr/>
        <p:txBody>
          <a:bodyPr/>
          <a:lstStyle/>
          <a:p>
            <a:fld id="{56112F29-A74F-439B-A1F3-EA33933E9650}" type="slidenum">
              <a:rPr lang="es-MX" smtClean="0"/>
              <a:t>7</a:t>
            </a:fld>
            <a:endParaRPr lang="es-MX"/>
          </a:p>
        </p:txBody>
      </p:sp>
    </p:spTree>
    <p:extLst>
      <p:ext uri="{BB962C8B-B14F-4D97-AF65-F5344CB8AC3E}">
        <p14:creationId xmlns:p14="http://schemas.microsoft.com/office/powerpoint/2010/main" val="3694174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a:r>
              <a:rPr lang="es-MX" dirty="0" smtClean="0"/>
              <a:t>La reforma electoral del 2014 modificó sustancialmente, en materia de fiscalización, las atribuciones del Instituto Nacional Electoral, ya que le fue concedida la tarea de fiscalizar, además de los ingresos y gastos relacionados con los procesos electorales federales la de procesos locales y en un menor tiempo, antes 120 días y ahora 10.</a:t>
            </a:r>
          </a:p>
          <a:p>
            <a:pPr algn="just"/>
            <a:endParaRPr lang="es-MX" dirty="0" smtClean="0"/>
          </a:p>
          <a:p>
            <a:pPr algn="just"/>
            <a:r>
              <a:rPr lang="es-MX" dirty="0" smtClean="0"/>
              <a:t>La proyección del número de informes que, en el nuevo marco legal, el Instituto tiene que revisar durante la campaña una cifra de 34,980 informes.</a:t>
            </a:r>
          </a:p>
          <a:p>
            <a:pPr algn="just"/>
            <a:endParaRPr lang="es-MX" dirty="0" smtClean="0"/>
          </a:p>
          <a:p>
            <a:pPr algn="just"/>
            <a:r>
              <a:rPr lang="es-MX" dirty="0" smtClean="0"/>
              <a:t>Resultado de los volúmenes y nuevos plazos de revisión, el legislador otorga al Instituto la atribución para desarrollar, implementar y administrar un Sistema en Línea de Contabilidad que integre mecanismos de fiscalización y un Registro Nacional de Proveedores.</a:t>
            </a:r>
          </a:p>
        </p:txBody>
      </p:sp>
      <p:sp>
        <p:nvSpPr>
          <p:cNvPr id="4" name="3 Marcador de número de diapositiva"/>
          <p:cNvSpPr>
            <a:spLocks noGrp="1"/>
          </p:cNvSpPr>
          <p:nvPr>
            <p:ph type="sldNum" sz="quarter" idx="10"/>
          </p:nvPr>
        </p:nvSpPr>
        <p:spPr/>
        <p:txBody>
          <a:bodyPr/>
          <a:lstStyle/>
          <a:p>
            <a:fld id="{56112F29-A74F-439B-A1F3-EA33933E9650}" type="slidenum">
              <a:rPr lang="es-MX" smtClean="0"/>
              <a:t>8</a:t>
            </a:fld>
            <a:endParaRPr lang="es-MX"/>
          </a:p>
        </p:txBody>
      </p:sp>
    </p:spTree>
    <p:extLst>
      <p:ext uri="{BB962C8B-B14F-4D97-AF65-F5344CB8AC3E}">
        <p14:creationId xmlns:p14="http://schemas.microsoft.com/office/powerpoint/2010/main" val="1079943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a:r>
              <a:rPr lang="es-MX" b="1" dirty="0" smtClean="0"/>
              <a:t>REGISTRO NACIONAL DE PROVEEDORES</a:t>
            </a:r>
          </a:p>
          <a:p>
            <a:pPr lvl="0" algn="just"/>
            <a:r>
              <a:rPr lang="es-MX" dirty="0" smtClean="0"/>
              <a:t>El objetivo del Registro es identificar a los proveedores que enajenan bienes o prestan servicios a los sujetos obligados por importes mayores a los 1,500 salarios mínimos ($105,150) a través de un sistema en línea, que validará la información del RFC (SAT) durante su alta. </a:t>
            </a:r>
          </a:p>
          <a:p>
            <a:pPr algn="just"/>
            <a:endParaRPr lang="es-MX" dirty="0" smtClean="0"/>
          </a:p>
          <a:p>
            <a:pPr algn="just"/>
            <a:r>
              <a:rPr lang="es-MX" dirty="0" smtClean="0"/>
              <a:t>El sistema estará disponible en un ambiente web, permitiendo el registro de forma inmediata, y el acceso para el proveedor será con el RFC y FIEL. </a:t>
            </a:r>
          </a:p>
          <a:p>
            <a:pPr algn="just"/>
            <a:endParaRPr lang="es-MX" dirty="0" smtClean="0"/>
          </a:p>
          <a:p>
            <a:pPr algn="just"/>
            <a:r>
              <a:rPr lang="es-MX" dirty="0" smtClean="0"/>
              <a:t>El listado de proveedores registrados podrá ser consultado por los partidos políticos y la ciudadanía en general, dentro de la misma aplicación. </a:t>
            </a:r>
          </a:p>
          <a:p>
            <a:endParaRPr lang="es-MX" dirty="0"/>
          </a:p>
        </p:txBody>
      </p:sp>
      <p:sp>
        <p:nvSpPr>
          <p:cNvPr id="4" name="3 Marcador de número de diapositiva"/>
          <p:cNvSpPr>
            <a:spLocks noGrp="1"/>
          </p:cNvSpPr>
          <p:nvPr>
            <p:ph type="sldNum" sz="quarter" idx="10"/>
          </p:nvPr>
        </p:nvSpPr>
        <p:spPr/>
        <p:txBody>
          <a:bodyPr/>
          <a:lstStyle/>
          <a:p>
            <a:fld id="{56112F29-A74F-439B-A1F3-EA33933E9650}" type="slidenum">
              <a:rPr lang="es-MX" smtClean="0"/>
              <a:t>9</a:t>
            </a:fld>
            <a:endParaRPr lang="es-MX"/>
          </a:p>
        </p:txBody>
      </p:sp>
    </p:spTree>
    <p:extLst>
      <p:ext uri="{BB962C8B-B14F-4D97-AF65-F5344CB8AC3E}">
        <p14:creationId xmlns:p14="http://schemas.microsoft.com/office/powerpoint/2010/main" val="1056164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defTabSz="924458"/>
            <a:r>
              <a:rPr lang="es-MX" dirty="0"/>
              <a:t>Es la plataforma de internet que utilizan los partidos políticos y candidatos para registrar ante el INE sus operaciones de egresos e ingresos.</a:t>
            </a:r>
          </a:p>
          <a:p>
            <a:pPr algn="just"/>
            <a:endParaRPr lang="es-MX" b="1" dirty="0" smtClean="0"/>
          </a:p>
          <a:p>
            <a:pPr marL="228600" indent="-228600" algn="just" defTabSz="924458">
              <a:buAutoNum type="arabicPeriod"/>
            </a:pPr>
            <a:r>
              <a:rPr lang="es-MX" b="1" dirty="0" smtClean="0"/>
              <a:t>Módulo </a:t>
            </a:r>
            <a:r>
              <a:rPr lang="es-MX" b="1" dirty="0"/>
              <a:t>de captura y registro de </a:t>
            </a:r>
            <a:r>
              <a:rPr lang="es-MX" b="1" dirty="0" smtClean="0"/>
              <a:t>datos </a:t>
            </a:r>
          </a:p>
          <a:p>
            <a:pPr marL="0" indent="0" algn="just" defTabSz="924458">
              <a:buNone/>
            </a:pPr>
            <a:r>
              <a:rPr lang="es-MX" dirty="0" smtClean="0"/>
              <a:t>Incluyó la funcionalidad para que  los partidos políticos registren los datos de cada uno de sus candidatos, efectúen el registro homogéneo de sus operaciones y adjunten a cada registro la documentación soporte o evidencia correspondiente y consulten las operaciones y documentación anexa. </a:t>
            </a:r>
          </a:p>
          <a:p>
            <a:pPr algn="just"/>
            <a:endParaRPr lang="es-MX" dirty="0" smtClean="0"/>
          </a:p>
          <a:p>
            <a:pPr algn="just" defTabSz="924458"/>
            <a:r>
              <a:rPr lang="es-MX" b="1" dirty="0"/>
              <a:t>2. Módulo de carga de información de fuentes internas y </a:t>
            </a:r>
            <a:r>
              <a:rPr lang="es-MX" b="1" dirty="0" smtClean="0"/>
              <a:t>externas  </a:t>
            </a:r>
          </a:p>
          <a:p>
            <a:pPr algn="just" defTabSz="924458"/>
            <a:r>
              <a:rPr lang="es-MX" dirty="0" smtClean="0"/>
              <a:t>Incorporó la información proporcionada por el SAT, la UIF y la generada por el propio Instituto, tales como comprobantes fiscales digitales, Registro Nacional de Proveedores, Operaciones relevantes o inusuales, créditos firmes, Monitoreo de espectaculares y medios impresos. Las cuales servirán de base para verificar la información registrada por el partido o candidato.</a:t>
            </a:r>
          </a:p>
          <a:p>
            <a:pPr algn="just"/>
            <a:endParaRPr lang="es-MX" b="1" dirty="0" smtClean="0"/>
          </a:p>
          <a:p>
            <a:pPr algn="just"/>
            <a:r>
              <a:rPr lang="es-MX" b="1" dirty="0"/>
              <a:t>3. Módulo de  la Consulta para la </a:t>
            </a:r>
            <a:r>
              <a:rPr lang="es-MX" b="1" dirty="0" smtClean="0"/>
              <a:t>fiscalización </a:t>
            </a:r>
            <a:endParaRPr lang="es-MX" b="1" dirty="0"/>
          </a:p>
          <a:p>
            <a:pPr algn="just"/>
            <a:r>
              <a:rPr lang="es-MX" dirty="0" smtClean="0"/>
              <a:t>Último módulo que se integró por la generación y </a:t>
            </a:r>
            <a:r>
              <a:rPr lang="es-MX" dirty="0" err="1" smtClean="0"/>
              <a:t>prellenado</a:t>
            </a:r>
            <a:r>
              <a:rPr lang="es-MX" dirty="0" smtClean="0"/>
              <a:t> del informe de ingresos y gastos (Basado en el registro de operaciones), indicadores para dar seguimiento a los gastos de campaña y formulario para que el auditor capture los incrementos o decrementos determinados como resultado de la fiscalización.  </a:t>
            </a:r>
          </a:p>
          <a:p>
            <a:pPr algn="just"/>
            <a:endParaRPr lang="es-MX" dirty="0"/>
          </a:p>
        </p:txBody>
      </p:sp>
      <p:sp>
        <p:nvSpPr>
          <p:cNvPr id="4" name="3 Marcador de número de diapositiva"/>
          <p:cNvSpPr>
            <a:spLocks noGrp="1"/>
          </p:cNvSpPr>
          <p:nvPr>
            <p:ph type="sldNum" sz="quarter" idx="10"/>
          </p:nvPr>
        </p:nvSpPr>
        <p:spPr/>
        <p:txBody>
          <a:bodyPr/>
          <a:lstStyle/>
          <a:p>
            <a:fld id="{56112F29-A74F-439B-A1F3-EA33933E9650}" type="slidenum">
              <a:rPr lang="es-MX" smtClean="0"/>
              <a:t>10</a:t>
            </a:fld>
            <a:endParaRPr lang="es-MX"/>
          </a:p>
        </p:txBody>
      </p:sp>
    </p:spTree>
    <p:extLst>
      <p:ext uri="{BB962C8B-B14F-4D97-AF65-F5344CB8AC3E}">
        <p14:creationId xmlns:p14="http://schemas.microsoft.com/office/powerpoint/2010/main" val="1029430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a:r>
              <a:rPr lang="es-MX" dirty="0"/>
              <a:t>El sistema ofrece importantes ventajas, entre ellas, sus funciones automatizadas. Por ejemplo, la capacidad de identificar el cierre de los períodos de registro, lo que impide que partidos o candidatos reporten a la Unidad Técnica de Fiscalización fuera de los tiempos establecidos. De igual forma, el sistema precalifica automáticamente las operaciones registradas para detectar incidencias en los rebases de topes de campaña. Además tiene capacidad de identificar incongruencias y discrepancias contables al hacer cruces de </a:t>
            </a:r>
            <a:r>
              <a:rPr lang="es-MX" dirty="0" smtClean="0"/>
              <a:t>información.</a:t>
            </a:r>
            <a:endParaRPr lang="es-MX" dirty="0"/>
          </a:p>
          <a:p>
            <a:pPr defTabSz="942023"/>
            <a:endParaRPr lang="es-MX" dirty="0"/>
          </a:p>
        </p:txBody>
      </p:sp>
      <p:sp>
        <p:nvSpPr>
          <p:cNvPr id="4" name="3 Marcador de número de diapositiva"/>
          <p:cNvSpPr>
            <a:spLocks noGrp="1"/>
          </p:cNvSpPr>
          <p:nvPr>
            <p:ph type="sldNum" sz="quarter" idx="10"/>
          </p:nvPr>
        </p:nvSpPr>
        <p:spPr/>
        <p:txBody>
          <a:bodyPr/>
          <a:lstStyle/>
          <a:p>
            <a:fld id="{7AF08842-28E6-40E9-B6B9-95298417AC73}" type="slidenum">
              <a:rPr lang="es-MX" smtClean="0"/>
              <a:t>11</a:t>
            </a:fld>
            <a:endParaRPr lang="es-MX"/>
          </a:p>
        </p:txBody>
      </p:sp>
    </p:spTree>
    <p:extLst>
      <p:ext uri="{BB962C8B-B14F-4D97-AF65-F5344CB8AC3E}">
        <p14:creationId xmlns:p14="http://schemas.microsoft.com/office/powerpoint/2010/main" val="442277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a:r>
              <a:rPr lang="es-MX" dirty="0"/>
              <a:t>El sistema trae consigo </a:t>
            </a:r>
            <a:r>
              <a:rPr lang="es-MX" dirty="0" smtClean="0"/>
              <a:t>diversas ventajas </a:t>
            </a:r>
            <a:r>
              <a:rPr lang="es-MX" dirty="0"/>
              <a:t>con su uso y aplicación.</a:t>
            </a:r>
          </a:p>
          <a:p>
            <a:pPr marL="349415" indent="-349415" algn="just" defTabSz="942023">
              <a:buFont typeface="Wingdings" pitchFamily="2" charset="2"/>
              <a:buChar char="ü"/>
            </a:pPr>
            <a:r>
              <a:rPr lang="es-MX" dirty="0"/>
              <a:t>Armoniza las actividades contables al establecer métodos, tiempos y </a:t>
            </a:r>
            <a:r>
              <a:rPr lang="es-MX" dirty="0" smtClean="0"/>
              <a:t>procedimientos</a:t>
            </a:r>
            <a:endParaRPr lang="es-MX" dirty="0"/>
          </a:p>
          <a:p>
            <a:pPr marL="349415" indent="-349415" algn="just" defTabSz="942023">
              <a:buFont typeface="Wingdings" pitchFamily="2" charset="2"/>
              <a:buChar char="ü"/>
            </a:pPr>
            <a:r>
              <a:rPr lang="es-MX" dirty="0"/>
              <a:t>Estandariza los procedimientos de </a:t>
            </a:r>
            <a:r>
              <a:rPr lang="es-MX" dirty="0" smtClean="0"/>
              <a:t>auditoría</a:t>
            </a:r>
          </a:p>
          <a:p>
            <a:pPr marL="349415" indent="-349415" algn="just" defTabSz="942023">
              <a:buFont typeface="Wingdings" pitchFamily="2" charset="2"/>
              <a:buChar char="ü"/>
            </a:pPr>
            <a:r>
              <a:rPr lang="es-MX" dirty="0" smtClean="0"/>
              <a:t>Elimina </a:t>
            </a:r>
            <a:r>
              <a:rPr lang="es-MX" dirty="0"/>
              <a:t>discrecionalidad de procedimientos de revisión con los cruces de información</a:t>
            </a:r>
          </a:p>
          <a:p>
            <a:pPr marL="349415" indent="-349415" algn="just" defTabSz="942023">
              <a:buFont typeface="Wingdings" pitchFamily="2" charset="2"/>
              <a:buChar char="ü"/>
            </a:pPr>
            <a:r>
              <a:rPr lang="es-MX" dirty="0"/>
              <a:t>Permite la fiscalización </a:t>
            </a:r>
            <a:r>
              <a:rPr lang="es-MX" dirty="0" smtClean="0"/>
              <a:t>nacional</a:t>
            </a:r>
            <a:endParaRPr lang="es-MX" dirty="0"/>
          </a:p>
          <a:p>
            <a:pPr marL="349415" indent="-349415" algn="just" defTabSz="942023">
              <a:buFont typeface="Wingdings" pitchFamily="2" charset="2"/>
              <a:buChar char="ü"/>
            </a:pPr>
            <a:r>
              <a:rPr lang="es-MX" dirty="0"/>
              <a:t>Facilita la rendición de </a:t>
            </a:r>
            <a:r>
              <a:rPr lang="es-MX" dirty="0" smtClean="0"/>
              <a:t>cuentas</a:t>
            </a:r>
          </a:p>
          <a:p>
            <a:pPr marL="349415" indent="-349415" algn="just" defTabSz="942023">
              <a:buFont typeface="Wingdings" pitchFamily="2" charset="2"/>
              <a:buChar char="ü"/>
            </a:pPr>
            <a:r>
              <a:rPr lang="es-MX" dirty="0" smtClean="0"/>
              <a:t>Dará </a:t>
            </a:r>
            <a:r>
              <a:rPr lang="es-MX" dirty="0"/>
              <a:t>máxima publicidad a los </a:t>
            </a:r>
            <a:r>
              <a:rPr lang="es-MX" dirty="0" smtClean="0"/>
              <a:t>resultados, </a:t>
            </a:r>
            <a:r>
              <a:rPr lang="es-MX" dirty="0"/>
              <a:t>los cuales serán de acceso </a:t>
            </a:r>
            <a:r>
              <a:rPr lang="es-MX" dirty="0" smtClean="0"/>
              <a:t>público</a:t>
            </a:r>
            <a:endParaRPr lang="es-MX" dirty="0"/>
          </a:p>
          <a:p>
            <a:pPr algn="just"/>
            <a:endParaRPr lang="es-MX" dirty="0"/>
          </a:p>
          <a:p>
            <a:endParaRPr lang="es-MX" dirty="0"/>
          </a:p>
          <a:p>
            <a:pPr defTabSz="942023"/>
            <a:endParaRPr lang="es-MX" dirty="0"/>
          </a:p>
        </p:txBody>
      </p:sp>
      <p:sp>
        <p:nvSpPr>
          <p:cNvPr id="4" name="3 Marcador de número de diapositiva"/>
          <p:cNvSpPr>
            <a:spLocks noGrp="1"/>
          </p:cNvSpPr>
          <p:nvPr>
            <p:ph type="sldNum" sz="quarter" idx="10"/>
          </p:nvPr>
        </p:nvSpPr>
        <p:spPr/>
        <p:txBody>
          <a:bodyPr/>
          <a:lstStyle/>
          <a:p>
            <a:fld id="{7AF08842-28E6-40E9-B6B9-95298417AC73}" type="slidenum">
              <a:rPr lang="es-MX" smtClean="0"/>
              <a:t>12</a:t>
            </a:fld>
            <a:endParaRPr lang="es-MX"/>
          </a:p>
        </p:txBody>
      </p:sp>
    </p:spTree>
    <p:extLst>
      <p:ext uri="{BB962C8B-B14F-4D97-AF65-F5344CB8AC3E}">
        <p14:creationId xmlns:p14="http://schemas.microsoft.com/office/powerpoint/2010/main" val="4422775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56112F29-A74F-439B-A1F3-EA33933E9650}" type="slidenum">
              <a:rPr lang="es-MX" smtClean="0"/>
              <a:t>13</a:t>
            </a:fld>
            <a:endParaRPr lang="es-MX"/>
          </a:p>
        </p:txBody>
      </p:sp>
    </p:spTree>
    <p:extLst>
      <p:ext uri="{BB962C8B-B14F-4D97-AF65-F5344CB8AC3E}">
        <p14:creationId xmlns:p14="http://schemas.microsoft.com/office/powerpoint/2010/main" val="1029430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274BFE74-9FA9-4509-9408-21B3C2954B3C}" type="datetime1">
              <a:rPr lang="es-MX" smtClean="0"/>
              <a:t>24/05/2015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9FCA50BE-84BE-4F3C-9BB8-96D0A34E8F10}" type="slidenum">
              <a:rPr lang="es-MX" smtClean="0"/>
              <a:t>‹Nº›</a:t>
            </a:fld>
            <a:endParaRPr lang="es-MX"/>
          </a:p>
        </p:txBody>
      </p:sp>
    </p:spTree>
    <p:extLst>
      <p:ext uri="{BB962C8B-B14F-4D97-AF65-F5344CB8AC3E}">
        <p14:creationId xmlns:p14="http://schemas.microsoft.com/office/powerpoint/2010/main" val="4036292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0566D8D4-BEAF-4602-B8D9-22FE4658595A}" type="datetime1">
              <a:rPr lang="es-MX" smtClean="0"/>
              <a:t>24/05/2015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9FCA50BE-84BE-4F3C-9BB8-96D0A34E8F10}" type="slidenum">
              <a:rPr lang="es-MX" smtClean="0"/>
              <a:t>‹Nº›</a:t>
            </a:fld>
            <a:endParaRPr lang="es-MX"/>
          </a:p>
        </p:txBody>
      </p:sp>
    </p:spTree>
    <p:extLst>
      <p:ext uri="{BB962C8B-B14F-4D97-AF65-F5344CB8AC3E}">
        <p14:creationId xmlns:p14="http://schemas.microsoft.com/office/powerpoint/2010/main" val="3931729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D3C70E7A-37FB-44C0-8EBD-EF248BB9D582}" type="datetime1">
              <a:rPr lang="es-MX" smtClean="0"/>
              <a:t>24/05/2015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9FCA50BE-84BE-4F3C-9BB8-96D0A34E8F10}" type="slidenum">
              <a:rPr lang="es-MX" smtClean="0"/>
              <a:t>‹Nº›</a:t>
            </a:fld>
            <a:endParaRPr lang="es-MX"/>
          </a:p>
        </p:txBody>
      </p:sp>
    </p:spTree>
    <p:extLst>
      <p:ext uri="{BB962C8B-B14F-4D97-AF65-F5344CB8AC3E}">
        <p14:creationId xmlns:p14="http://schemas.microsoft.com/office/powerpoint/2010/main" val="1717290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721DB835-14CC-410F-849E-8B6AA63BCD02}" type="datetime1">
              <a:rPr lang="es-MX" smtClean="0"/>
              <a:t>24/05/2015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9FCA50BE-84BE-4F3C-9BB8-96D0A34E8F10}" type="slidenum">
              <a:rPr lang="es-MX" smtClean="0"/>
              <a:t>‹Nº›</a:t>
            </a:fld>
            <a:endParaRPr lang="es-MX"/>
          </a:p>
        </p:txBody>
      </p:sp>
    </p:spTree>
    <p:extLst>
      <p:ext uri="{BB962C8B-B14F-4D97-AF65-F5344CB8AC3E}">
        <p14:creationId xmlns:p14="http://schemas.microsoft.com/office/powerpoint/2010/main" val="818373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BA3F65D9-B09E-48CD-B4A2-2901452E7587}" type="datetime1">
              <a:rPr lang="es-MX" smtClean="0"/>
              <a:t>24/05/2015</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9FCA50BE-84BE-4F3C-9BB8-96D0A34E8F10}" type="slidenum">
              <a:rPr lang="es-MX" smtClean="0"/>
              <a:t>‹Nº›</a:t>
            </a:fld>
            <a:endParaRPr lang="es-MX"/>
          </a:p>
        </p:txBody>
      </p:sp>
    </p:spTree>
    <p:extLst>
      <p:ext uri="{BB962C8B-B14F-4D97-AF65-F5344CB8AC3E}">
        <p14:creationId xmlns:p14="http://schemas.microsoft.com/office/powerpoint/2010/main" val="3310631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B0D77513-1A38-4AE8-9324-3CFEEA242270}" type="datetime1">
              <a:rPr lang="es-MX" smtClean="0"/>
              <a:t>24/05/2015</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9FCA50BE-84BE-4F3C-9BB8-96D0A34E8F10}" type="slidenum">
              <a:rPr lang="es-MX" smtClean="0"/>
              <a:t>‹Nº›</a:t>
            </a:fld>
            <a:endParaRPr lang="es-MX"/>
          </a:p>
        </p:txBody>
      </p:sp>
    </p:spTree>
    <p:extLst>
      <p:ext uri="{BB962C8B-B14F-4D97-AF65-F5344CB8AC3E}">
        <p14:creationId xmlns:p14="http://schemas.microsoft.com/office/powerpoint/2010/main" val="1073819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90ECE42-C717-4239-A682-F508FB68C4EE}" type="datetime1">
              <a:rPr lang="es-MX" smtClean="0"/>
              <a:t>24/05/2015</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9FCA50BE-84BE-4F3C-9BB8-96D0A34E8F10}" type="slidenum">
              <a:rPr lang="es-MX" smtClean="0"/>
              <a:t>‹Nº›</a:t>
            </a:fld>
            <a:endParaRPr lang="es-MX"/>
          </a:p>
        </p:txBody>
      </p:sp>
    </p:spTree>
    <p:extLst>
      <p:ext uri="{BB962C8B-B14F-4D97-AF65-F5344CB8AC3E}">
        <p14:creationId xmlns:p14="http://schemas.microsoft.com/office/powerpoint/2010/main" val="2293819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E4D71546-26E0-4FBF-9398-2C8BCC8F6299}" type="datetime1">
              <a:rPr lang="es-MX" smtClean="0"/>
              <a:t>24/05/2015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9FCA50BE-84BE-4F3C-9BB8-96D0A34E8F10}" type="slidenum">
              <a:rPr lang="es-MX" smtClean="0"/>
              <a:t>‹Nº›</a:t>
            </a:fld>
            <a:endParaRPr lang="es-MX"/>
          </a:p>
        </p:txBody>
      </p:sp>
    </p:spTree>
    <p:extLst>
      <p:ext uri="{BB962C8B-B14F-4D97-AF65-F5344CB8AC3E}">
        <p14:creationId xmlns:p14="http://schemas.microsoft.com/office/powerpoint/2010/main" val="2241618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4A9E28B-7DCD-463F-B87D-387AB922A133}" type="datetime1">
              <a:rPr lang="es-MX" smtClean="0"/>
              <a:t>24/05/2015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9FCA50BE-84BE-4F3C-9BB8-96D0A34E8F10}" type="slidenum">
              <a:rPr lang="es-MX" smtClean="0"/>
              <a:t>‹Nº›</a:t>
            </a:fld>
            <a:endParaRPr lang="es-MX"/>
          </a:p>
        </p:txBody>
      </p:sp>
    </p:spTree>
    <p:extLst>
      <p:ext uri="{BB962C8B-B14F-4D97-AF65-F5344CB8AC3E}">
        <p14:creationId xmlns:p14="http://schemas.microsoft.com/office/powerpoint/2010/main" val="1803323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C9059D16-535D-47F0-8651-AE95D9F3F08B}" type="datetime1">
              <a:rPr lang="es-MX" smtClean="0"/>
              <a:t>24/05/2015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9FCA50BE-84BE-4F3C-9BB8-96D0A34E8F10}" type="slidenum">
              <a:rPr lang="es-MX" smtClean="0"/>
              <a:t>‹Nº›</a:t>
            </a:fld>
            <a:endParaRPr lang="es-MX"/>
          </a:p>
        </p:txBody>
      </p:sp>
    </p:spTree>
    <p:extLst>
      <p:ext uri="{BB962C8B-B14F-4D97-AF65-F5344CB8AC3E}">
        <p14:creationId xmlns:p14="http://schemas.microsoft.com/office/powerpoint/2010/main" val="372379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BDBBBCBE-E10E-4AA6-AE43-7A85C0EF33FE}" type="datetime1">
              <a:rPr lang="es-MX" smtClean="0"/>
              <a:t>24/05/2015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9FCA50BE-84BE-4F3C-9BB8-96D0A34E8F10}" type="slidenum">
              <a:rPr lang="es-MX" smtClean="0"/>
              <a:t>‹Nº›</a:t>
            </a:fld>
            <a:endParaRPr lang="es-MX"/>
          </a:p>
        </p:txBody>
      </p:sp>
    </p:spTree>
    <p:extLst>
      <p:ext uri="{BB962C8B-B14F-4D97-AF65-F5344CB8AC3E}">
        <p14:creationId xmlns:p14="http://schemas.microsoft.com/office/powerpoint/2010/main" val="2864440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322D00-ADE9-429F-AF48-D910B21B8583}" type="datetime1">
              <a:rPr lang="es-MX" smtClean="0"/>
              <a:t>24/05/2015</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CA50BE-84BE-4F3C-9BB8-96D0A34E8F10}" type="slidenum">
              <a:rPr lang="es-MX" smtClean="0"/>
              <a:t>‹Nº›</a:t>
            </a:fld>
            <a:endParaRPr lang="es-MX"/>
          </a:p>
        </p:txBody>
      </p:sp>
    </p:spTree>
    <p:extLst>
      <p:ext uri="{BB962C8B-B14F-4D97-AF65-F5344CB8AC3E}">
        <p14:creationId xmlns:p14="http://schemas.microsoft.com/office/powerpoint/2010/main" val="4770446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CuadroTexto"/>
          <p:cNvSpPr txBox="1"/>
          <p:nvPr/>
        </p:nvSpPr>
        <p:spPr>
          <a:xfrm>
            <a:off x="5508104" y="5807586"/>
            <a:ext cx="2880320" cy="584775"/>
          </a:xfrm>
          <a:prstGeom prst="rect">
            <a:avLst/>
          </a:prstGeom>
          <a:noFill/>
        </p:spPr>
        <p:txBody>
          <a:bodyPr wrap="square" rtlCol="0">
            <a:spAutoFit/>
          </a:bodyPr>
          <a:lstStyle/>
          <a:p>
            <a:pPr algn="r"/>
            <a:r>
              <a:rPr lang="es-MX" dirty="0" smtClean="0"/>
              <a:t>25 Mayo </a:t>
            </a:r>
            <a:r>
              <a:rPr lang="es-MX" b="1" dirty="0" smtClean="0"/>
              <a:t>2015</a:t>
            </a:r>
            <a:endParaRPr lang="es-MX" dirty="0"/>
          </a:p>
          <a:p>
            <a:pPr algn="r"/>
            <a:endParaRPr lang="es-MX" sz="1400" b="1" dirty="0" smtClean="0"/>
          </a:p>
        </p:txBody>
      </p:sp>
      <p:pic>
        <p:nvPicPr>
          <p:cNvPr id="19" name="18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2510780" cy="694471"/>
          </a:xfrm>
          <a:prstGeom prst="rect">
            <a:avLst/>
          </a:prstGeom>
          <a:effectLst>
            <a:outerShdw blurRad="50800" dist="38100" dir="2700000" algn="tl" rotWithShape="0">
              <a:prstClr val="black">
                <a:alpha val="40000"/>
              </a:prstClr>
            </a:outerShdw>
          </a:effectLst>
        </p:spPr>
      </p:pic>
      <p:sp>
        <p:nvSpPr>
          <p:cNvPr id="5" name="4 Proceso"/>
          <p:cNvSpPr/>
          <p:nvPr/>
        </p:nvSpPr>
        <p:spPr>
          <a:xfrm>
            <a:off x="0" y="2492896"/>
            <a:ext cx="9144000" cy="1440160"/>
          </a:xfrm>
          <a:prstGeom prst="flowChartProcess">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4400" b="1" dirty="0" smtClean="0">
                <a:solidFill>
                  <a:schemeClr val="tx1"/>
                </a:solidFill>
              </a:rPr>
              <a:t>Fiscalización</a:t>
            </a:r>
            <a:r>
              <a:rPr lang="es-MX" sz="4400" dirty="0" smtClean="0">
                <a:solidFill>
                  <a:schemeClr val="tx1"/>
                </a:solidFill>
              </a:rPr>
              <a:t> Electoral</a:t>
            </a:r>
            <a:endParaRPr lang="es-MX" sz="4400" dirty="0">
              <a:solidFill>
                <a:schemeClr val="tx1"/>
              </a:solidFill>
            </a:endParaRPr>
          </a:p>
        </p:txBody>
      </p:sp>
      <p:sp>
        <p:nvSpPr>
          <p:cNvPr id="2" name="1 Marcador de número de diapositiva"/>
          <p:cNvSpPr>
            <a:spLocks noGrp="1"/>
          </p:cNvSpPr>
          <p:nvPr>
            <p:ph type="sldNum" sz="quarter" idx="12"/>
          </p:nvPr>
        </p:nvSpPr>
        <p:spPr/>
        <p:txBody>
          <a:bodyPr/>
          <a:lstStyle/>
          <a:p>
            <a:fld id="{9FCA50BE-84BE-4F3C-9BB8-96D0A34E8F10}" type="slidenum">
              <a:rPr lang="es-MX" smtClean="0"/>
              <a:t>1</a:t>
            </a:fld>
            <a:endParaRPr lang="es-MX"/>
          </a:p>
        </p:txBody>
      </p:sp>
    </p:spTree>
    <p:extLst>
      <p:ext uri="{BB962C8B-B14F-4D97-AF65-F5344CB8AC3E}">
        <p14:creationId xmlns:p14="http://schemas.microsoft.com/office/powerpoint/2010/main" val="12306665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41 Pentágono"/>
          <p:cNvSpPr/>
          <p:nvPr/>
        </p:nvSpPr>
        <p:spPr>
          <a:xfrm>
            <a:off x="179512" y="1556792"/>
            <a:ext cx="3888432" cy="720080"/>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dirty="0">
                <a:solidFill>
                  <a:schemeClr val="tx1"/>
                </a:solidFill>
                <a:cs typeface="Arial" pitchFamily="34" charset="0"/>
              </a:rPr>
              <a:t> </a:t>
            </a:r>
            <a:r>
              <a:rPr lang="es-MX" sz="3200" dirty="0" smtClean="0">
                <a:solidFill>
                  <a:schemeClr val="tx1"/>
                </a:solidFill>
                <a:cs typeface="Arial" pitchFamily="34" charset="0"/>
              </a:rPr>
              <a:t>La </a:t>
            </a:r>
            <a:r>
              <a:rPr lang="es-MX" sz="3200" b="1" dirty="0" smtClean="0">
                <a:solidFill>
                  <a:schemeClr val="tx1"/>
                </a:solidFill>
                <a:cs typeface="Arial" pitchFamily="34" charset="0"/>
              </a:rPr>
              <a:t>fiscalización…</a:t>
            </a:r>
            <a:endParaRPr lang="es-MX" sz="3200" dirty="0">
              <a:solidFill>
                <a:schemeClr val="tx1"/>
              </a:solidFill>
            </a:endParaRPr>
          </a:p>
        </p:txBody>
      </p:sp>
      <p:sp>
        <p:nvSpPr>
          <p:cNvPr id="3" name="2 Subtítulo"/>
          <p:cNvSpPr>
            <a:spLocks noGrp="1"/>
          </p:cNvSpPr>
          <p:nvPr>
            <p:ph type="subTitle" idx="1"/>
          </p:nvPr>
        </p:nvSpPr>
        <p:spPr>
          <a:xfrm>
            <a:off x="4788024" y="3356992"/>
            <a:ext cx="3888432" cy="2952328"/>
          </a:xfrm>
        </p:spPr>
        <p:txBody>
          <a:bodyPr>
            <a:noAutofit/>
          </a:bodyPr>
          <a:lstStyle/>
          <a:p>
            <a:pPr marL="342900" indent="-342900" algn="l">
              <a:buFont typeface="Wingdings" pitchFamily="2" charset="2"/>
              <a:buChar char="§"/>
            </a:pPr>
            <a:r>
              <a:rPr lang="es-MX" sz="2400" dirty="0" smtClean="0">
                <a:solidFill>
                  <a:schemeClr val="tx1"/>
                </a:solidFill>
                <a:latin typeface="+mj-lt"/>
                <a:cs typeface="Arial" panose="020B0604020202020204" pitchFamily="34" charset="0"/>
              </a:rPr>
              <a:t>Audita, indaga, investiga, compulsa y coteja</a:t>
            </a:r>
          </a:p>
          <a:p>
            <a:pPr marL="342900" indent="-342900" algn="l">
              <a:buFont typeface="Wingdings" pitchFamily="2" charset="2"/>
              <a:buChar char="§"/>
            </a:pPr>
            <a:r>
              <a:rPr lang="es-MX" sz="2400" dirty="0" smtClean="0">
                <a:solidFill>
                  <a:schemeClr val="tx1"/>
                </a:solidFill>
                <a:latin typeface="+mj-lt"/>
                <a:cs typeface="Arial" panose="020B0604020202020204" pitchFamily="34" charset="0"/>
              </a:rPr>
              <a:t>Conoce </a:t>
            </a:r>
            <a:r>
              <a:rPr lang="es-MX" sz="2400" dirty="0">
                <a:solidFill>
                  <a:schemeClr val="tx1"/>
                </a:solidFill>
                <a:latin typeface="+mj-lt"/>
                <a:cs typeface="Arial" panose="020B0604020202020204" pitchFamily="34" charset="0"/>
              </a:rPr>
              <a:t>el origen lícito de los recursos y su destino</a:t>
            </a:r>
            <a:endParaRPr lang="es-MX" sz="2400" dirty="0" smtClean="0">
              <a:solidFill>
                <a:schemeClr val="tx1"/>
              </a:solidFill>
              <a:latin typeface="+mj-lt"/>
              <a:cs typeface="Arial" panose="020B0604020202020204" pitchFamily="34" charset="0"/>
            </a:endParaRPr>
          </a:p>
          <a:p>
            <a:pPr marL="342900" indent="-342900" algn="l">
              <a:buFont typeface="Wingdings" pitchFamily="2" charset="2"/>
              <a:buChar char="§"/>
            </a:pPr>
            <a:r>
              <a:rPr lang="es-MX" sz="2400" dirty="0" smtClean="0">
                <a:solidFill>
                  <a:schemeClr val="tx1"/>
                </a:solidFill>
                <a:latin typeface="+mj-lt"/>
                <a:cs typeface="Arial" panose="020B0604020202020204" pitchFamily="34" charset="0"/>
              </a:rPr>
              <a:t>Genera </a:t>
            </a:r>
            <a:r>
              <a:rPr lang="es-MX" sz="2400" dirty="0">
                <a:solidFill>
                  <a:schemeClr val="tx1"/>
                </a:solidFill>
                <a:latin typeface="+mj-lt"/>
                <a:cs typeface="Arial" panose="020B0604020202020204" pitchFamily="34" charset="0"/>
              </a:rPr>
              <a:t>certeza</a:t>
            </a:r>
          </a:p>
          <a:p>
            <a:pPr marL="342900" indent="-342900" algn="l">
              <a:buFont typeface="Wingdings" pitchFamily="2" charset="2"/>
              <a:buChar char="§"/>
            </a:pPr>
            <a:r>
              <a:rPr lang="es-MX" sz="2400" dirty="0" smtClean="0">
                <a:solidFill>
                  <a:schemeClr val="tx1"/>
                </a:solidFill>
                <a:latin typeface="+mj-lt"/>
                <a:cs typeface="Arial" panose="020B0604020202020204" pitchFamily="34" charset="0"/>
              </a:rPr>
              <a:t>Proceso electoral ordinario Federal y local 2014-2015</a:t>
            </a:r>
            <a:endParaRPr lang="es-MX" sz="2400" dirty="0">
              <a:solidFill>
                <a:schemeClr val="tx1"/>
              </a:solidFill>
              <a:latin typeface="+mj-lt"/>
            </a:endParaRPr>
          </a:p>
        </p:txBody>
      </p:sp>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2510780" cy="694471"/>
          </a:xfrm>
          <a:prstGeom prst="rect">
            <a:avLst/>
          </a:prstGeom>
          <a:effectLst>
            <a:outerShdw blurRad="50800" dist="38100" dir="2700000" algn="tl" rotWithShape="0">
              <a:prstClr val="black">
                <a:alpha val="40000"/>
              </a:prstClr>
            </a:outerShdw>
          </a:effectLst>
        </p:spPr>
      </p:pic>
      <p:sp>
        <p:nvSpPr>
          <p:cNvPr id="2" name="1 Marcador de número de diapositiva"/>
          <p:cNvSpPr>
            <a:spLocks noGrp="1"/>
          </p:cNvSpPr>
          <p:nvPr>
            <p:ph type="sldNum" sz="quarter" idx="12"/>
          </p:nvPr>
        </p:nvSpPr>
        <p:spPr/>
        <p:txBody>
          <a:bodyPr/>
          <a:lstStyle/>
          <a:p>
            <a:fld id="{9FCA50BE-84BE-4F3C-9BB8-96D0A34E8F10}" type="slidenum">
              <a:rPr lang="es-MX" smtClean="0"/>
              <a:t>2</a:t>
            </a:fld>
            <a:endParaRPr lang="es-MX"/>
          </a:p>
        </p:txBody>
      </p:sp>
    </p:spTree>
    <p:extLst>
      <p:ext uri="{BB962C8B-B14F-4D97-AF65-F5344CB8AC3E}">
        <p14:creationId xmlns:p14="http://schemas.microsoft.com/office/powerpoint/2010/main" val="17374206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9FCA50BE-84BE-4F3C-9BB8-96D0A34E8F10}" type="slidenum">
              <a:rPr lang="es-MX" smtClean="0"/>
              <a:t>3</a:t>
            </a:fld>
            <a:endParaRPr lang="es-MX"/>
          </a:p>
        </p:txBody>
      </p:sp>
      <p:sp>
        <p:nvSpPr>
          <p:cNvPr id="12" name="2 Subtítulo"/>
          <p:cNvSpPr txBox="1">
            <a:spLocks/>
          </p:cNvSpPr>
          <p:nvPr/>
        </p:nvSpPr>
        <p:spPr>
          <a:xfrm>
            <a:off x="0" y="1340768"/>
            <a:ext cx="9144000" cy="36004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MX" sz="2800" b="1" dirty="0" smtClean="0">
                <a:solidFill>
                  <a:schemeClr val="tx1"/>
                </a:solidFill>
              </a:rPr>
              <a:t>Días para la revisión  de informes de campaña </a:t>
            </a:r>
            <a:endParaRPr lang="es-MX" sz="2800" b="1" dirty="0">
              <a:solidFill>
                <a:schemeClr val="tx1"/>
              </a:solidFill>
            </a:endParaRPr>
          </a:p>
        </p:txBody>
      </p:sp>
      <p:sp>
        <p:nvSpPr>
          <p:cNvPr id="13" name="12 Pentágono"/>
          <p:cNvSpPr/>
          <p:nvPr/>
        </p:nvSpPr>
        <p:spPr>
          <a:xfrm>
            <a:off x="1100534" y="2492896"/>
            <a:ext cx="1247290" cy="936104"/>
          </a:xfrm>
          <a:prstGeom prst="homePlate">
            <a:avLst/>
          </a:prstGeom>
          <a:solidFill>
            <a:schemeClr val="bg1">
              <a:lumMod val="75000"/>
            </a:schemeClr>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es-MX" sz="4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10</a:t>
            </a:r>
            <a:endParaRPr lang="es-MX"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14" name="13 Pentágono"/>
          <p:cNvSpPr/>
          <p:nvPr/>
        </p:nvSpPr>
        <p:spPr>
          <a:xfrm>
            <a:off x="2510384" y="2503640"/>
            <a:ext cx="1247290" cy="936104"/>
          </a:xfrm>
          <a:prstGeom prst="homePlate">
            <a:avLst/>
          </a:prstGeom>
          <a:solidFill>
            <a:schemeClr val="bg1">
              <a:lumMod val="75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4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5</a:t>
            </a:r>
            <a:endParaRPr lang="es-MX"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15" name="14 Pentágono"/>
          <p:cNvSpPr/>
          <p:nvPr/>
        </p:nvSpPr>
        <p:spPr>
          <a:xfrm>
            <a:off x="3960969" y="2503640"/>
            <a:ext cx="1247290" cy="936104"/>
          </a:xfrm>
          <a:prstGeom prst="homePlate">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10</a:t>
            </a:r>
          </a:p>
        </p:txBody>
      </p:sp>
      <p:sp>
        <p:nvSpPr>
          <p:cNvPr id="16" name="15 Pentágono"/>
          <p:cNvSpPr/>
          <p:nvPr/>
        </p:nvSpPr>
        <p:spPr>
          <a:xfrm>
            <a:off x="5467723" y="2520036"/>
            <a:ext cx="1247290" cy="936104"/>
          </a:xfrm>
          <a:prstGeom prst="homePlate">
            <a:avLst/>
          </a:prstGeom>
          <a:solidFill>
            <a:schemeClr val="bg1">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es-MX"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6</a:t>
            </a:r>
          </a:p>
        </p:txBody>
      </p:sp>
      <p:sp>
        <p:nvSpPr>
          <p:cNvPr id="17" name="16 Pentágono"/>
          <p:cNvSpPr/>
          <p:nvPr/>
        </p:nvSpPr>
        <p:spPr>
          <a:xfrm>
            <a:off x="7050216" y="2520036"/>
            <a:ext cx="1247290" cy="936104"/>
          </a:xfrm>
          <a:prstGeom prst="homePlate">
            <a:avLst/>
          </a:prstGeom>
          <a:solidFill>
            <a:schemeClr val="bg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s-MX" sz="4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6</a:t>
            </a:r>
            <a:endParaRPr lang="es-MX"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18" name="17 Rectángulo"/>
          <p:cNvSpPr/>
          <p:nvPr/>
        </p:nvSpPr>
        <p:spPr>
          <a:xfrm>
            <a:off x="941016" y="3524857"/>
            <a:ext cx="1671686" cy="923330"/>
          </a:xfrm>
          <a:prstGeom prst="rect">
            <a:avLst/>
          </a:prstGeom>
        </p:spPr>
        <p:txBody>
          <a:bodyPr wrap="square">
            <a:spAutoFit/>
          </a:bodyPr>
          <a:lstStyle/>
          <a:p>
            <a:r>
              <a:rPr lang="es-MX" dirty="0" smtClean="0"/>
              <a:t>Revisión de </a:t>
            </a:r>
            <a:r>
              <a:rPr lang="es-MX" dirty="0"/>
              <a:t>la documentación </a:t>
            </a:r>
            <a:r>
              <a:rPr lang="es-MX" dirty="0" smtClean="0"/>
              <a:t>presentada </a:t>
            </a:r>
            <a:endParaRPr lang="es-MX" dirty="0"/>
          </a:p>
        </p:txBody>
      </p:sp>
      <p:sp>
        <p:nvSpPr>
          <p:cNvPr id="19" name="18 Rectángulo"/>
          <p:cNvSpPr/>
          <p:nvPr/>
        </p:nvSpPr>
        <p:spPr>
          <a:xfrm>
            <a:off x="2512140" y="3524857"/>
            <a:ext cx="1562778" cy="923330"/>
          </a:xfrm>
          <a:prstGeom prst="rect">
            <a:avLst/>
          </a:prstGeom>
        </p:spPr>
        <p:txBody>
          <a:bodyPr wrap="square">
            <a:spAutoFit/>
          </a:bodyPr>
          <a:lstStyle/>
          <a:p>
            <a:r>
              <a:rPr lang="es-MX" dirty="0" smtClean="0"/>
              <a:t>Informe de errores y omisiones</a:t>
            </a:r>
            <a:endParaRPr lang="es-MX" dirty="0"/>
          </a:p>
        </p:txBody>
      </p:sp>
      <p:sp>
        <p:nvSpPr>
          <p:cNvPr id="20" name="19 Rectángulo"/>
          <p:cNvSpPr/>
          <p:nvPr/>
        </p:nvSpPr>
        <p:spPr>
          <a:xfrm>
            <a:off x="3778796" y="3579626"/>
            <a:ext cx="1378577" cy="1200329"/>
          </a:xfrm>
          <a:prstGeom prst="rect">
            <a:avLst/>
          </a:prstGeom>
        </p:spPr>
        <p:txBody>
          <a:bodyPr wrap="square">
            <a:spAutoFit/>
          </a:bodyPr>
          <a:lstStyle/>
          <a:p>
            <a:r>
              <a:rPr lang="es-MX" dirty="0" smtClean="0"/>
              <a:t>Emisión del </a:t>
            </a:r>
            <a:r>
              <a:rPr lang="es-MX" dirty="0"/>
              <a:t>dictamen </a:t>
            </a:r>
            <a:r>
              <a:rPr lang="es-MX" dirty="0" smtClean="0"/>
              <a:t>consolidado y resolución.</a:t>
            </a:r>
            <a:endParaRPr lang="es-MX" dirty="0"/>
          </a:p>
        </p:txBody>
      </p:sp>
      <p:sp>
        <p:nvSpPr>
          <p:cNvPr id="21" name="20 Rectángulo"/>
          <p:cNvSpPr/>
          <p:nvPr/>
        </p:nvSpPr>
        <p:spPr>
          <a:xfrm>
            <a:off x="5318696" y="3563509"/>
            <a:ext cx="1562778" cy="923330"/>
          </a:xfrm>
          <a:prstGeom prst="rect">
            <a:avLst/>
          </a:prstGeom>
        </p:spPr>
        <p:txBody>
          <a:bodyPr wrap="square">
            <a:spAutoFit/>
          </a:bodyPr>
          <a:lstStyle/>
          <a:p>
            <a:r>
              <a:rPr lang="es-MX" dirty="0" smtClean="0"/>
              <a:t>Aprobación de la Comisión de Fiscalización</a:t>
            </a:r>
            <a:endParaRPr lang="es-MX" dirty="0"/>
          </a:p>
        </p:txBody>
      </p:sp>
      <p:sp>
        <p:nvSpPr>
          <p:cNvPr id="22" name="21 Rectángulo"/>
          <p:cNvSpPr/>
          <p:nvPr/>
        </p:nvSpPr>
        <p:spPr>
          <a:xfrm>
            <a:off x="6898607" y="3541253"/>
            <a:ext cx="1512168" cy="923330"/>
          </a:xfrm>
          <a:prstGeom prst="rect">
            <a:avLst/>
          </a:prstGeom>
        </p:spPr>
        <p:txBody>
          <a:bodyPr wrap="square">
            <a:spAutoFit/>
          </a:bodyPr>
          <a:lstStyle/>
          <a:p>
            <a:r>
              <a:rPr lang="es-MX" dirty="0" smtClean="0"/>
              <a:t>Votación por el Consejo General</a:t>
            </a:r>
            <a:endParaRPr lang="es-MX" dirty="0"/>
          </a:p>
        </p:txBody>
      </p:sp>
      <p:sp>
        <p:nvSpPr>
          <p:cNvPr id="23" name="22 Elipse"/>
          <p:cNvSpPr/>
          <p:nvPr/>
        </p:nvSpPr>
        <p:spPr>
          <a:xfrm>
            <a:off x="7107983" y="4851674"/>
            <a:ext cx="1296144" cy="129614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es-MX" sz="32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37</a:t>
            </a:r>
          </a:p>
          <a:p>
            <a:pPr algn="ctr"/>
            <a:r>
              <a:rPr lang="es-MX" sz="32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días</a:t>
            </a:r>
            <a:endParaRPr lang="es-MX" sz="3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pic>
        <p:nvPicPr>
          <p:cNvPr id="24" name="2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4249"/>
            <a:ext cx="2510780" cy="69447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706578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41 Pentágono"/>
          <p:cNvSpPr/>
          <p:nvPr/>
        </p:nvSpPr>
        <p:spPr>
          <a:xfrm>
            <a:off x="0" y="1340768"/>
            <a:ext cx="3563888" cy="720080"/>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dirty="0" smtClean="0">
                <a:solidFill>
                  <a:schemeClr val="tx1"/>
                </a:solidFill>
                <a:cs typeface="Arial" pitchFamily="34" charset="0"/>
              </a:rPr>
              <a:t> El </a:t>
            </a:r>
            <a:r>
              <a:rPr lang="es-MX" sz="3200" b="1" dirty="0" smtClean="0">
                <a:solidFill>
                  <a:schemeClr val="tx1"/>
                </a:solidFill>
                <a:cs typeface="Arial" pitchFamily="34" charset="0"/>
              </a:rPr>
              <a:t>Prorrateo… </a:t>
            </a:r>
            <a:endParaRPr lang="es-MX" sz="3200" dirty="0">
              <a:solidFill>
                <a:schemeClr val="tx1"/>
              </a:solidFill>
            </a:endParaRPr>
          </a:p>
        </p:txBody>
      </p:sp>
      <p:sp>
        <p:nvSpPr>
          <p:cNvPr id="3" name="2 Subtítulo"/>
          <p:cNvSpPr>
            <a:spLocks noGrp="1"/>
          </p:cNvSpPr>
          <p:nvPr>
            <p:ph type="subTitle" idx="1"/>
          </p:nvPr>
        </p:nvSpPr>
        <p:spPr>
          <a:xfrm>
            <a:off x="5004048" y="3789040"/>
            <a:ext cx="3600400" cy="1752600"/>
          </a:xfrm>
        </p:spPr>
        <p:txBody>
          <a:bodyPr>
            <a:noAutofit/>
          </a:bodyPr>
          <a:lstStyle/>
          <a:p>
            <a:pPr marL="457200" indent="-457200" algn="l">
              <a:buFont typeface="Wingdings" pitchFamily="2" charset="2"/>
              <a:buChar char="ü"/>
            </a:pPr>
            <a:r>
              <a:rPr lang="es-MX" sz="2400" dirty="0" smtClean="0">
                <a:solidFill>
                  <a:schemeClr val="tx1"/>
                </a:solidFill>
                <a:latin typeface="+mj-lt"/>
                <a:cs typeface="Arial" panose="020B0604020202020204" pitchFamily="34" charset="0"/>
              </a:rPr>
              <a:t>Es la </a:t>
            </a:r>
            <a:r>
              <a:rPr lang="es-MX" sz="2400" b="1" dirty="0" smtClean="0">
                <a:solidFill>
                  <a:schemeClr val="tx1"/>
                </a:solidFill>
                <a:latin typeface="+mj-lt"/>
                <a:cs typeface="Arial" panose="020B0604020202020204" pitchFamily="34" charset="0"/>
              </a:rPr>
              <a:t>distribución</a:t>
            </a:r>
            <a:r>
              <a:rPr lang="es-MX" sz="2400" dirty="0" smtClean="0">
                <a:solidFill>
                  <a:schemeClr val="tx1"/>
                </a:solidFill>
                <a:latin typeface="+mj-lt"/>
                <a:cs typeface="Arial" panose="020B0604020202020204" pitchFamily="34" charset="0"/>
              </a:rPr>
              <a:t> y reconocimiento del gasto en más de un informe</a:t>
            </a:r>
          </a:p>
          <a:p>
            <a:pPr marL="457200" indent="-457200" algn="l">
              <a:buFont typeface="Wingdings" pitchFamily="2" charset="2"/>
              <a:buChar char="ü"/>
            </a:pPr>
            <a:r>
              <a:rPr lang="es-MX" sz="2400" dirty="0" smtClean="0">
                <a:solidFill>
                  <a:schemeClr val="tx1"/>
                </a:solidFill>
                <a:latin typeface="+mj-lt"/>
                <a:cs typeface="Arial" panose="020B0604020202020204" pitchFamily="34" charset="0"/>
              </a:rPr>
              <a:t>Gastos </a:t>
            </a:r>
            <a:r>
              <a:rPr lang="es-MX" sz="2400" b="1" dirty="0" smtClean="0">
                <a:solidFill>
                  <a:schemeClr val="tx1"/>
                </a:solidFill>
                <a:latin typeface="+mj-lt"/>
                <a:cs typeface="Arial" panose="020B0604020202020204" pitchFamily="34" charset="0"/>
              </a:rPr>
              <a:t>genéricos</a:t>
            </a:r>
            <a:endParaRPr lang="es-MX" sz="2400" dirty="0" smtClean="0">
              <a:solidFill>
                <a:schemeClr val="tx1"/>
              </a:solidFill>
              <a:latin typeface="+mj-lt"/>
              <a:cs typeface="Arial" panose="020B0604020202020204" pitchFamily="34" charset="0"/>
            </a:endParaRPr>
          </a:p>
          <a:p>
            <a:pPr marL="457200" indent="-457200" algn="l">
              <a:buFont typeface="Wingdings" pitchFamily="2" charset="2"/>
              <a:buChar char="ü"/>
            </a:pPr>
            <a:r>
              <a:rPr lang="es-MX" sz="2400" dirty="0" smtClean="0">
                <a:solidFill>
                  <a:schemeClr val="tx1"/>
                </a:solidFill>
                <a:latin typeface="+mj-lt"/>
                <a:cs typeface="Arial" panose="020B0604020202020204" pitchFamily="34" charset="0"/>
              </a:rPr>
              <a:t>Campaña </a:t>
            </a:r>
            <a:r>
              <a:rPr lang="es-MX" sz="2400" b="1" dirty="0" smtClean="0">
                <a:solidFill>
                  <a:schemeClr val="tx1"/>
                </a:solidFill>
                <a:latin typeface="+mj-lt"/>
                <a:cs typeface="Arial" panose="020B0604020202020204" pitchFamily="34" charset="0"/>
              </a:rPr>
              <a:t>beneficiada</a:t>
            </a:r>
            <a:endParaRPr lang="es-MX" sz="2400" b="1" dirty="0">
              <a:solidFill>
                <a:schemeClr val="tx1"/>
              </a:solidFill>
              <a:latin typeface="+mj-lt"/>
            </a:endParaRPr>
          </a:p>
        </p:txBody>
      </p:sp>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2510780" cy="694471"/>
          </a:xfrm>
          <a:prstGeom prst="rect">
            <a:avLst/>
          </a:prstGeom>
          <a:effectLst>
            <a:outerShdw blurRad="50800" dist="38100" dir="2700000" algn="tl" rotWithShape="0">
              <a:prstClr val="black">
                <a:alpha val="40000"/>
              </a:prstClr>
            </a:outerShdw>
          </a:effectLst>
        </p:spPr>
      </p:pic>
      <p:sp>
        <p:nvSpPr>
          <p:cNvPr id="2" name="1 Marcador de número de diapositiva"/>
          <p:cNvSpPr>
            <a:spLocks noGrp="1"/>
          </p:cNvSpPr>
          <p:nvPr>
            <p:ph type="sldNum" sz="quarter" idx="12"/>
          </p:nvPr>
        </p:nvSpPr>
        <p:spPr/>
        <p:txBody>
          <a:bodyPr/>
          <a:lstStyle/>
          <a:p>
            <a:fld id="{9FCA50BE-84BE-4F3C-9BB8-96D0A34E8F10}" type="slidenum">
              <a:rPr lang="es-MX" smtClean="0"/>
              <a:t>4</a:t>
            </a:fld>
            <a:endParaRPr lang="es-MX"/>
          </a:p>
        </p:txBody>
      </p:sp>
    </p:spTree>
    <p:extLst>
      <p:ext uri="{BB962C8B-B14F-4D97-AF65-F5344CB8AC3E}">
        <p14:creationId xmlns:p14="http://schemas.microsoft.com/office/powerpoint/2010/main" val="29206176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2510780" cy="694471"/>
          </a:xfrm>
          <a:prstGeom prst="rect">
            <a:avLst/>
          </a:prstGeom>
          <a:effectLst>
            <a:outerShdw blurRad="50800" dist="38100" dir="2700000" algn="tl" rotWithShape="0">
              <a:prstClr val="black">
                <a:alpha val="40000"/>
              </a:prstClr>
            </a:outerShdw>
          </a:effectLst>
        </p:spPr>
      </p:pic>
      <p:sp>
        <p:nvSpPr>
          <p:cNvPr id="27" name="26 Pentágono"/>
          <p:cNvSpPr/>
          <p:nvPr/>
        </p:nvSpPr>
        <p:spPr>
          <a:xfrm>
            <a:off x="755576" y="1628800"/>
            <a:ext cx="3059832" cy="720080"/>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800" b="1" dirty="0" smtClean="0">
                <a:solidFill>
                  <a:schemeClr val="tx1"/>
                </a:solidFill>
                <a:cs typeface="Arial" pitchFamily="34" charset="0"/>
              </a:rPr>
              <a:t>Consideraciones </a:t>
            </a:r>
            <a:r>
              <a:rPr lang="es-MX" sz="2800" dirty="0" smtClean="0">
                <a:solidFill>
                  <a:schemeClr val="tx1"/>
                </a:solidFill>
                <a:cs typeface="Arial" pitchFamily="34" charset="0"/>
              </a:rPr>
              <a:t> para  el </a:t>
            </a:r>
            <a:r>
              <a:rPr lang="es-MX" sz="2800" b="1" dirty="0" smtClean="0">
                <a:solidFill>
                  <a:schemeClr val="tx1"/>
                </a:solidFill>
                <a:cs typeface="Arial" pitchFamily="34" charset="0"/>
              </a:rPr>
              <a:t>prorrateo</a:t>
            </a:r>
          </a:p>
        </p:txBody>
      </p:sp>
      <p:sp>
        <p:nvSpPr>
          <p:cNvPr id="6" name="5 Subtítulo"/>
          <p:cNvSpPr>
            <a:spLocks noGrp="1"/>
          </p:cNvSpPr>
          <p:nvPr>
            <p:ph type="subTitle" idx="1"/>
          </p:nvPr>
        </p:nvSpPr>
        <p:spPr>
          <a:xfrm>
            <a:off x="5148064" y="4221088"/>
            <a:ext cx="3240360" cy="1440160"/>
          </a:xfrm>
        </p:spPr>
        <p:txBody>
          <a:bodyPr>
            <a:normAutofit/>
          </a:bodyPr>
          <a:lstStyle/>
          <a:p>
            <a:pPr marL="342900" indent="-342900" algn="l">
              <a:buFont typeface="Wingdings" pitchFamily="2" charset="2"/>
              <a:buChar char="ü"/>
            </a:pPr>
            <a:r>
              <a:rPr lang="es-MX" sz="2400" b="1" dirty="0" smtClean="0">
                <a:solidFill>
                  <a:schemeClr val="tx1"/>
                </a:solidFill>
                <a:latin typeface="+mj-lt"/>
                <a:cs typeface="Arial" panose="020B0604020202020204" pitchFamily="34" charset="0"/>
              </a:rPr>
              <a:t>Ámbito</a:t>
            </a:r>
            <a:r>
              <a:rPr lang="es-MX" sz="2400" dirty="0" smtClean="0">
                <a:solidFill>
                  <a:schemeClr val="tx1"/>
                </a:solidFill>
                <a:latin typeface="+mj-lt"/>
                <a:cs typeface="Arial" panose="020B0604020202020204" pitchFamily="34" charset="0"/>
              </a:rPr>
              <a:t> de elección</a:t>
            </a:r>
          </a:p>
          <a:p>
            <a:pPr marL="342900" indent="-342900" algn="l">
              <a:buFont typeface="Wingdings" pitchFamily="2" charset="2"/>
              <a:buChar char="ü"/>
            </a:pPr>
            <a:r>
              <a:rPr lang="es-MX" sz="2400" b="1" dirty="0">
                <a:solidFill>
                  <a:schemeClr val="tx1"/>
                </a:solidFill>
                <a:cs typeface="Arial" panose="020B0604020202020204" pitchFamily="34" charset="0"/>
              </a:rPr>
              <a:t>Tipo</a:t>
            </a:r>
            <a:r>
              <a:rPr lang="es-MX" sz="2400" dirty="0">
                <a:solidFill>
                  <a:schemeClr val="tx1"/>
                </a:solidFill>
                <a:cs typeface="Arial" panose="020B0604020202020204" pitchFamily="34" charset="0"/>
              </a:rPr>
              <a:t> de </a:t>
            </a:r>
            <a:r>
              <a:rPr lang="es-MX" sz="2400" dirty="0" smtClean="0">
                <a:solidFill>
                  <a:schemeClr val="tx1"/>
                </a:solidFill>
                <a:cs typeface="Arial" panose="020B0604020202020204" pitchFamily="34" charset="0"/>
              </a:rPr>
              <a:t>campaña</a:t>
            </a:r>
          </a:p>
          <a:p>
            <a:pPr marL="342900" indent="-342900" algn="l">
              <a:buFont typeface="Wingdings" pitchFamily="2" charset="2"/>
              <a:buChar char="ü"/>
            </a:pPr>
            <a:r>
              <a:rPr lang="es-MX" sz="2400" dirty="0">
                <a:solidFill>
                  <a:schemeClr val="tx1"/>
                </a:solidFill>
                <a:cs typeface="Arial" panose="020B0604020202020204" pitchFamily="34" charset="0"/>
              </a:rPr>
              <a:t>Ámbito </a:t>
            </a:r>
            <a:r>
              <a:rPr lang="es-MX" sz="2400" b="1" dirty="0" smtClean="0">
                <a:solidFill>
                  <a:schemeClr val="tx1"/>
                </a:solidFill>
                <a:cs typeface="Arial" panose="020B0604020202020204" pitchFamily="34" charset="0"/>
              </a:rPr>
              <a:t>geográfico</a:t>
            </a:r>
            <a:endParaRPr lang="es-MX" sz="2400" b="1" dirty="0">
              <a:solidFill>
                <a:schemeClr val="tx1"/>
              </a:solidFill>
              <a:cs typeface="Arial" panose="020B0604020202020204" pitchFamily="34" charset="0"/>
            </a:endParaRPr>
          </a:p>
          <a:p>
            <a:pPr marL="457200" indent="-457200">
              <a:buFont typeface="Arial" pitchFamily="34" charset="0"/>
              <a:buChar char="•"/>
            </a:pPr>
            <a:endParaRPr lang="es-MX" dirty="0"/>
          </a:p>
        </p:txBody>
      </p:sp>
      <p:sp>
        <p:nvSpPr>
          <p:cNvPr id="2" name="1 Marcador de número de diapositiva"/>
          <p:cNvSpPr>
            <a:spLocks noGrp="1"/>
          </p:cNvSpPr>
          <p:nvPr>
            <p:ph type="sldNum" sz="quarter" idx="12"/>
          </p:nvPr>
        </p:nvSpPr>
        <p:spPr/>
        <p:txBody>
          <a:bodyPr/>
          <a:lstStyle/>
          <a:p>
            <a:fld id="{9FCA50BE-84BE-4F3C-9BB8-96D0A34E8F10}" type="slidenum">
              <a:rPr lang="es-MX" smtClean="0"/>
              <a:t>5</a:t>
            </a:fld>
            <a:endParaRPr lang="es-MX"/>
          </a:p>
        </p:txBody>
      </p:sp>
    </p:spTree>
    <p:extLst>
      <p:ext uri="{BB962C8B-B14F-4D97-AF65-F5344CB8AC3E}">
        <p14:creationId xmlns:p14="http://schemas.microsoft.com/office/powerpoint/2010/main" val="4436296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2510780" cy="694471"/>
          </a:xfrm>
          <a:prstGeom prst="rect">
            <a:avLst/>
          </a:prstGeom>
          <a:effectLst>
            <a:outerShdw blurRad="50800" dist="38100" dir="2700000" algn="tl" rotWithShape="0">
              <a:prstClr val="black">
                <a:alpha val="40000"/>
              </a:prstClr>
            </a:outerShdw>
          </a:effectLst>
        </p:spPr>
      </p:pic>
      <p:sp>
        <p:nvSpPr>
          <p:cNvPr id="27" name="26 Pentágono"/>
          <p:cNvSpPr/>
          <p:nvPr/>
        </p:nvSpPr>
        <p:spPr>
          <a:xfrm>
            <a:off x="-180528" y="836712"/>
            <a:ext cx="5011660" cy="720080"/>
          </a:xfrm>
          <a:prstGeom prst="homePlat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smtClean="0">
                <a:solidFill>
                  <a:schemeClr val="tx1"/>
                </a:solidFill>
                <a:cs typeface="Arial" pitchFamily="34" charset="0"/>
              </a:rPr>
              <a:t>Porcentajes de </a:t>
            </a:r>
            <a:r>
              <a:rPr lang="es-MX" sz="2800" b="1" dirty="0" smtClean="0">
                <a:solidFill>
                  <a:schemeClr val="tx1"/>
                </a:solidFill>
                <a:cs typeface="Arial" pitchFamily="34" charset="0"/>
              </a:rPr>
              <a:t>prorrateo</a:t>
            </a:r>
          </a:p>
        </p:txBody>
      </p:sp>
      <p:graphicFrame>
        <p:nvGraphicFramePr>
          <p:cNvPr id="16" name="15 Tabla"/>
          <p:cNvGraphicFramePr>
            <a:graphicFrameLocks noGrp="1"/>
          </p:cNvGraphicFramePr>
          <p:nvPr>
            <p:extLst>
              <p:ext uri="{D42A27DB-BD31-4B8C-83A1-F6EECF244321}">
                <p14:modId xmlns:p14="http://schemas.microsoft.com/office/powerpoint/2010/main" val="1369100134"/>
              </p:ext>
            </p:extLst>
          </p:nvPr>
        </p:nvGraphicFramePr>
        <p:xfrm>
          <a:off x="467544" y="1527016"/>
          <a:ext cx="8352926" cy="4854312"/>
        </p:xfrm>
        <a:graphic>
          <a:graphicData uri="http://schemas.openxmlformats.org/drawingml/2006/table">
            <a:tbl>
              <a:tblPr firstRow="1" firstCol="1" bandRow="1">
                <a:tableStyleId>{7E9639D4-E3E2-4D34-9284-5A2195B3D0D7}</a:tableStyleId>
              </a:tblPr>
              <a:tblGrid>
                <a:gridCol w="1252936"/>
                <a:gridCol w="1670586"/>
                <a:gridCol w="1879409"/>
                <a:gridCol w="1879409"/>
                <a:gridCol w="1670586"/>
              </a:tblGrid>
              <a:tr h="648072">
                <a:tc>
                  <a:txBody>
                    <a:bodyPr/>
                    <a:lstStyle/>
                    <a:p>
                      <a:pPr algn="ctr">
                        <a:lnSpc>
                          <a:spcPct val="115000"/>
                        </a:lnSpc>
                        <a:spcAft>
                          <a:spcPts val="0"/>
                        </a:spcAft>
                      </a:pPr>
                      <a:r>
                        <a:rPr lang="es-MX" sz="1800" dirty="0" smtClean="0">
                          <a:solidFill>
                            <a:schemeClr val="tx1"/>
                          </a:solidFill>
                          <a:effectLst/>
                        </a:rPr>
                        <a:t>Inciso</a:t>
                      </a:r>
                      <a:endParaRPr lang="es-MX" sz="1800" dirty="0">
                        <a:solidFill>
                          <a:schemeClr val="tx1"/>
                        </a:solidFill>
                        <a:effectLst/>
                        <a:latin typeface="+mj-lt"/>
                        <a:ea typeface="Times New Roman"/>
                        <a:cs typeface="Arial" panose="020B0604020202020204" pitchFamily="34" charset="0"/>
                      </a:endParaRPr>
                    </a:p>
                  </a:txBody>
                  <a:tcPr marL="44450" marR="44450" marT="0" marB="0" anchor="ctr">
                    <a:solidFill>
                      <a:schemeClr val="bg1"/>
                    </a:solidFill>
                  </a:tcPr>
                </a:tc>
                <a:tc>
                  <a:txBody>
                    <a:bodyPr/>
                    <a:lstStyle/>
                    <a:p>
                      <a:pPr algn="ctr">
                        <a:lnSpc>
                          <a:spcPct val="115000"/>
                        </a:lnSpc>
                        <a:spcAft>
                          <a:spcPts val="0"/>
                        </a:spcAft>
                      </a:pPr>
                      <a:r>
                        <a:rPr lang="es-MX" sz="1800" dirty="0">
                          <a:solidFill>
                            <a:schemeClr val="tx1"/>
                          </a:solidFill>
                          <a:effectLst/>
                        </a:rPr>
                        <a:t>Presidente</a:t>
                      </a:r>
                      <a:endParaRPr lang="es-MX" sz="1800" b="1" dirty="0">
                        <a:solidFill>
                          <a:schemeClr val="tx1"/>
                        </a:solidFill>
                        <a:effectLst/>
                        <a:latin typeface="+mj-lt"/>
                        <a:ea typeface="Times New Roman"/>
                        <a:cs typeface="Arial" panose="020B0604020202020204" pitchFamily="34" charset="0"/>
                      </a:endParaRPr>
                    </a:p>
                  </a:txBody>
                  <a:tcPr marL="44450" marR="44450" marT="0" marB="0" anchor="ctr">
                    <a:solidFill>
                      <a:schemeClr val="bg1"/>
                    </a:solidFill>
                  </a:tcPr>
                </a:tc>
                <a:tc>
                  <a:txBody>
                    <a:bodyPr/>
                    <a:lstStyle/>
                    <a:p>
                      <a:pPr algn="ctr">
                        <a:lnSpc>
                          <a:spcPct val="115000"/>
                        </a:lnSpc>
                        <a:spcAft>
                          <a:spcPts val="0"/>
                        </a:spcAft>
                      </a:pPr>
                      <a:r>
                        <a:rPr lang="es-MX" sz="1800" dirty="0">
                          <a:solidFill>
                            <a:schemeClr val="tx1"/>
                          </a:solidFill>
                          <a:effectLst/>
                        </a:rPr>
                        <a:t>Candidato a Senador</a:t>
                      </a:r>
                      <a:endParaRPr lang="es-MX" sz="1800" b="1" dirty="0">
                        <a:solidFill>
                          <a:schemeClr val="tx1"/>
                        </a:solidFill>
                        <a:effectLst/>
                        <a:latin typeface="+mj-lt"/>
                        <a:ea typeface="Times New Roman"/>
                        <a:cs typeface="Arial" panose="020B0604020202020204" pitchFamily="34" charset="0"/>
                      </a:endParaRPr>
                    </a:p>
                  </a:txBody>
                  <a:tcPr marL="44450" marR="44450" marT="0" marB="0" anchor="ctr">
                    <a:solidFill>
                      <a:schemeClr val="bg1"/>
                    </a:solidFill>
                  </a:tcPr>
                </a:tc>
                <a:tc>
                  <a:txBody>
                    <a:bodyPr/>
                    <a:lstStyle/>
                    <a:p>
                      <a:pPr algn="ctr">
                        <a:lnSpc>
                          <a:spcPct val="115000"/>
                        </a:lnSpc>
                        <a:spcAft>
                          <a:spcPts val="0"/>
                        </a:spcAft>
                      </a:pPr>
                      <a:r>
                        <a:rPr lang="es-MX" sz="1800" dirty="0">
                          <a:solidFill>
                            <a:schemeClr val="tx1"/>
                          </a:solidFill>
                          <a:effectLst/>
                        </a:rPr>
                        <a:t>Candidato a Diputado Federal</a:t>
                      </a:r>
                      <a:endParaRPr lang="es-MX" sz="1800" b="1" dirty="0">
                        <a:solidFill>
                          <a:schemeClr val="tx1"/>
                        </a:solidFill>
                        <a:effectLst/>
                        <a:latin typeface="+mj-lt"/>
                        <a:ea typeface="Times New Roman"/>
                        <a:cs typeface="Arial" panose="020B0604020202020204" pitchFamily="34" charset="0"/>
                      </a:endParaRPr>
                    </a:p>
                  </a:txBody>
                  <a:tcPr marL="44450" marR="44450" marT="0" marB="0" anchor="ctr">
                    <a:solidFill>
                      <a:schemeClr val="bg1"/>
                    </a:solidFill>
                  </a:tcPr>
                </a:tc>
                <a:tc>
                  <a:txBody>
                    <a:bodyPr/>
                    <a:lstStyle/>
                    <a:p>
                      <a:pPr indent="127635" algn="ctr">
                        <a:lnSpc>
                          <a:spcPct val="115000"/>
                        </a:lnSpc>
                        <a:spcAft>
                          <a:spcPts val="0"/>
                        </a:spcAft>
                      </a:pPr>
                      <a:r>
                        <a:rPr lang="es-MX" sz="1800" dirty="0" smtClean="0">
                          <a:solidFill>
                            <a:schemeClr val="tx1"/>
                          </a:solidFill>
                          <a:effectLst/>
                        </a:rPr>
                        <a:t>Candidato</a:t>
                      </a:r>
                      <a:r>
                        <a:rPr lang="es-MX" sz="1800" baseline="0" dirty="0" smtClean="0">
                          <a:solidFill>
                            <a:schemeClr val="tx1"/>
                          </a:solidFill>
                          <a:effectLst/>
                        </a:rPr>
                        <a:t> </a:t>
                      </a:r>
                      <a:r>
                        <a:rPr lang="es-MX" sz="1800" dirty="0" smtClean="0">
                          <a:solidFill>
                            <a:schemeClr val="tx1"/>
                          </a:solidFill>
                          <a:effectLst/>
                        </a:rPr>
                        <a:t>Local</a:t>
                      </a:r>
                      <a:endParaRPr lang="es-MX" sz="1800" b="1" dirty="0" smtClean="0">
                        <a:solidFill>
                          <a:schemeClr val="tx1"/>
                        </a:solidFill>
                        <a:effectLst/>
                        <a:latin typeface="+mj-lt"/>
                        <a:cs typeface="Arial" panose="020B0604020202020204" pitchFamily="34" charset="0"/>
                      </a:endParaRPr>
                    </a:p>
                  </a:txBody>
                  <a:tcPr marL="44450" marR="44450" marT="0" marB="0" anchor="ctr">
                    <a:solidFill>
                      <a:schemeClr val="bg1"/>
                    </a:solidFill>
                  </a:tcPr>
                </a:tc>
              </a:tr>
              <a:tr h="264372">
                <a:tc>
                  <a:txBody>
                    <a:bodyPr/>
                    <a:lstStyle/>
                    <a:p>
                      <a:pPr algn="ctr">
                        <a:lnSpc>
                          <a:spcPct val="115000"/>
                        </a:lnSpc>
                        <a:spcAft>
                          <a:spcPts val="0"/>
                        </a:spcAft>
                      </a:pPr>
                      <a:r>
                        <a:rPr lang="es-MX" sz="2000" b="0" dirty="0" smtClean="0">
                          <a:effectLst/>
                        </a:rPr>
                        <a:t>a)</a:t>
                      </a:r>
                      <a:endParaRPr lang="es-MX" sz="2000" b="0" dirty="0">
                        <a:solidFill>
                          <a:schemeClr val="bg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40%</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60%</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nSpc>
                          <a:spcPct val="115000"/>
                        </a:lnSpc>
                        <a:spcAft>
                          <a:spcPts val="0"/>
                        </a:spcAft>
                      </a:pPr>
                      <a:r>
                        <a:rPr lang="es-MX" sz="2000" dirty="0">
                          <a:effectLst/>
                        </a:rPr>
                        <a:t> </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nSpc>
                          <a:spcPct val="115000"/>
                        </a:lnSpc>
                        <a:spcAft>
                          <a:spcPts val="0"/>
                        </a:spcAft>
                      </a:pPr>
                      <a:r>
                        <a:rPr lang="es-MX" sz="2000" dirty="0">
                          <a:effectLst/>
                        </a:rPr>
                        <a:t> </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r>
              <a:tr h="264372">
                <a:tc>
                  <a:txBody>
                    <a:bodyPr/>
                    <a:lstStyle/>
                    <a:p>
                      <a:pPr algn="ctr">
                        <a:lnSpc>
                          <a:spcPct val="115000"/>
                        </a:lnSpc>
                        <a:spcAft>
                          <a:spcPts val="0"/>
                        </a:spcAft>
                      </a:pPr>
                      <a:r>
                        <a:rPr lang="es-MX" sz="2000" b="0" dirty="0" smtClean="0">
                          <a:effectLst/>
                        </a:rPr>
                        <a:t>b)</a:t>
                      </a:r>
                      <a:endParaRPr lang="es-MX" sz="2000" b="0" dirty="0">
                        <a:solidFill>
                          <a:schemeClr val="bg1"/>
                        </a:solidFill>
                        <a:effectLst/>
                        <a:latin typeface="+mj-lt"/>
                        <a:ea typeface="Times New Roman"/>
                        <a:cs typeface="Arial" panose="020B0604020202020204" pitchFamily="34" charset="0"/>
                      </a:endParaRPr>
                    </a:p>
                  </a:txBody>
                  <a:tcPr marL="44450" marR="44450" marT="0" marB="0"/>
                </a:tc>
                <a:tc>
                  <a:txBody>
                    <a:bodyPr/>
                    <a:lstStyle/>
                    <a:p>
                      <a:pPr algn="ctr">
                        <a:lnSpc>
                          <a:spcPct val="115000"/>
                        </a:lnSpc>
                        <a:spcAft>
                          <a:spcPts val="0"/>
                        </a:spcAft>
                      </a:pPr>
                      <a:r>
                        <a:rPr lang="es-MX" sz="2000" dirty="0">
                          <a:effectLst/>
                        </a:rPr>
                        <a:t>60%</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nSpc>
                          <a:spcPct val="115000"/>
                        </a:lnSpc>
                        <a:spcAft>
                          <a:spcPts val="0"/>
                        </a:spcAft>
                      </a:pPr>
                      <a:r>
                        <a:rPr lang="es-MX" sz="2000" dirty="0">
                          <a:effectLst/>
                        </a:rPr>
                        <a:t> </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40%</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nSpc>
                          <a:spcPct val="115000"/>
                        </a:lnSpc>
                        <a:spcAft>
                          <a:spcPts val="0"/>
                        </a:spcAft>
                      </a:pPr>
                      <a:r>
                        <a:rPr lang="es-MX" sz="2000" dirty="0">
                          <a:effectLst/>
                        </a:rPr>
                        <a:t> </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r>
              <a:tr h="264372">
                <a:tc>
                  <a:txBody>
                    <a:bodyPr/>
                    <a:lstStyle/>
                    <a:p>
                      <a:pPr algn="ctr">
                        <a:lnSpc>
                          <a:spcPct val="115000"/>
                        </a:lnSpc>
                        <a:spcAft>
                          <a:spcPts val="0"/>
                        </a:spcAft>
                      </a:pPr>
                      <a:r>
                        <a:rPr lang="es-MX" sz="2000" b="0" dirty="0" smtClean="0">
                          <a:effectLst/>
                        </a:rPr>
                        <a:t>c)</a:t>
                      </a:r>
                      <a:endParaRPr lang="es-MX" sz="2000" b="0" dirty="0">
                        <a:solidFill>
                          <a:schemeClr val="bg1"/>
                        </a:solidFill>
                        <a:effectLst/>
                        <a:latin typeface="+mj-lt"/>
                        <a:ea typeface="Times New Roman"/>
                        <a:cs typeface="Arial" panose="020B0604020202020204" pitchFamily="34" charset="0"/>
                      </a:endParaRPr>
                    </a:p>
                  </a:txBody>
                  <a:tcPr marL="44450" marR="44450" marT="0" marB="0"/>
                </a:tc>
                <a:tc>
                  <a:txBody>
                    <a:bodyPr/>
                    <a:lstStyle/>
                    <a:p>
                      <a:pPr algn="ctr">
                        <a:lnSpc>
                          <a:spcPct val="115000"/>
                        </a:lnSpc>
                        <a:spcAft>
                          <a:spcPts val="0"/>
                        </a:spcAft>
                      </a:pPr>
                      <a:r>
                        <a:rPr lang="es-MX" sz="2000" dirty="0">
                          <a:effectLst/>
                        </a:rPr>
                        <a:t>20%</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50%</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30%</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nSpc>
                          <a:spcPct val="115000"/>
                        </a:lnSpc>
                        <a:spcAft>
                          <a:spcPts val="0"/>
                        </a:spcAft>
                      </a:pPr>
                      <a:r>
                        <a:rPr lang="es-MX" sz="2000" dirty="0">
                          <a:effectLst/>
                        </a:rPr>
                        <a:t> </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r>
              <a:tr h="264372">
                <a:tc>
                  <a:txBody>
                    <a:bodyPr/>
                    <a:lstStyle/>
                    <a:p>
                      <a:pPr algn="ctr">
                        <a:lnSpc>
                          <a:spcPct val="115000"/>
                        </a:lnSpc>
                        <a:spcAft>
                          <a:spcPts val="0"/>
                        </a:spcAft>
                      </a:pPr>
                      <a:r>
                        <a:rPr lang="es-MX" sz="2000" b="0" dirty="0" smtClean="0">
                          <a:effectLst/>
                        </a:rPr>
                        <a:t>d)</a:t>
                      </a:r>
                      <a:endParaRPr lang="es-MX" sz="2000" b="0" dirty="0">
                        <a:solidFill>
                          <a:schemeClr val="bg1"/>
                        </a:solidFill>
                        <a:effectLst/>
                        <a:latin typeface="+mj-lt"/>
                        <a:ea typeface="Times New Roman"/>
                        <a:cs typeface="Arial" panose="020B0604020202020204" pitchFamily="34" charset="0"/>
                      </a:endParaRPr>
                    </a:p>
                  </a:txBody>
                  <a:tcPr marL="44450" marR="44450" marT="0" marB="0"/>
                </a:tc>
                <a:tc>
                  <a:txBody>
                    <a:bodyPr/>
                    <a:lstStyle/>
                    <a:p>
                      <a:pPr algn="ctr">
                        <a:lnSpc>
                          <a:spcPct val="115000"/>
                        </a:lnSpc>
                        <a:spcAft>
                          <a:spcPts val="0"/>
                        </a:spcAft>
                      </a:pPr>
                      <a:r>
                        <a:rPr lang="es-MX" sz="2000" dirty="0">
                          <a:effectLst/>
                        </a:rPr>
                        <a:t>15%</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35%</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25%</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25%</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r>
              <a:tr h="264372">
                <a:tc>
                  <a:txBody>
                    <a:bodyPr/>
                    <a:lstStyle/>
                    <a:p>
                      <a:pPr algn="ctr">
                        <a:lnSpc>
                          <a:spcPct val="115000"/>
                        </a:lnSpc>
                        <a:spcAft>
                          <a:spcPts val="0"/>
                        </a:spcAft>
                      </a:pPr>
                      <a:r>
                        <a:rPr lang="es-MX" sz="2000" b="0" dirty="0" smtClean="0">
                          <a:effectLst/>
                        </a:rPr>
                        <a:t>e)</a:t>
                      </a:r>
                      <a:endParaRPr lang="es-MX" sz="2000" b="0" dirty="0">
                        <a:solidFill>
                          <a:schemeClr val="bg1"/>
                        </a:solidFill>
                        <a:effectLst/>
                        <a:latin typeface="+mj-lt"/>
                        <a:ea typeface="Times New Roman"/>
                        <a:cs typeface="Arial" panose="020B0604020202020204" pitchFamily="34" charset="0"/>
                      </a:endParaRPr>
                    </a:p>
                  </a:txBody>
                  <a:tcPr marL="44450" marR="44450" marT="0" marB="0"/>
                </a:tc>
                <a:tc>
                  <a:txBody>
                    <a:bodyPr/>
                    <a:lstStyle/>
                    <a:p>
                      <a:pPr algn="ctr">
                        <a:lnSpc>
                          <a:spcPct val="115000"/>
                        </a:lnSpc>
                        <a:spcAft>
                          <a:spcPts val="0"/>
                        </a:spcAft>
                      </a:pPr>
                      <a:r>
                        <a:rPr lang="es-MX" sz="2000" dirty="0">
                          <a:effectLst/>
                        </a:rPr>
                        <a:t>40%</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nSpc>
                          <a:spcPct val="115000"/>
                        </a:lnSpc>
                        <a:spcAft>
                          <a:spcPts val="0"/>
                        </a:spcAft>
                      </a:pPr>
                      <a:r>
                        <a:rPr lang="es-MX" sz="2000" dirty="0">
                          <a:effectLst/>
                        </a:rPr>
                        <a:t> </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nSpc>
                          <a:spcPct val="115000"/>
                        </a:lnSpc>
                        <a:spcAft>
                          <a:spcPts val="0"/>
                        </a:spcAft>
                      </a:pPr>
                      <a:r>
                        <a:rPr lang="es-MX" sz="2000" dirty="0">
                          <a:effectLst/>
                        </a:rPr>
                        <a:t> </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60%</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r>
              <a:tr h="264372">
                <a:tc>
                  <a:txBody>
                    <a:bodyPr/>
                    <a:lstStyle/>
                    <a:p>
                      <a:pPr algn="ctr">
                        <a:lnSpc>
                          <a:spcPct val="115000"/>
                        </a:lnSpc>
                        <a:spcAft>
                          <a:spcPts val="0"/>
                        </a:spcAft>
                      </a:pPr>
                      <a:r>
                        <a:rPr lang="es-MX" sz="2000" b="0" dirty="0" smtClean="0">
                          <a:effectLst/>
                        </a:rPr>
                        <a:t>f)</a:t>
                      </a:r>
                      <a:endParaRPr lang="es-MX" sz="2000" b="0" dirty="0">
                        <a:solidFill>
                          <a:schemeClr val="bg1"/>
                        </a:solidFill>
                        <a:effectLst/>
                        <a:latin typeface="+mj-lt"/>
                        <a:ea typeface="Times New Roman"/>
                        <a:cs typeface="Arial" panose="020B0604020202020204" pitchFamily="34" charset="0"/>
                      </a:endParaRPr>
                    </a:p>
                  </a:txBody>
                  <a:tcPr marL="44450" marR="44450" marT="0" marB="0"/>
                </a:tc>
                <a:tc>
                  <a:txBody>
                    <a:bodyPr/>
                    <a:lstStyle/>
                    <a:p>
                      <a:pPr algn="ctr">
                        <a:lnSpc>
                          <a:spcPct val="115000"/>
                        </a:lnSpc>
                        <a:spcAft>
                          <a:spcPts val="0"/>
                        </a:spcAft>
                      </a:pPr>
                      <a:r>
                        <a:rPr lang="es-MX" sz="2000" dirty="0">
                          <a:effectLst/>
                        </a:rPr>
                        <a:t>20%</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60%</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nSpc>
                          <a:spcPct val="115000"/>
                        </a:lnSpc>
                        <a:spcAft>
                          <a:spcPts val="0"/>
                        </a:spcAft>
                      </a:pPr>
                      <a:r>
                        <a:rPr lang="es-MX" sz="2000" dirty="0">
                          <a:effectLst/>
                        </a:rPr>
                        <a:t> </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20%</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r>
              <a:tr h="264372">
                <a:tc>
                  <a:txBody>
                    <a:bodyPr/>
                    <a:lstStyle/>
                    <a:p>
                      <a:pPr algn="ctr">
                        <a:lnSpc>
                          <a:spcPct val="115000"/>
                        </a:lnSpc>
                        <a:spcAft>
                          <a:spcPts val="0"/>
                        </a:spcAft>
                      </a:pPr>
                      <a:r>
                        <a:rPr lang="es-MX" sz="2000" b="0" dirty="0" smtClean="0">
                          <a:effectLst/>
                        </a:rPr>
                        <a:t>g)</a:t>
                      </a:r>
                      <a:endParaRPr lang="es-MX" sz="2000" b="0" dirty="0">
                        <a:solidFill>
                          <a:schemeClr val="bg1"/>
                        </a:solidFill>
                        <a:effectLst/>
                        <a:latin typeface="+mj-lt"/>
                        <a:ea typeface="Times New Roman"/>
                        <a:cs typeface="Arial" panose="020B0604020202020204" pitchFamily="34" charset="0"/>
                      </a:endParaRPr>
                    </a:p>
                  </a:txBody>
                  <a:tcPr marL="44450" marR="44450" marT="0" marB="0"/>
                </a:tc>
                <a:tc>
                  <a:txBody>
                    <a:bodyPr/>
                    <a:lstStyle/>
                    <a:p>
                      <a:pPr algn="ctr">
                        <a:lnSpc>
                          <a:spcPct val="115000"/>
                        </a:lnSpc>
                        <a:spcAft>
                          <a:spcPts val="0"/>
                        </a:spcAft>
                      </a:pPr>
                      <a:r>
                        <a:rPr lang="es-MX" sz="2000" dirty="0">
                          <a:effectLst/>
                        </a:rPr>
                        <a:t>40%</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nSpc>
                          <a:spcPct val="115000"/>
                        </a:lnSpc>
                        <a:spcAft>
                          <a:spcPts val="0"/>
                        </a:spcAft>
                      </a:pPr>
                      <a:r>
                        <a:rPr lang="es-MX" sz="2000" dirty="0">
                          <a:effectLst/>
                        </a:rPr>
                        <a:t> </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35%</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25%</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r>
              <a:tr h="264372">
                <a:tc>
                  <a:txBody>
                    <a:bodyPr/>
                    <a:lstStyle/>
                    <a:p>
                      <a:pPr algn="ctr">
                        <a:lnSpc>
                          <a:spcPct val="115000"/>
                        </a:lnSpc>
                        <a:spcAft>
                          <a:spcPts val="0"/>
                        </a:spcAft>
                      </a:pPr>
                      <a:r>
                        <a:rPr lang="es-MX" sz="2000" b="0" dirty="0" smtClean="0">
                          <a:effectLst/>
                        </a:rPr>
                        <a:t>h)</a:t>
                      </a:r>
                      <a:endParaRPr lang="es-MX" sz="2000" b="0" dirty="0">
                        <a:solidFill>
                          <a:schemeClr val="bg1"/>
                        </a:solidFill>
                        <a:effectLst/>
                        <a:latin typeface="+mj-lt"/>
                        <a:ea typeface="Times New Roman"/>
                        <a:cs typeface="Arial" panose="020B0604020202020204" pitchFamily="34" charset="0"/>
                      </a:endParaRPr>
                    </a:p>
                  </a:txBody>
                  <a:tcPr marL="44450" marR="44450" marT="0" marB="0"/>
                </a:tc>
                <a:tc>
                  <a:txBody>
                    <a:bodyPr/>
                    <a:lstStyle/>
                    <a:p>
                      <a:pPr>
                        <a:lnSpc>
                          <a:spcPct val="115000"/>
                        </a:lnSpc>
                        <a:spcAft>
                          <a:spcPts val="0"/>
                        </a:spcAft>
                      </a:pPr>
                      <a:r>
                        <a:rPr lang="es-MX" sz="2000" dirty="0">
                          <a:effectLst/>
                        </a:rPr>
                        <a:t> </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70%</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30%</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nSpc>
                          <a:spcPct val="115000"/>
                        </a:lnSpc>
                        <a:spcAft>
                          <a:spcPts val="0"/>
                        </a:spcAft>
                      </a:pPr>
                      <a:r>
                        <a:rPr lang="es-MX" sz="2000" dirty="0">
                          <a:effectLst/>
                        </a:rPr>
                        <a:t> </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r>
              <a:tr h="264372">
                <a:tc>
                  <a:txBody>
                    <a:bodyPr/>
                    <a:lstStyle/>
                    <a:p>
                      <a:pPr algn="ctr">
                        <a:lnSpc>
                          <a:spcPct val="115000"/>
                        </a:lnSpc>
                        <a:spcAft>
                          <a:spcPts val="0"/>
                        </a:spcAft>
                      </a:pPr>
                      <a:r>
                        <a:rPr lang="es-MX" sz="2000" b="0" dirty="0" smtClean="0">
                          <a:effectLst/>
                        </a:rPr>
                        <a:t>i)</a:t>
                      </a:r>
                      <a:endParaRPr lang="es-MX" sz="2000" b="0" dirty="0" smtClean="0">
                        <a:solidFill>
                          <a:schemeClr val="bg1"/>
                        </a:solidFill>
                        <a:effectLst/>
                        <a:latin typeface="+mj-lt"/>
                        <a:ea typeface="Times New Roman"/>
                        <a:cs typeface="Arial" panose="020B0604020202020204" pitchFamily="34" charset="0"/>
                      </a:endParaRPr>
                    </a:p>
                  </a:txBody>
                  <a:tcPr marL="44450" marR="44450" marT="0" marB="0"/>
                </a:tc>
                <a:tc>
                  <a:txBody>
                    <a:bodyPr/>
                    <a:lstStyle/>
                    <a:p>
                      <a:pPr>
                        <a:lnSpc>
                          <a:spcPct val="115000"/>
                        </a:lnSpc>
                        <a:spcAft>
                          <a:spcPts val="0"/>
                        </a:spcAft>
                      </a:pPr>
                      <a:r>
                        <a:rPr lang="es-MX" sz="2000" dirty="0">
                          <a:effectLst/>
                        </a:rPr>
                        <a:t> </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50%</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30%</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20%</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r>
              <a:tr h="264372">
                <a:tc>
                  <a:txBody>
                    <a:bodyPr/>
                    <a:lstStyle/>
                    <a:p>
                      <a:pPr algn="ctr">
                        <a:lnSpc>
                          <a:spcPct val="115000"/>
                        </a:lnSpc>
                        <a:spcAft>
                          <a:spcPts val="0"/>
                        </a:spcAft>
                      </a:pPr>
                      <a:r>
                        <a:rPr lang="es-MX" sz="2000" b="0" dirty="0" smtClean="0">
                          <a:effectLst/>
                        </a:rPr>
                        <a:t>j)</a:t>
                      </a:r>
                      <a:endParaRPr lang="es-MX" sz="2000" b="0" dirty="0">
                        <a:solidFill>
                          <a:schemeClr val="bg1"/>
                        </a:solidFill>
                        <a:effectLst/>
                        <a:latin typeface="+mj-lt"/>
                        <a:ea typeface="Times New Roman"/>
                        <a:cs typeface="Arial" panose="020B0604020202020204" pitchFamily="34" charset="0"/>
                      </a:endParaRPr>
                    </a:p>
                  </a:txBody>
                  <a:tcPr marL="44450" marR="44450" marT="0" marB="0"/>
                </a:tc>
                <a:tc>
                  <a:txBody>
                    <a:bodyPr/>
                    <a:lstStyle/>
                    <a:p>
                      <a:pPr>
                        <a:lnSpc>
                          <a:spcPct val="115000"/>
                        </a:lnSpc>
                        <a:spcAft>
                          <a:spcPts val="0"/>
                        </a:spcAft>
                      </a:pPr>
                      <a:r>
                        <a:rPr lang="es-MX" sz="2000" dirty="0">
                          <a:effectLst/>
                        </a:rPr>
                        <a:t> </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75%</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nSpc>
                          <a:spcPct val="115000"/>
                        </a:lnSpc>
                        <a:spcAft>
                          <a:spcPts val="0"/>
                        </a:spcAft>
                      </a:pPr>
                      <a:r>
                        <a:rPr lang="es-MX" sz="2000" dirty="0">
                          <a:effectLst/>
                        </a:rPr>
                        <a:t> </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c>
                  <a:txBody>
                    <a:bodyPr/>
                    <a:lstStyle/>
                    <a:p>
                      <a:pPr algn="ctr">
                        <a:lnSpc>
                          <a:spcPct val="115000"/>
                        </a:lnSpc>
                        <a:spcAft>
                          <a:spcPts val="0"/>
                        </a:spcAft>
                      </a:pPr>
                      <a:r>
                        <a:rPr lang="es-MX" sz="2000" dirty="0">
                          <a:effectLst/>
                        </a:rPr>
                        <a:t>25%</a:t>
                      </a:r>
                      <a:endParaRPr lang="es-MX" sz="2000" dirty="0">
                        <a:solidFill>
                          <a:schemeClr val="tx1"/>
                        </a:solidFill>
                        <a:effectLst/>
                        <a:latin typeface="+mj-lt"/>
                        <a:ea typeface="Times New Roman"/>
                        <a:cs typeface="Arial" panose="020B0604020202020204" pitchFamily="34" charset="0"/>
                      </a:endParaRPr>
                    </a:p>
                  </a:txBody>
                  <a:tcPr marL="44450" marR="44450" marT="0" marB="0" anchor="ctr"/>
                </a:tc>
              </a:tr>
              <a:tr h="264372">
                <a:tc>
                  <a:txBody>
                    <a:bodyPr/>
                    <a:lstStyle/>
                    <a:p>
                      <a:pPr algn="ctr">
                        <a:lnSpc>
                          <a:spcPct val="115000"/>
                        </a:lnSpc>
                        <a:spcAft>
                          <a:spcPts val="0"/>
                        </a:spcAft>
                      </a:pPr>
                      <a:r>
                        <a:rPr lang="es-MX" sz="2000" b="1" dirty="0" smtClean="0">
                          <a:effectLst/>
                        </a:rPr>
                        <a:t>k)</a:t>
                      </a:r>
                      <a:endParaRPr lang="es-MX" sz="2000" b="1" dirty="0">
                        <a:solidFill>
                          <a:schemeClr val="bg1"/>
                        </a:solidFill>
                        <a:effectLst/>
                        <a:latin typeface="+mj-lt"/>
                        <a:ea typeface="Times New Roman"/>
                        <a:cs typeface="Arial" panose="020B0604020202020204" pitchFamily="34" charset="0"/>
                      </a:endParaRPr>
                    </a:p>
                  </a:txBody>
                  <a:tcPr marL="44450" marR="44450" marT="0" marB="0">
                    <a:solidFill>
                      <a:schemeClr val="bg1">
                        <a:lumMod val="85000"/>
                      </a:schemeClr>
                    </a:solidFill>
                  </a:tcPr>
                </a:tc>
                <a:tc>
                  <a:txBody>
                    <a:bodyPr/>
                    <a:lstStyle/>
                    <a:p>
                      <a:pPr>
                        <a:lnSpc>
                          <a:spcPct val="115000"/>
                        </a:lnSpc>
                        <a:spcAft>
                          <a:spcPts val="0"/>
                        </a:spcAft>
                      </a:pPr>
                      <a:r>
                        <a:rPr lang="es-MX" sz="2000" b="1" dirty="0">
                          <a:effectLst/>
                        </a:rPr>
                        <a:t> </a:t>
                      </a:r>
                      <a:endParaRPr lang="es-MX" sz="2000" b="1" dirty="0">
                        <a:solidFill>
                          <a:schemeClr val="tx1"/>
                        </a:solidFill>
                        <a:effectLst/>
                        <a:latin typeface="+mj-lt"/>
                        <a:ea typeface="Times New Roman"/>
                        <a:cs typeface="Arial" panose="020B0604020202020204" pitchFamily="34" charset="0"/>
                      </a:endParaRPr>
                    </a:p>
                  </a:txBody>
                  <a:tcPr marL="44450" marR="44450" marT="0" marB="0" anchor="ctr">
                    <a:solidFill>
                      <a:schemeClr val="bg1">
                        <a:lumMod val="85000"/>
                      </a:schemeClr>
                    </a:solidFill>
                  </a:tcPr>
                </a:tc>
                <a:tc>
                  <a:txBody>
                    <a:bodyPr/>
                    <a:lstStyle/>
                    <a:p>
                      <a:pPr>
                        <a:lnSpc>
                          <a:spcPct val="115000"/>
                        </a:lnSpc>
                        <a:spcAft>
                          <a:spcPts val="0"/>
                        </a:spcAft>
                      </a:pPr>
                      <a:r>
                        <a:rPr lang="es-MX" sz="2000" b="1" dirty="0">
                          <a:effectLst/>
                        </a:rPr>
                        <a:t> </a:t>
                      </a:r>
                      <a:endParaRPr lang="es-MX" sz="2000" b="1" dirty="0">
                        <a:solidFill>
                          <a:schemeClr val="tx1"/>
                        </a:solidFill>
                        <a:effectLst/>
                        <a:latin typeface="+mj-lt"/>
                        <a:ea typeface="Times New Roman"/>
                        <a:cs typeface="Arial" panose="020B0604020202020204" pitchFamily="34" charset="0"/>
                      </a:endParaRPr>
                    </a:p>
                  </a:txBody>
                  <a:tcPr marL="44450" marR="44450" marT="0" marB="0" anchor="ctr">
                    <a:solidFill>
                      <a:schemeClr val="bg1">
                        <a:lumMod val="85000"/>
                      </a:schemeClr>
                    </a:solidFill>
                  </a:tcPr>
                </a:tc>
                <a:tc>
                  <a:txBody>
                    <a:bodyPr/>
                    <a:lstStyle/>
                    <a:p>
                      <a:pPr algn="ctr">
                        <a:lnSpc>
                          <a:spcPct val="115000"/>
                        </a:lnSpc>
                        <a:spcAft>
                          <a:spcPts val="0"/>
                        </a:spcAft>
                      </a:pPr>
                      <a:r>
                        <a:rPr lang="es-MX" sz="2000" b="1" dirty="0">
                          <a:effectLst/>
                        </a:rPr>
                        <a:t>50%</a:t>
                      </a:r>
                      <a:endParaRPr lang="es-MX" sz="2000" b="1" dirty="0">
                        <a:solidFill>
                          <a:schemeClr val="tx1"/>
                        </a:solidFill>
                        <a:effectLst/>
                        <a:latin typeface="+mj-lt"/>
                        <a:ea typeface="Times New Roman"/>
                        <a:cs typeface="Arial" panose="020B0604020202020204" pitchFamily="34" charset="0"/>
                      </a:endParaRPr>
                    </a:p>
                  </a:txBody>
                  <a:tcPr marL="44450" marR="44450" marT="0" marB="0" anchor="ctr">
                    <a:solidFill>
                      <a:schemeClr val="bg1">
                        <a:lumMod val="85000"/>
                      </a:schemeClr>
                    </a:solidFill>
                  </a:tcPr>
                </a:tc>
                <a:tc>
                  <a:txBody>
                    <a:bodyPr/>
                    <a:lstStyle/>
                    <a:p>
                      <a:pPr algn="ctr">
                        <a:lnSpc>
                          <a:spcPct val="115000"/>
                        </a:lnSpc>
                        <a:spcAft>
                          <a:spcPts val="0"/>
                        </a:spcAft>
                      </a:pPr>
                      <a:r>
                        <a:rPr lang="es-MX" sz="2000" b="1" dirty="0">
                          <a:effectLst/>
                        </a:rPr>
                        <a:t>50%</a:t>
                      </a:r>
                      <a:endParaRPr lang="es-MX" sz="2000" b="1" dirty="0">
                        <a:solidFill>
                          <a:schemeClr val="tx1"/>
                        </a:solidFill>
                        <a:effectLst/>
                        <a:latin typeface="+mj-lt"/>
                        <a:ea typeface="Times New Roman"/>
                        <a:cs typeface="Arial" panose="020B0604020202020204" pitchFamily="34" charset="0"/>
                      </a:endParaRPr>
                    </a:p>
                  </a:txBody>
                  <a:tcPr marL="44450" marR="44450" marT="0" marB="0" anchor="ctr">
                    <a:solidFill>
                      <a:schemeClr val="bg1">
                        <a:lumMod val="85000"/>
                      </a:schemeClr>
                    </a:solidFill>
                  </a:tcPr>
                </a:tc>
              </a:tr>
              <a:tr h="280911">
                <a:tc>
                  <a:txBody>
                    <a:bodyPr/>
                    <a:lstStyle/>
                    <a:p>
                      <a:pPr algn="ctr">
                        <a:lnSpc>
                          <a:spcPct val="115000"/>
                        </a:lnSpc>
                        <a:spcAft>
                          <a:spcPts val="0"/>
                        </a:spcAft>
                      </a:pPr>
                      <a:r>
                        <a:rPr lang="es-MX" sz="2000" b="1" dirty="0" smtClean="0">
                          <a:effectLst/>
                        </a:rPr>
                        <a:t>L)</a:t>
                      </a:r>
                      <a:endParaRPr lang="es-MX" sz="2000" b="1" dirty="0">
                        <a:solidFill>
                          <a:schemeClr val="bg1"/>
                        </a:solidFill>
                        <a:effectLst/>
                        <a:latin typeface="+mj-lt"/>
                        <a:ea typeface="Times New Roman"/>
                        <a:cs typeface="Arial" panose="020B0604020202020204" pitchFamily="34" charset="0"/>
                      </a:endParaRPr>
                    </a:p>
                  </a:txBody>
                  <a:tcPr marL="44450" marR="44450" marT="0" marB="0">
                    <a:solidFill>
                      <a:schemeClr val="bg1">
                        <a:lumMod val="85000"/>
                      </a:schemeClr>
                    </a:solidFill>
                  </a:tcPr>
                </a:tc>
                <a:tc>
                  <a:txBody>
                    <a:bodyPr/>
                    <a:lstStyle/>
                    <a:p>
                      <a:pPr>
                        <a:lnSpc>
                          <a:spcPct val="115000"/>
                        </a:lnSpc>
                        <a:spcAft>
                          <a:spcPts val="0"/>
                        </a:spcAft>
                      </a:pPr>
                      <a:endParaRPr lang="es-MX" sz="2000" b="1" dirty="0">
                        <a:solidFill>
                          <a:schemeClr val="tx1"/>
                        </a:solidFill>
                        <a:effectLst/>
                        <a:latin typeface="+mj-lt"/>
                        <a:ea typeface="Times New Roman"/>
                        <a:cs typeface="Arial" panose="020B0604020202020204" pitchFamily="34" charset="0"/>
                      </a:endParaRPr>
                    </a:p>
                  </a:txBody>
                  <a:tcPr marL="44450" marR="44450" marT="0" marB="0" anchor="ctr">
                    <a:solidFill>
                      <a:schemeClr val="bg1">
                        <a:lumMod val="85000"/>
                      </a:schemeClr>
                    </a:solidFill>
                  </a:tcPr>
                </a:tc>
                <a:tc>
                  <a:txBody>
                    <a:bodyPr/>
                    <a:lstStyle/>
                    <a:p>
                      <a:pPr>
                        <a:lnSpc>
                          <a:spcPct val="115000"/>
                        </a:lnSpc>
                        <a:spcAft>
                          <a:spcPts val="0"/>
                        </a:spcAft>
                      </a:pPr>
                      <a:endParaRPr lang="es-MX" sz="2000" b="1" dirty="0">
                        <a:solidFill>
                          <a:schemeClr val="tx1"/>
                        </a:solidFill>
                        <a:effectLst/>
                        <a:latin typeface="+mj-lt"/>
                        <a:ea typeface="Times New Roman"/>
                        <a:cs typeface="Arial" panose="020B0604020202020204" pitchFamily="34" charset="0"/>
                      </a:endParaRPr>
                    </a:p>
                  </a:txBody>
                  <a:tcPr marL="44450" marR="44450" marT="0" marB="0" anchor="ctr">
                    <a:solidFill>
                      <a:schemeClr val="bg1">
                        <a:lumMod val="85000"/>
                      </a:schemeClr>
                    </a:solidFill>
                  </a:tcPr>
                </a:tc>
                <a:tc>
                  <a:txBody>
                    <a:bodyPr/>
                    <a:lstStyle/>
                    <a:p>
                      <a:pPr algn="ctr">
                        <a:lnSpc>
                          <a:spcPct val="115000"/>
                        </a:lnSpc>
                        <a:spcAft>
                          <a:spcPts val="0"/>
                        </a:spcAft>
                      </a:pPr>
                      <a:endParaRPr lang="es-MX" sz="2000" b="1" dirty="0">
                        <a:solidFill>
                          <a:schemeClr val="tx1"/>
                        </a:solidFill>
                        <a:effectLst/>
                        <a:latin typeface="+mj-lt"/>
                        <a:ea typeface="Times New Roman"/>
                        <a:cs typeface="Arial" panose="020B0604020202020204" pitchFamily="34" charset="0"/>
                      </a:endParaRPr>
                    </a:p>
                  </a:txBody>
                  <a:tcPr marL="44450" marR="44450" marT="0" marB="0" anchor="ctr">
                    <a:solidFill>
                      <a:schemeClr val="bg1">
                        <a:lumMod val="85000"/>
                      </a:schemeClr>
                    </a:solidFill>
                  </a:tcPr>
                </a:tc>
                <a:tc>
                  <a:txBody>
                    <a:bodyPr/>
                    <a:lstStyle/>
                    <a:p>
                      <a:pPr algn="ctr">
                        <a:lnSpc>
                          <a:spcPct val="115000"/>
                        </a:lnSpc>
                        <a:spcAft>
                          <a:spcPts val="0"/>
                        </a:spcAft>
                      </a:pPr>
                      <a:r>
                        <a:rPr lang="es-MX" sz="2000" b="1" dirty="0" smtClean="0">
                          <a:effectLst/>
                        </a:rPr>
                        <a:t>Igualitario </a:t>
                      </a:r>
                      <a:endParaRPr lang="es-MX" sz="2000" b="1" dirty="0">
                        <a:solidFill>
                          <a:schemeClr val="tx1"/>
                        </a:solidFill>
                        <a:effectLst/>
                        <a:latin typeface="+mj-lt"/>
                        <a:ea typeface="Times New Roman"/>
                        <a:cs typeface="Arial" panose="020B0604020202020204" pitchFamily="34" charset="0"/>
                      </a:endParaRPr>
                    </a:p>
                  </a:txBody>
                  <a:tcPr marL="44450" marR="44450" marT="0" marB="0" anchor="ctr">
                    <a:solidFill>
                      <a:schemeClr val="bg1">
                        <a:lumMod val="85000"/>
                      </a:schemeClr>
                    </a:solidFill>
                  </a:tcPr>
                </a:tc>
              </a:tr>
            </a:tbl>
          </a:graphicData>
        </a:graphic>
      </p:graphicFrame>
      <p:sp>
        <p:nvSpPr>
          <p:cNvPr id="2" name="1 Marcador de número de diapositiva"/>
          <p:cNvSpPr>
            <a:spLocks noGrp="1"/>
          </p:cNvSpPr>
          <p:nvPr>
            <p:ph type="sldNum" sz="quarter" idx="12"/>
          </p:nvPr>
        </p:nvSpPr>
        <p:spPr/>
        <p:txBody>
          <a:bodyPr/>
          <a:lstStyle/>
          <a:p>
            <a:fld id="{9FCA50BE-84BE-4F3C-9BB8-96D0A34E8F10}" type="slidenum">
              <a:rPr lang="es-MX" smtClean="0"/>
              <a:t>6</a:t>
            </a:fld>
            <a:endParaRPr lang="es-MX"/>
          </a:p>
        </p:txBody>
      </p:sp>
    </p:spTree>
    <p:extLst>
      <p:ext uri="{BB962C8B-B14F-4D97-AF65-F5344CB8AC3E}">
        <p14:creationId xmlns:p14="http://schemas.microsoft.com/office/powerpoint/2010/main" val="1417590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2510780" cy="694471"/>
          </a:xfrm>
          <a:prstGeom prst="rect">
            <a:avLst/>
          </a:prstGeom>
          <a:effectLst>
            <a:outerShdw blurRad="50800" dist="38100" dir="2700000" algn="tl" rotWithShape="0">
              <a:prstClr val="black">
                <a:alpha val="40000"/>
              </a:prstClr>
            </a:outerShdw>
          </a:effectLst>
        </p:spPr>
      </p:pic>
      <p:sp>
        <p:nvSpPr>
          <p:cNvPr id="2" name="1 Redondear rectángulo de esquina diagonal"/>
          <p:cNvSpPr/>
          <p:nvPr/>
        </p:nvSpPr>
        <p:spPr>
          <a:xfrm>
            <a:off x="0" y="1268760"/>
            <a:ext cx="3851920" cy="622463"/>
          </a:xfrm>
          <a:prstGeom prst="round2DiagRect">
            <a:avLst>
              <a:gd name="adj1" fmla="val 47828"/>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smtClean="0">
                <a:solidFill>
                  <a:schemeClr val="tx1"/>
                </a:solidFill>
                <a:cs typeface="Arial" pitchFamily="34" charset="0"/>
              </a:rPr>
              <a:t>Tipos de </a:t>
            </a:r>
            <a:r>
              <a:rPr lang="es-MX" sz="2800" b="1" dirty="0" smtClean="0">
                <a:solidFill>
                  <a:schemeClr val="tx1"/>
                </a:solidFill>
                <a:cs typeface="Arial" pitchFamily="34" charset="0"/>
              </a:rPr>
              <a:t>monitoreo</a:t>
            </a:r>
            <a:endParaRPr lang="es-MX" sz="2800" dirty="0">
              <a:solidFill>
                <a:schemeClr val="tx1"/>
              </a:solidFill>
              <a:cs typeface="Arial" pitchFamily="34" charset="0"/>
            </a:endParaRPr>
          </a:p>
        </p:txBody>
      </p:sp>
      <p:sp>
        <p:nvSpPr>
          <p:cNvPr id="19" name="18 CuadroTexto"/>
          <p:cNvSpPr txBox="1"/>
          <p:nvPr/>
        </p:nvSpPr>
        <p:spPr>
          <a:xfrm>
            <a:off x="3059832" y="2636912"/>
            <a:ext cx="5553377" cy="3724096"/>
          </a:xfrm>
          <a:prstGeom prst="rect">
            <a:avLst/>
          </a:prstGeom>
          <a:noFill/>
        </p:spPr>
        <p:txBody>
          <a:bodyPr wrap="square" rtlCol="0">
            <a:spAutoFit/>
          </a:bodyPr>
          <a:lstStyle/>
          <a:p>
            <a:pPr marL="342900" indent="-342900" algn="r">
              <a:buFont typeface="Arial" pitchFamily="34" charset="0"/>
              <a:buChar char="•"/>
            </a:pPr>
            <a:r>
              <a:rPr lang="es-MX" sz="2400" b="1" dirty="0" smtClean="0"/>
              <a:t>De espectaculares</a:t>
            </a:r>
          </a:p>
          <a:p>
            <a:pPr algn="r"/>
            <a:r>
              <a:rPr lang="es-MX" sz="2000" i="1" dirty="0" smtClean="0">
                <a:solidFill>
                  <a:schemeClr val="tx1"/>
                </a:solidFill>
              </a:rPr>
              <a:t>Marquesinas, muebles urbanos, muros y vallas, etc.</a:t>
            </a:r>
          </a:p>
          <a:p>
            <a:pPr algn="r"/>
            <a:endParaRPr lang="es-MX" sz="2000" i="1" dirty="0" smtClean="0"/>
          </a:p>
          <a:p>
            <a:pPr marL="342900" indent="-342900" algn="r">
              <a:buFont typeface="Arial" pitchFamily="34" charset="0"/>
              <a:buChar char="•"/>
            </a:pPr>
            <a:r>
              <a:rPr lang="es-MX" sz="2400" b="1" dirty="0" smtClean="0"/>
              <a:t>De medios impresos</a:t>
            </a:r>
          </a:p>
          <a:p>
            <a:pPr algn="r"/>
            <a:r>
              <a:rPr lang="es-MX" sz="2000" i="1" dirty="0" smtClean="0"/>
              <a:t>Revistas</a:t>
            </a:r>
            <a:r>
              <a:rPr lang="es-MX" sz="2000" i="1" dirty="0"/>
              <a:t>, </a:t>
            </a:r>
            <a:r>
              <a:rPr lang="es-MX" sz="2000" i="1" dirty="0" smtClean="0"/>
              <a:t>periódicos</a:t>
            </a:r>
          </a:p>
          <a:p>
            <a:pPr algn="r"/>
            <a:endParaRPr lang="es-MX" sz="2000" i="1" dirty="0"/>
          </a:p>
          <a:p>
            <a:pPr marL="342900" indent="-342900" algn="r">
              <a:buFont typeface="Arial" pitchFamily="34" charset="0"/>
              <a:buChar char="•"/>
            </a:pPr>
            <a:r>
              <a:rPr lang="es-MX" sz="2400" b="1" dirty="0" smtClean="0"/>
              <a:t>De internet</a:t>
            </a:r>
          </a:p>
          <a:p>
            <a:pPr algn="r"/>
            <a:r>
              <a:rPr lang="es-MX" sz="2000" i="1" dirty="0" smtClean="0"/>
              <a:t>Páginas web, banners, redes sociales</a:t>
            </a:r>
          </a:p>
          <a:p>
            <a:pPr algn="r"/>
            <a:endParaRPr lang="es-MX" sz="2000" dirty="0"/>
          </a:p>
          <a:p>
            <a:pPr marL="342900" indent="-342900" algn="r">
              <a:buFont typeface="Arial" pitchFamily="34" charset="0"/>
              <a:buChar char="•"/>
            </a:pPr>
            <a:r>
              <a:rPr lang="es-MX" sz="2400" b="1" dirty="0"/>
              <a:t>Verificaciones</a:t>
            </a:r>
          </a:p>
          <a:p>
            <a:pPr algn="r"/>
            <a:r>
              <a:rPr lang="es-MX" sz="2000" i="1" dirty="0" smtClean="0"/>
              <a:t>Actos políticos, eventos, casas de campaña</a:t>
            </a:r>
            <a:endParaRPr lang="es-MX" sz="2000" i="1" dirty="0"/>
          </a:p>
        </p:txBody>
      </p:sp>
      <p:sp>
        <p:nvSpPr>
          <p:cNvPr id="3" name="2 Marcador de número de diapositiva"/>
          <p:cNvSpPr>
            <a:spLocks noGrp="1"/>
          </p:cNvSpPr>
          <p:nvPr>
            <p:ph type="sldNum" sz="quarter" idx="12"/>
          </p:nvPr>
        </p:nvSpPr>
        <p:spPr/>
        <p:txBody>
          <a:bodyPr/>
          <a:lstStyle/>
          <a:p>
            <a:fld id="{9FCA50BE-84BE-4F3C-9BB8-96D0A34E8F10}" type="slidenum">
              <a:rPr lang="es-MX" smtClean="0"/>
              <a:t>7</a:t>
            </a:fld>
            <a:endParaRPr lang="es-MX"/>
          </a:p>
        </p:txBody>
      </p:sp>
    </p:spTree>
    <p:extLst>
      <p:ext uri="{BB962C8B-B14F-4D97-AF65-F5344CB8AC3E}">
        <p14:creationId xmlns:p14="http://schemas.microsoft.com/office/powerpoint/2010/main" val="8318531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2510780" cy="694471"/>
          </a:xfrm>
          <a:prstGeom prst="rect">
            <a:avLst/>
          </a:prstGeom>
          <a:effectLst>
            <a:outerShdw blurRad="50800" dist="38100" dir="2700000" algn="tl" rotWithShape="0">
              <a:prstClr val="black">
                <a:alpha val="40000"/>
              </a:prstClr>
            </a:outerShdw>
          </a:effectLst>
        </p:spPr>
      </p:pic>
      <p:sp>
        <p:nvSpPr>
          <p:cNvPr id="2" name="1 Redondear rectángulo de esquina diagonal"/>
          <p:cNvSpPr/>
          <p:nvPr/>
        </p:nvSpPr>
        <p:spPr>
          <a:xfrm>
            <a:off x="107504" y="1124744"/>
            <a:ext cx="4536504" cy="622463"/>
          </a:xfrm>
          <a:prstGeom prst="round2DiagRect">
            <a:avLst>
              <a:gd name="adj1" fmla="val 47828"/>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b="1" dirty="0" smtClean="0">
                <a:solidFill>
                  <a:schemeClr val="tx1"/>
                </a:solidFill>
                <a:cs typeface="Arial" pitchFamily="34" charset="0"/>
              </a:rPr>
              <a:t>Fiscalización</a:t>
            </a:r>
            <a:r>
              <a:rPr lang="es-MX" sz="2800" dirty="0" smtClean="0">
                <a:solidFill>
                  <a:schemeClr val="tx1"/>
                </a:solidFill>
                <a:cs typeface="Arial" pitchFamily="34" charset="0"/>
              </a:rPr>
              <a:t> campañas 2015</a:t>
            </a:r>
            <a:endParaRPr lang="es-MX" sz="2800" dirty="0">
              <a:solidFill>
                <a:schemeClr val="tx1"/>
              </a:solidFill>
              <a:cs typeface="Arial" pitchFamily="34" charset="0"/>
            </a:endParaRPr>
          </a:p>
        </p:txBody>
      </p:sp>
      <p:sp>
        <p:nvSpPr>
          <p:cNvPr id="3" name="2 CuadroTexto"/>
          <p:cNvSpPr txBox="1"/>
          <p:nvPr/>
        </p:nvSpPr>
        <p:spPr>
          <a:xfrm>
            <a:off x="3923928" y="6156012"/>
            <a:ext cx="4968552" cy="369332"/>
          </a:xfrm>
          <a:prstGeom prst="rect">
            <a:avLst/>
          </a:prstGeom>
          <a:noFill/>
        </p:spPr>
        <p:txBody>
          <a:bodyPr wrap="square" rtlCol="0">
            <a:spAutoFit/>
          </a:bodyPr>
          <a:lstStyle/>
          <a:p>
            <a:r>
              <a:rPr lang="es-MX" i="1" dirty="0" smtClean="0"/>
              <a:t>*Diputados federales y locales de mayoría relativa</a:t>
            </a:r>
            <a:endParaRPr lang="es-MX" i="1" dirty="0"/>
          </a:p>
        </p:txBody>
      </p:sp>
      <p:sp>
        <p:nvSpPr>
          <p:cNvPr id="5" name="4 Marcador de número de diapositiva"/>
          <p:cNvSpPr>
            <a:spLocks noGrp="1"/>
          </p:cNvSpPr>
          <p:nvPr>
            <p:ph type="sldNum" sz="quarter" idx="12"/>
          </p:nvPr>
        </p:nvSpPr>
        <p:spPr/>
        <p:txBody>
          <a:bodyPr/>
          <a:lstStyle/>
          <a:p>
            <a:fld id="{9FCA50BE-84BE-4F3C-9BB8-96D0A34E8F10}" type="slidenum">
              <a:rPr lang="es-MX" smtClean="0"/>
              <a:t>8</a:t>
            </a:fld>
            <a:endParaRPr lang="es-MX"/>
          </a:p>
        </p:txBody>
      </p:sp>
      <p:graphicFrame>
        <p:nvGraphicFramePr>
          <p:cNvPr id="7" name="11 Tabla"/>
          <p:cNvGraphicFramePr>
            <a:graphicFrameLocks noGrp="1"/>
          </p:cNvGraphicFramePr>
          <p:nvPr>
            <p:extLst>
              <p:ext uri="{D42A27DB-BD31-4B8C-83A1-F6EECF244321}">
                <p14:modId xmlns:p14="http://schemas.microsoft.com/office/powerpoint/2010/main" val="511437892"/>
              </p:ext>
            </p:extLst>
          </p:nvPr>
        </p:nvGraphicFramePr>
        <p:xfrm>
          <a:off x="395536" y="2204864"/>
          <a:ext cx="8262246" cy="3049300"/>
        </p:xfrm>
        <a:graphic>
          <a:graphicData uri="http://schemas.openxmlformats.org/drawingml/2006/table">
            <a:tbl>
              <a:tblPr firstRow="1" firstCol="1" bandRow="1">
                <a:tableStyleId>{073A0DAA-6AF3-43AB-8588-CEC1D06C72B9}</a:tableStyleId>
              </a:tblPr>
              <a:tblGrid>
                <a:gridCol w="3872009"/>
                <a:gridCol w="2014228"/>
                <a:gridCol w="2376009"/>
              </a:tblGrid>
              <a:tr h="442971">
                <a:tc>
                  <a:txBody>
                    <a:bodyPr/>
                    <a:lstStyle/>
                    <a:p>
                      <a:endParaRPr lang="es-MX" sz="2400" dirty="0">
                        <a:solidFill>
                          <a:schemeClr val="tx1"/>
                        </a:solidFill>
                      </a:endParaRPr>
                    </a:p>
                  </a:txBody>
                  <a:tcPr marL="68580" marR="6858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s-MX" sz="2400" dirty="0" smtClean="0">
                          <a:solidFill>
                            <a:schemeClr val="tx1"/>
                          </a:solidFill>
                          <a:effectLst/>
                        </a:rPr>
                        <a:t>Cargos</a:t>
                      </a:r>
                      <a:endParaRPr lang="es-MX" sz="2400" b="1" dirty="0">
                        <a:solidFill>
                          <a:schemeClr val="tx1"/>
                        </a:solidFill>
                        <a:effectLst/>
                        <a:latin typeface="+mj-lt"/>
                        <a:ea typeface="Calibri"/>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s-MX" sz="2400" dirty="0">
                          <a:solidFill>
                            <a:schemeClr val="tx1"/>
                          </a:solidFill>
                          <a:effectLst/>
                        </a:rPr>
                        <a:t>Informes</a:t>
                      </a:r>
                      <a:endParaRPr lang="es-MX" sz="2400" b="1" dirty="0">
                        <a:solidFill>
                          <a:schemeClr val="tx1"/>
                        </a:solidFill>
                        <a:effectLst/>
                        <a:latin typeface="+mj-lt"/>
                        <a:ea typeface="Calibri"/>
                        <a:cs typeface="Times New Roman"/>
                      </a:endParaRPr>
                    </a:p>
                  </a:txBody>
                  <a:tcPr marL="68580" marR="6858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59431">
                <a:tc>
                  <a:txBody>
                    <a:bodyPr/>
                    <a:lstStyle/>
                    <a:p>
                      <a:pPr algn="l">
                        <a:spcAft>
                          <a:spcPts val="0"/>
                        </a:spcAft>
                      </a:pPr>
                      <a:r>
                        <a:rPr lang="es-MX" sz="2400" dirty="0">
                          <a:solidFill>
                            <a:schemeClr val="tx1"/>
                          </a:solidFill>
                          <a:effectLst/>
                        </a:rPr>
                        <a:t>Diputados </a:t>
                      </a:r>
                      <a:r>
                        <a:rPr lang="es-MX" sz="2400" dirty="0" smtClean="0">
                          <a:solidFill>
                            <a:schemeClr val="tx1"/>
                          </a:solidFill>
                          <a:effectLst/>
                        </a:rPr>
                        <a:t>federales*</a:t>
                      </a:r>
                      <a:endParaRPr lang="es-MX" sz="2400" dirty="0">
                        <a:solidFill>
                          <a:schemeClr val="tx1"/>
                        </a:solidFill>
                        <a:effectLst/>
                        <a:latin typeface="+mj-lt"/>
                        <a:ea typeface="Calibri"/>
                        <a:cs typeface="Times New Roman"/>
                      </a:endParaRPr>
                    </a:p>
                  </a:txBody>
                  <a:tcPr marL="68580" marR="6858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0"/>
                        </a:spcAft>
                      </a:pPr>
                      <a:r>
                        <a:rPr lang="es-MX" sz="2400" dirty="0">
                          <a:effectLst/>
                        </a:rPr>
                        <a:t>300</a:t>
                      </a:r>
                      <a:endParaRPr lang="es-MX" sz="2400" dirty="0">
                        <a:effectLst/>
                        <a:latin typeface="+mj-lt"/>
                        <a:ea typeface="Calibri"/>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spcAft>
                          <a:spcPts val="0"/>
                        </a:spcAft>
                      </a:pPr>
                      <a:r>
                        <a:rPr lang="es-MX" sz="2400" dirty="0" smtClean="0">
                          <a:effectLst/>
                        </a:rPr>
                        <a:t>4,800</a:t>
                      </a:r>
                      <a:endParaRPr lang="es-MX" sz="2400" dirty="0">
                        <a:effectLst/>
                        <a:latin typeface="+mj-lt"/>
                        <a:ea typeface="Calibri"/>
                        <a:cs typeface="Times New Roman"/>
                      </a:endParaRPr>
                    </a:p>
                  </a:txBody>
                  <a:tcPr marL="68580" marR="6858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85004">
                <a:tc>
                  <a:txBody>
                    <a:bodyPr/>
                    <a:lstStyle/>
                    <a:p>
                      <a:pPr algn="l">
                        <a:spcAft>
                          <a:spcPts val="0"/>
                        </a:spcAft>
                      </a:pPr>
                      <a:r>
                        <a:rPr lang="es-MX" sz="2400" dirty="0">
                          <a:solidFill>
                            <a:schemeClr val="tx1"/>
                          </a:solidFill>
                          <a:effectLst/>
                        </a:rPr>
                        <a:t>Gobernador</a:t>
                      </a:r>
                      <a:endParaRPr lang="es-MX" sz="2400" dirty="0">
                        <a:solidFill>
                          <a:schemeClr val="tx1"/>
                        </a:solidFill>
                        <a:effectLst/>
                        <a:latin typeface="+mj-lt"/>
                        <a:ea typeface="Calibri"/>
                        <a:cs typeface="Times New Roman"/>
                      </a:endParaRPr>
                    </a:p>
                  </a:txBody>
                  <a:tcPr marL="68580" marR="6858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0"/>
                        </a:spcAft>
                      </a:pPr>
                      <a:r>
                        <a:rPr lang="es-MX" sz="2400" dirty="0">
                          <a:effectLst/>
                        </a:rPr>
                        <a:t>9</a:t>
                      </a:r>
                      <a:endParaRPr lang="es-MX" sz="2400" dirty="0">
                        <a:effectLst/>
                        <a:latin typeface="+mj-lt"/>
                        <a:ea typeface="Calibri"/>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spcAft>
                          <a:spcPts val="0"/>
                        </a:spcAft>
                      </a:pPr>
                      <a:r>
                        <a:rPr lang="es-MX" sz="2400" dirty="0" smtClean="0">
                          <a:effectLst/>
                        </a:rPr>
                        <a:t>270</a:t>
                      </a:r>
                      <a:endParaRPr lang="es-MX" sz="2400" dirty="0">
                        <a:effectLst/>
                        <a:latin typeface="+mj-lt"/>
                        <a:ea typeface="Calibri"/>
                        <a:cs typeface="Times New Roman"/>
                      </a:endParaRPr>
                    </a:p>
                  </a:txBody>
                  <a:tcPr marL="68580" marR="6858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06882">
                <a:tc>
                  <a:txBody>
                    <a:bodyPr/>
                    <a:lstStyle/>
                    <a:p>
                      <a:pPr algn="l">
                        <a:spcAft>
                          <a:spcPts val="0"/>
                        </a:spcAft>
                      </a:pPr>
                      <a:r>
                        <a:rPr lang="es-MX" sz="2400" dirty="0">
                          <a:solidFill>
                            <a:schemeClr val="tx1"/>
                          </a:solidFill>
                          <a:effectLst/>
                        </a:rPr>
                        <a:t>Diputados </a:t>
                      </a:r>
                      <a:r>
                        <a:rPr lang="es-MX" sz="2400" dirty="0" smtClean="0">
                          <a:solidFill>
                            <a:schemeClr val="tx1"/>
                          </a:solidFill>
                          <a:effectLst/>
                        </a:rPr>
                        <a:t>locales*</a:t>
                      </a:r>
                      <a:endParaRPr lang="es-MX" sz="2400" dirty="0">
                        <a:solidFill>
                          <a:schemeClr val="tx1"/>
                        </a:solidFill>
                        <a:effectLst/>
                        <a:latin typeface="+mj-lt"/>
                        <a:ea typeface="Calibri"/>
                        <a:cs typeface="Times New Roman"/>
                      </a:endParaRPr>
                    </a:p>
                  </a:txBody>
                  <a:tcPr marL="68580" marR="6858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0"/>
                        </a:spcAft>
                      </a:pPr>
                      <a:r>
                        <a:rPr lang="es-MX" sz="2400">
                          <a:effectLst/>
                        </a:rPr>
                        <a:t>387</a:t>
                      </a:r>
                      <a:endParaRPr lang="es-MX" sz="2400">
                        <a:effectLst/>
                        <a:latin typeface="+mj-lt"/>
                        <a:ea typeface="Calibri"/>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spcAft>
                          <a:spcPts val="0"/>
                        </a:spcAft>
                      </a:pPr>
                      <a:r>
                        <a:rPr lang="es-MX" sz="2400" dirty="0" smtClean="0">
                          <a:effectLst/>
                        </a:rPr>
                        <a:t>8,514</a:t>
                      </a:r>
                      <a:endParaRPr lang="es-MX" sz="2400" dirty="0">
                        <a:effectLst/>
                        <a:latin typeface="+mj-lt"/>
                        <a:ea typeface="Calibri"/>
                        <a:cs typeface="Times New Roman"/>
                      </a:endParaRPr>
                    </a:p>
                  </a:txBody>
                  <a:tcPr marL="68580" marR="6858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85004">
                <a:tc>
                  <a:txBody>
                    <a:bodyPr/>
                    <a:lstStyle/>
                    <a:p>
                      <a:pPr algn="l">
                        <a:spcAft>
                          <a:spcPts val="0"/>
                        </a:spcAft>
                      </a:pPr>
                      <a:r>
                        <a:rPr lang="es-MX" sz="2400" dirty="0">
                          <a:solidFill>
                            <a:schemeClr val="tx1"/>
                          </a:solidFill>
                          <a:effectLst/>
                        </a:rPr>
                        <a:t>Ayuntamiento</a:t>
                      </a:r>
                      <a:endParaRPr lang="es-MX" sz="2400" dirty="0">
                        <a:solidFill>
                          <a:schemeClr val="tx1"/>
                        </a:solidFill>
                        <a:effectLst/>
                        <a:latin typeface="+mj-lt"/>
                        <a:ea typeface="Calibri"/>
                        <a:cs typeface="Times New Roman"/>
                      </a:endParaRPr>
                    </a:p>
                  </a:txBody>
                  <a:tcPr marL="68580" marR="6858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0"/>
                        </a:spcAft>
                      </a:pPr>
                      <a:r>
                        <a:rPr lang="es-MX" sz="2400" dirty="0">
                          <a:effectLst/>
                        </a:rPr>
                        <a:t>1,009</a:t>
                      </a:r>
                      <a:endParaRPr lang="es-MX" sz="2400" dirty="0">
                        <a:effectLst/>
                        <a:latin typeface="+mj-lt"/>
                        <a:ea typeface="Calibri"/>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spcAft>
                          <a:spcPts val="0"/>
                        </a:spcAft>
                      </a:pPr>
                      <a:r>
                        <a:rPr lang="es-MX" sz="2400" dirty="0" smtClean="0">
                          <a:effectLst/>
                        </a:rPr>
                        <a:t>21,396</a:t>
                      </a:r>
                      <a:endParaRPr lang="es-MX" sz="2400" dirty="0">
                        <a:effectLst/>
                        <a:latin typeface="+mj-lt"/>
                        <a:ea typeface="Calibri"/>
                        <a:cs typeface="Times New Roman"/>
                      </a:endParaRPr>
                    </a:p>
                  </a:txBody>
                  <a:tcPr marL="68580" marR="6858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85004">
                <a:tc>
                  <a:txBody>
                    <a:bodyPr/>
                    <a:lstStyle/>
                    <a:p>
                      <a:pPr algn="l">
                        <a:spcAft>
                          <a:spcPts val="0"/>
                        </a:spcAft>
                      </a:pPr>
                      <a:r>
                        <a:rPr lang="es-MX" sz="2400" dirty="0" smtClean="0">
                          <a:solidFill>
                            <a:schemeClr val="tx1"/>
                          </a:solidFill>
                          <a:effectLst/>
                        </a:rPr>
                        <a:t>Juntas municipales</a:t>
                      </a:r>
                      <a:endParaRPr lang="es-MX" sz="2400" dirty="0">
                        <a:solidFill>
                          <a:schemeClr val="tx1"/>
                        </a:solidFill>
                        <a:effectLst/>
                        <a:latin typeface="+mj-lt"/>
                        <a:ea typeface="Calibri"/>
                        <a:cs typeface="Times New Roman"/>
                      </a:endParaRPr>
                    </a:p>
                  </a:txBody>
                  <a:tcPr marL="68580" marR="6858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0"/>
                        </a:spcAft>
                      </a:pPr>
                      <a:r>
                        <a:rPr lang="es-MX" sz="2400" dirty="0" smtClean="0">
                          <a:effectLst/>
                        </a:rPr>
                        <a:t>20</a:t>
                      </a:r>
                      <a:endParaRPr lang="es-MX" sz="2400" dirty="0">
                        <a:effectLst/>
                        <a:latin typeface="+mj-lt"/>
                        <a:ea typeface="Calibri"/>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spcAft>
                          <a:spcPts val="0"/>
                        </a:spcAft>
                      </a:pPr>
                      <a:r>
                        <a:rPr lang="es-MX" sz="2400" dirty="0" smtClean="0">
                          <a:effectLst/>
                        </a:rPr>
                        <a:t>400</a:t>
                      </a:r>
                      <a:endParaRPr lang="es-MX" sz="2400" dirty="0">
                        <a:effectLst/>
                        <a:latin typeface="+mj-lt"/>
                        <a:ea typeface="Calibri"/>
                        <a:cs typeface="Times New Roman"/>
                      </a:endParaRPr>
                    </a:p>
                  </a:txBody>
                  <a:tcPr marL="68580" marR="6858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85004">
                <a:tc>
                  <a:txBody>
                    <a:bodyPr/>
                    <a:lstStyle/>
                    <a:p>
                      <a:pPr algn="r">
                        <a:spcAft>
                          <a:spcPts val="0"/>
                        </a:spcAft>
                      </a:pPr>
                      <a:r>
                        <a:rPr lang="es-MX" sz="2400" dirty="0">
                          <a:solidFill>
                            <a:schemeClr val="tx1"/>
                          </a:solidFill>
                          <a:effectLst/>
                        </a:rPr>
                        <a:t>Total</a:t>
                      </a:r>
                      <a:endParaRPr lang="es-MX" sz="2400" dirty="0">
                        <a:solidFill>
                          <a:schemeClr val="tx1"/>
                        </a:solidFill>
                        <a:effectLst/>
                        <a:latin typeface="+mj-lt"/>
                        <a:ea typeface="Calibri"/>
                        <a:cs typeface="Times New Roman"/>
                      </a:endParaRPr>
                    </a:p>
                  </a:txBody>
                  <a:tcPr marL="68580" marR="6858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0"/>
                        </a:spcAft>
                      </a:pPr>
                      <a:r>
                        <a:rPr lang="es-MX" sz="2400" b="1" dirty="0" smtClean="0">
                          <a:effectLst/>
                        </a:rPr>
                        <a:t>1,725</a:t>
                      </a:r>
                      <a:endParaRPr lang="es-MX" sz="2400" b="1" dirty="0">
                        <a:effectLst/>
                        <a:latin typeface="+mj-lt"/>
                        <a:ea typeface="Calibri"/>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spcAft>
                          <a:spcPts val="0"/>
                        </a:spcAft>
                      </a:pPr>
                      <a:r>
                        <a:rPr lang="es-MX" sz="2400" b="1" dirty="0" smtClean="0">
                          <a:effectLst/>
                        </a:rPr>
                        <a:t>35,380</a:t>
                      </a:r>
                      <a:endParaRPr lang="es-MX" sz="2400" b="1" dirty="0">
                        <a:effectLst/>
                        <a:latin typeface="+mj-lt"/>
                        <a:ea typeface="Calibri"/>
                        <a:cs typeface="Times New Roman"/>
                      </a:endParaRPr>
                    </a:p>
                  </a:txBody>
                  <a:tcPr marL="68580" marR="6858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p14="http://schemas.microsoft.com/office/powerpoint/2010/main" val="4032518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2510780" cy="694471"/>
          </a:xfrm>
          <a:prstGeom prst="rect">
            <a:avLst/>
          </a:prstGeom>
          <a:effectLst>
            <a:outerShdw blurRad="50800" dist="38100" dir="2700000" algn="tl" rotWithShape="0">
              <a:prstClr val="black">
                <a:alpha val="40000"/>
              </a:prstClr>
            </a:outerShdw>
          </a:effectLst>
        </p:spPr>
      </p:pic>
      <p:sp>
        <p:nvSpPr>
          <p:cNvPr id="2" name="1 Redondear rectángulo de esquina diagonal"/>
          <p:cNvSpPr/>
          <p:nvPr/>
        </p:nvSpPr>
        <p:spPr>
          <a:xfrm>
            <a:off x="2760465" y="321723"/>
            <a:ext cx="5472608" cy="622463"/>
          </a:xfrm>
          <a:prstGeom prst="round2DiagRect">
            <a:avLst>
              <a:gd name="adj1" fmla="val 47828"/>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b="1" dirty="0" smtClean="0">
                <a:solidFill>
                  <a:schemeClr val="tx1"/>
                </a:solidFill>
                <a:cs typeface="Arial" pitchFamily="34" charset="0"/>
              </a:rPr>
              <a:t>Registro Nacional de Proveedores</a:t>
            </a:r>
            <a:endParaRPr lang="es-MX" sz="2800" dirty="0">
              <a:solidFill>
                <a:schemeClr val="tx1"/>
              </a:solidFill>
              <a:cs typeface="Arial" pitchFamily="34" charset="0"/>
            </a:endParaRPr>
          </a:p>
        </p:txBody>
      </p:sp>
      <p:sp>
        <p:nvSpPr>
          <p:cNvPr id="18" name="17 Pentágono"/>
          <p:cNvSpPr/>
          <p:nvPr/>
        </p:nvSpPr>
        <p:spPr>
          <a:xfrm>
            <a:off x="6972933" y="1116587"/>
            <a:ext cx="2520280" cy="1440160"/>
          </a:xfrm>
          <a:prstGeom prst="homePlate">
            <a:avLst>
              <a:gd name="adj" fmla="val 2947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s-MX" b="1" dirty="0">
                <a:solidFill>
                  <a:schemeClr val="tx1"/>
                </a:solidFill>
                <a:latin typeface="Calibri" pitchFamily="34" charset="0"/>
              </a:rPr>
              <a:t>Genera </a:t>
            </a:r>
            <a:r>
              <a:rPr lang="es-MX" b="1" dirty="0" smtClean="0">
                <a:solidFill>
                  <a:schemeClr val="tx1"/>
                </a:solidFill>
                <a:latin typeface="Calibri" pitchFamily="34" charset="0"/>
              </a:rPr>
              <a:t>Acuse</a:t>
            </a:r>
          </a:p>
          <a:p>
            <a:pPr>
              <a:defRPr/>
            </a:pPr>
            <a:r>
              <a:rPr lang="es-MX" b="1" dirty="0" smtClean="0">
                <a:solidFill>
                  <a:schemeClr val="tx1"/>
                </a:solidFill>
                <a:latin typeface="Calibri" pitchFamily="34" charset="0"/>
              </a:rPr>
              <a:t> </a:t>
            </a:r>
            <a:r>
              <a:rPr lang="es-MX" b="1" dirty="0">
                <a:solidFill>
                  <a:schemeClr val="tx1"/>
                </a:solidFill>
                <a:latin typeface="Calibri" pitchFamily="34" charset="0"/>
              </a:rPr>
              <a:t>y </a:t>
            </a:r>
            <a:r>
              <a:rPr lang="es-MX" b="1" dirty="0" smtClean="0">
                <a:solidFill>
                  <a:schemeClr val="tx1"/>
                </a:solidFill>
                <a:latin typeface="Calibri" pitchFamily="34" charset="0"/>
              </a:rPr>
              <a:t>número</a:t>
            </a:r>
          </a:p>
          <a:p>
            <a:pPr>
              <a:defRPr/>
            </a:pPr>
            <a:r>
              <a:rPr lang="es-MX" b="1" dirty="0" smtClean="0">
                <a:solidFill>
                  <a:schemeClr val="tx1"/>
                </a:solidFill>
                <a:latin typeface="Calibri" pitchFamily="34" charset="0"/>
              </a:rPr>
              <a:t>de </a:t>
            </a:r>
            <a:r>
              <a:rPr lang="es-MX" b="1" dirty="0">
                <a:solidFill>
                  <a:schemeClr val="tx1"/>
                </a:solidFill>
                <a:latin typeface="Calibri" pitchFamily="34" charset="0"/>
              </a:rPr>
              <a:t>Registro</a:t>
            </a:r>
          </a:p>
        </p:txBody>
      </p:sp>
      <p:sp>
        <p:nvSpPr>
          <p:cNvPr id="19" name="18 Pentágono"/>
          <p:cNvSpPr/>
          <p:nvPr/>
        </p:nvSpPr>
        <p:spPr>
          <a:xfrm>
            <a:off x="4261264" y="1268760"/>
            <a:ext cx="2764251" cy="1440160"/>
          </a:xfrm>
          <a:prstGeom prst="homePlate">
            <a:avLst>
              <a:gd name="adj" fmla="val 2947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s-MX" sz="2000" b="1" dirty="0" smtClean="0">
                <a:solidFill>
                  <a:schemeClr val="tx1"/>
                </a:solidFill>
              </a:rPr>
              <a:t>Alta</a:t>
            </a:r>
          </a:p>
          <a:p>
            <a:pPr>
              <a:defRPr/>
            </a:pPr>
            <a:r>
              <a:rPr lang="es-MX" sz="2000" b="1" i="1" dirty="0">
                <a:solidFill>
                  <a:schemeClr val="tx1"/>
                </a:solidFill>
              </a:rPr>
              <a:t>Registra </a:t>
            </a:r>
            <a:r>
              <a:rPr lang="es-MX" sz="2000" b="1" i="1" dirty="0" smtClean="0">
                <a:solidFill>
                  <a:schemeClr val="tx1"/>
                </a:solidFill>
              </a:rPr>
              <a:t>productos</a:t>
            </a:r>
          </a:p>
          <a:p>
            <a:pPr>
              <a:defRPr/>
            </a:pPr>
            <a:r>
              <a:rPr lang="es-MX" sz="2000" b="1" i="1" dirty="0" smtClean="0">
                <a:solidFill>
                  <a:schemeClr val="tx1"/>
                </a:solidFill>
              </a:rPr>
              <a:t> </a:t>
            </a:r>
            <a:r>
              <a:rPr lang="es-MX" sz="2000" b="1" i="1" dirty="0">
                <a:solidFill>
                  <a:schemeClr val="tx1"/>
                </a:solidFill>
              </a:rPr>
              <a:t>y servicios</a:t>
            </a:r>
          </a:p>
          <a:p>
            <a:pPr>
              <a:defRPr/>
            </a:pPr>
            <a:endParaRPr lang="es-MX" sz="2000" b="1" dirty="0">
              <a:solidFill>
                <a:schemeClr val="tx1"/>
              </a:solidFill>
            </a:endParaRPr>
          </a:p>
        </p:txBody>
      </p:sp>
      <p:sp>
        <p:nvSpPr>
          <p:cNvPr id="20" name="19 Pentágono"/>
          <p:cNvSpPr/>
          <p:nvPr/>
        </p:nvSpPr>
        <p:spPr>
          <a:xfrm>
            <a:off x="2185257" y="1124744"/>
            <a:ext cx="1450639" cy="1440160"/>
          </a:xfrm>
          <a:prstGeom prst="homePlate">
            <a:avLst>
              <a:gd name="adj" fmla="val 2947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000" b="1" dirty="0" smtClean="0">
                <a:solidFill>
                  <a:schemeClr val="tx1"/>
                </a:solidFill>
              </a:rPr>
              <a:t> Captura</a:t>
            </a:r>
            <a:endParaRPr lang="es-MX" sz="2000" b="1" dirty="0">
              <a:solidFill>
                <a:schemeClr val="tx1"/>
              </a:solidFill>
            </a:endParaRPr>
          </a:p>
        </p:txBody>
      </p:sp>
      <p:sp>
        <p:nvSpPr>
          <p:cNvPr id="22" name="21 Pentágono"/>
          <p:cNvSpPr/>
          <p:nvPr/>
        </p:nvSpPr>
        <p:spPr>
          <a:xfrm>
            <a:off x="295896" y="1052736"/>
            <a:ext cx="2628292" cy="1440160"/>
          </a:xfrm>
          <a:prstGeom prst="homePlate">
            <a:avLst>
              <a:gd name="adj" fmla="val 2947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000" b="1" dirty="0" smtClean="0">
                <a:solidFill>
                  <a:schemeClr val="tx1"/>
                </a:solidFill>
              </a:rPr>
              <a:t>Validación </a:t>
            </a:r>
          </a:p>
          <a:p>
            <a:r>
              <a:rPr lang="es-MX" sz="2000" b="1" dirty="0" smtClean="0">
                <a:solidFill>
                  <a:schemeClr val="tx1"/>
                </a:solidFill>
              </a:rPr>
              <a:t>FIEL</a:t>
            </a:r>
            <a:endParaRPr lang="es-MX" sz="2000" b="1" dirty="0">
              <a:solidFill>
                <a:schemeClr val="tx1"/>
              </a:solidFill>
            </a:endParaRPr>
          </a:p>
        </p:txBody>
      </p:sp>
      <p:sp>
        <p:nvSpPr>
          <p:cNvPr id="9" name="8 Rectángulo"/>
          <p:cNvSpPr/>
          <p:nvPr/>
        </p:nvSpPr>
        <p:spPr>
          <a:xfrm>
            <a:off x="5090063" y="4509120"/>
            <a:ext cx="3395711" cy="1384995"/>
          </a:xfrm>
          <a:prstGeom prst="rect">
            <a:avLst/>
          </a:prstGeom>
        </p:spPr>
        <p:txBody>
          <a:bodyPr wrap="square">
            <a:spAutoFit/>
          </a:bodyPr>
          <a:lstStyle/>
          <a:p>
            <a:pPr algn="r"/>
            <a:r>
              <a:rPr lang="es-MX" sz="2800" dirty="0" smtClean="0"/>
              <a:t>Al 13 de mayo de 2015 se tienen </a:t>
            </a:r>
            <a:r>
              <a:rPr lang="es-MX" sz="2800" b="1" dirty="0" smtClean="0"/>
              <a:t>17,311</a:t>
            </a:r>
            <a:r>
              <a:rPr lang="es-MX" sz="2800" dirty="0" smtClean="0"/>
              <a:t> proveedores inscritos</a:t>
            </a:r>
            <a:endParaRPr lang="es-MX" sz="2800" dirty="0"/>
          </a:p>
        </p:txBody>
      </p:sp>
      <p:pic>
        <p:nvPicPr>
          <p:cNvPr id="26" name="25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15738" y="488938"/>
            <a:ext cx="632726" cy="288032"/>
          </a:xfrm>
          <a:prstGeom prst="rect">
            <a:avLst/>
          </a:prstGeom>
        </p:spPr>
      </p:pic>
      <p:sp>
        <p:nvSpPr>
          <p:cNvPr id="14" name="13 Cheurón"/>
          <p:cNvSpPr/>
          <p:nvPr/>
        </p:nvSpPr>
        <p:spPr>
          <a:xfrm>
            <a:off x="1754468" y="1700808"/>
            <a:ext cx="269776" cy="271718"/>
          </a:xfrm>
          <a:prstGeom prst="chevr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15" name="14 Cheurón"/>
          <p:cNvSpPr/>
          <p:nvPr/>
        </p:nvSpPr>
        <p:spPr>
          <a:xfrm>
            <a:off x="3635896" y="1700808"/>
            <a:ext cx="269776" cy="271718"/>
          </a:xfrm>
          <a:prstGeom prst="chevr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16" name="15 Cheurón"/>
          <p:cNvSpPr/>
          <p:nvPr/>
        </p:nvSpPr>
        <p:spPr>
          <a:xfrm>
            <a:off x="6514306" y="1700808"/>
            <a:ext cx="269776" cy="271718"/>
          </a:xfrm>
          <a:prstGeom prst="chevr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3" name="2 Rectángulo"/>
          <p:cNvSpPr/>
          <p:nvPr/>
        </p:nvSpPr>
        <p:spPr>
          <a:xfrm>
            <a:off x="73715" y="6464143"/>
            <a:ext cx="4187549" cy="276999"/>
          </a:xfrm>
          <a:prstGeom prst="rect">
            <a:avLst/>
          </a:prstGeom>
        </p:spPr>
        <p:txBody>
          <a:bodyPr wrap="square">
            <a:spAutoFit/>
          </a:bodyPr>
          <a:lstStyle/>
          <a:p>
            <a:pPr algn="ctr"/>
            <a:r>
              <a:rPr lang="es-MX" sz="1200" b="1" i="1" dirty="0" smtClean="0"/>
              <a:t>La lista de proveedores es pública en </a:t>
            </a:r>
            <a:r>
              <a:rPr lang="es-MX" sz="1200" b="1" i="1" dirty="0"/>
              <a:t>el portal INE.mx</a:t>
            </a:r>
          </a:p>
        </p:txBody>
      </p:sp>
      <p:sp>
        <p:nvSpPr>
          <p:cNvPr id="5" name="4 Marcador de número de diapositiva"/>
          <p:cNvSpPr>
            <a:spLocks noGrp="1"/>
          </p:cNvSpPr>
          <p:nvPr>
            <p:ph type="sldNum" sz="quarter" idx="12"/>
          </p:nvPr>
        </p:nvSpPr>
        <p:spPr/>
        <p:txBody>
          <a:bodyPr/>
          <a:lstStyle/>
          <a:p>
            <a:fld id="{9FCA50BE-84BE-4F3C-9BB8-96D0A34E8F10}" type="slidenum">
              <a:rPr lang="es-MX" smtClean="0"/>
              <a:t>9</a:t>
            </a:fld>
            <a:endParaRPr lang="es-MX"/>
          </a:p>
        </p:txBody>
      </p:sp>
    </p:spTree>
    <p:extLst>
      <p:ext uri="{BB962C8B-B14F-4D97-AF65-F5344CB8AC3E}">
        <p14:creationId xmlns:p14="http://schemas.microsoft.com/office/powerpoint/2010/main" val="31735320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2510780" cy="694471"/>
          </a:xfrm>
          <a:prstGeom prst="rect">
            <a:avLst/>
          </a:prstGeom>
          <a:effectLst>
            <a:outerShdw blurRad="50800" dist="38100" dir="2700000" algn="tl" rotWithShape="0">
              <a:prstClr val="black">
                <a:alpha val="40000"/>
              </a:prstClr>
            </a:outerShdw>
          </a:effectLst>
        </p:spPr>
      </p:pic>
      <p:sp>
        <p:nvSpPr>
          <p:cNvPr id="9" name="8 Rectángulo"/>
          <p:cNvSpPr/>
          <p:nvPr/>
        </p:nvSpPr>
        <p:spPr>
          <a:xfrm>
            <a:off x="323528" y="1244644"/>
            <a:ext cx="8352928" cy="1200329"/>
          </a:xfrm>
          <a:prstGeom prst="rect">
            <a:avLst/>
          </a:prstGeom>
        </p:spPr>
        <p:txBody>
          <a:bodyPr wrap="square">
            <a:spAutoFit/>
          </a:bodyPr>
          <a:lstStyle/>
          <a:p>
            <a:pPr algn="just"/>
            <a:r>
              <a:rPr lang="es-MX" sz="2400" dirty="0" smtClean="0"/>
              <a:t>El SIF es la plataforma de internet que utilizan los partidos políticos y candidatos independientes para registrar ante el INE sus operaciones de ingresos y egresos.</a:t>
            </a:r>
          </a:p>
        </p:txBody>
      </p:sp>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8184" y="116632"/>
            <a:ext cx="2592512" cy="976738"/>
          </a:xfrm>
          <a:prstGeom prst="rect">
            <a:avLst/>
          </a:prstGeom>
        </p:spPr>
      </p:pic>
      <p:sp>
        <p:nvSpPr>
          <p:cNvPr id="6" name="5 Rectángulo"/>
          <p:cNvSpPr/>
          <p:nvPr/>
        </p:nvSpPr>
        <p:spPr>
          <a:xfrm>
            <a:off x="4036197" y="2996952"/>
            <a:ext cx="4856283" cy="3416320"/>
          </a:xfrm>
          <a:prstGeom prst="rect">
            <a:avLst/>
          </a:prstGeom>
        </p:spPr>
        <p:txBody>
          <a:bodyPr wrap="square">
            <a:spAutoFit/>
          </a:bodyPr>
          <a:lstStyle/>
          <a:p>
            <a:pPr marL="1233488"/>
            <a:r>
              <a:rPr lang="es-MX" sz="2400" b="1" dirty="0" smtClean="0"/>
              <a:t>Módulos del sistema</a:t>
            </a:r>
          </a:p>
          <a:p>
            <a:pPr marL="1233488"/>
            <a:endParaRPr lang="es-MX" sz="2400" b="1" dirty="0" smtClean="0"/>
          </a:p>
          <a:p>
            <a:pPr marL="1690688" indent="-457200">
              <a:buFont typeface="+mj-lt"/>
              <a:buAutoNum type="arabicPeriod"/>
            </a:pPr>
            <a:r>
              <a:rPr lang="es-MX" sz="2400" dirty="0" smtClean="0"/>
              <a:t>Captura y registro de datos</a:t>
            </a:r>
          </a:p>
          <a:p>
            <a:pPr marL="1690688" indent="-457200">
              <a:buFont typeface="+mj-lt"/>
              <a:buAutoNum type="arabicPeriod"/>
            </a:pPr>
            <a:r>
              <a:rPr lang="es-MX" sz="2400" dirty="0" smtClean="0"/>
              <a:t>Carga </a:t>
            </a:r>
            <a:r>
              <a:rPr lang="es-MX" sz="2400" dirty="0"/>
              <a:t>de información de fuentes internas y externas</a:t>
            </a:r>
            <a:endParaRPr lang="es-MX" sz="2400" dirty="0" smtClean="0"/>
          </a:p>
          <a:p>
            <a:pPr marL="1690688" indent="-457200">
              <a:buFont typeface="+mj-lt"/>
              <a:buAutoNum type="arabicPeriod"/>
            </a:pPr>
            <a:r>
              <a:rPr lang="es-MX" sz="2400" dirty="0" smtClean="0"/>
              <a:t>Consulta </a:t>
            </a:r>
            <a:r>
              <a:rPr lang="es-MX" sz="2400" dirty="0"/>
              <a:t>para la fiscalización</a:t>
            </a:r>
            <a:endParaRPr lang="es-MX" sz="2400" dirty="0" smtClean="0"/>
          </a:p>
        </p:txBody>
      </p:sp>
      <p:sp>
        <p:nvSpPr>
          <p:cNvPr id="2" name="1 Marcador de número de diapositiva"/>
          <p:cNvSpPr>
            <a:spLocks noGrp="1"/>
          </p:cNvSpPr>
          <p:nvPr>
            <p:ph type="sldNum" sz="quarter" idx="12"/>
          </p:nvPr>
        </p:nvSpPr>
        <p:spPr/>
        <p:txBody>
          <a:bodyPr/>
          <a:lstStyle/>
          <a:p>
            <a:fld id="{9FCA50BE-84BE-4F3C-9BB8-96D0A34E8F10}" type="slidenum">
              <a:rPr lang="es-MX" smtClean="0"/>
              <a:t>10</a:t>
            </a:fld>
            <a:endParaRPr lang="es-MX"/>
          </a:p>
        </p:txBody>
      </p:sp>
    </p:spTree>
    <p:extLst>
      <p:ext uri="{BB962C8B-B14F-4D97-AF65-F5344CB8AC3E}">
        <p14:creationId xmlns:p14="http://schemas.microsoft.com/office/powerpoint/2010/main" val="27174184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0" y="1340768"/>
            <a:ext cx="9143999" cy="523220"/>
          </a:xfrm>
          <a:prstGeom prst="rect">
            <a:avLst/>
          </a:prstGeom>
        </p:spPr>
        <p:txBody>
          <a:bodyPr wrap="square">
            <a:spAutoFit/>
          </a:bodyPr>
          <a:lstStyle/>
          <a:p>
            <a:pPr algn="ctr" defTabSz="924458"/>
            <a:r>
              <a:rPr lang="es-MX" sz="2800" b="1" dirty="0" smtClean="0"/>
              <a:t>Funcionalidades del Sistema</a:t>
            </a:r>
          </a:p>
        </p:txBody>
      </p:sp>
      <p:sp>
        <p:nvSpPr>
          <p:cNvPr id="4" name="AutoShape 2" descr="Resultado de imagen para sa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AutoShape 4" descr="Resultado de imagen para sa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 name="8 Rectángulo"/>
          <p:cNvSpPr/>
          <p:nvPr/>
        </p:nvSpPr>
        <p:spPr>
          <a:xfrm>
            <a:off x="3779912" y="2636912"/>
            <a:ext cx="4752528" cy="3046988"/>
          </a:xfrm>
          <a:prstGeom prst="rect">
            <a:avLst/>
          </a:prstGeom>
        </p:spPr>
        <p:txBody>
          <a:bodyPr wrap="square">
            <a:spAutoFit/>
          </a:bodyPr>
          <a:lstStyle/>
          <a:p>
            <a:pPr marL="342900" indent="-342900" defTabSz="924458">
              <a:buFont typeface="Wingdings" pitchFamily="2" charset="2"/>
              <a:buChar char="ü"/>
            </a:pPr>
            <a:r>
              <a:rPr lang="es-MX" sz="2400" b="1" dirty="0" smtClean="0"/>
              <a:t>Identifica</a:t>
            </a:r>
            <a:r>
              <a:rPr lang="es-MX" sz="2400" dirty="0" smtClean="0"/>
              <a:t> </a:t>
            </a:r>
            <a:r>
              <a:rPr lang="es-MX" sz="2400" dirty="0"/>
              <a:t>el cierre de los períodos de </a:t>
            </a:r>
            <a:r>
              <a:rPr lang="es-MX" sz="2400" dirty="0" smtClean="0"/>
              <a:t>registro</a:t>
            </a:r>
          </a:p>
          <a:p>
            <a:pPr marL="342900" indent="-342900" defTabSz="924458">
              <a:buFont typeface="Wingdings" pitchFamily="2" charset="2"/>
              <a:buChar char="ü"/>
            </a:pPr>
            <a:r>
              <a:rPr lang="es-MX" sz="2400" b="1" dirty="0" smtClean="0"/>
              <a:t>Precalifica</a:t>
            </a:r>
            <a:r>
              <a:rPr lang="es-MX" sz="2400" dirty="0" smtClean="0"/>
              <a:t> </a:t>
            </a:r>
            <a:r>
              <a:rPr lang="es-MX" sz="2400" dirty="0"/>
              <a:t>automáticamente las </a:t>
            </a:r>
            <a:r>
              <a:rPr lang="es-MX" sz="2400" dirty="0" smtClean="0"/>
              <a:t>operaciones</a:t>
            </a:r>
          </a:p>
          <a:p>
            <a:pPr marL="342900" indent="-342900" defTabSz="924458">
              <a:buFont typeface="Wingdings" pitchFamily="2" charset="2"/>
              <a:buChar char="ü"/>
            </a:pPr>
            <a:r>
              <a:rPr lang="es-MX" sz="2400" b="1" dirty="0" smtClean="0"/>
              <a:t>Detecta</a:t>
            </a:r>
            <a:r>
              <a:rPr lang="es-MX" sz="2400" dirty="0" smtClean="0"/>
              <a:t> </a:t>
            </a:r>
            <a:r>
              <a:rPr lang="es-MX" sz="2400" dirty="0"/>
              <a:t>incidencias en los rebases de topes de campaña</a:t>
            </a:r>
            <a:r>
              <a:rPr lang="es-MX" sz="2400" dirty="0" smtClean="0"/>
              <a:t> </a:t>
            </a:r>
          </a:p>
          <a:p>
            <a:pPr marL="342900" indent="-342900" defTabSz="924458">
              <a:buFont typeface="Wingdings" pitchFamily="2" charset="2"/>
              <a:buChar char="ü"/>
            </a:pPr>
            <a:r>
              <a:rPr lang="es-MX" sz="2400" b="1" dirty="0" smtClean="0"/>
              <a:t>Identifica</a:t>
            </a:r>
            <a:r>
              <a:rPr lang="es-MX" sz="2400" dirty="0" smtClean="0"/>
              <a:t> </a:t>
            </a:r>
            <a:r>
              <a:rPr lang="es-MX" sz="2400" dirty="0"/>
              <a:t>incongruencias y discrepancias contables</a:t>
            </a:r>
            <a:endParaRPr lang="es-MX" sz="2400" dirty="0" smtClean="0"/>
          </a:p>
        </p:txBody>
      </p:sp>
      <p:sp>
        <p:nvSpPr>
          <p:cNvPr id="2" name="1 Marcador de número de diapositiva"/>
          <p:cNvSpPr>
            <a:spLocks noGrp="1"/>
          </p:cNvSpPr>
          <p:nvPr>
            <p:ph type="sldNum" sz="quarter" idx="12"/>
          </p:nvPr>
        </p:nvSpPr>
        <p:spPr/>
        <p:txBody>
          <a:bodyPr/>
          <a:lstStyle/>
          <a:p>
            <a:fld id="{80D28CA3-A502-47FF-B72E-3EF38941908F}" type="slidenum">
              <a:rPr lang="es-MX" smtClean="0"/>
              <a:t>11</a:t>
            </a:fld>
            <a:endParaRPr lang="es-MX"/>
          </a:p>
        </p:txBody>
      </p:sp>
      <p:pic>
        <p:nvPicPr>
          <p:cNvPr id="7" name="6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2510780" cy="694471"/>
          </a:xfrm>
          <a:prstGeom prst="rect">
            <a:avLst/>
          </a:prstGeom>
          <a:effectLst>
            <a:outerShdw blurRad="50800" dist="38100" dir="2700000" algn="tl" rotWithShape="0">
              <a:prstClr val="black">
                <a:alpha val="40000"/>
              </a:prstClr>
            </a:outerShdw>
          </a:effectLst>
        </p:spPr>
      </p:pic>
      <p:pic>
        <p:nvPicPr>
          <p:cNvPr id="8" name="7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8184" y="116632"/>
            <a:ext cx="2592512" cy="976738"/>
          </a:xfrm>
          <a:prstGeom prst="rect">
            <a:avLst/>
          </a:prstGeom>
        </p:spPr>
      </p:pic>
    </p:spTree>
    <p:extLst>
      <p:ext uri="{BB962C8B-B14F-4D97-AF65-F5344CB8AC3E}">
        <p14:creationId xmlns:p14="http://schemas.microsoft.com/office/powerpoint/2010/main" val="28268565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0" y="1340768"/>
            <a:ext cx="9143999" cy="523220"/>
          </a:xfrm>
          <a:prstGeom prst="rect">
            <a:avLst/>
          </a:prstGeom>
        </p:spPr>
        <p:txBody>
          <a:bodyPr wrap="square">
            <a:spAutoFit/>
          </a:bodyPr>
          <a:lstStyle/>
          <a:p>
            <a:pPr algn="ctr" defTabSz="924458"/>
            <a:r>
              <a:rPr lang="es-MX" sz="2800" b="1" dirty="0" smtClean="0"/>
              <a:t>Beneficios del Sistema</a:t>
            </a:r>
          </a:p>
        </p:txBody>
      </p:sp>
      <p:sp>
        <p:nvSpPr>
          <p:cNvPr id="4" name="AutoShape 2" descr="Resultado de imagen para sa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AutoShape 4" descr="Resultado de imagen para sa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 name="8 Rectángulo"/>
          <p:cNvSpPr/>
          <p:nvPr/>
        </p:nvSpPr>
        <p:spPr>
          <a:xfrm>
            <a:off x="3923928" y="2276872"/>
            <a:ext cx="4758331" cy="3785652"/>
          </a:xfrm>
          <a:prstGeom prst="rect">
            <a:avLst/>
          </a:prstGeom>
        </p:spPr>
        <p:txBody>
          <a:bodyPr wrap="square">
            <a:spAutoFit/>
          </a:bodyPr>
          <a:lstStyle/>
          <a:p>
            <a:pPr marL="342900" indent="-342900" defTabSz="924458">
              <a:buFont typeface="Wingdings" pitchFamily="2" charset="2"/>
              <a:buChar char="ü"/>
            </a:pPr>
            <a:r>
              <a:rPr lang="es-MX" sz="2400" b="1" dirty="0" smtClean="0"/>
              <a:t>Armoniza</a:t>
            </a:r>
            <a:r>
              <a:rPr lang="es-MX" sz="2400" dirty="0" smtClean="0"/>
              <a:t> las actividades contables</a:t>
            </a:r>
          </a:p>
          <a:p>
            <a:pPr marL="342900" indent="-342900" defTabSz="924458">
              <a:buFont typeface="Wingdings" pitchFamily="2" charset="2"/>
              <a:buChar char="ü"/>
            </a:pPr>
            <a:r>
              <a:rPr lang="es-MX" sz="2400" b="1" dirty="0" smtClean="0"/>
              <a:t>Estandariza</a:t>
            </a:r>
            <a:r>
              <a:rPr lang="es-MX" sz="2400" dirty="0" smtClean="0"/>
              <a:t> los procedimientos de auditoría</a:t>
            </a:r>
          </a:p>
          <a:p>
            <a:pPr marL="342900" indent="-342900" defTabSz="924458">
              <a:buFont typeface="Wingdings" pitchFamily="2" charset="2"/>
              <a:buChar char="ü"/>
            </a:pPr>
            <a:r>
              <a:rPr lang="es-MX" sz="2400" b="1" dirty="0" smtClean="0"/>
              <a:t>Elimina</a:t>
            </a:r>
            <a:r>
              <a:rPr lang="es-MX" sz="2400" dirty="0" smtClean="0"/>
              <a:t> discrecionalidad de procedimientos de revisión</a:t>
            </a:r>
          </a:p>
          <a:p>
            <a:pPr marL="342900" indent="-342900" defTabSz="924458">
              <a:buFont typeface="Wingdings" pitchFamily="2" charset="2"/>
              <a:buChar char="ü"/>
            </a:pPr>
            <a:r>
              <a:rPr lang="es-MX" sz="2400" b="1" dirty="0" smtClean="0"/>
              <a:t>Permite</a:t>
            </a:r>
            <a:r>
              <a:rPr lang="es-MX" sz="2400" dirty="0" smtClean="0"/>
              <a:t> la fiscalización nacional</a:t>
            </a:r>
          </a:p>
          <a:p>
            <a:pPr marL="342900" indent="-342900" defTabSz="924458">
              <a:buFont typeface="Wingdings" pitchFamily="2" charset="2"/>
              <a:buChar char="ü"/>
            </a:pPr>
            <a:r>
              <a:rPr lang="es-MX" sz="2400" b="1" dirty="0" smtClean="0"/>
              <a:t>Facilita</a:t>
            </a:r>
            <a:r>
              <a:rPr lang="es-MX" sz="2400" dirty="0" smtClean="0"/>
              <a:t> la rendición de cuentas</a:t>
            </a:r>
          </a:p>
          <a:p>
            <a:pPr marL="342900" indent="-342900" defTabSz="924458">
              <a:buFont typeface="Wingdings" pitchFamily="2" charset="2"/>
              <a:buChar char="ü"/>
            </a:pPr>
            <a:r>
              <a:rPr lang="es-MX" sz="2400" dirty="0" smtClean="0"/>
              <a:t>Dará </a:t>
            </a:r>
            <a:r>
              <a:rPr lang="es-MX" sz="2400" b="1" dirty="0" smtClean="0"/>
              <a:t>máxima publicidad </a:t>
            </a:r>
            <a:r>
              <a:rPr lang="es-MX" sz="2400" dirty="0" smtClean="0"/>
              <a:t>a los resultados</a:t>
            </a:r>
          </a:p>
        </p:txBody>
      </p:sp>
      <p:sp>
        <p:nvSpPr>
          <p:cNvPr id="2" name="1 Marcador de número de diapositiva"/>
          <p:cNvSpPr>
            <a:spLocks noGrp="1"/>
          </p:cNvSpPr>
          <p:nvPr>
            <p:ph type="sldNum" sz="quarter" idx="12"/>
          </p:nvPr>
        </p:nvSpPr>
        <p:spPr/>
        <p:txBody>
          <a:bodyPr/>
          <a:lstStyle/>
          <a:p>
            <a:fld id="{80D28CA3-A502-47FF-B72E-3EF38941908F}" type="slidenum">
              <a:rPr lang="es-MX" smtClean="0"/>
              <a:t>12</a:t>
            </a:fld>
            <a:endParaRPr lang="es-MX"/>
          </a:p>
        </p:txBody>
      </p:sp>
      <p:pic>
        <p:nvPicPr>
          <p:cNvPr id="7" name="6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2510780" cy="694471"/>
          </a:xfrm>
          <a:prstGeom prst="rect">
            <a:avLst/>
          </a:prstGeom>
          <a:effectLst>
            <a:outerShdw blurRad="50800" dist="38100" dir="2700000" algn="tl" rotWithShape="0">
              <a:prstClr val="black">
                <a:alpha val="40000"/>
              </a:prstClr>
            </a:outerShdw>
          </a:effectLst>
        </p:spPr>
      </p:pic>
      <p:pic>
        <p:nvPicPr>
          <p:cNvPr id="8" name="7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8184" y="116632"/>
            <a:ext cx="2592512" cy="976738"/>
          </a:xfrm>
          <a:prstGeom prst="rect">
            <a:avLst/>
          </a:prstGeom>
        </p:spPr>
      </p:pic>
    </p:spTree>
    <p:extLst>
      <p:ext uri="{BB962C8B-B14F-4D97-AF65-F5344CB8AC3E}">
        <p14:creationId xmlns:p14="http://schemas.microsoft.com/office/powerpoint/2010/main" val="9856295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2510780" cy="694471"/>
          </a:xfrm>
          <a:prstGeom prst="rect">
            <a:avLst/>
          </a:prstGeom>
          <a:effectLst>
            <a:outerShdw blurRad="50800" dist="38100" dir="2700000" algn="tl" rotWithShape="0">
              <a:prstClr val="black">
                <a:alpha val="40000"/>
              </a:prstClr>
            </a:outerShdw>
          </a:effectLst>
        </p:spPr>
      </p:pic>
      <p:sp>
        <p:nvSpPr>
          <p:cNvPr id="6" name="5 Rectángulo"/>
          <p:cNvSpPr/>
          <p:nvPr/>
        </p:nvSpPr>
        <p:spPr>
          <a:xfrm>
            <a:off x="5652120" y="5210036"/>
            <a:ext cx="2664296" cy="523220"/>
          </a:xfrm>
          <a:prstGeom prst="rect">
            <a:avLst/>
          </a:prstGeom>
        </p:spPr>
        <p:txBody>
          <a:bodyPr wrap="square">
            <a:spAutoFit/>
          </a:bodyPr>
          <a:lstStyle/>
          <a:p>
            <a:r>
              <a:rPr lang="es-MX" sz="2800" b="1" dirty="0" smtClean="0"/>
              <a:t>Muchas gracias </a:t>
            </a:r>
          </a:p>
        </p:txBody>
      </p:sp>
      <p:sp>
        <p:nvSpPr>
          <p:cNvPr id="2" name="1 Marcador de número de diapositiva"/>
          <p:cNvSpPr>
            <a:spLocks noGrp="1"/>
          </p:cNvSpPr>
          <p:nvPr>
            <p:ph type="sldNum" sz="quarter" idx="12"/>
          </p:nvPr>
        </p:nvSpPr>
        <p:spPr/>
        <p:txBody>
          <a:bodyPr/>
          <a:lstStyle/>
          <a:p>
            <a:fld id="{9FCA50BE-84BE-4F3C-9BB8-96D0A34E8F10}" type="slidenum">
              <a:rPr lang="es-MX" smtClean="0"/>
              <a:t>13</a:t>
            </a:fld>
            <a:endParaRPr lang="es-MX"/>
          </a:p>
        </p:txBody>
      </p:sp>
    </p:spTree>
    <p:extLst>
      <p:ext uri="{BB962C8B-B14F-4D97-AF65-F5344CB8AC3E}">
        <p14:creationId xmlns:p14="http://schemas.microsoft.com/office/powerpoint/2010/main" val="223250449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624</TotalTime>
  <Words>1618</Words>
  <Application>Microsoft Office PowerPoint</Application>
  <PresentationFormat>Presentación en pantalla (4:3)</PresentationFormat>
  <Paragraphs>263</Paragraphs>
  <Slides>13</Slides>
  <Notes>13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Arial</vt:lpstr>
      <vt:lpstr>Calibri</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IFE</dc:creator>
  <cp:lastModifiedBy>IFE</cp:lastModifiedBy>
  <cp:revision>83</cp:revision>
  <cp:lastPrinted>2015-05-15T01:20:43Z</cp:lastPrinted>
  <dcterms:created xsi:type="dcterms:W3CDTF">2015-04-22T23:02:20Z</dcterms:created>
  <dcterms:modified xsi:type="dcterms:W3CDTF">2015-05-24T21:21:15Z</dcterms:modified>
</cp:coreProperties>
</file>