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7"/>
  </p:notesMasterIdLst>
  <p:handoutMasterIdLst>
    <p:handoutMasterId r:id="rId28"/>
  </p:handoutMasterIdLst>
  <p:sldIdLst>
    <p:sldId id="338" r:id="rId2"/>
    <p:sldId id="297" r:id="rId3"/>
    <p:sldId id="302" r:id="rId4"/>
    <p:sldId id="340" r:id="rId5"/>
    <p:sldId id="375" r:id="rId6"/>
    <p:sldId id="376" r:id="rId7"/>
    <p:sldId id="377" r:id="rId8"/>
    <p:sldId id="382" r:id="rId9"/>
    <p:sldId id="383" r:id="rId10"/>
    <p:sldId id="364" r:id="rId11"/>
    <p:sldId id="355" r:id="rId12"/>
    <p:sldId id="356" r:id="rId13"/>
    <p:sldId id="357" r:id="rId14"/>
    <p:sldId id="360" r:id="rId15"/>
    <p:sldId id="361" r:id="rId16"/>
    <p:sldId id="366" r:id="rId17"/>
    <p:sldId id="381" r:id="rId18"/>
    <p:sldId id="385" r:id="rId19"/>
    <p:sldId id="386" r:id="rId20"/>
    <p:sldId id="387" r:id="rId21"/>
    <p:sldId id="384" r:id="rId22"/>
    <p:sldId id="388" r:id="rId23"/>
    <p:sldId id="389" r:id="rId24"/>
    <p:sldId id="390" r:id="rId25"/>
    <p:sldId id="378" r:id="rId26"/>
  </p:sldIdLst>
  <p:sldSz cx="9144000" cy="6858000" type="screen4x3"/>
  <p:notesSz cx="7010400" cy="92964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b="1" kern="1200">
        <a:solidFill>
          <a:srgbClr val="000000"/>
        </a:solidFill>
        <a:latin typeface="Arial Narrow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rgbClr val="000000"/>
        </a:solidFill>
        <a:latin typeface="Arial Narrow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rgbClr val="000000"/>
        </a:solidFill>
        <a:latin typeface="Arial Narrow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rgbClr val="000000"/>
        </a:solidFill>
        <a:latin typeface="Arial Narrow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rgbClr val="000000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rgbClr val="000000"/>
        </a:solidFill>
        <a:latin typeface="Arial Narrow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rgbClr val="000000"/>
        </a:solidFill>
        <a:latin typeface="Arial Narrow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rgbClr val="000000"/>
        </a:solidFill>
        <a:latin typeface="Arial Narrow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rgbClr val="000000"/>
        </a:solidFill>
        <a:latin typeface="Arial Narrow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lex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97246"/>
    <a:srgbClr val="990000"/>
    <a:srgbClr val="6F3917"/>
    <a:srgbClr val="814A21"/>
    <a:srgbClr val="744512"/>
    <a:srgbClr val="B8AB48"/>
    <a:srgbClr val="FBE9E9"/>
    <a:srgbClr val="ECBABA"/>
    <a:srgbClr val="F7D1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0" autoAdjust="0"/>
    <p:restoredTop sz="94512" autoAdjust="0"/>
  </p:normalViewPr>
  <p:slideViewPr>
    <p:cSldViewPr snapToGrid="0">
      <p:cViewPr varScale="1">
        <p:scale>
          <a:sx n="81" d="100"/>
          <a:sy n="81" d="100"/>
        </p:scale>
        <p:origin x="82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8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PARA EL SOSTENIMIENTO DE LAS ACTIVIDADES ORDINARIAS PERMANENTES</c:v>
                </c:pt>
              </c:strCache>
            </c:strRef>
          </c:tx>
          <c:spPr>
            <a:solidFill>
              <a:schemeClr val="accent4">
                <a:lumMod val="5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700">
                    <a:latin typeface="Arial Narrow" panose="020B0606020202030204" pitchFamily="34" charset="0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Hoja1!$A$2:$A$11</c:f>
              <c:strCache>
                <c:ptCount val="10"/>
                <c:pt idx="0">
                  <c:v>PARTIDO ACCIÓN NACIONAL</c:v>
                </c:pt>
                <c:pt idx="1">
                  <c:v>PARTIDO REVOLUCIONARIO INSTITUCIONAL</c:v>
                </c:pt>
                <c:pt idx="2">
                  <c:v>PARTIDO DE LA REVOLUCIÓN DEMOCRÁTICA</c:v>
                </c:pt>
                <c:pt idx="3">
                  <c:v>PARTIDO DEL TRABAJO</c:v>
                </c:pt>
                <c:pt idx="4">
                  <c:v>PARTIDO VERDE ECOLOGISTA DE MÉXICO</c:v>
                </c:pt>
                <c:pt idx="5">
                  <c:v>MOVIMIENTO CIUDADANO</c:v>
                </c:pt>
                <c:pt idx="6">
                  <c:v>NUEVA ALIANZA</c:v>
                </c:pt>
                <c:pt idx="7">
                  <c:v>MORENA</c:v>
                </c:pt>
                <c:pt idx="8">
                  <c:v>PARTIDO HUMANISTA</c:v>
                </c:pt>
                <c:pt idx="9">
                  <c:v>ENCUENTRO SOCIAL</c:v>
                </c:pt>
              </c:strCache>
            </c:strRef>
          </c:cat>
          <c:val>
            <c:numRef>
              <c:f>Hoja1!$B$2:$B$11</c:f>
              <c:numCache>
                <c:formatCode>"$"#,##0.00_);[Red]\("$"#,##0.00\)</c:formatCode>
                <c:ptCount val="10"/>
                <c:pt idx="0">
                  <c:v>858744885.30999994</c:v>
                </c:pt>
                <c:pt idx="1">
                  <c:v>1022421608.88</c:v>
                </c:pt>
                <c:pt idx="2">
                  <c:v>654649116.20000005</c:v>
                </c:pt>
                <c:pt idx="3">
                  <c:v>281955433.13</c:v>
                </c:pt>
                <c:pt idx="4">
                  <c:v>323233851.62</c:v>
                </c:pt>
                <c:pt idx="5">
                  <c:v>265912407.94</c:v>
                </c:pt>
                <c:pt idx="6">
                  <c:v>268055751.88</c:v>
                </c:pt>
                <c:pt idx="7">
                  <c:v>78190916.060000002</c:v>
                </c:pt>
                <c:pt idx="8">
                  <c:v>78190916.060000002</c:v>
                </c:pt>
                <c:pt idx="9">
                  <c:v>78190916.060000002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GASTOS DE CAMPAÑA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700">
                    <a:latin typeface="Arial Narrow" panose="020B0606020202030204" pitchFamily="34" charset="0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Hoja1!$A$2:$A$11</c:f>
              <c:strCache>
                <c:ptCount val="10"/>
                <c:pt idx="0">
                  <c:v>PARTIDO ACCIÓN NACIONAL</c:v>
                </c:pt>
                <c:pt idx="1">
                  <c:v>PARTIDO REVOLUCIONARIO INSTITUCIONAL</c:v>
                </c:pt>
                <c:pt idx="2">
                  <c:v>PARTIDO DE LA REVOLUCIÓN DEMOCRÁTICA</c:v>
                </c:pt>
                <c:pt idx="3">
                  <c:v>PARTIDO DEL TRABAJO</c:v>
                </c:pt>
                <c:pt idx="4">
                  <c:v>PARTIDO VERDE ECOLOGISTA DE MÉXICO</c:v>
                </c:pt>
                <c:pt idx="5">
                  <c:v>MOVIMIENTO CIUDADANO</c:v>
                </c:pt>
                <c:pt idx="6">
                  <c:v>NUEVA ALIANZA</c:v>
                </c:pt>
                <c:pt idx="7">
                  <c:v>MORENA</c:v>
                </c:pt>
                <c:pt idx="8">
                  <c:v>PARTIDO HUMANISTA</c:v>
                </c:pt>
                <c:pt idx="9">
                  <c:v>ENCUENTRO SOCIAL</c:v>
                </c:pt>
              </c:strCache>
            </c:strRef>
          </c:cat>
          <c:val>
            <c:numRef>
              <c:f>Hoja1!$C$2:$C$11</c:f>
              <c:numCache>
                <c:formatCode>"$"#,##0.00_);[Red]\("$"#,##0.00\)</c:formatCode>
                <c:ptCount val="10"/>
                <c:pt idx="0">
                  <c:v>257623465.59</c:v>
                </c:pt>
                <c:pt idx="1">
                  <c:v>306726482.66000003</c:v>
                </c:pt>
                <c:pt idx="2">
                  <c:v>196394734.86000001</c:v>
                </c:pt>
                <c:pt idx="3">
                  <c:v>84586629.939999998</c:v>
                </c:pt>
                <c:pt idx="4">
                  <c:v>96970155.489999995</c:v>
                </c:pt>
                <c:pt idx="5">
                  <c:v>79773722.379999995</c:v>
                </c:pt>
                <c:pt idx="6">
                  <c:v>80416725.560000002</c:v>
                </c:pt>
                <c:pt idx="7">
                  <c:v>23457274.82</c:v>
                </c:pt>
                <c:pt idx="8">
                  <c:v>23457274.82</c:v>
                </c:pt>
                <c:pt idx="9">
                  <c:v>23457274.82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ACTIVIDADES ESPECÍFICAS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700">
                    <a:latin typeface="Arial Narrow" panose="020B0606020202030204" pitchFamily="34" charset="0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Hoja1!$A$2:$A$11</c:f>
              <c:strCache>
                <c:ptCount val="10"/>
                <c:pt idx="0">
                  <c:v>PARTIDO ACCIÓN NACIONAL</c:v>
                </c:pt>
                <c:pt idx="1">
                  <c:v>PARTIDO REVOLUCIONARIO INSTITUCIONAL</c:v>
                </c:pt>
                <c:pt idx="2">
                  <c:v>PARTIDO DE LA REVOLUCIÓN DEMOCRÁTICA</c:v>
                </c:pt>
                <c:pt idx="3">
                  <c:v>PARTIDO DEL TRABAJO</c:v>
                </c:pt>
                <c:pt idx="4">
                  <c:v>PARTIDO VERDE ECOLOGISTA DE MÉXICO</c:v>
                </c:pt>
                <c:pt idx="5">
                  <c:v>MOVIMIENTO CIUDADANO</c:v>
                </c:pt>
                <c:pt idx="6">
                  <c:v>NUEVA ALIANZA</c:v>
                </c:pt>
                <c:pt idx="7">
                  <c:v>MORENA</c:v>
                </c:pt>
                <c:pt idx="8">
                  <c:v>PARTIDO HUMANISTA</c:v>
                </c:pt>
                <c:pt idx="9">
                  <c:v>ENCUENTRO SOCIAL</c:v>
                </c:pt>
              </c:strCache>
            </c:strRef>
          </c:cat>
          <c:val>
            <c:numRef>
              <c:f>Hoja1!$D$2:$D$11</c:f>
              <c:numCache>
                <c:formatCode>"$"#,##0.00_);[Red]\("$"#,##0.00\)</c:formatCode>
                <c:ptCount val="10"/>
                <c:pt idx="0">
                  <c:v>25898783.989999998</c:v>
                </c:pt>
                <c:pt idx="1">
                  <c:v>31122509.210000001</c:v>
                </c:pt>
                <c:pt idx="2">
                  <c:v>19385089.23</c:v>
                </c:pt>
                <c:pt idx="3">
                  <c:v>7490609.9900000002</c:v>
                </c:pt>
                <c:pt idx="4">
                  <c:v>8808006.3200000003</c:v>
                </c:pt>
                <c:pt idx="5">
                  <c:v>6978598.54</c:v>
                </c:pt>
                <c:pt idx="6">
                  <c:v>7047003.1399999997</c:v>
                </c:pt>
                <c:pt idx="7">
                  <c:v>3518591.22</c:v>
                </c:pt>
                <c:pt idx="8">
                  <c:v>3518591.22</c:v>
                </c:pt>
                <c:pt idx="9">
                  <c:v>3518591.22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554392624"/>
        <c:axId val="554399696"/>
      </c:barChart>
      <c:catAx>
        <c:axId val="554392624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700">
                <a:latin typeface="Arial Narrow" panose="020B0606020202030204" pitchFamily="34" charset="0"/>
              </a:defRPr>
            </a:pPr>
            <a:endParaRPr lang="es-MX"/>
          </a:p>
        </c:txPr>
        <c:crossAx val="554399696"/>
        <c:crosses val="autoZero"/>
        <c:auto val="1"/>
        <c:lblAlgn val="ctr"/>
        <c:lblOffset val="100"/>
        <c:noMultiLvlLbl val="0"/>
      </c:catAx>
      <c:valAx>
        <c:axId val="554399696"/>
        <c:scaling>
          <c:orientation val="minMax"/>
        </c:scaling>
        <c:delete val="0"/>
        <c:axPos val="b"/>
        <c:numFmt formatCode="&quot;$&quot;#,##0.00_);[Red]\(&quot;$&quot;#,##0.00\)" sourceLinked="1"/>
        <c:majorTickMark val="none"/>
        <c:minorTickMark val="none"/>
        <c:tickLblPos val="nextTo"/>
        <c:txPr>
          <a:bodyPr/>
          <a:lstStyle/>
          <a:p>
            <a:pPr>
              <a:defRPr sz="600">
                <a:latin typeface="Arial Narrow" panose="020B0606020202030204" pitchFamily="34" charset="0"/>
              </a:defRPr>
            </a:pPr>
            <a:endParaRPr lang="es-MX"/>
          </a:p>
        </c:txPr>
        <c:crossAx val="554392624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700" b="1">
              <a:latin typeface="Arial Narrow" panose="020B0606020202030204" pitchFamily="34" charset="0"/>
            </a:defRPr>
          </a:pPr>
          <a:endParaRPr lang="es-MX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MX" smtClean="0"/>
              <a:t>4,518 </a:t>
            </a:r>
            <a:r>
              <a:rPr lang="es-MX" dirty="0" smtClean="0"/>
              <a:t>candidatos registrados</a:t>
            </a:r>
            <a:endParaRPr lang="es-MX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MX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MX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Hoja1!$C$31:$C$32</c:f>
              <c:strCache>
                <c:ptCount val="2"/>
                <c:pt idx="0">
                  <c:v>Con síntesis curriculares</c:v>
                </c:pt>
                <c:pt idx="1">
                  <c:v>Sin síntesis curriculares</c:v>
                </c:pt>
              </c:strCache>
            </c:strRef>
          </c:cat>
          <c:val>
            <c:numRef>
              <c:f>Hoja1!$D$31:$D$32</c:f>
              <c:numCache>
                <c:formatCode>General</c:formatCode>
                <c:ptCount val="2"/>
                <c:pt idx="0">
                  <c:v>1120</c:v>
                </c:pt>
                <c:pt idx="1">
                  <c:v>3398</c:v>
                </c:pt>
              </c:numCache>
            </c:numRef>
          </c:val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spcBef>
                <a:spcPct val="50000"/>
              </a:spcBef>
              <a:defRPr sz="1200"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spcBef>
                <a:spcPct val="50000"/>
              </a:spcBef>
              <a:defRPr sz="1200"/>
            </a:lvl1pPr>
          </a:lstStyle>
          <a:p>
            <a:pPr>
              <a:defRPr/>
            </a:pPr>
            <a:fld id="{1C677246-B5EA-4167-9053-C5D8A64BA733}" type="datetimeFigureOut">
              <a:rPr lang="es-ES"/>
              <a:pPr>
                <a:defRPr/>
              </a:pPr>
              <a:t>18/05/2015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spcBef>
                <a:spcPct val="50000"/>
              </a:spcBef>
              <a:defRPr sz="1200"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spcBef>
                <a:spcPct val="50000"/>
              </a:spcBef>
              <a:defRPr sz="1200"/>
            </a:lvl1pPr>
          </a:lstStyle>
          <a:p>
            <a:pPr>
              <a:defRPr/>
            </a:pPr>
            <a:fld id="{502A35A9-D3E0-4467-965F-9D89297B5F15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977573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8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415790"/>
            <a:ext cx="5608320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3B3BA190-2F2A-4390-9564-9010AEDC1CED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357595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dirty="0" smtClean="0"/>
          </a:p>
        </p:txBody>
      </p:sp>
      <p:sp>
        <p:nvSpPr>
          <p:cNvPr id="2765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76BDBA-8B23-4488-AD28-139B2F2A76E0}" type="slidenum">
              <a:rPr lang="es-ES" smtClean="0"/>
              <a:pPr/>
              <a:t>1</a:t>
            </a:fld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38219489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  <p:sp>
        <p:nvSpPr>
          <p:cNvPr id="19459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2610F8-61B7-46A8-9394-2094B0718E45}" type="slidenum">
              <a:rPr lang="es-ES" smtClean="0"/>
              <a:pPr/>
              <a:t>2</a:t>
            </a:fld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41942844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8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  <p:sp>
        <p:nvSpPr>
          <p:cNvPr id="29699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F67C8F-BD1E-4448-8BF7-05097FEC643A}" type="slidenum">
              <a:rPr lang="es-ES" smtClean="0"/>
              <a:pPr/>
              <a:t>3</a:t>
            </a:fld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30183408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BBCAC2-8D52-40ED-9633-942BFD41E2FE}" type="slidenum">
              <a:rPr lang="es-MX" smtClean="0"/>
              <a:t>25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624958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/>
              <a:t>2008</a:t>
            </a: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s-ES" dirty="0"/>
          </a:p>
          <a:p>
            <a:pPr>
              <a:defRPr/>
            </a:pPr>
            <a:r>
              <a:rPr lang="es-ES" dirty="0"/>
              <a:t>Instituto Federal Electoral</a:t>
            </a:r>
          </a:p>
          <a:p>
            <a:pPr>
              <a:defRPr/>
            </a:pP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017D7F-4D0C-402D-AB70-27825E7F1B69}" type="slidenum">
              <a:rPr lang="es-ES"/>
              <a:pPr>
                <a:defRPr/>
              </a:pPr>
              <a:t>‹Nº›</a:t>
            </a:fld>
            <a:r>
              <a:rPr lang="es-ES" dirty="0"/>
              <a:t> </a:t>
            </a:r>
            <a:endParaRPr lang="es-E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/>
              <a:t>2008</a:t>
            </a: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s-ES" dirty="0"/>
          </a:p>
          <a:p>
            <a:pPr>
              <a:defRPr/>
            </a:pPr>
            <a:r>
              <a:rPr lang="es-ES" dirty="0"/>
              <a:t>Instituto Federal Electoral</a:t>
            </a:r>
          </a:p>
          <a:p>
            <a:pPr>
              <a:defRPr/>
            </a:pP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721C0C-0566-4C5E-9FC9-EFC27C0E17FB}" type="slidenum">
              <a:rPr lang="es-ES"/>
              <a:pPr>
                <a:defRPr/>
              </a:pPr>
              <a:t>‹Nº›</a:t>
            </a:fld>
            <a:r>
              <a:rPr lang="es-ES" dirty="0"/>
              <a:t> </a:t>
            </a:r>
            <a:endParaRPr lang="es-E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/>
              <a:t>2008</a:t>
            </a: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s-ES" dirty="0"/>
          </a:p>
          <a:p>
            <a:pPr>
              <a:defRPr/>
            </a:pPr>
            <a:r>
              <a:rPr lang="es-ES" dirty="0"/>
              <a:t>Instituto Federal Electoral</a:t>
            </a:r>
          </a:p>
          <a:p>
            <a:pPr>
              <a:defRPr/>
            </a:pP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759D06-B2E9-4A0A-A143-B311BE4533D2}" type="slidenum">
              <a:rPr lang="es-ES"/>
              <a:pPr>
                <a:defRPr/>
              </a:pPr>
              <a:t>‹Nº›</a:t>
            </a:fld>
            <a:r>
              <a:rPr lang="es-ES" dirty="0"/>
              <a:t> </a:t>
            </a:r>
            <a:endParaRPr lang="es-E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/>
              <a:t>2008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s-ES" dirty="0"/>
          </a:p>
          <a:p>
            <a:pPr>
              <a:defRPr/>
            </a:pPr>
            <a:r>
              <a:rPr lang="es-ES" dirty="0"/>
              <a:t>Instituto Federal Electoral</a:t>
            </a:r>
          </a:p>
          <a:p>
            <a:pPr>
              <a:defRPr/>
            </a:pPr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069FC3-A40D-4D9F-B5E7-8424381DCFB8}" type="slidenum">
              <a:rPr lang="es-ES"/>
              <a:pPr>
                <a:defRPr/>
              </a:pPr>
              <a:t>‹Nº›</a:t>
            </a:fld>
            <a:r>
              <a:rPr lang="es-ES" dirty="0"/>
              <a:t> </a:t>
            </a:r>
            <a:endParaRPr lang="es-E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/>
              <a:t>2008</a:t>
            </a: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s-ES" dirty="0"/>
          </a:p>
          <a:p>
            <a:pPr>
              <a:defRPr/>
            </a:pPr>
            <a:r>
              <a:rPr lang="es-ES" dirty="0"/>
              <a:t>Instituto Federal Electoral</a:t>
            </a:r>
          </a:p>
          <a:p>
            <a:pPr>
              <a:defRPr/>
            </a:pPr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E82FA-AE4E-4B37-B11D-E4C2B134CDA5}" type="slidenum">
              <a:rPr lang="es-ES"/>
              <a:pPr>
                <a:defRPr/>
              </a:pPr>
              <a:t>‹Nº›</a:t>
            </a:fld>
            <a:r>
              <a:rPr lang="es-ES" dirty="0"/>
              <a:t> </a:t>
            </a:r>
            <a:endParaRPr lang="es-E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/>
              <a:t>2008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s-ES" dirty="0"/>
          </a:p>
          <a:p>
            <a:pPr>
              <a:defRPr/>
            </a:pPr>
            <a:r>
              <a:rPr lang="es-ES" dirty="0"/>
              <a:t>Instituto Federal Electoral</a:t>
            </a:r>
          </a:p>
          <a:p>
            <a:pPr>
              <a:defRPr/>
            </a:pPr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4535A9-FEEE-4D96-B721-8F65A1FEB3FA}" type="slidenum">
              <a:rPr lang="es-ES"/>
              <a:pPr>
                <a:defRPr/>
              </a:pPr>
              <a:t>‹Nº›</a:t>
            </a:fld>
            <a:r>
              <a:rPr lang="es-ES" dirty="0"/>
              <a:t> </a:t>
            </a:r>
            <a:endParaRPr lang="es-E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/>
              <a:t>2008</a:t>
            </a: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s-ES" dirty="0"/>
          </a:p>
          <a:p>
            <a:pPr>
              <a:defRPr/>
            </a:pPr>
            <a:r>
              <a:rPr lang="es-ES" dirty="0"/>
              <a:t>Instituto Federal Electoral</a:t>
            </a:r>
          </a:p>
          <a:p>
            <a:pPr>
              <a:defRPr/>
            </a:pP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FFB63-E595-4880-9B8B-69F829B412EB}" type="slidenum">
              <a:rPr lang="es-ES"/>
              <a:pPr>
                <a:defRPr/>
              </a:pPr>
              <a:t>‹Nº›</a:t>
            </a:fld>
            <a:r>
              <a:rPr lang="es-ES" dirty="0"/>
              <a:t> </a:t>
            </a:r>
            <a:endParaRPr lang="es-E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/>
              <a:t>2008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s-ES" dirty="0"/>
          </a:p>
          <a:p>
            <a:pPr>
              <a:defRPr/>
            </a:pPr>
            <a:r>
              <a:rPr lang="es-ES" dirty="0"/>
              <a:t>Instituto Federal Electoral</a:t>
            </a:r>
          </a:p>
          <a:p>
            <a:pPr>
              <a:defRPr/>
            </a:pPr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95276-EE0E-477C-8C91-8440DD3DB82F}" type="slidenum">
              <a:rPr lang="es-ES"/>
              <a:pPr>
                <a:defRPr/>
              </a:pPr>
              <a:t>‹Nº›</a:t>
            </a:fld>
            <a:r>
              <a:rPr lang="es-ES" dirty="0"/>
              <a:t> </a:t>
            </a:r>
            <a:endParaRPr lang="es-E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/>
              <a:t>2008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s-ES" dirty="0"/>
          </a:p>
          <a:p>
            <a:pPr>
              <a:defRPr/>
            </a:pPr>
            <a:r>
              <a:rPr lang="es-ES" dirty="0"/>
              <a:t>Instituto Federal Electoral</a:t>
            </a:r>
          </a:p>
          <a:p>
            <a:pPr>
              <a:defRPr/>
            </a:pPr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09FE62-DEBD-4EA9-95D9-679B04881ECF}" type="slidenum">
              <a:rPr lang="es-ES"/>
              <a:pPr>
                <a:defRPr/>
              </a:pPr>
              <a:t>‹Nº›</a:t>
            </a:fld>
            <a:r>
              <a:rPr lang="es-ES" dirty="0"/>
              <a:t> </a:t>
            </a:r>
            <a:endParaRPr lang="es-E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/>
              <a:t>2008</a:t>
            </a: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s-ES" dirty="0"/>
          </a:p>
          <a:p>
            <a:pPr>
              <a:defRPr/>
            </a:pPr>
            <a:r>
              <a:rPr lang="es-ES" dirty="0"/>
              <a:t>Instituto Federal Electoral</a:t>
            </a:r>
          </a:p>
          <a:p>
            <a:pPr>
              <a:defRPr/>
            </a:pP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41B08D-5CD7-41BB-84A0-C831BF1F5E4F}" type="slidenum">
              <a:rPr lang="es-ES"/>
              <a:pPr>
                <a:defRPr/>
              </a:pPr>
              <a:t>‹Nº›</a:t>
            </a:fld>
            <a:r>
              <a:rPr lang="es-ES" dirty="0"/>
              <a:t> </a:t>
            </a:r>
            <a:endParaRPr lang="es-E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972300" y="76200"/>
            <a:ext cx="2171700" cy="604996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76200"/>
            <a:ext cx="6362700" cy="604996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/>
              <a:t>2008</a:t>
            </a: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s-ES" dirty="0"/>
          </a:p>
          <a:p>
            <a:pPr>
              <a:defRPr/>
            </a:pPr>
            <a:r>
              <a:rPr lang="es-ES" dirty="0"/>
              <a:t>Instituto Federal Electoral</a:t>
            </a:r>
          </a:p>
          <a:p>
            <a:pPr>
              <a:defRPr/>
            </a:pP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05C495-772E-4C0C-B4D8-91B7D1ED1F42}" type="slidenum">
              <a:rPr lang="es-ES"/>
              <a:pPr>
                <a:defRPr/>
              </a:pPr>
              <a:t>‹Nº›</a:t>
            </a:fld>
            <a:r>
              <a:rPr lang="es-ES" dirty="0"/>
              <a:t> </a:t>
            </a:r>
            <a:endParaRPr lang="es-E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76400" y="76200"/>
            <a:ext cx="7467600" cy="762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/>
              <a:t>2008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s-ES" dirty="0"/>
          </a:p>
          <a:p>
            <a:pPr>
              <a:defRPr/>
            </a:pPr>
            <a:r>
              <a:rPr lang="es-ES" dirty="0"/>
              <a:t>Instituto Federal Electoral</a:t>
            </a:r>
          </a:p>
          <a:p>
            <a:pPr>
              <a:defRPr/>
            </a:pPr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CF25F4-2665-43C0-BD39-1B8353BF8D12}" type="slidenum">
              <a:rPr lang="es-ES"/>
              <a:pPr>
                <a:defRPr/>
              </a:pPr>
              <a:t>‹Nº›</a:t>
            </a:fld>
            <a:r>
              <a:rPr lang="es-ES" dirty="0"/>
              <a:t> </a:t>
            </a:r>
            <a:endParaRPr lang="es-E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 l="1000" t="1000" r="80000" b="8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04025" y="6553200"/>
            <a:ext cx="21336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000" b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Eras Demi ITC" pitchFamily="34" charset="0"/>
              </a:defRPr>
            </a:lvl1pPr>
          </a:lstStyle>
          <a:p>
            <a:pPr>
              <a:defRPr/>
            </a:pPr>
            <a:r>
              <a:rPr lang="es-ES" dirty="0"/>
              <a:t>2008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6381750"/>
            <a:ext cx="2484438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000" b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Eras Demi ITC" pitchFamily="34" charset="0"/>
              </a:defRPr>
            </a:lvl1pPr>
          </a:lstStyle>
          <a:p>
            <a:pPr>
              <a:defRPr/>
            </a:pPr>
            <a:endParaRPr lang="es-ES" dirty="0"/>
          </a:p>
          <a:p>
            <a:pPr>
              <a:defRPr/>
            </a:pPr>
            <a:r>
              <a:rPr lang="es-ES" dirty="0"/>
              <a:t>Instituto Federal Electoral</a:t>
            </a:r>
          </a:p>
          <a:p>
            <a:pPr>
              <a:defRPr/>
            </a:pPr>
            <a:endParaRPr lang="es-ES" dirty="0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273800" y="6237288"/>
            <a:ext cx="2663825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000" b="0">
                <a:solidFill>
                  <a:schemeClr val="bg2"/>
                </a:solidFill>
                <a:latin typeface="Eras Demi ITC" pitchFamily="34" charset="0"/>
              </a:defRPr>
            </a:lvl1pPr>
          </a:lstStyle>
          <a:p>
            <a:pPr>
              <a:defRPr/>
            </a:pPr>
            <a:fld id="{0A5A68B3-7A9B-48BA-A2BB-C3778242C94B}" type="slidenum">
              <a:rPr lang="es-ES"/>
              <a:pPr>
                <a:defRPr/>
              </a:pPr>
              <a:t>‹Nº›</a:t>
            </a:fld>
            <a:r>
              <a:rPr lang="es-ES" dirty="0"/>
              <a:t> </a:t>
            </a:r>
            <a:endParaRPr lang="es-E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676400" y="76200"/>
            <a:ext cx="7467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Clic para editar estilo título patrón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26988" y="46720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ES_tradnl" b="0" dirty="0">
              <a:solidFill>
                <a:schemeClr val="tx1"/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ransition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7F003F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7F003F"/>
          </a:solidFill>
          <a:latin typeface="Century Gothic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7F003F"/>
          </a:solidFill>
          <a:latin typeface="Century Gothic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7F003F"/>
          </a:solidFill>
          <a:latin typeface="Century Gothic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7F003F"/>
          </a:solidFill>
          <a:latin typeface="Century Gothic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200" b="1">
          <a:solidFill>
            <a:srgbClr val="7F003F"/>
          </a:solidFill>
          <a:latin typeface="Century Gothic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200" b="1">
          <a:solidFill>
            <a:srgbClr val="7F003F"/>
          </a:solidFill>
          <a:latin typeface="Century Gothic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200" b="1">
          <a:solidFill>
            <a:srgbClr val="7F003F"/>
          </a:solidFill>
          <a:latin typeface="Century Gothic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200" b="1">
          <a:solidFill>
            <a:srgbClr val="7F003F"/>
          </a:solidFill>
          <a:latin typeface="Century Gothic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5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 3" pitchFamily="18" charset="2"/>
        <a:buChar char="w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 2" pitchFamily="18" charset="2"/>
        <a:buChar char="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©"/>
        <a:defRPr sz="1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©"/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©"/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©"/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©"/>
        <a:defRPr sz="14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23 CuadroTexto"/>
          <p:cNvSpPr txBox="1"/>
          <p:nvPr/>
        </p:nvSpPr>
        <p:spPr>
          <a:xfrm>
            <a:off x="761971" y="4452283"/>
            <a:ext cx="8001056" cy="135421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s-ES" sz="2100" b="1" dirty="0" smtClean="0">
                <a:latin typeface="+mj-lt"/>
              </a:rPr>
              <a:t>Director</a:t>
            </a:r>
            <a:r>
              <a:rPr lang="es-ES" sz="2100" b="1" dirty="0" smtClean="0">
                <a:latin typeface="Calibri" pitchFamily="34" charset="0"/>
              </a:rPr>
              <a:t> Ejecutivo de Prerrogativas y Partidos Políticos</a:t>
            </a:r>
          </a:p>
          <a:p>
            <a:pPr algn="ctr"/>
            <a:r>
              <a:rPr lang="es-ES" sz="2100" dirty="0" smtClean="0">
                <a:latin typeface="Calibri" pitchFamily="34" charset="0"/>
              </a:rPr>
              <a:t>Del Instituto Nacional Electoral</a:t>
            </a:r>
            <a:endParaRPr lang="es-ES" sz="2100" b="1" dirty="0" smtClean="0">
              <a:latin typeface="Calibri" pitchFamily="34" charset="0"/>
            </a:endParaRPr>
          </a:p>
          <a:p>
            <a:pPr algn="ctr"/>
            <a:endParaRPr lang="es-ES" sz="2000" b="1" dirty="0" smtClean="0">
              <a:latin typeface="Calibri" pitchFamily="34" charset="0"/>
            </a:endParaRPr>
          </a:p>
          <a:p>
            <a:pPr algn="r"/>
            <a:r>
              <a:rPr lang="es-ES" sz="2000" b="1" dirty="0" smtClean="0">
                <a:latin typeface="Calibri" pitchFamily="34" charset="0"/>
              </a:rPr>
              <a:t>Mayo 2015</a:t>
            </a:r>
            <a:endParaRPr lang="es-MX" b="1" dirty="0" smtClean="0">
              <a:latin typeface="Calibri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1594261" y="3789261"/>
            <a:ext cx="6115792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MX" sz="2700" i="1" dirty="0" smtClean="0">
                <a:latin typeface="+mj-lt"/>
              </a:rPr>
              <a:t>Mtro. Patricio </a:t>
            </a:r>
            <a:r>
              <a:rPr lang="es-MX" sz="2700" i="1" dirty="0" err="1" smtClean="0">
                <a:latin typeface="+mj-lt"/>
              </a:rPr>
              <a:t>Ballados</a:t>
            </a:r>
            <a:r>
              <a:rPr lang="es-MX" sz="2700" i="1" dirty="0" smtClean="0">
                <a:latin typeface="+mj-lt"/>
              </a:rPr>
              <a:t> Villagómez</a:t>
            </a:r>
          </a:p>
          <a:p>
            <a:pPr algn="ctr"/>
            <a:endParaRPr lang="es-MX" sz="2700" i="1" dirty="0" smtClean="0">
              <a:latin typeface="+mj-lt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402772" y="1516112"/>
            <a:ext cx="6498771" cy="170816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  <a:defRPr/>
            </a:pPr>
            <a:r>
              <a:rPr lang="es-ES" sz="35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Prerrogativas de partidos políticos y candidatos independientes</a:t>
            </a:r>
            <a:endParaRPr lang="es-ES" sz="35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20 Grupo"/>
          <p:cNvGrpSpPr>
            <a:grpSpLocks/>
          </p:cNvGrpSpPr>
          <p:nvPr/>
        </p:nvGrpSpPr>
        <p:grpSpPr bwMode="auto">
          <a:xfrm>
            <a:off x="0" y="3416300"/>
            <a:ext cx="9144000" cy="3441700"/>
            <a:chOff x="0" y="3416300"/>
            <a:chExt cx="9144000" cy="3441700"/>
          </a:xfrm>
        </p:grpSpPr>
        <p:sp>
          <p:nvSpPr>
            <p:cNvPr id="70" name="21 Rectángulo"/>
            <p:cNvSpPr>
              <a:spLocks noChangeArrowheads="1"/>
            </p:cNvSpPr>
            <p:nvPr/>
          </p:nvSpPr>
          <p:spPr bwMode="auto">
            <a:xfrm>
              <a:off x="228600" y="3416300"/>
              <a:ext cx="8902700" cy="342900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s-MX"/>
            </a:p>
          </p:txBody>
        </p:sp>
        <p:pic>
          <p:nvPicPr>
            <p:cNvPr id="71" name="70 Imagen" descr="hough_waves31.jpg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 t="7031" b="23301"/>
            <a:stretch>
              <a:fillRect/>
            </a:stretch>
          </p:blipFill>
          <p:spPr>
            <a:xfrm>
              <a:off x="0" y="5854700"/>
              <a:ext cx="9144000" cy="1003300"/>
            </a:xfrm>
            <a:prstGeom prst="ellipse">
              <a:avLst/>
            </a:prstGeom>
            <a:ln>
              <a:solidFill>
                <a:schemeClr val="bg1"/>
              </a:solidFill>
            </a:ln>
            <a:effectLst>
              <a:softEdge rad="112500"/>
            </a:effectLst>
          </p:spPr>
        </p:pic>
      </p:grpSp>
      <p:pic>
        <p:nvPicPr>
          <p:cNvPr id="23" name="22 Imagen" descr="hough_waves31.jpg"/>
          <p:cNvPicPr>
            <a:picLocks noChangeAspect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t="7031" b="23301"/>
          <a:stretch>
            <a:fillRect/>
          </a:stretch>
        </p:blipFill>
        <p:spPr>
          <a:xfrm>
            <a:off x="0" y="5854700"/>
            <a:ext cx="9144000" cy="1003300"/>
          </a:xfrm>
          <a:prstGeom prst="ellipse">
            <a:avLst/>
          </a:prstGeom>
          <a:ln>
            <a:solidFill>
              <a:schemeClr val="bg1"/>
            </a:solidFill>
          </a:ln>
          <a:effectLst>
            <a:softEdge rad="112500"/>
          </a:effectLst>
        </p:spPr>
      </p:pic>
      <p:sp>
        <p:nvSpPr>
          <p:cNvPr id="25" name="1 Título"/>
          <p:cNvSpPr txBox="1">
            <a:spLocks/>
          </p:cNvSpPr>
          <p:nvPr/>
        </p:nvSpPr>
        <p:spPr bwMode="auto">
          <a:xfrm>
            <a:off x="5685912" y="616511"/>
            <a:ext cx="3311332" cy="66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500" spc="300" dirty="0" smtClean="0">
                <a:solidFill>
                  <a:schemeClr val="accent1">
                    <a:lumMod val="50000"/>
                  </a:schemeClr>
                </a:solidFill>
                <a:effectLst>
                  <a:innerShdw blurRad="63500" dist="50800">
                    <a:srgbClr val="000000">
                      <a:alpha val="50000"/>
                    </a:srgbClr>
                  </a:innerShdw>
                </a:effectLst>
                <a:latin typeface="+mj-lt"/>
                <a:cs typeface="Calibri"/>
              </a:rPr>
              <a:t>Contenido</a:t>
            </a:r>
            <a:endParaRPr lang="es-MX" sz="3500" spc="300" dirty="0">
              <a:solidFill>
                <a:schemeClr val="accent1">
                  <a:lumMod val="50000"/>
                </a:schemeClr>
              </a:solidFill>
              <a:effectLst>
                <a:innerShdw blurRad="63500" dist="50800">
                  <a:srgbClr val="000000">
                    <a:alpha val="50000"/>
                  </a:srgbClr>
                </a:innerShdw>
              </a:effectLst>
              <a:latin typeface="+mj-lt"/>
              <a:cs typeface="Calibri"/>
            </a:endParaRPr>
          </a:p>
        </p:txBody>
      </p:sp>
      <p:sp>
        <p:nvSpPr>
          <p:cNvPr id="26" name="2 Marcador de contenido"/>
          <p:cNvSpPr txBox="1">
            <a:spLocks/>
          </p:cNvSpPr>
          <p:nvPr/>
        </p:nvSpPr>
        <p:spPr bwMode="auto">
          <a:xfrm>
            <a:off x="997615" y="2100813"/>
            <a:ext cx="6831455" cy="620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457200" marR="0" lvl="0" indent="-457200" defTabSz="914400" rtl="0" eaLnBrk="0" fontAlgn="base" latinLnBrk="0" hangingPunct="0">
              <a:lnSpc>
                <a:spcPct val="150000"/>
              </a:lnSpc>
              <a:spcBef>
                <a:spcPts val="1000"/>
              </a:spcBef>
              <a:spcAft>
                <a:spcPct val="0"/>
              </a:spcAft>
              <a:buClr>
                <a:srgbClr val="800000"/>
              </a:buClr>
              <a:buSzPct val="100000"/>
              <a:tabLst/>
              <a:defRPr/>
            </a:pPr>
            <a:r>
              <a:rPr lang="es-MX" sz="2000" kern="0" dirty="0" smtClean="0">
                <a:solidFill>
                  <a:schemeClr val="tx1"/>
                </a:solidFill>
                <a:effectLst>
                  <a:outerShdw blurRad="60007" dist="200025" dir="15000000" sy="30000" kx="-1800000" algn="bl">
                    <a:srgbClr val="000000">
                      <a:alpha val="32000"/>
                    </a:srgbClr>
                  </a:outerShdw>
                </a:effectLst>
                <a:latin typeface="+mj-lt"/>
              </a:rPr>
              <a:t>Aspectos Generales de los Partidos Políticos</a:t>
            </a:r>
            <a:endParaRPr lang="es-MX" sz="2000" kern="0" dirty="0">
              <a:solidFill>
                <a:schemeClr val="tx1"/>
              </a:solidFill>
              <a:effectLst>
                <a:outerShdw blurRad="60007" dist="200025" dir="15000000" sy="30000" kx="-1800000" algn="bl">
                  <a:srgbClr val="000000">
                    <a:alpha val="32000"/>
                  </a:srgbClr>
                </a:outerShdw>
              </a:effectLst>
              <a:latin typeface="+mj-lt"/>
            </a:endParaRPr>
          </a:p>
          <a:p>
            <a:pPr marL="457200" marR="0" lvl="0" indent="-457200" defTabSz="914400" rtl="0" eaLnBrk="0" fontAlgn="base" latinLnBrk="0" hangingPunct="0">
              <a:lnSpc>
                <a:spcPct val="150000"/>
              </a:lnSpc>
              <a:spcBef>
                <a:spcPts val="1000"/>
              </a:spcBef>
              <a:spcAft>
                <a:spcPct val="0"/>
              </a:spcAft>
              <a:buClr>
                <a:srgbClr val="800000"/>
              </a:buClr>
              <a:buSzPct val="100000"/>
              <a:tabLst/>
              <a:defRPr/>
            </a:pPr>
            <a:r>
              <a:rPr kumimoji="0" lang="es-MX" sz="20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</a:rPr>
              <a:t>	</a:t>
            </a:r>
            <a:endParaRPr kumimoji="0" lang="es-MX" sz="200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</a:endParaRPr>
          </a:p>
        </p:txBody>
      </p:sp>
      <p:grpSp>
        <p:nvGrpSpPr>
          <p:cNvPr id="54" name="Group 16"/>
          <p:cNvGrpSpPr/>
          <p:nvPr/>
        </p:nvGrpSpPr>
        <p:grpSpPr>
          <a:xfrm>
            <a:off x="622296" y="2200658"/>
            <a:ext cx="286005" cy="295010"/>
            <a:chOff x="518905" y="1474689"/>
            <a:chExt cx="368696" cy="461665"/>
          </a:xfrm>
        </p:grpSpPr>
        <p:sp>
          <p:nvSpPr>
            <p:cNvPr id="55" name="Oval 14"/>
            <p:cNvSpPr/>
            <p:nvPr/>
          </p:nvSpPr>
          <p:spPr bwMode="auto">
            <a:xfrm>
              <a:off x="518905" y="1583928"/>
              <a:ext cx="368696" cy="341364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_tradnl" sz="1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56" name="TextBox 15"/>
            <p:cNvSpPr txBox="1"/>
            <p:nvPr/>
          </p:nvSpPr>
          <p:spPr>
            <a:xfrm>
              <a:off x="546248" y="1474689"/>
              <a:ext cx="1666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s-ES_tradnl" sz="2400" dirty="0">
                <a:solidFill>
                  <a:schemeClr val="bg1"/>
                </a:solidFill>
                <a:latin typeface="Calibri"/>
                <a:cs typeface="Calibri"/>
              </a:endParaRPr>
            </a:p>
          </p:txBody>
        </p:sp>
      </p:grpSp>
      <p:sp>
        <p:nvSpPr>
          <p:cNvPr id="31" name="2 Marcador de contenido"/>
          <p:cNvSpPr txBox="1">
            <a:spLocks/>
          </p:cNvSpPr>
          <p:nvPr/>
        </p:nvSpPr>
        <p:spPr bwMode="auto">
          <a:xfrm>
            <a:off x="1243799" y="2698687"/>
            <a:ext cx="6831455" cy="620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457200" marR="0" lvl="0" indent="-457200" defTabSz="914400" rtl="0" eaLnBrk="0" fontAlgn="base" latinLnBrk="0" hangingPunct="0">
              <a:lnSpc>
                <a:spcPct val="150000"/>
              </a:lnSpc>
              <a:spcBef>
                <a:spcPts val="1000"/>
              </a:spcBef>
              <a:spcAft>
                <a:spcPct val="0"/>
              </a:spcAft>
              <a:buClr>
                <a:srgbClr val="800000"/>
              </a:buClr>
              <a:buSzPct val="100000"/>
              <a:tabLst/>
              <a:defRPr/>
            </a:pPr>
            <a:r>
              <a:rPr lang="es-MX" sz="2000" kern="0" dirty="0" smtClean="0">
                <a:solidFill>
                  <a:schemeClr val="tx1"/>
                </a:solidFill>
                <a:effectLst>
                  <a:outerShdw blurRad="60007" dist="200025" dir="15000000" sy="30000" kx="-1800000" algn="bl">
                    <a:srgbClr val="000000">
                      <a:alpha val="32000"/>
                    </a:srgbClr>
                  </a:outerShdw>
                </a:effectLst>
                <a:latin typeface="+mj-lt"/>
              </a:rPr>
              <a:t>Prerrogativas</a:t>
            </a:r>
            <a:endParaRPr lang="es-MX" sz="2000" kern="0" dirty="0">
              <a:solidFill>
                <a:schemeClr val="tx1"/>
              </a:solidFill>
              <a:effectLst>
                <a:outerShdw blurRad="60007" dist="200025" dir="15000000" sy="30000" kx="-1800000" algn="bl">
                  <a:srgbClr val="000000">
                    <a:alpha val="32000"/>
                  </a:srgbClr>
                </a:outerShdw>
              </a:effectLst>
              <a:latin typeface="+mj-lt"/>
            </a:endParaRPr>
          </a:p>
          <a:p>
            <a:pPr marL="457200" marR="0" lvl="0" indent="-457200" defTabSz="914400" rtl="0" eaLnBrk="0" fontAlgn="base" latinLnBrk="0" hangingPunct="0">
              <a:lnSpc>
                <a:spcPct val="150000"/>
              </a:lnSpc>
              <a:spcBef>
                <a:spcPts val="1000"/>
              </a:spcBef>
              <a:spcAft>
                <a:spcPct val="0"/>
              </a:spcAft>
              <a:buClr>
                <a:srgbClr val="800000"/>
              </a:buClr>
              <a:buSzPct val="100000"/>
              <a:tabLst/>
              <a:defRPr/>
            </a:pPr>
            <a:r>
              <a:rPr kumimoji="0" lang="es-MX" sz="20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</a:rPr>
              <a:t>	</a:t>
            </a:r>
            <a:endParaRPr kumimoji="0" lang="es-MX" sz="200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</a:endParaRPr>
          </a:p>
        </p:txBody>
      </p:sp>
      <p:grpSp>
        <p:nvGrpSpPr>
          <p:cNvPr id="32" name="Group 16"/>
          <p:cNvGrpSpPr/>
          <p:nvPr/>
        </p:nvGrpSpPr>
        <p:grpSpPr>
          <a:xfrm>
            <a:off x="868480" y="2807959"/>
            <a:ext cx="286005" cy="295010"/>
            <a:chOff x="518905" y="1474689"/>
            <a:chExt cx="368696" cy="461665"/>
          </a:xfrm>
        </p:grpSpPr>
        <p:sp>
          <p:nvSpPr>
            <p:cNvPr id="33" name="Oval 14"/>
            <p:cNvSpPr/>
            <p:nvPr/>
          </p:nvSpPr>
          <p:spPr bwMode="auto">
            <a:xfrm>
              <a:off x="518905" y="1583928"/>
              <a:ext cx="368696" cy="341364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_tradnl" sz="1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35" name="TextBox 15"/>
            <p:cNvSpPr txBox="1"/>
            <p:nvPr/>
          </p:nvSpPr>
          <p:spPr>
            <a:xfrm>
              <a:off x="546248" y="1474689"/>
              <a:ext cx="1666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s-ES_tradnl" sz="2400" dirty="0">
                <a:solidFill>
                  <a:schemeClr val="bg1"/>
                </a:solidFill>
                <a:latin typeface="Calibri"/>
                <a:cs typeface="Calibri"/>
              </a:endParaRPr>
            </a:p>
          </p:txBody>
        </p:sp>
      </p:grpSp>
      <p:sp>
        <p:nvSpPr>
          <p:cNvPr id="36" name="2 Marcador de contenido"/>
          <p:cNvSpPr txBox="1">
            <a:spLocks/>
          </p:cNvSpPr>
          <p:nvPr/>
        </p:nvSpPr>
        <p:spPr bwMode="auto">
          <a:xfrm>
            <a:off x="1534784" y="3163878"/>
            <a:ext cx="6831455" cy="620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457200" marR="0" lvl="0" indent="-457200" defTabSz="914400" rtl="0" eaLnBrk="0" fontAlgn="base" latinLnBrk="0" hangingPunct="0">
              <a:lnSpc>
                <a:spcPct val="150000"/>
              </a:lnSpc>
              <a:spcBef>
                <a:spcPts val="1000"/>
              </a:spcBef>
              <a:spcAft>
                <a:spcPct val="0"/>
              </a:spcAft>
              <a:buClr>
                <a:srgbClr val="800000"/>
              </a:buClr>
              <a:buSzPct val="100000"/>
              <a:tabLst/>
              <a:defRPr/>
            </a:pPr>
            <a:r>
              <a:rPr lang="es-MX" sz="2000" kern="0" dirty="0" smtClean="0">
                <a:solidFill>
                  <a:schemeClr val="tx1"/>
                </a:solidFill>
                <a:effectLst>
                  <a:outerShdw blurRad="60007" dist="200025" dir="15000000" sy="30000" kx="-1800000" algn="bl">
                    <a:srgbClr val="000000">
                      <a:alpha val="32000"/>
                    </a:srgbClr>
                  </a:outerShdw>
                </a:effectLst>
                <a:latin typeface="+mj-lt"/>
              </a:rPr>
              <a:t>Candidatos Independientes</a:t>
            </a:r>
            <a:endParaRPr lang="es-MX" sz="2000" kern="0" dirty="0">
              <a:solidFill>
                <a:schemeClr val="tx1"/>
              </a:solidFill>
              <a:effectLst>
                <a:outerShdw blurRad="60007" dist="200025" dir="15000000" sy="30000" kx="-1800000" algn="bl">
                  <a:srgbClr val="000000">
                    <a:alpha val="32000"/>
                  </a:srgbClr>
                </a:outerShdw>
              </a:effectLst>
              <a:latin typeface="+mj-lt"/>
            </a:endParaRPr>
          </a:p>
          <a:p>
            <a:pPr marL="457200" marR="0" lvl="0" indent="-457200" defTabSz="914400" rtl="0" eaLnBrk="0" fontAlgn="base" latinLnBrk="0" hangingPunct="0">
              <a:lnSpc>
                <a:spcPct val="150000"/>
              </a:lnSpc>
              <a:spcBef>
                <a:spcPts val="1000"/>
              </a:spcBef>
              <a:spcAft>
                <a:spcPct val="0"/>
              </a:spcAft>
              <a:buClr>
                <a:srgbClr val="800000"/>
              </a:buClr>
              <a:buSzPct val="100000"/>
              <a:tabLst/>
              <a:defRPr/>
            </a:pPr>
            <a:r>
              <a:rPr kumimoji="0" lang="es-MX" sz="20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</a:rPr>
              <a:t>	</a:t>
            </a:r>
            <a:endParaRPr kumimoji="0" lang="es-MX" sz="200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</a:endParaRPr>
          </a:p>
        </p:txBody>
      </p:sp>
      <p:grpSp>
        <p:nvGrpSpPr>
          <p:cNvPr id="37" name="Group 16"/>
          <p:cNvGrpSpPr/>
          <p:nvPr/>
        </p:nvGrpSpPr>
        <p:grpSpPr>
          <a:xfrm>
            <a:off x="1138109" y="3290898"/>
            <a:ext cx="286005" cy="295010"/>
            <a:chOff x="518905" y="1474689"/>
            <a:chExt cx="368696" cy="461665"/>
          </a:xfrm>
        </p:grpSpPr>
        <p:sp>
          <p:nvSpPr>
            <p:cNvPr id="39" name="Oval 14"/>
            <p:cNvSpPr/>
            <p:nvPr/>
          </p:nvSpPr>
          <p:spPr bwMode="auto">
            <a:xfrm>
              <a:off x="518905" y="1583928"/>
              <a:ext cx="368696" cy="341364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_tradnl" sz="1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40" name="TextBox 15"/>
            <p:cNvSpPr txBox="1"/>
            <p:nvPr/>
          </p:nvSpPr>
          <p:spPr>
            <a:xfrm>
              <a:off x="546248" y="1474689"/>
              <a:ext cx="1666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s-ES_tradnl" sz="2400" dirty="0">
                <a:solidFill>
                  <a:schemeClr val="bg1"/>
                </a:solidFill>
                <a:latin typeface="Calibri"/>
                <a:cs typeface="Calibri"/>
              </a:endParaRPr>
            </a:p>
          </p:txBody>
        </p:sp>
      </p:grpSp>
      <p:sp>
        <p:nvSpPr>
          <p:cNvPr id="41" name="2 Marcador de contenido"/>
          <p:cNvSpPr txBox="1">
            <a:spLocks/>
          </p:cNvSpPr>
          <p:nvPr/>
        </p:nvSpPr>
        <p:spPr bwMode="auto">
          <a:xfrm>
            <a:off x="1747889" y="3699978"/>
            <a:ext cx="6831455" cy="620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457200" marR="0" lvl="0" indent="-457200" defTabSz="914400" rtl="0" eaLnBrk="0" fontAlgn="base" latinLnBrk="0" hangingPunct="0">
              <a:lnSpc>
                <a:spcPct val="150000"/>
              </a:lnSpc>
              <a:spcBef>
                <a:spcPts val="1000"/>
              </a:spcBef>
              <a:spcAft>
                <a:spcPct val="0"/>
              </a:spcAft>
              <a:buClr>
                <a:srgbClr val="800000"/>
              </a:buClr>
              <a:buSzPct val="100000"/>
              <a:tabLst/>
              <a:defRPr/>
            </a:pPr>
            <a:r>
              <a:rPr lang="es-MX" sz="2000" kern="0" dirty="0" smtClean="0">
                <a:solidFill>
                  <a:schemeClr val="tx1"/>
                </a:solidFill>
                <a:effectLst>
                  <a:outerShdw blurRad="60007" dist="200025" dir="15000000" sy="30000" kx="-1800000" algn="bl">
                    <a:srgbClr val="000000">
                      <a:alpha val="32000"/>
                    </a:srgbClr>
                  </a:outerShdw>
                </a:effectLst>
                <a:latin typeface="+mj-lt"/>
              </a:rPr>
              <a:t>Modelo de Comunicación Política</a:t>
            </a:r>
            <a:endParaRPr lang="es-MX" sz="2000" kern="0" dirty="0">
              <a:solidFill>
                <a:schemeClr val="tx1"/>
              </a:solidFill>
              <a:effectLst>
                <a:outerShdw blurRad="60007" dist="200025" dir="15000000" sy="30000" kx="-1800000" algn="bl">
                  <a:srgbClr val="000000">
                    <a:alpha val="32000"/>
                  </a:srgbClr>
                </a:outerShdw>
              </a:effectLst>
              <a:latin typeface="+mj-lt"/>
            </a:endParaRPr>
          </a:p>
          <a:p>
            <a:pPr marL="457200" marR="0" lvl="0" indent="-457200" defTabSz="914400" rtl="0" eaLnBrk="0" fontAlgn="base" latinLnBrk="0" hangingPunct="0">
              <a:lnSpc>
                <a:spcPct val="150000"/>
              </a:lnSpc>
              <a:spcBef>
                <a:spcPts val="1000"/>
              </a:spcBef>
              <a:spcAft>
                <a:spcPct val="0"/>
              </a:spcAft>
              <a:buClr>
                <a:srgbClr val="800000"/>
              </a:buClr>
              <a:buSzPct val="100000"/>
              <a:tabLst/>
              <a:defRPr/>
            </a:pPr>
            <a:r>
              <a:rPr kumimoji="0" lang="es-MX" sz="20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</a:rPr>
              <a:t>	</a:t>
            </a:r>
            <a:endParaRPr kumimoji="0" lang="es-MX" sz="200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</a:endParaRPr>
          </a:p>
        </p:txBody>
      </p:sp>
      <p:grpSp>
        <p:nvGrpSpPr>
          <p:cNvPr id="43" name="Group 16"/>
          <p:cNvGrpSpPr/>
          <p:nvPr/>
        </p:nvGrpSpPr>
        <p:grpSpPr>
          <a:xfrm>
            <a:off x="1372570" y="3799823"/>
            <a:ext cx="286005" cy="295010"/>
            <a:chOff x="518905" y="1474689"/>
            <a:chExt cx="368696" cy="461665"/>
          </a:xfrm>
        </p:grpSpPr>
        <p:sp>
          <p:nvSpPr>
            <p:cNvPr id="44" name="Oval 14"/>
            <p:cNvSpPr/>
            <p:nvPr/>
          </p:nvSpPr>
          <p:spPr bwMode="auto">
            <a:xfrm>
              <a:off x="518905" y="1583928"/>
              <a:ext cx="368696" cy="341364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_tradnl" sz="1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45" name="TextBox 15"/>
            <p:cNvSpPr txBox="1"/>
            <p:nvPr/>
          </p:nvSpPr>
          <p:spPr>
            <a:xfrm>
              <a:off x="546248" y="1474689"/>
              <a:ext cx="1666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s-ES_tradnl" sz="2400" dirty="0">
                <a:solidFill>
                  <a:schemeClr val="bg1"/>
                </a:solidFill>
                <a:latin typeface="Calibri"/>
                <a:cs typeface="Calibri"/>
              </a:endParaRPr>
            </a:p>
          </p:txBody>
        </p:sp>
      </p:grpSp>
      <p:sp>
        <p:nvSpPr>
          <p:cNvPr id="46" name="2 Marcador de contenido"/>
          <p:cNvSpPr txBox="1">
            <a:spLocks/>
          </p:cNvSpPr>
          <p:nvPr/>
        </p:nvSpPr>
        <p:spPr bwMode="auto">
          <a:xfrm>
            <a:off x="2017519" y="4197180"/>
            <a:ext cx="6831455" cy="620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457200" marR="0" lvl="0" indent="-457200" defTabSz="914400" rtl="0" eaLnBrk="0" fontAlgn="base" latinLnBrk="0" hangingPunct="0">
              <a:lnSpc>
                <a:spcPct val="150000"/>
              </a:lnSpc>
              <a:spcBef>
                <a:spcPts val="1000"/>
              </a:spcBef>
              <a:spcAft>
                <a:spcPct val="0"/>
              </a:spcAft>
              <a:buClr>
                <a:srgbClr val="800000"/>
              </a:buClr>
              <a:buSzPct val="100000"/>
              <a:tabLst/>
              <a:defRPr/>
            </a:pPr>
            <a:r>
              <a:rPr lang="es-MX" sz="2000" kern="0" dirty="0" smtClean="0">
                <a:solidFill>
                  <a:schemeClr val="tx1"/>
                </a:solidFill>
                <a:effectLst>
                  <a:outerShdw blurRad="60007" dist="200025" dir="15000000" sy="30000" kx="-1800000" algn="bl">
                    <a:srgbClr val="000000">
                      <a:alpha val="32000"/>
                    </a:srgbClr>
                  </a:outerShdw>
                </a:effectLst>
                <a:latin typeface="+mj-lt"/>
              </a:rPr>
              <a:t>Retos del PEF 2014-2015</a:t>
            </a:r>
            <a:endParaRPr lang="es-MX" sz="2000" kern="0" dirty="0">
              <a:solidFill>
                <a:schemeClr val="tx1"/>
              </a:solidFill>
              <a:effectLst>
                <a:outerShdw blurRad="60007" dist="200025" dir="15000000" sy="30000" kx="-1800000" algn="bl">
                  <a:srgbClr val="000000">
                    <a:alpha val="32000"/>
                  </a:srgbClr>
                </a:outerShdw>
              </a:effectLst>
              <a:latin typeface="+mj-lt"/>
            </a:endParaRPr>
          </a:p>
          <a:p>
            <a:pPr marL="457200" marR="0" lvl="0" indent="-457200" defTabSz="914400" rtl="0" eaLnBrk="0" fontAlgn="base" latinLnBrk="0" hangingPunct="0">
              <a:lnSpc>
                <a:spcPct val="150000"/>
              </a:lnSpc>
              <a:spcBef>
                <a:spcPts val="1000"/>
              </a:spcBef>
              <a:spcAft>
                <a:spcPct val="0"/>
              </a:spcAft>
              <a:buClr>
                <a:srgbClr val="800000"/>
              </a:buClr>
              <a:buSzPct val="100000"/>
              <a:tabLst/>
              <a:defRPr/>
            </a:pPr>
            <a:r>
              <a:rPr kumimoji="0" lang="es-MX" sz="20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</a:rPr>
              <a:t>	</a:t>
            </a:r>
            <a:endParaRPr kumimoji="0" lang="es-MX" sz="200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</a:endParaRPr>
          </a:p>
        </p:txBody>
      </p:sp>
      <p:grpSp>
        <p:nvGrpSpPr>
          <p:cNvPr id="47" name="Group 16"/>
          <p:cNvGrpSpPr/>
          <p:nvPr/>
        </p:nvGrpSpPr>
        <p:grpSpPr>
          <a:xfrm>
            <a:off x="1642200" y="4306452"/>
            <a:ext cx="286005" cy="295010"/>
            <a:chOff x="518905" y="1474689"/>
            <a:chExt cx="368696" cy="461665"/>
          </a:xfrm>
        </p:grpSpPr>
        <p:sp>
          <p:nvSpPr>
            <p:cNvPr id="48" name="Oval 14"/>
            <p:cNvSpPr/>
            <p:nvPr/>
          </p:nvSpPr>
          <p:spPr bwMode="auto">
            <a:xfrm>
              <a:off x="518905" y="1583928"/>
              <a:ext cx="368696" cy="341364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_tradnl" sz="1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49" name="TextBox 15"/>
            <p:cNvSpPr txBox="1"/>
            <p:nvPr/>
          </p:nvSpPr>
          <p:spPr>
            <a:xfrm>
              <a:off x="546248" y="1474689"/>
              <a:ext cx="1666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s-ES_tradnl" sz="2400" dirty="0">
                <a:solidFill>
                  <a:schemeClr val="bg1"/>
                </a:solidFill>
                <a:latin typeface="Calibri"/>
                <a:cs typeface="Calibri"/>
              </a:endParaRPr>
            </a:p>
          </p:txBody>
        </p:sp>
      </p:grpSp>
      <p:sp>
        <p:nvSpPr>
          <p:cNvPr id="50" name="2 Marcador de contenido"/>
          <p:cNvSpPr txBox="1">
            <a:spLocks/>
          </p:cNvSpPr>
          <p:nvPr/>
        </p:nvSpPr>
        <p:spPr bwMode="auto">
          <a:xfrm>
            <a:off x="2287149" y="4701513"/>
            <a:ext cx="4661859" cy="620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457200" marR="0" lvl="0" indent="-457200" defTabSz="914400" rtl="0" eaLnBrk="0" fontAlgn="base" latinLnBrk="0" hangingPunct="0">
              <a:lnSpc>
                <a:spcPct val="150000"/>
              </a:lnSpc>
              <a:spcBef>
                <a:spcPts val="1000"/>
              </a:spcBef>
              <a:spcAft>
                <a:spcPct val="0"/>
              </a:spcAft>
              <a:buClr>
                <a:srgbClr val="800000"/>
              </a:buClr>
              <a:buSzPct val="100000"/>
              <a:tabLst/>
              <a:defRPr/>
            </a:pPr>
            <a:r>
              <a:rPr lang="es-MX" sz="2000" kern="0" dirty="0" smtClean="0">
                <a:solidFill>
                  <a:schemeClr val="tx1"/>
                </a:solidFill>
                <a:effectLst>
                  <a:outerShdw blurRad="60007" dist="200025" dir="15000000" sy="30000" kx="-1800000" algn="bl">
                    <a:srgbClr val="000000">
                      <a:alpha val="32000"/>
                    </a:srgbClr>
                  </a:outerShdw>
                </a:effectLst>
                <a:latin typeface="+mj-lt"/>
              </a:rPr>
              <a:t>Monitoreo de Noticieros</a:t>
            </a:r>
            <a:endParaRPr lang="es-MX" sz="2000" kern="0" dirty="0">
              <a:solidFill>
                <a:schemeClr val="tx1"/>
              </a:solidFill>
              <a:effectLst>
                <a:outerShdw blurRad="60007" dist="200025" dir="15000000" sy="30000" kx="-1800000" algn="bl">
                  <a:srgbClr val="000000">
                    <a:alpha val="32000"/>
                  </a:srgbClr>
                </a:outerShdw>
              </a:effectLst>
              <a:latin typeface="+mj-lt"/>
            </a:endParaRPr>
          </a:p>
          <a:p>
            <a:pPr marL="457200" marR="0" lvl="0" indent="-457200" defTabSz="914400" rtl="0" eaLnBrk="0" fontAlgn="base" latinLnBrk="0" hangingPunct="0">
              <a:lnSpc>
                <a:spcPct val="150000"/>
              </a:lnSpc>
              <a:spcBef>
                <a:spcPts val="1000"/>
              </a:spcBef>
              <a:spcAft>
                <a:spcPct val="0"/>
              </a:spcAft>
              <a:buClr>
                <a:srgbClr val="800000"/>
              </a:buClr>
              <a:buSzPct val="100000"/>
              <a:tabLst/>
              <a:defRPr/>
            </a:pPr>
            <a:r>
              <a:rPr kumimoji="0" lang="es-MX" sz="20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</a:rPr>
              <a:t>	</a:t>
            </a:r>
            <a:endParaRPr kumimoji="0" lang="es-MX" sz="200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</a:endParaRPr>
          </a:p>
        </p:txBody>
      </p:sp>
      <p:grpSp>
        <p:nvGrpSpPr>
          <p:cNvPr id="51" name="Group 16"/>
          <p:cNvGrpSpPr/>
          <p:nvPr/>
        </p:nvGrpSpPr>
        <p:grpSpPr>
          <a:xfrm>
            <a:off x="1911830" y="4810785"/>
            <a:ext cx="286005" cy="295010"/>
            <a:chOff x="518905" y="1474689"/>
            <a:chExt cx="368696" cy="461665"/>
          </a:xfrm>
        </p:grpSpPr>
        <p:sp>
          <p:nvSpPr>
            <p:cNvPr id="52" name="Oval 14"/>
            <p:cNvSpPr/>
            <p:nvPr/>
          </p:nvSpPr>
          <p:spPr bwMode="auto">
            <a:xfrm>
              <a:off x="518905" y="1583928"/>
              <a:ext cx="368696" cy="341364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_tradnl" sz="1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53" name="TextBox 15"/>
            <p:cNvSpPr txBox="1"/>
            <p:nvPr/>
          </p:nvSpPr>
          <p:spPr>
            <a:xfrm>
              <a:off x="546248" y="1474689"/>
              <a:ext cx="1666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s-ES_tradnl" sz="2400" dirty="0">
                <a:solidFill>
                  <a:schemeClr val="bg1"/>
                </a:solidFill>
                <a:latin typeface="Calibri"/>
                <a:cs typeface="Calibri"/>
              </a:endParaRPr>
            </a:p>
          </p:txBody>
        </p:sp>
      </p:grpSp>
      <p:sp>
        <p:nvSpPr>
          <p:cNvPr id="34" name="2 Marcador de contenido"/>
          <p:cNvSpPr txBox="1">
            <a:spLocks/>
          </p:cNvSpPr>
          <p:nvPr/>
        </p:nvSpPr>
        <p:spPr bwMode="auto">
          <a:xfrm>
            <a:off x="2439549" y="5132205"/>
            <a:ext cx="4661859" cy="620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457200" marR="0" lvl="0" indent="-457200" defTabSz="914400" rtl="0" eaLnBrk="0" fontAlgn="base" latinLnBrk="0" hangingPunct="0">
              <a:lnSpc>
                <a:spcPct val="150000"/>
              </a:lnSpc>
              <a:spcBef>
                <a:spcPts val="1000"/>
              </a:spcBef>
              <a:spcAft>
                <a:spcPct val="0"/>
              </a:spcAft>
              <a:buClr>
                <a:srgbClr val="800000"/>
              </a:buClr>
              <a:buSzPct val="100000"/>
              <a:tabLst/>
              <a:defRPr/>
            </a:pPr>
            <a:r>
              <a:rPr lang="es-MX" sz="2000" kern="0" dirty="0" smtClean="0">
                <a:solidFill>
                  <a:schemeClr val="tx1"/>
                </a:solidFill>
                <a:effectLst>
                  <a:outerShdw blurRad="60007" dist="200025" dir="15000000" sy="30000" kx="-1800000" algn="bl">
                    <a:srgbClr val="000000">
                      <a:alpha val="32000"/>
                    </a:srgbClr>
                  </a:outerShdw>
                </a:effectLst>
                <a:latin typeface="+mj-lt"/>
              </a:rPr>
              <a:t>Temas relacionados </a:t>
            </a:r>
            <a:endParaRPr lang="es-MX" sz="2000" kern="0" dirty="0">
              <a:solidFill>
                <a:schemeClr val="tx1"/>
              </a:solidFill>
              <a:effectLst>
                <a:outerShdw blurRad="60007" dist="200025" dir="15000000" sy="30000" kx="-1800000" algn="bl">
                  <a:srgbClr val="000000">
                    <a:alpha val="32000"/>
                  </a:srgbClr>
                </a:outerShdw>
              </a:effectLst>
              <a:latin typeface="+mj-lt"/>
            </a:endParaRPr>
          </a:p>
          <a:p>
            <a:pPr marL="457200" marR="0" lvl="0" indent="-457200" defTabSz="914400" rtl="0" eaLnBrk="0" fontAlgn="base" latinLnBrk="0" hangingPunct="0">
              <a:lnSpc>
                <a:spcPct val="150000"/>
              </a:lnSpc>
              <a:spcBef>
                <a:spcPts val="1000"/>
              </a:spcBef>
              <a:spcAft>
                <a:spcPct val="0"/>
              </a:spcAft>
              <a:buClr>
                <a:srgbClr val="800000"/>
              </a:buClr>
              <a:buSzPct val="100000"/>
              <a:tabLst/>
              <a:defRPr/>
            </a:pPr>
            <a:r>
              <a:rPr kumimoji="0" lang="es-MX" sz="20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</a:rPr>
              <a:t>	</a:t>
            </a:r>
            <a:endParaRPr kumimoji="0" lang="es-MX" sz="200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</a:endParaRPr>
          </a:p>
        </p:txBody>
      </p:sp>
      <p:grpSp>
        <p:nvGrpSpPr>
          <p:cNvPr id="38" name="Group 16"/>
          <p:cNvGrpSpPr/>
          <p:nvPr/>
        </p:nvGrpSpPr>
        <p:grpSpPr>
          <a:xfrm>
            <a:off x="2064230" y="5241477"/>
            <a:ext cx="286005" cy="295010"/>
            <a:chOff x="518905" y="1474689"/>
            <a:chExt cx="368696" cy="461665"/>
          </a:xfrm>
        </p:grpSpPr>
        <p:sp>
          <p:nvSpPr>
            <p:cNvPr id="42" name="Oval 14"/>
            <p:cNvSpPr/>
            <p:nvPr/>
          </p:nvSpPr>
          <p:spPr bwMode="auto">
            <a:xfrm>
              <a:off x="518905" y="1583928"/>
              <a:ext cx="368696" cy="341364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_tradnl" sz="1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57" name="TextBox 15"/>
            <p:cNvSpPr txBox="1"/>
            <p:nvPr/>
          </p:nvSpPr>
          <p:spPr>
            <a:xfrm>
              <a:off x="546248" y="1474689"/>
              <a:ext cx="1666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s-ES_tradnl" sz="2400" dirty="0">
                <a:solidFill>
                  <a:schemeClr val="bg1"/>
                </a:solidFill>
                <a:latin typeface="Calibri"/>
                <a:cs typeface="Calibri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20 Grupo"/>
          <p:cNvGrpSpPr>
            <a:grpSpLocks/>
          </p:cNvGrpSpPr>
          <p:nvPr/>
        </p:nvGrpSpPr>
        <p:grpSpPr bwMode="auto">
          <a:xfrm>
            <a:off x="0" y="3416300"/>
            <a:ext cx="9144000" cy="3441700"/>
            <a:chOff x="0" y="3416300"/>
            <a:chExt cx="9144000" cy="3441700"/>
          </a:xfrm>
        </p:grpSpPr>
        <p:sp>
          <p:nvSpPr>
            <p:cNvPr id="12" name="21 Rectángulo"/>
            <p:cNvSpPr>
              <a:spLocks noChangeArrowheads="1"/>
            </p:cNvSpPr>
            <p:nvPr/>
          </p:nvSpPr>
          <p:spPr bwMode="auto">
            <a:xfrm>
              <a:off x="228600" y="3416300"/>
              <a:ext cx="8902700" cy="342900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s-MX"/>
            </a:p>
          </p:txBody>
        </p:sp>
        <p:pic>
          <p:nvPicPr>
            <p:cNvPr id="13" name="12 Imagen" descr="hough_waves31.jpg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 t="7031" b="23301"/>
            <a:stretch>
              <a:fillRect/>
            </a:stretch>
          </p:blipFill>
          <p:spPr>
            <a:xfrm>
              <a:off x="0" y="5854700"/>
              <a:ext cx="9144000" cy="1003300"/>
            </a:xfrm>
            <a:prstGeom prst="ellipse">
              <a:avLst/>
            </a:prstGeom>
            <a:ln>
              <a:solidFill>
                <a:schemeClr val="bg1"/>
              </a:solidFill>
            </a:ln>
            <a:effectLst>
              <a:softEdge rad="112500"/>
            </a:effectLst>
          </p:spPr>
        </p:pic>
      </p:grpSp>
      <p:sp>
        <p:nvSpPr>
          <p:cNvPr id="11" name="1 Título"/>
          <p:cNvSpPr txBox="1">
            <a:spLocks/>
          </p:cNvSpPr>
          <p:nvPr/>
        </p:nvSpPr>
        <p:spPr bwMode="auto">
          <a:xfrm>
            <a:off x="4526424" y="14165"/>
            <a:ext cx="4423229" cy="60862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/>
          <a:p>
            <a:pPr algn="ctr" eaLnBrk="0" hangingPunct="0">
              <a:defRPr/>
            </a:pPr>
            <a:r>
              <a:rPr lang="es-MX" sz="2800" kern="0" dirty="0" smtClean="0">
                <a:solidFill>
                  <a:srgbClr val="7F003F"/>
                </a:solidFill>
                <a:latin typeface="Calibri" pitchFamily="34" charset="0"/>
                <a:ea typeface="+mj-ea"/>
                <a:cs typeface="+mj-cs"/>
              </a:rPr>
              <a:t>Partidos Políticos</a:t>
            </a:r>
            <a:endParaRPr lang="es-MX" sz="2800" kern="0" dirty="0">
              <a:solidFill>
                <a:srgbClr val="7F003F"/>
              </a:solidFill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28680" name="26 Rectángulo"/>
          <p:cNvSpPr>
            <a:spLocks noChangeArrowheads="1"/>
          </p:cNvSpPr>
          <p:nvPr/>
        </p:nvSpPr>
        <p:spPr bwMode="auto">
          <a:xfrm>
            <a:off x="360026" y="1208769"/>
            <a:ext cx="8423947" cy="363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buFont typeface="Wingdings" pitchFamily="2" charset="2"/>
              <a:buChar char="ü"/>
            </a:pPr>
            <a:r>
              <a:rPr lang="es-MX" dirty="0"/>
              <a:t> </a:t>
            </a:r>
            <a:r>
              <a:rPr lang="es-MX" sz="1600" dirty="0">
                <a:latin typeface="+mj-lt"/>
              </a:rPr>
              <a:t>NATURALEZA </a:t>
            </a:r>
            <a:r>
              <a:rPr lang="es-MX" sz="1600" dirty="0" smtClean="0">
                <a:latin typeface="+mj-lt"/>
              </a:rPr>
              <a:t>JURÍDICA</a:t>
            </a:r>
            <a:r>
              <a:rPr lang="es-MX" sz="1600" b="0" dirty="0" smtClean="0">
                <a:latin typeface="+mj-lt"/>
              </a:rPr>
              <a:t>: Entidades </a:t>
            </a:r>
            <a:r>
              <a:rPr lang="es-MX" sz="1600" b="0" dirty="0">
                <a:latin typeface="+mj-lt"/>
              </a:rPr>
              <a:t>de interés </a:t>
            </a:r>
            <a:r>
              <a:rPr lang="es-MX" sz="1600" b="0" dirty="0" smtClean="0">
                <a:latin typeface="+mj-lt"/>
              </a:rPr>
              <a:t>público. [Asociaciones de carácter privado, regidas por el derecho público.]</a:t>
            </a:r>
          </a:p>
          <a:p>
            <a:pPr algn="just">
              <a:spcBef>
                <a:spcPct val="50000"/>
              </a:spcBef>
            </a:pPr>
            <a:endParaRPr lang="es-MX" sz="1000" b="0" dirty="0" smtClean="0">
              <a:latin typeface="+mj-lt"/>
            </a:endParaRPr>
          </a:p>
          <a:p>
            <a:pPr algn="just">
              <a:spcBef>
                <a:spcPct val="50000"/>
              </a:spcBef>
              <a:buFont typeface="Wingdings" pitchFamily="2" charset="2"/>
              <a:buChar char="ü"/>
            </a:pPr>
            <a:r>
              <a:rPr lang="es-MX" sz="1600" dirty="0" smtClean="0">
                <a:latin typeface="+mj-lt"/>
              </a:rPr>
              <a:t>FINES</a:t>
            </a:r>
            <a:r>
              <a:rPr lang="es-MX" sz="1600" dirty="0">
                <a:latin typeface="+mj-lt"/>
              </a:rPr>
              <a:t>: </a:t>
            </a:r>
            <a:endParaRPr lang="es-MX" sz="1600" dirty="0" smtClean="0">
              <a:latin typeface="+mj-lt"/>
            </a:endParaRPr>
          </a:p>
          <a:p>
            <a:pPr algn="just">
              <a:spcBef>
                <a:spcPct val="50000"/>
              </a:spcBef>
            </a:pPr>
            <a:r>
              <a:rPr lang="es-MX" sz="1400" dirty="0" smtClean="0">
                <a:latin typeface="+mj-lt"/>
              </a:rPr>
              <a:t>1</a:t>
            </a:r>
            <a:r>
              <a:rPr lang="es-MX" sz="1400" dirty="0">
                <a:latin typeface="+mj-lt"/>
              </a:rPr>
              <a:t>)</a:t>
            </a:r>
            <a:r>
              <a:rPr lang="es-MX" sz="1400" b="0" dirty="0">
                <a:latin typeface="+mj-lt"/>
              </a:rPr>
              <a:t> </a:t>
            </a:r>
            <a:r>
              <a:rPr lang="es-MX" sz="1600" b="0" dirty="0">
                <a:latin typeface="+mj-lt"/>
              </a:rPr>
              <a:t>Promover la participación del pueblo en la vida democrática; </a:t>
            </a:r>
            <a:endParaRPr lang="es-MX" sz="1600" b="0" dirty="0" smtClean="0">
              <a:latin typeface="+mj-lt"/>
            </a:endParaRPr>
          </a:p>
          <a:p>
            <a:pPr algn="just">
              <a:spcBef>
                <a:spcPct val="50000"/>
              </a:spcBef>
            </a:pPr>
            <a:r>
              <a:rPr lang="es-MX" sz="1600" dirty="0" smtClean="0">
                <a:latin typeface="+mj-lt"/>
              </a:rPr>
              <a:t>2</a:t>
            </a:r>
            <a:r>
              <a:rPr lang="es-MX" sz="1600" dirty="0">
                <a:latin typeface="+mj-lt"/>
              </a:rPr>
              <a:t>) </a:t>
            </a:r>
            <a:r>
              <a:rPr lang="es-MX" sz="1600" b="0" dirty="0">
                <a:latin typeface="+mj-lt"/>
              </a:rPr>
              <a:t>Contribuir a integrar la representación nacional;         </a:t>
            </a:r>
            <a:endParaRPr lang="es-MX" sz="1600" b="0" dirty="0" smtClean="0">
              <a:latin typeface="+mj-lt"/>
            </a:endParaRPr>
          </a:p>
          <a:p>
            <a:pPr algn="just">
              <a:spcBef>
                <a:spcPct val="50000"/>
              </a:spcBef>
            </a:pPr>
            <a:r>
              <a:rPr lang="es-MX" sz="1600" dirty="0" smtClean="0">
                <a:latin typeface="+mj-lt"/>
              </a:rPr>
              <a:t>3</a:t>
            </a:r>
            <a:r>
              <a:rPr lang="es-MX" sz="1600" dirty="0">
                <a:latin typeface="+mj-lt"/>
              </a:rPr>
              <a:t>)</a:t>
            </a:r>
            <a:r>
              <a:rPr lang="es-MX" sz="1600" b="0" dirty="0">
                <a:latin typeface="+mj-lt"/>
              </a:rPr>
              <a:t> </a:t>
            </a:r>
            <a:r>
              <a:rPr lang="es-MX" sz="1600" b="0" dirty="0" smtClean="0">
                <a:latin typeface="+mj-lt"/>
              </a:rPr>
              <a:t>Hacer posible el acceso </a:t>
            </a:r>
            <a:r>
              <a:rPr lang="es-MX" sz="1600" b="0" dirty="0">
                <a:latin typeface="+mj-lt"/>
              </a:rPr>
              <a:t>de ciudadanos al poder público, según los programas, principios e ideas que postulan, mediante el sufragio universal, libre, secreto y directo</a:t>
            </a:r>
            <a:r>
              <a:rPr lang="es-MX" sz="1600" b="0" dirty="0" smtClean="0">
                <a:latin typeface="+mj-lt"/>
              </a:rPr>
              <a:t>.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ü"/>
            </a:pPr>
            <a:endParaRPr lang="es-MX" sz="1000" dirty="0" smtClean="0">
              <a:latin typeface="+mj-lt"/>
            </a:endParaRPr>
          </a:p>
          <a:p>
            <a:pPr algn="just">
              <a:spcBef>
                <a:spcPct val="50000"/>
              </a:spcBef>
              <a:buFont typeface="Wingdings" pitchFamily="2" charset="2"/>
              <a:buChar char="ü"/>
            </a:pPr>
            <a:r>
              <a:rPr lang="es-MX" sz="1600" dirty="0" smtClean="0">
                <a:latin typeface="+mj-lt"/>
              </a:rPr>
              <a:t> </a:t>
            </a:r>
            <a:r>
              <a:rPr lang="es-MX" sz="1600" dirty="0">
                <a:latin typeface="+mj-lt"/>
              </a:rPr>
              <a:t>DERECHOS: </a:t>
            </a:r>
            <a:r>
              <a:rPr lang="es-MX" sz="1600" b="0" dirty="0">
                <a:latin typeface="+mj-lt"/>
              </a:rPr>
              <a:t>Uso permanente de medios de comunicación social y elementos materiales para la promoción y obtención del </a:t>
            </a:r>
            <a:r>
              <a:rPr lang="es-MX" sz="1600" b="0" dirty="0" smtClean="0">
                <a:latin typeface="+mj-lt"/>
              </a:rPr>
              <a:t>sufragio.</a:t>
            </a:r>
            <a:endParaRPr lang="es-MX" sz="1600" b="0" dirty="0">
              <a:latin typeface="+mj-lt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MX" sz="1600" dirty="0" smtClean="0">
              <a:latin typeface="+mj-lt"/>
            </a:endParaRPr>
          </a:p>
          <a:p>
            <a:pPr marL="0" indent="0" algn="just">
              <a:buNone/>
            </a:pPr>
            <a:r>
              <a:rPr lang="es-MX" sz="1600" dirty="0" smtClean="0">
                <a:latin typeface="+mj-lt"/>
              </a:rPr>
              <a:t>Corresponden </a:t>
            </a:r>
            <a:r>
              <a:rPr lang="es-MX" sz="1600" dirty="0">
                <a:latin typeface="+mj-lt"/>
              </a:rPr>
              <a:t>al </a:t>
            </a:r>
            <a:r>
              <a:rPr lang="es-MX" sz="1600" dirty="0" smtClean="0">
                <a:latin typeface="+mj-lt"/>
              </a:rPr>
              <a:t>Instituto [entre otras cosas]:* </a:t>
            </a:r>
          </a:p>
          <a:p>
            <a:pPr marL="0" indent="0" algn="just">
              <a:buNone/>
            </a:pPr>
            <a:endParaRPr lang="es-MX" sz="1600" dirty="0" smtClean="0">
              <a:latin typeface="+mj-lt"/>
            </a:endParaRPr>
          </a:p>
          <a:p>
            <a:pPr marL="0" indent="0" algn="just">
              <a:buNone/>
            </a:pPr>
            <a:r>
              <a:rPr lang="es-MX" sz="1600" b="1" dirty="0" smtClean="0">
                <a:latin typeface="+mj-lt"/>
              </a:rPr>
              <a:t>a.</a:t>
            </a:r>
            <a:r>
              <a:rPr lang="es-MX" sz="1600" dirty="0" smtClean="0">
                <a:latin typeface="+mj-lt"/>
              </a:rPr>
              <a:t> El </a:t>
            </a:r>
            <a:r>
              <a:rPr lang="es-MX" sz="1600" b="1" dirty="0">
                <a:latin typeface="+mj-lt"/>
              </a:rPr>
              <a:t>registro</a:t>
            </a:r>
            <a:r>
              <a:rPr lang="es-MX" sz="1600" dirty="0">
                <a:latin typeface="+mj-lt"/>
              </a:rPr>
              <a:t> de los partidos políticos </a:t>
            </a:r>
            <a:r>
              <a:rPr lang="es-MX" sz="1600" dirty="0" smtClean="0">
                <a:latin typeface="+mj-lt"/>
              </a:rPr>
              <a:t>nacionales;</a:t>
            </a:r>
          </a:p>
          <a:p>
            <a:pPr marL="0" indent="0" algn="just">
              <a:buNone/>
            </a:pPr>
            <a:endParaRPr lang="es-MX" sz="1600" dirty="0" smtClean="0">
              <a:latin typeface="+mj-lt"/>
            </a:endParaRPr>
          </a:p>
          <a:p>
            <a:pPr marL="0" indent="0" algn="just">
              <a:buNone/>
            </a:pPr>
            <a:r>
              <a:rPr lang="es-MX" sz="1600" b="1" dirty="0" smtClean="0">
                <a:latin typeface="+mj-lt"/>
              </a:rPr>
              <a:t>b. </a:t>
            </a:r>
            <a:r>
              <a:rPr lang="es-MX" sz="1600" dirty="0" smtClean="0">
                <a:latin typeface="+mj-lt"/>
              </a:rPr>
              <a:t>Dar el </a:t>
            </a:r>
            <a:r>
              <a:rPr lang="es-MX" sz="1600" b="1" dirty="0">
                <a:latin typeface="+mj-lt"/>
              </a:rPr>
              <a:t>acceso a las prerrogativas </a:t>
            </a:r>
            <a:r>
              <a:rPr lang="es-MX" sz="1600" dirty="0">
                <a:latin typeface="+mj-lt"/>
              </a:rPr>
              <a:t>de los partidos políticos nacionales y de los candidatos a cargos de elección popular </a:t>
            </a:r>
            <a:r>
              <a:rPr lang="es-MX" sz="1600" dirty="0" smtClean="0">
                <a:latin typeface="+mj-lt"/>
              </a:rPr>
              <a:t>federal, y</a:t>
            </a:r>
          </a:p>
          <a:p>
            <a:pPr marL="0" indent="0" algn="just">
              <a:buNone/>
            </a:pPr>
            <a:endParaRPr lang="es-MX" sz="1600" dirty="0" smtClean="0">
              <a:latin typeface="+mj-lt"/>
            </a:endParaRPr>
          </a:p>
          <a:p>
            <a:pPr marL="0" indent="0" algn="just">
              <a:buNone/>
            </a:pPr>
            <a:r>
              <a:rPr lang="es-MX" sz="1600" b="1" dirty="0" smtClean="0">
                <a:latin typeface="+mj-lt"/>
              </a:rPr>
              <a:t>d.</a:t>
            </a:r>
            <a:r>
              <a:rPr lang="es-MX" sz="1600" dirty="0" smtClean="0">
                <a:latin typeface="+mj-lt"/>
              </a:rPr>
              <a:t> La </a:t>
            </a:r>
            <a:r>
              <a:rPr lang="es-MX" sz="1600" b="1" dirty="0">
                <a:latin typeface="+mj-lt"/>
              </a:rPr>
              <a:t>fiscalización</a:t>
            </a:r>
            <a:r>
              <a:rPr lang="es-MX" sz="1600" dirty="0">
                <a:latin typeface="+mj-lt"/>
              </a:rPr>
              <a:t> de ingresos y egresos de los partidos </a:t>
            </a:r>
            <a:r>
              <a:rPr lang="es-MX" sz="1600" dirty="0" smtClean="0">
                <a:latin typeface="+mj-lt"/>
              </a:rPr>
              <a:t>políticos y de </a:t>
            </a:r>
            <a:r>
              <a:rPr lang="es-MX" sz="1600" dirty="0">
                <a:latin typeface="+mj-lt"/>
              </a:rPr>
              <a:t>los candidatos a cargos de elección popular federal y </a:t>
            </a:r>
            <a:r>
              <a:rPr lang="es-MX" sz="1600" dirty="0" smtClean="0">
                <a:latin typeface="+mj-lt"/>
              </a:rPr>
              <a:t>local</a:t>
            </a:r>
            <a:r>
              <a:rPr lang="es-MX" sz="1600" dirty="0">
                <a:latin typeface="+mj-lt"/>
              </a:rPr>
              <a:t>.</a:t>
            </a:r>
            <a:r>
              <a:rPr lang="es-MX" sz="1600" dirty="0" smtClean="0">
                <a:latin typeface="+mj-lt"/>
              </a:rPr>
              <a:t> </a:t>
            </a:r>
          </a:p>
          <a:p>
            <a:pPr marL="0" indent="0" algn="just">
              <a:buNone/>
            </a:pPr>
            <a:endParaRPr lang="es-MX" sz="1600" dirty="0" smtClean="0">
              <a:latin typeface="+mj-lt"/>
            </a:endParaRPr>
          </a:p>
          <a:p>
            <a:pPr marL="0" indent="0">
              <a:buNone/>
            </a:pPr>
            <a:endParaRPr lang="es-MX" sz="1600" dirty="0" smtClean="0">
              <a:latin typeface="+mj-lt"/>
            </a:endParaRPr>
          </a:p>
          <a:p>
            <a:pPr marL="0" indent="0">
              <a:buNone/>
            </a:pPr>
            <a:endParaRPr lang="es-MX" sz="1600" dirty="0">
              <a:latin typeface="+mj-lt"/>
            </a:endParaRPr>
          </a:p>
          <a:p>
            <a:pPr marL="0" indent="0">
              <a:buNone/>
            </a:pPr>
            <a:endParaRPr lang="es-MX" sz="1600" dirty="0">
              <a:latin typeface="+mj-lt"/>
            </a:endParaRPr>
          </a:p>
          <a:p>
            <a:pPr marL="0" indent="0">
              <a:buNone/>
            </a:pPr>
            <a:endParaRPr lang="es-MX" sz="1600" dirty="0" smtClean="0"/>
          </a:p>
          <a:p>
            <a:pPr marL="0" indent="0">
              <a:buNone/>
            </a:pPr>
            <a:r>
              <a:rPr lang="es-MX" sz="1200" dirty="0" smtClean="0"/>
              <a:t>* Artículo 7 de la Ley General de Partidos Políticos [LGPP]</a:t>
            </a:r>
            <a:endParaRPr lang="es-MX" sz="1200" dirty="0"/>
          </a:p>
        </p:txBody>
      </p:sp>
      <p:sp>
        <p:nvSpPr>
          <p:cNvPr id="5" name="1 Título"/>
          <p:cNvSpPr txBox="1">
            <a:spLocks/>
          </p:cNvSpPr>
          <p:nvPr/>
        </p:nvSpPr>
        <p:spPr bwMode="auto">
          <a:xfrm>
            <a:off x="4526424" y="14165"/>
            <a:ext cx="4423229" cy="60862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/>
          <a:p>
            <a:pPr algn="ctr" eaLnBrk="0" hangingPunct="0">
              <a:defRPr/>
            </a:pPr>
            <a:r>
              <a:rPr lang="es-MX" sz="2800" kern="0" dirty="0" smtClean="0">
                <a:solidFill>
                  <a:srgbClr val="7F003F"/>
                </a:solidFill>
                <a:latin typeface="Calibri" pitchFamily="34" charset="0"/>
                <a:ea typeface="+mj-ea"/>
                <a:cs typeface="+mj-cs"/>
              </a:rPr>
              <a:t>Partidos Políticos</a:t>
            </a:r>
            <a:endParaRPr lang="es-MX" sz="2800" kern="0" dirty="0">
              <a:solidFill>
                <a:srgbClr val="7F003F"/>
              </a:solidFill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6" name="1 Título"/>
          <p:cNvSpPr txBox="1">
            <a:spLocks/>
          </p:cNvSpPr>
          <p:nvPr/>
        </p:nvSpPr>
        <p:spPr bwMode="auto">
          <a:xfrm>
            <a:off x="2031205" y="722435"/>
            <a:ext cx="3662585" cy="76639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50000"/>
              <a:buFont typeface="Wingdings" pitchFamily="2" charset="2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 3" pitchFamily="18" charset="2"/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 2" pitchFamily="18" charset="2"/>
              <a:buNone/>
              <a:defRPr sz="16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s-MX" b="1" kern="0" dirty="0" smtClean="0">
                <a:latin typeface="Calibri" pitchFamily="34" charset="0"/>
                <a:ea typeface="+mj-ea"/>
                <a:cs typeface="+mj-cs"/>
              </a:rPr>
              <a:t>Instituto Nacional Electoral</a:t>
            </a:r>
            <a:endParaRPr lang="es-MX" b="1" kern="0" dirty="0">
              <a:latin typeface="Calibri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00665542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289172"/>
            <a:ext cx="8229600" cy="5111627"/>
          </a:xfrm>
        </p:spPr>
        <p:txBody>
          <a:bodyPr/>
          <a:lstStyle/>
          <a:p>
            <a:pPr algn="just">
              <a:buFont typeface="Arial" panose="020B0604020202020204" pitchFamily="34" charset="0"/>
              <a:buChar char="•"/>
            </a:pPr>
            <a:endParaRPr lang="es-MX" sz="1400" dirty="0" smtClean="0"/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es-MX" sz="1400" b="1" dirty="0" smtClean="0">
                <a:latin typeface="+mj-lt"/>
              </a:rPr>
              <a:t>Privado: </a:t>
            </a:r>
            <a:r>
              <a:rPr lang="es-AR" sz="1400" dirty="0">
                <a:latin typeface="+mj-lt"/>
              </a:rPr>
              <a:t>Proveniente de </a:t>
            </a:r>
            <a:r>
              <a:rPr lang="es-AR" sz="1400" dirty="0" smtClean="0">
                <a:latin typeface="+mj-lt"/>
              </a:rPr>
              <a:t>militantes, </a:t>
            </a:r>
            <a:r>
              <a:rPr lang="es-AR" sz="1400" dirty="0">
                <a:latin typeface="+mj-lt"/>
              </a:rPr>
              <a:t>simpatizantes, aportaciones, préstamos, créditos, eventos, </a:t>
            </a:r>
            <a:r>
              <a:rPr lang="es-AR" sz="1400" dirty="0" smtClean="0">
                <a:latin typeface="+mj-lt"/>
              </a:rPr>
              <a:t>etc.</a:t>
            </a:r>
          </a:p>
          <a:p>
            <a:pPr lvl="0" algn="just">
              <a:buFont typeface="Arial" panose="020B0604020202020204" pitchFamily="34" charset="0"/>
              <a:buChar char="•"/>
            </a:pPr>
            <a:endParaRPr lang="es-MX" sz="1400" b="1" dirty="0" smtClean="0">
              <a:latin typeface="+mj-lt"/>
            </a:endParaRP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es-MX" sz="1400" b="1" dirty="0" smtClean="0">
                <a:latin typeface="+mj-lt"/>
              </a:rPr>
              <a:t>Público</a:t>
            </a:r>
            <a:r>
              <a:rPr lang="es-MX" sz="1400" b="1" dirty="0">
                <a:latin typeface="+mj-lt"/>
              </a:rPr>
              <a:t>: </a:t>
            </a:r>
            <a:r>
              <a:rPr lang="es-MX" sz="1400" dirty="0" smtClean="0">
                <a:latin typeface="+mj-lt"/>
              </a:rPr>
              <a:t>De manera general 30</a:t>
            </a:r>
            <a:r>
              <a:rPr lang="es-MX" sz="1400" dirty="0">
                <a:latin typeface="+mj-lt"/>
              </a:rPr>
              <a:t>% repartido de manera igualitaria y 70% conforme a las preferencias electorales.</a:t>
            </a:r>
          </a:p>
          <a:p>
            <a:pPr marL="363538" indent="0" algn="just">
              <a:buNone/>
            </a:pPr>
            <a:endParaRPr lang="es-MX" sz="1400" b="1" dirty="0" smtClean="0">
              <a:latin typeface="+mj-lt"/>
            </a:endParaRPr>
          </a:p>
          <a:p>
            <a:pPr marL="363538" indent="0" algn="just">
              <a:buNone/>
            </a:pPr>
            <a:r>
              <a:rPr lang="es-MX" sz="1400" b="1" dirty="0" smtClean="0">
                <a:latin typeface="+mj-lt"/>
              </a:rPr>
              <a:t>A. Directo, </a:t>
            </a:r>
            <a:r>
              <a:rPr lang="es-MX" sz="1400" dirty="0" smtClean="0">
                <a:latin typeface="+mj-lt"/>
              </a:rPr>
              <a:t>otorgado a través de ministraciones</a:t>
            </a:r>
          </a:p>
          <a:p>
            <a:pPr marL="706438" algn="just">
              <a:buAutoNum type="alphaUcPeriod"/>
            </a:pPr>
            <a:endParaRPr lang="es-MX" sz="1400" dirty="0" smtClean="0">
              <a:latin typeface="+mj-lt"/>
            </a:endParaRPr>
          </a:p>
          <a:p>
            <a:pPr marL="363538" indent="0" algn="just">
              <a:buNone/>
            </a:pPr>
            <a:endParaRPr lang="es-MX" sz="1400" dirty="0">
              <a:latin typeface="+mj-lt"/>
            </a:endParaRPr>
          </a:p>
          <a:p>
            <a:pPr marL="706438" algn="just">
              <a:buAutoNum type="alphaUcPeriod"/>
            </a:pPr>
            <a:endParaRPr lang="es-MX" sz="1400" dirty="0" smtClean="0">
              <a:latin typeface="+mj-lt"/>
            </a:endParaRPr>
          </a:p>
          <a:p>
            <a:pPr marL="363538" indent="0" algn="just">
              <a:buNone/>
            </a:pPr>
            <a:endParaRPr lang="es-MX" sz="1400" b="1" dirty="0">
              <a:latin typeface="+mj-lt"/>
            </a:endParaRPr>
          </a:p>
          <a:p>
            <a:pPr marL="706438" algn="just">
              <a:buAutoNum type="alphaUcPeriod"/>
            </a:pPr>
            <a:endParaRPr lang="es-MX" sz="1400" b="1" dirty="0" smtClean="0">
              <a:latin typeface="+mj-lt"/>
            </a:endParaRPr>
          </a:p>
          <a:p>
            <a:pPr marL="706438" algn="just">
              <a:buAutoNum type="alphaUcPeriod"/>
            </a:pPr>
            <a:endParaRPr lang="es-MX" sz="1400" b="1" dirty="0" smtClean="0">
              <a:latin typeface="+mj-lt"/>
            </a:endParaRPr>
          </a:p>
          <a:p>
            <a:pPr marL="363538" indent="0" algn="just">
              <a:buNone/>
            </a:pPr>
            <a:endParaRPr lang="es-MX" sz="1400" b="1" dirty="0">
              <a:latin typeface="+mj-lt"/>
            </a:endParaRPr>
          </a:p>
          <a:p>
            <a:pPr marL="363538" indent="0" algn="just">
              <a:buNone/>
            </a:pPr>
            <a:endParaRPr lang="es-MX" sz="1400" b="1" dirty="0" smtClean="0">
              <a:latin typeface="+mj-lt"/>
            </a:endParaRPr>
          </a:p>
          <a:p>
            <a:pPr marL="363538" indent="0" algn="just">
              <a:buNone/>
            </a:pPr>
            <a:endParaRPr lang="es-MX" sz="1400" b="1" dirty="0">
              <a:latin typeface="+mj-lt"/>
            </a:endParaRPr>
          </a:p>
          <a:p>
            <a:pPr marL="363538" lvl="0" indent="0" algn="just">
              <a:buNone/>
            </a:pPr>
            <a:r>
              <a:rPr lang="es-MX" sz="1400" dirty="0" smtClean="0">
                <a:latin typeface="+mj-lt"/>
              </a:rPr>
              <a:t> </a:t>
            </a:r>
            <a:endParaRPr lang="es-MX" sz="1600" dirty="0" smtClean="0">
              <a:latin typeface="+mj-lt"/>
            </a:endParaRPr>
          </a:p>
          <a:p>
            <a:pPr marL="0" indent="0">
              <a:buNone/>
            </a:pPr>
            <a:endParaRPr lang="es-MX" sz="1600" dirty="0"/>
          </a:p>
          <a:p>
            <a:pPr marL="0" indent="0">
              <a:buNone/>
            </a:pPr>
            <a:endParaRPr lang="es-MX" sz="1600" dirty="0" smtClean="0"/>
          </a:p>
          <a:p>
            <a:pPr marL="0" indent="0">
              <a:buNone/>
            </a:pPr>
            <a:endParaRPr lang="es-MX" sz="1600" dirty="0"/>
          </a:p>
          <a:p>
            <a:pPr marL="0" indent="0">
              <a:buNone/>
            </a:pPr>
            <a:endParaRPr lang="es-MX" sz="1600" dirty="0" smtClean="0"/>
          </a:p>
          <a:p>
            <a:pPr marL="0" indent="0">
              <a:buNone/>
            </a:pPr>
            <a:endParaRPr lang="es-MX" sz="1600" dirty="0"/>
          </a:p>
        </p:txBody>
      </p:sp>
      <p:sp>
        <p:nvSpPr>
          <p:cNvPr id="5" name="1 Título"/>
          <p:cNvSpPr txBox="1">
            <a:spLocks/>
          </p:cNvSpPr>
          <p:nvPr/>
        </p:nvSpPr>
        <p:spPr bwMode="auto">
          <a:xfrm>
            <a:off x="5931878" y="25978"/>
            <a:ext cx="2912751" cy="55098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/>
          <a:p>
            <a:pPr algn="r" eaLnBrk="0" hangingPunct="0">
              <a:defRPr/>
            </a:pPr>
            <a:r>
              <a:rPr lang="es-MX" sz="2800" kern="0" dirty="0" smtClean="0">
                <a:solidFill>
                  <a:srgbClr val="7F003F"/>
                </a:solidFill>
                <a:latin typeface="Calibri" pitchFamily="34" charset="0"/>
                <a:ea typeface="+mj-ea"/>
                <a:cs typeface="+mj-cs"/>
              </a:rPr>
              <a:t>Prerrogativas</a:t>
            </a:r>
            <a:endParaRPr lang="es-MX" sz="2800" kern="0" dirty="0">
              <a:solidFill>
                <a:srgbClr val="7F003F"/>
              </a:solidFill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7" name="1 Título"/>
          <p:cNvSpPr txBox="1">
            <a:spLocks/>
          </p:cNvSpPr>
          <p:nvPr/>
        </p:nvSpPr>
        <p:spPr bwMode="auto">
          <a:xfrm>
            <a:off x="3071446" y="905974"/>
            <a:ext cx="2860432" cy="38319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lnSpcReduction="10000"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50000"/>
              <a:buFont typeface="Wingdings" pitchFamily="2" charset="2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 3" pitchFamily="18" charset="2"/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 2" pitchFamily="18" charset="2"/>
              <a:buNone/>
              <a:defRPr sz="16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s-MX" b="1" kern="0" dirty="0" smtClean="0">
                <a:latin typeface="Calibri" pitchFamily="34" charset="0"/>
                <a:ea typeface="+mj-ea"/>
                <a:cs typeface="+mj-cs"/>
              </a:rPr>
              <a:t>Financiamiento</a:t>
            </a:r>
            <a:endParaRPr lang="es-MX" sz="1200" b="1" kern="0" dirty="0"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98" y="3456176"/>
            <a:ext cx="7776103" cy="2781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643504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289172"/>
            <a:ext cx="8229600" cy="5111627"/>
          </a:xfrm>
        </p:spPr>
        <p:txBody>
          <a:bodyPr/>
          <a:lstStyle/>
          <a:p>
            <a:pPr algn="just">
              <a:buFont typeface="Arial" panose="020B0604020202020204" pitchFamily="34" charset="0"/>
              <a:buChar char="•"/>
            </a:pPr>
            <a:endParaRPr lang="es-MX" sz="1400" dirty="0" smtClean="0"/>
          </a:p>
          <a:p>
            <a:pPr marL="363538" lvl="0" indent="0" algn="just">
              <a:buNone/>
            </a:pPr>
            <a:r>
              <a:rPr lang="es-MX" sz="1400" b="1" dirty="0" smtClean="0">
                <a:latin typeface="+mj-lt"/>
              </a:rPr>
              <a:t>B. Indirecto: </a:t>
            </a:r>
            <a:r>
              <a:rPr lang="es-MX" sz="1400" dirty="0">
                <a:latin typeface="+mj-lt"/>
              </a:rPr>
              <a:t>otorgado a través de servicios</a:t>
            </a:r>
          </a:p>
          <a:p>
            <a:pPr marL="0" indent="0" algn="just">
              <a:buNone/>
            </a:pPr>
            <a:endParaRPr lang="es-MX" sz="1400" dirty="0">
              <a:latin typeface="+mj-lt"/>
            </a:endParaRPr>
          </a:p>
          <a:p>
            <a:pPr marL="0" indent="0" algn="just">
              <a:buNone/>
            </a:pPr>
            <a:endParaRPr lang="es-MX" sz="1400" dirty="0" smtClean="0">
              <a:latin typeface="+mj-lt"/>
            </a:endParaRPr>
          </a:p>
          <a:p>
            <a:pPr marL="0" indent="0" algn="just">
              <a:buNone/>
            </a:pPr>
            <a:endParaRPr lang="es-MX" sz="1400" dirty="0">
              <a:latin typeface="+mj-lt"/>
            </a:endParaRPr>
          </a:p>
          <a:p>
            <a:pPr marL="0" indent="0" algn="just">
              <a:buNone/>
            </a:pPr>
            <a:endParaRPr lang="es-MX" sz="1400" dirty="0" smtClean="0">
              <a:latin typeface="+mj-lt"/>
            </a:endParaRPr>
          </a:p>
          <a:p>
            <a:pPr marL="0" indent="0" algn="just">
              <a:buNone/>
            </a:pPr>
            <a:endParaRPr lang="es-MX" sz="1400" dirty="0">
              <a:latin typeface="+mj-lt"/>
            </a:endParaRPr>
          </a:p>
          <a:p>
            <a:pPr marL="0" indent="0" algn="just">
              <a:buNone/>
            </a:pPr>
            <a:endParaRPr lang="es-MX" sz="1400" dirty="0" smtClean="0">
              <a:latin typeface="+mj-lt"/>
            </a:endParaRPr>
          </a:p>
          <a:p>
            <a:pPr marL="0" indent="0" algn="just">
              <a:buNone/>
            </a:pPr>
            <a:endParaRPr lang="es-MX" sz="1400" dirty="0">
              <a:latin typeface="+mj-lt"/>
            </a:endParaRPr>
          </a:p>
          <a:p>
            <a:pPr marL="0" indent="0" algn="just">
              <a:buNone/>
            </a:pPr>
            <a:endParaRPr lang="es-MX" sz="1400" dirty="0" smtClean="0">
              <a:latin typeface="+mj-lt"/>
            </a:endParaRPr>
          </a:p>
          <a:p>
            <a:pPr marL="0" indent="0" algn="just">
              <a:buNone/>
            </a:pPr>
            <a:endParaRPr lang="es-MX" sz="1400" dirty="0">
              <a:latin typeface="+mj-lt"/>
            </a:endParaRPr>
          </a:p>
          <a:p>
            <a:pPr marL="0" indent="0">
              <a:buNone/>
            </a:pPr>
            <a:endParaRPr lang="es-MX" sz="1600" dirty="0"/>
          </a:p>
          <a:p>
            <a:pPr marL="0" indent="0">
              <a:buNone/>
            </a:pPr>
            <a:endParaRPr lang="es-MX" sz="1600" dirty="0" smtClean="0"/>
          </a:p>
          <a:p>
            <a:pPr marL="0" indent="0">
              <a:buNone/>
            </a:pPr>
            <a:endParaRPr lang="es-MX" sz="1600" dirty="0"/>
          </a:p>
          <a:p>
            <a:pPr marL="0" indent="0">
              <a:buNone/>
            </a:pPr>
            <a:endParaRPr lang="es-MX" sz="1600" dirty="0" smtClean="0"/>
          </a:p>
          <a:p>
            <a:pPr marL="0" indent="0">
              <a:buNone/>
            </a:pPr>
            <a:endParaRPr lang="es-MX" sz="1600" dirty="0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885" y="1944671"/>
            <a:ext cx="7900804" cy="3994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1 Título"/>
          <p:cNvSpPr txBox="1">
            <a:spLocks/>
          </p:cNvSpPr>
          <p:nvPr/>
        </p:nvSpPr>
        <p:spPr bwMode="auto">
          <a:xfrm>
            <a:off x="5931878" y="25978"/>
            <a:ext cx="2912751" cy="55098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/>
          <a:p>
            <a:pPr algn="r" eaLnBrk="0" hangingPunct="0">
              <a:defRPr/>
            </a:pPr>
            <a:r>
              <a:rPr lang="es-MX" sz="2800" kern="0" dirty="0" smtClean="0">
                <a:solidFill>
                  <a:srgbClr val="7F003F"/>
                </a:solidFill>
                <a:latin typeface="Calibri" pitchFamily="34" charset="0"/>
                <a:ea typeface="+mj-ea"/>
                <a:cs typeface="+mj-cs"/>
              </a:rPr>
              <a:t>Prerrogativas</a:t>
            </a:r>
            <a:endParaRPr lang="es-MX" sz="2800" kern="0" dirty="0">
              <a:solidFill>
                <a:srgbClr val="7F003F"/>
              </a:solidFill>
              <a:latin typeface="Calibri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716208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289172"/>
            <a:ext cx="8229600" cy="5111627"/>
          </a:xfrm>
        </p:spPr>
        <p:txBody>
          <a:bodyPr/>
          <a:lstStyle/>
          <a:p>
            <a:pPr algn="just">
              <a:buFont typeface="Arial" panose="020B0604020202020204" pitchFamily="34" charset="0"/>
              <a:buChar char="•"/>
            </a:pPr>
            <a:endParaRPr lang="es-MX" sz="1400" dirty="0" smtClean="0"/>
          </a:p>
          <a:p>
            <a:pPr marL="0" indent="0" algn="just">
              <a:buNone/>
            </a:pPr>
            <a:endParaRPr lang="es-MX" sz="1400" dirty="0" smtClean="0">
              <a:latin typeface="+mj-lt"/>
            </a:endParaRPr>
          </a:p>
          <a:p>
            <a:pPr marL="0" indent="0" algn="just">
              <a:buNone/>
            </a:pPr>
            <a:endParaRPr lang="es-MX" sz="1400" dirty="0">
              <a:latin typeface="+mj-lt"/>
            </a:endParaRPr>
          </a:p>
          <a:p>
            <a:pPr marL="0" indent="0" algn="just">
              <a:buNone/>
            </a:pPr>
            <a:endParaRPr lang="es-MX" sz="1400" dirty="0" smtClean="0">
              <a:latin typeface="+mj-lt"/>
            </a:endParaRPr>
          </a:p>
          <a:p>
            <a:pPr marL="0" indent="0" algn="just">
              <a:buNone/>
            </a:pPr>
            <a:endParaRPr lang="es-MX" sz="1400" dirty="0">
              <a:latin typeface="+mj-lt"/>
            </a:endParaRPr>
          </a:p>
          <a:p>
            <a:pPr marL="0" indent="0" algn="just">
              <a:buNone/>
            </a:pPr>
            <a:endParaRPr lang="es-MX" sz="1400" dirty="0" smtClean="0">
              <a:latin typeface="+mj-lt"/>
            </a:endParaRPr>
          </a:p>
          <a:p>
            <a:pPr marL="0" indent="0" algn="just">
              <a:buNone/>
            </a:pPr>
            <a:endParaRPr lang="es-MX" sz="1400" dirty="0">
              <a:latin typeface="+mj-lt"/>
            </a:endParaRPr>
          </a:p>
          <a:p>
            <a:pPr marL="0" indent="0" algn="just">
              <a:buNone/>
            </a:pPr>
            <a:endParaRPr lang="es-MX" sz="1400" dirty="0" smtClean="0">
              <a:latin typeface="+mj-lt"/>
            </a:endParaRPr>
          </a:p>
          <a:p>
            <a:pPr marL="0" indent="0" algn="just">
              <a:buNone/>
            </a:pPr>
            <a:endParaRPr lang="es-MX" sz="1400" dirty="0">
              <a:latin typeface="+mj-lt"/>
            </a:endParaRPr>
          </a:p>
          <a:p>
            <a:pPr marL="0" indent="0" algn="just">
              <a:buNone/>
            </a:pPr>
            <a:endParaRPr lang="es-MX" sz="1400" dirty="0" smtClean="0">
              <a:latin typeface="+mj-lt"/>
            </a:endParaRPr>
          </a:p>
          <a:p>
            <a:pPr marL="0" indent="0" algn="just">
              <a:buNone/>
            </a:pPr>
            <a:endParaRPr lang="es-MX" sz="1400" dirty="0">
              <a:latin typeface="+mj-lt"/>
            </a:endParaRPr>
          </a:p>
          <a:p>
            <a:pPr marL="0" indent="0">
              <a:buNone/>
            </a:pPr>
            <a:endParaRPr lang="es-MX" sz="1600" dirty="0"/>
          </a:p>
          <a:p>
            <a:pPr marL="0" indent="0">
              <a:buNone/>
            </a:pPr>
            <a:endParaRPr lang="es-MX" sz="1600" dirty="0" smtClean="0"/>
          </a:p>
          <a:p>
            <a:pPr marL="0" indent="0">
              <a:buNone/>
            </a:pPr>
            <a:endParaRPr lang="es-MX" sz="1600" dirty="0"/>
          </a:p>
          <a:p>
            <a:pPr marL="0" indent="0">
              <a:buNone/>
            </a:pPr>
            <a:endParaRPr lang="es-MX" sz="1600" dirty="0" smtClean="0"/>
          </a:p>
          <a:p>
            <a:pPr marL="0" indent="0">
              <a:buNone/>
            </a:pPr>
            <a:endParaRPr lang="es-MX" sz="1600" dirty="0"/>
          </a:p>
        </p:txBody>
      </p:sp>
      <p:sp>
        <p:nvSpPr>
          <p:cNvPr id="5" name="1 Título"/>
          <p:cNvSpPr txBox="1">
            <a:spLocks/>
          </p:cNvSpPr>
          <p:nvPr/>
        </p:nvSpPr>
        <p:spPr bwMode="auto">
          <a:xfrm>
            <a:off x="4514396" y="152456"/>
            <a:ext cx="4423229" cy="55098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/>
          <a:p>
            <a:pPr algn="ctr" eaLnBrk="0" hangingPunct="0">
              <a:defRPr/>
            </a:pPr>
            <a:r>
              <a:rPr lang="es-MX" sz="2800" kern="0" dirty="0" smtClean="0">
                <a:solidFill>
                  <a:srgbClr val="7F003F"/>
                </a:solidFill>
                <a:latin typeface="Calibri" pitchFamily="34" charset="0"/>
                <a:ea typeface="+mj-ea"/>
                <a:cs typeface="+mj-cs"/>
              </a:rPr>
              <a:t>Financiamiento</a:t>
            </a:r>
            <a:endParaRPr lang="es-MX" sz="2800" kern="0" dirty="0">
              <a:solidFill>
                <a:srgbClr val="7F003F"/>
              </a:solidFill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7" name="1 Título"/>
          <p:cNvSpPr txBox="1">
            <a:spLocks/>
          </p:cNvSpPr>
          <p:nvPr/>
        </p:nvSpPr>
        <p:spPr bwMode="auto">
          <a:xfrm>
            <a:off x="3071446" y="1097574"/>
            <a:ext cx="2860432" cy="38319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70000" lnSpcReduction="20000"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50000"/>
              <a:buFont typeface="Wingdings" pitchFamily="2" charset="2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 3" pitchFamily="18" charset="2"/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 2" pitchFamily="18" charset="2"/>
              <a:buNone/>
              <a:defRPr sz="16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s-MX" kern="0" dirty="0" smtClean="0">
                <a:latin typeface="Calibri" pitchFamily="34" charset="0"/>
                <a:ea typeface="+mj-ea"/>
                <a:cs typeface="+mj-cs"/>
              </a:rPr>
              <a:t>Distribución por Partido Político</a:t>
            </a:r>
            <a:endParaRPr lang="es-MX" sz="1200" b="1" kern="0" dirty="0">
              <a:latin typeface="Calibri" pitchFamily="34" charset="0"/>
              <a:ea typeface="+mj-ea"/>
              <a:cs typeface="+mj-cs"/>
            </a:endParaRPr>
          </a:p>
        </p:txBody>
      </p:sp>
      <p:graphicFrame>
        <p:nvGraphicFramePr>
          <p:cNvPr id="8" name="2 Gráfico"/>
          <p:cNvGraphicFramePr>
            <a:graphicFrameLocks/>
          </p:cNvGraphicFramePr>
          <p:nvPr>
            <p:extLst/>
          </p:nvPr>
        </p:nvGraphicFramePr>
        <p:xfrm>
          <a:off x="624689" y="1413630"/>
          <a:ext cx="7860331" cy="5099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5361086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93077" y="1758095"/>
            <a:ext cx="8229600" cy="4900613"/>
          </a:xfrm>
        </p:spPr>
        <p:txBody>
          <a:bodyPr/>
          <a:lstStyle/>
          <a:p>
            <a:pPr marL="0" indent="0" algn="just">
              <a:buNone/>
            </a:pPr>
            <a:r>
              <a:rPr lang="es-MX" sz="1400" dirty="0" smtClean="0"/>
              <a:t>La reforma político electoral, reconoció por primera vez a nivel federal, la figura de candidaturas independientes.</a:t>
            </a:r>
          </a:p>
          <a:p>
            <a:pPr marL="0" indent="0" algn="just">
              <a:buNone/>
            </a:pPr>
            <a:endParaRPr lang="es-MX" sz="1400" dirty="0" smtClean="0"/>
          </a:p>
          <a:p>
            <a:pPr algn="just">
              <a:buFont typeface="Arial" panose="020B0604020202020204" pitchFamily="34" charset="0"/>
              <a:buChar char="•"/>
            </a:pPr>
            <a:r>
              <a:rPr lang="es-MX" sz="1400" dirty="0" smtClean="0"/>
              <a:t>Resumen del procedimiento del registro de candidaturas independientes:</a:t>
            </a:r>
          </a:p>
        </p:txBody>
      </p:sp>
      <p:sp>
        <p:nvSpPr>
          <p:cNvPr id="5" name="1 Título"/>
          <p:cNvSpPr txBox="1">
            <a:spLocks/>
          </p:cNvSpPr>
          <p:nvPr/>
        </p:nvSpPr>
        <p:spPr bwMode="auto">
          <a:xfrm>
            <a:off x="2498332" y="316523"/>
            <a:ext cx="4423229" cy="55098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/>
          <a:p>
            <a:pPr algn="ctr" eaLnBrk="0" hangingPunct="0">
              <a:defRPr/>
            </a:pPr>
            <a:r>
              <a:rPr lang="es-MX" sz="2800" kern="0" dirty="0" smtClean="0">
                <a:solidFill>
                  <a:srgbClr val="7F003F"/>
                </a:solidFill>
                <a:latin typeface="Calibri" pitchFamily="34" charset="0"/>
                <a:ea typeface="+mj-ea"/>
                <a:cs typeface="+mj-cs"/>
              </a:rPr>
              <a:t>Reforma Político Electoral</a:t>
            </a:r>
            <a:endParaRPr lang="es-MX" sz="2800" kern="0" dirty="0">
              <a:solidFill>
                <a:srgbClr val="7F003F"/>
              </a:solidFill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7" name="1 Título"/>
          <p:cNvSpPr txBox="1">
            <a:spLocks/>
          </p:cNvSpPr>
          <p:nvPr/>
        </p:nvSpPr>
        <p:spPr bwMode="auto">
          <a:xfrm>
            <a:off x="3071446" y="1097574"/>
            <a:ext cx="2860432" cy="38319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2500"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50000"/>
              <a:buFont typeface="Wingdings" pitchFamily="2" charset="2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 3" pitchFamily="18" charset="2"/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 2" pitchFamily="18" charset="2"/>
              <a:buNone/>
              <a:defRPr sz="16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s-MX" kern="0" dirty="0" smtClean="0">
                <a:latin typeface="Calibri" pitchFamily="34" charset="0"/>
                <a:ea typeface="+mj-ea"/>
                <a:cs typeface="+mj-cs"/>
              </a:rPr>
              <a:t>Reforma Político Electoral</a:t>
            </a:r>
            <a:endParaRPr lang="es-MX" sz="1200" b="1" kern="0" dirty="0"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9" name="8 Imagen"/>
          <p:cNvPicPr/>
          <p:nvPr/>
        </p:nvPicPr>
        <p:blipFill rotWithShape="1">
          <a:blip r:embed="rId2"/>
          <a:srcRect l="65912" t="27153" r="13424" b="10503"/>
          <a:stretch/>
        </p:blipFill>
        <p:spPr bwMode="auto">
          <a:xfrm>
            <a:off x="2637472" y="2832100"/>
            <a:ext cx="3947478" cy="36576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1 Título"/>
          <p:cNvSpPr txBox="1">
            <a:spLocks/>
          </p:cNvSpPr>
          <p:nvPr/>
        </p:nvSpPr>
        <p:spPr bwMode="auto">
          <a:xfrm>
            <a:off x="2486610" y="316523"/>
            <a:ext cx="4423229" cy="55098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/>
          <a:p>
            <a:pPr algn="ctr" eaLnBrk="0" hangingPunct="0">
              <a:defRPr/>
            </a:pPr>
            <a:r>
              <a:rPr lang="es-MX" sz="2700" kern="0" dirty="0" smtClean="0">
                <a:solidFill>
                  <a:srgbClr val="7F003F"/>
                </a:solidFill>
                <a:latin typeface="Calibri" pitchFamily="34" charset="0"/>
                <a:ea typeface="+mj-ea"/>
                <a:cs typeface="+mj-cs"/>
              </a:rPr>
              <a:t>Candidaturas Independientes</a:t>
            </a:r>
            <a:endParaRPr lang="es-MX" sz="2800" kern="0" dirty="0">
              <a:solidFill>
                <a:srgbClr val="7F003F"/>
              </a:solidFill>
              <a:latin typeface="Calibri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65197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18477" y="1561245"/>
            <a:ext cx="8229600" cy="4900613"/>
          </a:xfrm>
        </p:spPr>
        <p:txBody>
          <a:bodyPr/>
          <a:lstStyle/>
          <a:p>
            <a:pPr algn="just">
              <a:buFont typeface="Arial" panose="020B0604020202020204" pitchFamily="34" charset="0"/>
              <a:buChar char="•"/>
            </a:pPr>
            <a:r>
              <a:rPr lang="es-MX" sz="1400" dirty="0" smtClean="0"/>
              <a:t>Financiamiento aplicable únicamente durante el periodo de campaña, que por candidatura independiente le corresponde lo siguiente: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s-MX" sz="1400" dirty="0"/>
          </a:p>
          <a:p>
            <a:pPr marL="0" indent="0" algn="just">
              <a:buNone/>
            </a:pPr>
            <a:endParaRPr lang="es-MX" sz="1400" dirty="0" smtClean="0"/>
          </a:p>
          <a:p>
            <a:pPr algn="just">
              <a:buFont typeface="Arial" panose="020B0604020202020204" pitchFamily="34" charset="0"/>
              <a:buChar char="•"/>
            </a:pPr>
            <a:endParaRPr lang="es-MX" sz="1400" dirty="0"/>
          </a:p>
          <a:p>
            <a:pPr algn="just">
              <a:buFont typeface="Arial" panose="020B0604020202020204" pitchFamily="34" charset="0"/>
              <a:buChar char="•"/>
            </a:pPr>
            <a:endParaRPr lang="es-MX" sz="1400" dirty="0" smtClean="0"/>
          </a:p>
        </p:txBody>
      </p:sp>
      <p:sp>
        <p:nvSpPr>
          <p:cNvPr id="5" name="1 Título"/>
          <p:cNvSpPr txBox="1">
            <a:spLocks/>
          </p:cNvSpPr>
          <p:nvPr/>
        </p:nvSpPr>
        <p:spPr bwMode="auto">
          <a:xfrm>
            <a:off x="2498332" y="316523"/>
            <a:ext cx="4423229" cy="55098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/>
          <a:p>
            <a:pPr algn="ctr" eaLnBrk="0" hangingPunct="0">
              <a:defRPr/>
            </a:pPr>
            <a:r>
              <a:rPr lang="es-MX" sz="2800" kern="0" dirty="0" smtClean="0">
                <a:solidFill>
                  <a:srgbClr val="7F003F"/>
                </a:solidFill>
                <a:latin typeface="Calibri" pitchFamily="34" charset="0"/>
                <a:ea typeface="+mj-ea"/>
                <a:cs typeface="+mj-cs"/>
              </a:rPr>
              <a:t>Reforma Político Electoral</a:t>
            </a:r>
            <a:endParaRPr lang="es-MX" sz="2800" kern="0" dirty="0">
              <a:solidFill>
                <a:srgbClr val="7F003F"/>
              </a:solidFill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508" y="2407810"/>
            <a:ext cx="7916419" cy="3597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1 Título"/>
          <p:cNvSpPr txBox="1">
            <a:spLocks/>
          </p:cNvSpPr>
          <p:nvPr/>
        </p:nvSpPr>
        <p:spPr bwMode="auto">
          <a:xfrm>
            <a:off x="2486610" y="316523"/>
            <a:ext cx="4423229" cy="55098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/>
          <a:p>
            <a:pPr algn="ctr" eaLnBrk="0" hangingPunct="0">
              <a:defRPr/>
            </a:pPr>
            <a:r>
              <a:rPr lang="es-MX" sz="2700" kern="0" dirty="0" smtClean="0">
                <a:solidFill>
                  <a:srgbClr val="7F003F"/>
                </a:solidFill>
                <a:latin typeface="Calibri" pitchFamily="34" charset="0"/>
                <a:ea typeface="+mj-ea"/>
                <a:cs typeface="+mj-cs"/>
              </a:rPr>
              <a:t>Candidaturas Independientes</a:t>
            </a:r>
            <a:endParaRPr lang="es-MX" sz="2800" kern="0" dirty="0">
              <a:solidFill>
                <a:srgbClr val="7F003F"/>
              </a:solidFill>
              <a:latin typeface="Calibri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063751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2 Marcador de contenido"/>
          <p:cNvSpPr txBox="1">
            <a:spLocks/>
          </p:cNvSpPr>
          <p:nvPr/>
        </p:nvSpPr>
        <p:spPr>
          <a:xfrm>
            <a:off x="457200" y="1289173"/>
            <a:ext cx="8229600" cy="273184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FontTx/>
              <a:buNone/>
            </a:pPr>
            <a:endParaRPr lang="es-MX" sz="1500" kern="0" dirty="0" smtClean="0">
              <a:latin typeface="+mj-lt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s-MX" sz="1500" b="0" dirty="0" smtClean="0">
                <a:latin typeface="+mj-lt"/>
              </a:rPr>
              <a:t>Acceso </a:t>
            </a:r>
            <a:r>
              <a:rPr lang="es-MX" sz="1500" b="0" dirty="0">
                <a:latin typeface="+mj-lt"/>
              </a:rPr>
              <a:t>permanente a los partidos políticos en la radio y la </a:t>
            </a:r>
            <a:r>
              <a:rPr lang="es-MX" sz="1500" b="0" dirty="0" smtClean="0">
                <a:latin typeface="+mj-lt"/>
              </a:rPr>
              <a:t>televisión.</a:t>
            </a:r>
          </a:p>
          <a:p>
            <a:pPr marL="0" indent="0" algn="just">
              <a:buNone/>
            </a:pPr>
            <a:endParaRPr lang="es-AR" sz="1500" b="0" kern="0" dirty="0" smtClean="0">
              <a:latin typeface="+mj-lt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s-AR" sz="1500" b="0" kern="0" dirty="0" smtClean="0">
                <a:latin typeface="+mj-lt"/>
              </a:rPr>
              <a:t>Administración única de los tiempos del Estado en radio y televisión por parte del Instituto.</a:t>
            </a:r>
            <a:r>
              <a:rPr lang="es-AR" sz="1500" dirty="0">
                <a:latin typeface="+mj-lt"/>
              </a:rPr>
              <a:t> </a:t>
            </a:r>
            <a:endParaRPr lang="es-AR" sz="1500" dirty="0" smtClean="0">
              <a:latin typeface="+mj-lt"/>
            </a:endParaRPr>
          </a:p>
          <a:p>
            <a:pPr marL="0" indent="0" algn="just">
              <a:buNone/>
            </a:pPr>
            <a:endParaRPr lang="es-AR" sz="1500" b="0" kern="0" dirty="0" smtClean="0">
              <a:latin typeface="+mj-lt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s-AR" sz="1500" b="0" kern="0" dirty="0" smtClean="0">
                <a:latin typeface="+mj-lt"/>
              </a:rPr>
              <a:t>Prohibición de comprar tiempo en radio y televisión, ni ningún tercero a favor de los partidos políticos. 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s-AR" sz="1500" b="0" kern="0" dirty="0" smtClean="0">
              <a:latin typeface="+mj-lt"/>
            </a:endParaRPr>
          </a:p>
          <a:p>
            <a:pPr marL="0" indent="0" algn="just">
              <a:buFontTx/>
              <a:buNone/>
            </a:pPr>
            <a:endParaRPr lang="es-AR" sz="1500" b="0" kern="0" dirty="0" smtClean="0">
              <a:latin typeface="+mj-lt"/>
            </a:endParaRPr>
          </a:p>
          <a:p>
            <a:pPr marL="0" indent="0">
              <a:buFontTx/>
              <a:buNone/>
            </a:pPr>
            <a:endParaRPr lang="es-AR" sz="1500" b="0" kern="0" dirty="0" smtClean="0">
              <a:latin typeface="+mj-lt"/>
            </a:endParaRPr>
          </a:p>
          <a:p>
            <a:pPr marL="0" indent="0">
              <a:buFontTx/>
              <a:buNone/>
            </a:pPr>
            <a:endParaRPr lang="es-MX" sz="1500" b="0" kern="0" dirty="0" smtClean="0">
              <a:latin typeface="+mj-lt"/>
            </a:endParaRPr>
          </a:p>
          <a:p>
            <a:pPr algn="just"/>
            <a:r>
              <a:rPr lang="es-MX" sz="1500" b="0" kern="0" dirty="0" smtClean="0">
                <a:latin typeface="+mj-lt"/>
              </a:rPr>
              <a:t>Suspensión de </a:t>
            </a:r>
            <a:r>
              <a:rPr lang="es-MX" sz="1500" b="0" kern="0" dirty="0">
                <a:latin typeface="+mj-lt"/>
              </a:rPr>
              <a:t>toda propaganda gubernamental durante las campañas </a:t>
            </a:r>
            <a:r>
              <a:rPr lang="es-MX" sz="1500" b="0" kern="0" dirty="0" smtClean="0">
                <a:latin typeface="+mj-lt"/>
              </a:rPr>
              <a:t>electorales. </a:t>
            </a:r>
            <a:endParaRPr lang="es-MX" sz="1500" b="0" kern="0" dirty="0">
              <a:latin typeface="+mj-lt"/>
            </a:endParaRPr>
          </a:p>
          <a:p>
            <a:pPr marL="0" indent="0">
              <a:buFontTx/>
              <a:buNone/>
            </a:pPr>
            <a:endParaRPr lang="es-MX" sz="1500" kern="0" dirty="0">
              <a:latin typeface="+mj-lt"/>
            </a:endParaRPr>
          </a:p>
        </p:txBody>
      </p:sp>
      <p:sp>
        <p:nvSpPr>
          <p:cNvPr id="14" name="1 Título"/>
          <p:cNvSpPr txBox="1">
            <a:spLocks/>
          </p:cNvSpPr>
          <p:nvPr/>
        </p:nvSpPr>
        <p:spPr bwMode="auto">
          <a:xfrm>
            <a:off x="2483768" y="980728"/>
            <a:ext cx="4164851" cy="38319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50000"/>
              <a:buFont typeface="Wingdings" pitchFamily="2" charset="2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 3" pitchFamily="18" charset="2"/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 2" pitchFamily="18" charset="2"/>
              <a:buNone/>
              <a:defRPr sz="16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s-MX" sz="1800" b="1" kern="0" dirty="0" smtClean="0">
                <a:latin typeface="+mj-lt"/>
                <a:ea typeface="+mj-ea"/>
                <a:cs typeface="+mj-cs"/>
              </a:rPr>
              <a:t>Propaganda político-electoral</a:t>
            </a:r>
            <a:endParaRPr lang="es-MX" sz="1800" b="1" kern="0" dirty="0">
              <a:latin typeface="+mj-lt"/>
              <a:ea typeface="+mj-ea"/>
              <a:cs typeface="+mj-cs"/>
            </a:endParaRPr>
          </a:p>
        </p:txBody>
      </p:sp>
      <p:sp>
        <p:nvSpPr>
          <p:cNvPr id="16" name="1 Título"/>
          <p:cNvSpPr txBox="1">
            <a:spLocks/>
          </p:cNvSpPr>
          <p:nvPr/>
        </p:nvSpPr>
        <p:spPr bwMode="auto">
          <a:xfrm>
            <a:off x="2781855" y="3809735"/>
            <a:ext cx="3948827" cy="42255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50000"/>
              <a:buFont typeface="Wingdings" pitchFamily="2" charset="2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 3" pitchFamily="18" charset="2"/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 2" pitchFamily="18" charset="2"/>
              <a:buNone/>
              <a:defRPr sz="16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s-MX" sz="1800" b="1" kern="0" dirty="0" smtClean="0">
                <a:latin typeface="+mj-lt"/>
                <a:ea typeface="+mj-ea"/>
                <a:cs typeface="+mj-cs"/>
              </a:rPr>
              <a:t>Propaganda gubernamental</a:t>
            </a:r>
            <a:endParaRPr lang="es-MX" sz="1800" b="1" kern="0" dirty="0">
              <a:latin typeface="+mj-lt"/>
              <a:ea typeface="+mj-ea"/>
              <a:cs typeface="+mj-cs"/>
            </a:endParaRPr>
          </a:p>
        </p:txBody>
      </p:sp>
      <p:sp>
        <p:nvSpPr>
          <p:cNvPr id="7" name="1 Título"/>
          <p:cNvSpPr txBox="1">
            <a:spLocks/>
          </p:cNvSpPr>
          <p:nvPr/>
        </p:nvSpPr>
        <p:spPr bwMode="auto">
          <a:xfrm>
            <a:off x="3497344" y="49369"/>
            <a:ext cx="5189456" cy="55098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/>
          <a:p>
            <a:pPr algn="r" eaLnBrk="0" hangingPunct="0">
              <a:defRPr/>
            </a:pPr>
            <a:r>
              <a:rPr lang="es-MX" sz="2800" kern="0" dirty="0">
                <a:solidFill>
                  <a:srgbClr val="7F003F"/>
                </a:solidFill>
                <a:latin typeface="Calibri" pitchFamily="34" charset="0"/>
                <a:ea typeface="+mj-ea"/>
                <a:cs typeface="+mj-cs"/>
              </a:rPr>
              <a:t>Modelo de Comunicación Política</a:t>
            </a:r>
          </a:p>
        </p:txBody>
      </p:sp>
    </p:spTree>
    <p:extLst>
      <p:ext uri="{BB962C8B-B14F-4D97-AF65-F5344CB8AC3E}">
        <p14:creationId xmlns:p14="http://schemas.microsoft.com/office/powerpoint/2010/main" val="48852465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 Título"/>
          <p:cNvSpPr txBox="1">
            <a:spLocks/>
          </p:cNvSpPr>
          <p:nvPr/>
        </p:nvSpPr>
        <p:spPr bwMode="auto">
          <a:xfrm>
            <a:off x="539552" y="1124744"/>
            <a:ext cx="8280920" cy="56312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50000"/>
              <a:buFont typeface="Wingdings" pitchFamily="2" charset="2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 3" pitchFamily="18" charset="2"/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 2" pitchFamily="18" charset="2"/>
              <a:buNone/>
              <a:defRPr sz="16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endParaRPr lang="es-MX" b="1" kern="0" dirty="0" smtClean="0">
              <a:latin typeface="+mj-lt"/>
              <a:ea typeface="+mj-ea"/>
              <a:cs typeface="+mj-cs"/>
            </a:endParaRPr>
          </a:p>
          <a:p>
            <a:pPr>
              <a:defRPr/>
            </a:pPr>
            <a:r>
              <a:rPr lang="es-MX" b="1" kern="0" dirty="0" smtClean="0">
                <a:latin typeface="+mj-lt"/>
                <a:ea typeface="+mj-ea"/>
                <a:cs typeface="+mj-cs"/>
              </a:rPr>
              <a:t>Sistema Integral para la Administración de los Tiempos del Estado</a:t>
            </a:r>
          </a:p>
          <a:p>
            <a:pPr>
              <a:defRPr/>
            </a:pPr>
            <a:endParaRPr lang="es-MX" b="1" kern="0" dirty="0">
              <a:latin typeface="+mj-lt"/>
              <a:ea typeface="+mj-ea"/>
              <a:cs typeface="+mj-cs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683568" y="2204864"/>
            <a:ext cx="784887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MX" b="0" dirty="0">
                <a:latin typeface="+mj-lt"/>
              </a:rPr>
              <a:t>Determinar la pauta específica para cada emisora. </a:t>
            </a:r>
            <a:endParaRPr lang="es-MX" b="0" dirty="0" smtClean="0">
              <a:latin typeface="+mj-lt"/>
            </a:endParaRPr>
          </a:p>
          <a:p>
            <a:pPr lvl="0" algn="just"/>
            <a:endParaRPr lang="es-MX" b="0" dirty="0">
              <a:latin typeface="+mj-lt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MX" b="0" dirty="0">
                <a:latin typeface="+mj-lt"/>
              </a:rPr>
              <a:t>Recibir, calificar y entregar a cada emisora </a:t>
            </a:r>
            <a:r>
              <a:rPr lang="es-MX" b="0" dirty="0" smtClean="0">
                <a:latin typeface="+mj-lt"/>
              </a:rPr>
              <a:t>los </a:t>
            </a:r>
            <a:r>
              <a:rPr lang="es-MX" b="0" dirty="0">
                <a:latin typeface="+mj-lt"/>
              </a:rPr>
              <a:t>materiales de los partidos políticos y de las autoridades electorales. </a:t>
            </a:r>
            <a:endParaRPr lang="es-MX" b="0" dirty="0" smtClean="0">
              <a:latin typeface="+mj-lt"/>
            </a:endParaRPr>
          </a:p>
          <a:p>
            <a:pPr lvl="0" algn="just"/>
            <a:endParaRPr lang="es-MX" b="0" dirty="0">
              <a:latin typeface="+mj-lt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MX" b="0" dirty="0">
                <a:latin typeface="+mj-lt"/>
              </a:rPr>
              <a:t>Realizar el monitoreo de la efectiva transmisión de los promocionales de acuerdo con la pauta </a:t>
            </a:r>
            <a:r>
              <a:rPr lang="es-MX" b="0" dirty="0" smtClean="0">
                <a:latin typeface="+mj-lt"/>
              </a:rPr>
              <a:t>aprobada.</a:t>
            </a:r>
          </a:p>
          <a:p>
            <a:pPr lvl="0" algn="just"/>
            <a:endParaRPr lang="es-MX" b="0" dirty="0" smtClean="0">
              <a:latin typeface="+mj-lt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MX" b="0" dirty="0" smtClean="0">
                <a:latin typeface="+mj-lt"/>
              </a:rPr>
              <a:t>Aportar </a:t>
            </a:r>
            <a:r>
              <a:rPr lang="es-MX" b="0" dirty="0">
                <a:latin typeface="+mj-lt"/>
              </a:rPr>
              <a:t>insumos para la sustanciación procedimientos sancionadores</a:t>
            </a:r>
            <a:r>
              <a:rPr lang="es-MX" b="0" dirty="0" smtClean="0">
                <a:latin typeface="+mj-lt"/>
              </a:rPr>
              <a:t>.</a:t>
            </a:r>
          </a:p>
          <a:p>
            <a:r>
              <a:rPr lang="es-MX" b="0" dirty="0">
                <a:latin typeface="+mj-lt"/>
              </a:rPr>
              <a:t> </a:t>
            </a:r>
          </a:p>
        </p:txBody>
      </p:sp>
      <p:sp>
        <p:nvSpPr>
          <p:cNvPr id="8" name="1 Título"/>
          <p:cNvSpPr txBox="1">
            <a:spLocks/>
          </p:cNvSpPr>
          <p:nvPr/>
        </p:nvSpPr>
        <p:spPr bwMode="auto">
          <a:xfrm>
            <a:off x="3748169" y="127207"/>
            <a:ext cx="5189456" cy="55098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/>
          <a:p>
            <a:pPr algn="r" eaLnBrk="0" hangingPunct="0">
              <a:defRPr/>
            </a:pPr>
            <a:r>
              <a:rPr lang="es-MX" sz="2800" kern="0" dirty="0">
                <a:solidFill>
                  <a:srgbClr val="7F003F"/>
                </a:solidFill>
                <a:latin typeface="Calibri" pitchFamily="34" charset="0"/>
                <a:ea typeface="+mj-ea"/>
                <a:cs typeface="+mj-cs"/>
              </a:rPr>
              <a:t>Modelo de Comunicación Política</a:t>
            </a:r>
          </a:p>
        </p:txBody>
      </p:sp>
    </p:spTree>
    <p:extLst>
      <p:ext uri="{BB962C8B-B14F-4D97-AF65-F5344CB8AC3E}">
        <p14:creationId xmlns:p14="http://schemas.microsoft.com/office/powerpoint/2010/main" val="39980408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 Título"/>
          <p:cNvSpPr txBox="1">
            <a:spLocks/>
          </p:cNvSpPr>
          <p:nvPr/>
        </p:nvSpPr>
        <p:spPr bwMode="auto">
          <a:xfrm>
            <a:off x="2699792" y="928369"/>
            <a:ext cx="4104456" cy="57606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50000"/>
              <a:buFont typeface="Wingdings" pitchFamily="2" charset="2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 3" pitchFamily="18" charset="2"/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 2" pitchFamily="18" charset="2"/>
              <a:buNone/>
              <a:defRPr sz="16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s-MX" b="1" kern="0" dirty="0" smtClean="0">
                <a:latin typeface="Calibri" pitchFamily="34" charset="0"/>
                <a:ea typeface="+mj-ea"/>
                <a:cs typeface="+mj-cs"/>
              </a:rPr>
              <a:t>Infraestructura de Verificación</a:t>
            </a:r>
            <a:endParaRPr lang="es-MX" b="1" kern="0" dirty="0">
              <a:latin typeface="Calibri" pitchFamily="34" charset="0"/>
              <a:ea typeface="+mj-ea"/>
              <a:cs typeface="+mj-cs"/>
            </a:endParaRPr>
          </a:p>
        </p:txBody>
      </p:sp>
      <p:grpSp>
        <p:nvGrpSpPr>
          <p:cNvPr id="8" name="168 Grupo"/>
          <p:cNvGrpSpPr>
            <a:grpSpLocks/>
          </p:cNvGrpSpPr>
          <p:nvPr/>
        </p:nvGrpSpPr>
        <p:grpSpPr bwMode="auto">
          <a:xfrm>
            <a:off x="1271588" y="2115630"/>
            <a:ext cx="7126287" cy="4594910"/>
            <a:chOff x="517921" y="1225138"/>
            <a:chExt cx="6870007" cy="4918506"/>
          </a:xfrm>
        </p:grpSpPr>
        <p:grpSp>
          <p:nvGrpSpPr>
            <p:cNvPr id="9" name="166 Grupo"/>
            <p:cNvGrpSpPr>
              <a:grpSpLocks noChangeAspect="1"/>
            </p:cNvGrpSpPr>
            <p:nvPr/>
          </p:nvGrpSpPr>
          <p:grpSpPr bwMode="auto">
            <a:xfrm>
              <a:off x="517921" y="1225138"/>
              <a:ext cx="5768591" cy="4918506"/>
              <a:chOff x="0" y="857232"/>
              <a:chExt cx="6786578" cy="5786478"/>
            </a:xfrm>
          </p:grpSpPr>
          <p:pic>
            <p:nvPicPr>
              <p:cNvPr id="12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0" y="857232"/>
                <a:ext cx="6786578" cy="578647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3" name="Picture 3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4214810" y="3143248"/>
                <a:ext cx="71438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5" name="Picture 5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4000496" y="3071810"/>
                <a:ext cx="71438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6" name="Picture 6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929058" y="3500438"/>
                <a:ext cx="71438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7" name="Picture 7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786182" y="2714620"/>
                <a:ext cx="71438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8" name="Picture 8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357554" y="3286124"/>
                <a:ext cx="71438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9" name="Picture 9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286116" y="3214686"/>
                <a:ext cx="71438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20" name="Picture 10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286116" y="2643182"/>
                <a:ext cx="71438" cy="71435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21" name="Picture 11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071802" y="3357562"/>
                <a:ext cx="71438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22" name="Picture 12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000364" y="3286124"/>
                <a:ext cx="71438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23" name="Picture 13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4143372" y="4071942"/>
                <a:ext cx="71438" cy="71435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24" name="Picture 14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4071934" y="4143380"/>
                <a:ext cx="71438" cy="71435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25" name="Picture 15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4071934" y="4357694"/>
                <a:ext cx="71438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26" name="Picture 16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786182" y="4071942"/>
                <a:ext cx="71438" cy="71435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27" name="Picture 17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4429124" y="5000636"/>
                <a:ext cx="71438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28" name="Picture 18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4357686" y="5143512"/>
                <a:ext cx="71438" cy="71435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29" name="Picture 19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4286248" y="5000636"/>
                <a:ext cx="71438" cy="71435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30" name="Picture 20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4572000" y="5214950"/>
                <a:ext cx="71438" cy="71435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31" name="Picture 21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4857752" y="5429264"/>
                <a:ext cx="71438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32" name="Picture 22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4572000" y="5357826"/>
                <a:ext cx="71438" cy="71435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33" name="Picture 23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4500562" y="5357826"/>
                <a:ext cx="63815" cy="71435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34" name="Picture 24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4357686" y="5357826"/>
                <a:ext cx="71438" cy="71435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35" name="Picture 25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500430" y="4714884"/>
                <a:ext cx="71438" cy="71435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36" name="Picture 26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286116" y="4643446"/>
                <a:ext cx="71438" cy="71435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37" name="Picture 27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357554" y="4714884"/>
                <a:ext cx="71438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38" name="Picture 28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500430" y="4857760"/>
                <a:ext cx="71438" cy="71435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39" name="Picture 29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500430" y="4929198"/>
                <a:ext cx="71438" cy="71435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40" name="Picture 30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286116" y="4857760"/>
                <a:ext cx="71438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41" name="Picture 31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357554" y="5000636"/>
                <a:ext cx="71438" cy="71435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42" name="Picture 32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143240" y="4572008"/>
                <a:ext cx="71438" cy="71435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43" name="Picture 33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214678" y="4857760"/>
                <a:ext cx="71438" cy="71435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44" name="Picture 34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143240" y="4714884"/>
                <a:ext cx="71438" cy="71435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45" name="Picture 35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928926" y="4714884"/>
                <a:ext cx="71438" cy="71435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46" name="Picture 36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428992" y="5143512"/>
                <a:ext cx="71438" cy="71435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47" name="Picture 37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286116" y="5072074"/>
                <a:ext cx="71438" cy="71435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48" name="Picture 38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286116" y="5143512"/>
                <a:ext cx="71438" cy="71435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49" name="Picture 39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214678" y="5000636"/>
                <a:ext cx="71438" cy="71435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50" name="Picture 40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571868" y="5072074"/>
                <a:ext cx="71438" cy="71435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51" name="Picture 41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214678" y="5143512"/>
                <a:ext cx="71438" cy="71435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52" name="Picture 42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4857752" y="5643578"/>
                <a:ext cx="71438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53" name="Picture 43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5286380" y="6143644"/>
                <a:ext cx="71438" cy="71435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54" name="Picture 44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5214942" y="6000768"/>
                <a:ext cx="71438" cy="71435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55" name="Picture 45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5429256" y="6000768"/>
                <a:ext cx="71438" cy="71435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56" name="Picture 46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5286380" y="5857892"/>
                <a:ext cx="71438" cy="71435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57" name="Picture 47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5429256" y="5857892"/>
                <a:ext cx="71438" cy="71435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58" name="Picture 48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5500694" y="5715016"/>
                <a:ext cx="71438" cy="71435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59" name="Picture 49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5572132" y="5929330"/>
                <a:ext cx="71438" cy="71435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60" name="Picture 50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5500694" y="6429396"/>
                <a:ext cx="71438" cy="71435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61" name="Picture 51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4026215" y="5000636"/>
                <a:ext cx="45719" cy="45719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62" name="Picture 52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4000496" y="4643446"/>
                <a:ext cx="45719" cy="5117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63" name="Picture 53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3929058" y="4714884"/>
                <a:ext cx="45719" cy="5117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64" name="Picture 54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4000496" y="4786322"/>
                <a:ext cx="45719" cy="5117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sp>
            <p:nvSpPr>
              <p:cNvPr id="65" name="64 Rectángulo"/>
              <p:cNvSpPr/>
              <p:nvPr/>
            </p:nvSpPr>
            <p:spPr>
              <a:xfrm>
                <a:off x="1071286" y="5285811"/>
                <a:ext cx="142239" cy="466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s-MX">
                  <a:solidFill>
                    <a:prstClr val="white"/>
                  </a:solidFill>
                  <a:latin typeface="Calibri" pitchFamily="34" charset="0"/>
                </a:endParaRPr>
              </a:p>
            </p:txBody>
          </p:sp>
          <p:pic>
            <p:nvPicPr>
              <p:cNvPr id="66" name="Picture 55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3929058" y="4878020"/>
                <a:ext cx="45719" cy="5117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67" name="Picture 56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3857620" y="4929198"/>
                <a:ext cx="45719" cy="5117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68" name="Picture 57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3811901" y="4786322"/>
                <a:ext cx="45719" cy="5117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69" name="Picture 58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071802" y="5000636"/>
                <a:ext cx="71438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70" name="Picture 59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071802" y="5286388"/>
                <a:ext cx="71438" cy="71435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71" name="Picture 60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857488" y="4929198"/>
                <a:ext cx="71438" cy="71435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72" name="Picture 61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786050" y="5000636"/>
                <a:ext cx="71438" cy="71435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73" name="Picture 62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143240" y="5572140"/>
                <a:ext cx="71438" cy="71435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74" name="Picture 63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643174" y="5000636"/>
                <a:ext cx="71438" cy="71435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75" name="Picture 64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786050" y="4857760"/>
                <a:ext cx="71438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76" name="Picture 65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500298" y="4857760"/>
                <a:ext cx="71438" cy="71435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77" name="Picture 66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714612" y="4786322"/>
                <a:ext cx="71438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78" name="Picture 67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285984" y="3929066"/>
                <a:ext cx="71438" cy="71435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79" name="Picture 68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285984" y="3857628"/>
                <a:ext cx="71438" cy="71435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80" name="Picture 68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2071670" y="3500438"/>
                <a:ext cx="63815" cy="71435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81" name="Picture 69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785918" y="3214686"/>
                <a:ext cx="71438" cy="71435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82" name="Picture 70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928794" y="3143248"/>
                <a:ext cx="71438" cy="71435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83" name="Picture 71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714480" y="3143248"/>
                <a:ext cx="71438" cy="71435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84" name="Picture 72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714480" y="3000372"/>
                <a:ext cx="71438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85" name="Picture 73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143108" y="2643182"/>
                <a:ext cx="71438" cy="71435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86" name="Picture 74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000232" y="2285992"/>
                <a:ext cx="71438" cy="71435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87" name="Picture 74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428860" y="2214554"/>
                <a:ext cx="71438" cy="71435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88" name="Picture 75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285984" y="1857364"/>
                <a:ext cx="71438" cy="71435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89" name="Picture 76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143108" y="1857364"/>
                <a:ext cx="71438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90" name="Picture 77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285984" y="1357298"/>
                <a:ext cx="71438" cy="71435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91" name="Picture 78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6357950" y="4357694"/>
                <a:ext cx="71438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92" name="Picture 79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6000760" y="4572008"/>
                <a:ext cx="71438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93" name="Picture 80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6572264" y="4500570"/>
                <a:ext cx="71438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94" name="Picture 81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6500826" y="4786322"/>
                <a:ext cx="71438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95" name="Picture 82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6429388" y="5143512"/>
                <a:ext cx="71438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96" name="Picture 83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5715008" y="5214950"/>
                <a:ext cx="71438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97" name="Picture 84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5572132" y="5357826"/>
                <a:ext cx="71438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98" name="Picture 85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5143504" y="5429264"/>
                <a:ext cx="71438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99" name="Picture 86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5214942" y="5572140"/>
                <a:ext cx="71438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00" name="Picture 87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3883339" y="5429264"/>
                <a:ext cx="45719" cy="45719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01" name="Picture 88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3929058" y="5357826"/>
                <a:ext cx="45719" cy="45719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02" name="Picture 89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3857620" y="5357826"/>
                <a:ext cx="45719" cy="45719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03" name="Picture 90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4143372" y="5169231"/>
                <a:ext cx="45719" cy="45719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04" name="Picture 91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4071934" y="5143512"/>
                <a:ext cx="45719" cy="45719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05" name="Picture 92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3883339" y="5214950"/>
                <a:ext cx="45719" cy="45719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06" name="Picture 93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3714744" y="4786322"/>
                <a:ext cx="71438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07" name="Picture 94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3786182" y="4572008"/>
                <a:ext cx="71438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08" name="Picture 95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2928926" y="4071942"/>
                <a:ext cx="71438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09" name="Picture 96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3071802" y="3929066"/>
                <a:ext cx="71438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10" name="Picture 97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2857488" y="3929066"/>
                <a:ext cx="71438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11" name="Picture 98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2571736" y="3643314"/>
                <a:ext cx="71438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12" name="Picture 99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2786050" y="3286124"/>
                <a:ext cx="71438" cy="71439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13" name="Picture 100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2571736" y="3714752"/>
                <a:ext cx="71438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14" name="Picture 101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3500430" y="2357430"/>
                <a:ext cx="71438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15" name="Picture 102"/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3428992" y="2143116"/>
                <a:ext cx="75703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16" name="Picture 103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214282" y="928670"/>
                <a:ext cx="71438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17" name="Picture 103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357158" y="928670"/>
                <a:ext cx="71438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18" name="Picture 103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1071538" y="2786058"/>
                <a:ext cx="71438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19" name="Picture 103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1500166" y="3857628"/>
                <a:ext cx="71438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20" name="Picture 103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428596" y="1785926"/>
                <a:ext cx="71438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21" name="Picture 103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2500298" y="4286256"/>
                <a:ext cx="71438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22" name="Picture 103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2571736" y="4429132"/>
                <a:ext cx="71438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23" name="Picture 103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3143240" y="4357694"/>
                <a:ext cx="71438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24" name="Picture 103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2857488" y="5143512"/>
                <a:ext cx="71438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25" name="Picture 103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2714612" y="5214950"/>
                <a:ext cx="71438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26" name="Picture 104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1571604" y="1428736"/>
                <a:ext cx="73570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27" name="Picture 104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1500166" y="1928802"/>
                <a:ext cx="73570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28" name="Picture 104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1357290" y="1928802"/>
                <a:ext cx="73570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29" name="Picture 104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1428728" y="2428868"/>
                <a:ext cx="73570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30" name="Picture 104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1571604" y="2714620"/>
                <a:ext cx="73570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31" name="Picture 104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1643042" y="2857496"/>
                <a:ext cx="73570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32" name="Picture 104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3571868" y="3214686"/>
                <a:ext cx="73570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33" name="Picture 104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3714744" y="3286124"/>
                <a:ext cx="73570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34" name="Picture 104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3714744" y="3143248"/>
                <a:ext cx="73570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35" name="Picture 104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3857620" y="3357562"/>
                <a:ext cx="73570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36" name="Picture 104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3500430" y="3786190"/>
                <a:ext cx="73570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37" name="Picture 104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3500430" y="4214818"/>
                <a:ext cx="73570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38" name="Picture 104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3714744" y="4214818"/>
                <a:ext cx="73570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39" name="Picture 104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3929058" y="4357694"/>
                <a:ext cx="73570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40" name="Picture 104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3714744" y="5072074"/>
                <a:ext cx="73570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41" name="Picture 104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3786182" y="5143512"/>
                <a:ext cx="73570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42" name="Picture 104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3786182" y="5214950"/>
                <a:ext cx="73570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43" name="Picture 104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3643306" y="5214950"/>
                <a:ext cx="73570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44" name="Picture 104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3571868" y="5500702"/>
                <a:ext cx="73570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45" name="Picture 104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3428992" y="5715016"/>
                <a:ext cx="73570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46" name="Picture 104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3714744" y="5643578"/>
                <a:ext cx="73570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47" name="Picture 104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3929058" y="5643578"/>
                <a:ext cx="73570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48" name="Picture 104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4071934" y="5429264"/>
                <a:ext cx="73570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49" name="Picture 104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4000496" y="5429264"/>
                <a:ext cx="73570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50" name="Picture 104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4071934" y="5286388"/>
                <a:ext cx="73570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51" name="Picture 104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4286248" y="5429264"/>
                <a:ext cx="73570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52" name="Picture 104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3714744" y="5929330"/>
                <a:ext cx="73570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53" name="Picture 105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4572000" y="5572140"/>
                <a:ext cx="71438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54" name="Picture 105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4643438" y="5857892"/>
                <a:ext cx="71438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55" name="Picture 105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4500562" y="5857892"/>
                <a:ext cx="71438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56" name="Picture 105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4786314" y="6072206"/>
                <a:ext cx="71438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57" name="Picture 105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4500562" y="6000768"/>
                <a:ext cx="71438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58" name="Picture 105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4429124" y="5929330"/>
                <a:ext cx="71438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59" name="Picture 105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4357686" y="5786454"/>
                <a:ext cx="71438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60" name="Picture 105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4214810" y="5643578"/>
                <a:ext cx="71438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61" name="Picture 105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4143372" y="5715016"/>
                <a:ext cx="71438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62" name="Picture 105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4214810" y="5929330"/>
                <a:ext cx="71438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63" name="Picture 105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4286248" y="6072206"/>
                <a:ext cx="71438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64" name="Picture 104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714348" y="1071546"/>
                <a:ext cx="73570" cy="7143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</p:grpSp>
        <p:sp>
          <p:nvSpPr>
            <p:cNvPr id="10" name="TextBox 166"/>
            <p:cNvSpPr txBox="1"/>
            <p:nvPr/>
          </p:nvSpPr>
          <p:spPr>
            <a:xfrm>
              <a:off x="4316093" y="1771639"/>
              <a:ext cx="3071835" cy="220732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1600" b="1" dirty="0" smtClean="0">
                  <a:latin typeface="Calibri" pitchFamily="34" charset="0"/>
                </a:rPr>
                <a:t>1,647 </a:t>
              </a:r>
              <a:r>
                <a:rPr lang="es-MX" sz="1600" b="1" dirty="0">
                  <a:latin typeface="Calibri" pitchFamily="34" charset="0"/>
                </a:rPr>
                <a:t>señales </a:t>
              </a:r>
              <a:r>
                <a:rPr lang="es-MX" sz="1600" b="1" dirty="0" smtClean="0">
                  <a:latin typeface="Calibri" pitchFamily="34" charset="0"/>
                </a:rPr>
                <a:t>monitoreadas</a:t>
              </a:r>
              <a:endParaRPr lang="es-MX" sz="1600" b="1" dirty="0">
                <a:latin typeface="Calibri" pitchFamily="34" charset="0"/>
              </a:endParaRPr>
            </a:p>
            <a:p>
              <a:pPr>
                <a:defRPr/>
              </a:pPr>
              <a:endParaRPr lang="es-MX" sz="1600" b="1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34" charset="0"/>
              </a:endParaRPr>
            </a:p>
            <a:p>
              <a:pPr>
                <a:defRPr/>
              </a:pPr>
              <a:r>
                <a:rPr lang="es-MX" sz="1600" b="1" dirty="0">
                  <a:latin typeface="Calibri" pitchFamily="34" charset="0"/>
                </a:rPr>
                <a:t>Que representa el </a:t>
              </a:r>
              <a:r>
                <a:rPr lang="es-MX" sz="1600" b="1" dirty="0" smtClean="0">
                  <a:latin typeface="Calibri" pitchFamily="34" charset="0"/>
                </a:rPr>
                <a:t>58.61% </a:t>
              </a:r>
              <a:r>
                <a:rPr lang="es-MX" sz="1600" b="1" dirty="0">
                  <a:latin typeface="Calibri" pitchFamily="34" charset="0"/>
                </a:rPr>
                <a:t>de las </a:t>
              </a:r>
              <a:r>
                <a:rPr lang="es-MX" sz="1600" b="1" dirty="0" smtClean="0">
                  <a:latin typeface="Calibri" pitchFamily="34" charset="0"/>
                </a:rPr>
                <a:t>2,810 </a:t>
              </a:r>
              <a:r>
                <a:rPr lang="es-MX" sz="1600" b="1" dirty="0">
                  <a:latin typeface="Calibri" pitchFamily="34" charset="0"/>
                </a:rPr>
                <a:t>emisoras efectivamente pautadas</a:t>
              </a:r>
              <a:r>
                <a:rPr lang="es-MX" sz="1600" b="1" dirty="0">
                  <a:effectLst>
                    <a:glow rad="635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Calibri" pitchFamily="34" charset="0"/>
                </a:rPr>
                <a:t/>
              </a:r>
              <a:br>
                <a:rPr lang="es-MX" sz="1600" b="1" dirty="0">
                  <a:effectLst>
                    <a:glow rad="635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Calibri" pitchFamily="34" charset="0"/>
                </a:rPr>
              </a:br>
              <a:r>
                <a:rPr lang="es-MX" sz="1600" b="1" dirty="0">
                  <a:effectLst>
                    <a:glow rad="635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Calibri" pitchFamily="34" charset="0"/>
                </a:rPr>
                <a:t/>
              </a:r>
              <a:br>
                <a:rPr lang="es-MX" sz="1600" b="1" dirty="0">
                  <a:effectLst>
                    <a:glow rad="635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Calibri" pitchFamily="34" charset="0"/>
                </a:rPr>
              </a:br>
              <a:endParaRPr lang="es-MX" sz="1600" b="1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34" charset="0"/>
              </a:endParaRPr>
            </a:p>
            <a:p>
              <a:pPr algn="r">
                <a:defRPr/>
              </a:pPr>
              <a:endParaRPr lang="es-MX" sz="1600" b="1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34" charset="0"/>
              </a:endParaRPr>
            </a:p>
          </p:txBody>
        </p:sp>
        <p:sp>
          <p:nvSpPr>
            <p:cNvPr id="11" name="TextBox 167"/>
            <p:cNvSpPr txBox="1">
              <a:spLocks noChangeArrowheads="1"/>
            </p:cNvSpPr>
            <p:nvPr/>
          </p:nvSpPr>
          <p:spPr bwMode="auto">
            <a:xfrm>
              <a:off x="642910" y="4929198"/>
              <a:ext cx="2714612" cy="1087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s-MX" altLang="es-MX" sz="1400" b="1" dirty="0">
                <a:solidFill>
                  <a:srgbClr val="000000"/>
                </a:solidFill>
                <a:latin typeface="Calibri" pitchFamily="34" charset="0"/>
              </a:endParaRPr>
            </a:p>
            <a:p>
              <a:pPr algn="r" eaLnBrk="1" hangingPunct="1"/>
              <a:endParaRPr lang="es-MX" altLang="es-MX" sz="1400" dirty="0">
                <a:solidFill>
                  <a:srgbClr val="000000"/>
                </a:solidFill>
                <a:latin typeface="Calibri" pitchFamily="34" charset="0"/>
              </a:endParaRPr>
            </a:p>
            <a:p>
              <a:pPr algn="r" eaLnBrk="1" hangingPunct="1"/>
              <a:r>
                <a:rPr lang="es-MX" altLang="es-MX" sz="1600" b="1" dirty="0">
                  <a:latin typeface="Calibri" pitchFamily="34" charset="0"/>
                </a:rPr>
                <a:t> </a:t>
              </a:r>
              <a:r>
                <a:rPr lang="es-MX" altLang="es-MX" sz="1600" b="1" dirty="0" smtClean="0">
                  <a:latin typeface="Calibri" pitchFamily="34" charset="0"/>
                </a:rPr>
                <a:t>1,211 </a:t>
              </a:r>
              <a:r>
                <a:rPr lang="es-MX" altLang="es-MX" sz="1600" b="1" dirty="0">
                  <a:latin typeface="Calibri" pitchFamily="34" charset="0"/>
                </a:rPr>
                <a:t>estaciones de radio</a:t>
              </a:r>
            </a:p>
            <a:p>
              <a:pPr algn="r" eaLnBrk="1" hangingPunct="1"/>
              <a:r>
                <a:rPr lang="es-MX" altLang="es-MX" sz="1600" b="1" dirty="0" smtClean="0">
                  <a:latin typeface="Calibri" pitchFamily="34" charset="0"/>
                </a:rPr>
                <a:t>436 </a:t>
              </a:r>
              <a:r>
                <a:rPr lang="es-MX" altLang="es-MX" sz="1600" b="1" dirty="0">
                  <a:latin typeface="Calibri" pitchFamily="34" charset="0"/>
                </a:rPr>
                <a:t>canales de TV</a:t>
              </a:r>
            </a:p>
          </p:txBody>
        </p:sp>
      </p:grpSp>
      <p:sp>
        <p:nvSpPr>
          <p:cNvPr id="165" name="164 Rectángulo"/>
          <p:cNvSpPr/>
          <p:nvPr/>
        </p:nvSpPr>
        <p:spPr>
          <a:xfrm>
            <a:off x="1271588" y="1667844"/>
            <a:ext cx="6976955" cy="646331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s-MX" dirty="0">
                <a:solidFill>
                  <a:schemeClr val="tx2"/>
                </a:solidFill>
                <a:latin typeface="Calibri" pitchFamily="34" charset="0"/>
              </a:rPr>
              <a:t>Operan 143 </a:t>
            </a:r>
            <a:r>
              <a:rPr lang="es-MX" dirty="0" smtClean="0">
                <a:solidFill>
                  <a:schemeClr val="tx2"/>
                </a:solidFill>
                <a:latin typeface="Calibri" pitchFamily="34" charset="0"/>
              </a:rPr>
              <a:t>CEVEM conectados </a:t>
            </a:r>
            <a:r>
              <a:rPr lang="es-MX" dirty="0">
                <a:solidFill>
                  <a:schemeClr val="tx2"/>
                </a:solidFill>
                <a:latin typeface="Calibri" pitchFamily="34" charset="0"/>
              </a:rPr>
              <a:t>a un Centro Nacional de Control y Monitoreo</a:t>
            </a:r>
          </a:p>
        </p:txBody>
      </p:sp>
      <p:sp>
        <p:nvSpPr>
          <p:cNvPr id="166" name="1 Título"/>
          <p:cNvSpPr txBox="1">
            <a:spLocks/>
          </p:cNvSpPr>
          <p:nvPr/>
        </p:nvSpPr>
        <p:spPr bwMode="auto">
          <a:xfrm>
            <a:off x="3497344" y="49369"/>
            <a:ext cx="5189456" cy="55098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/>
          <a:p>
            <a:pPr algn="r" eaLnBrk="0" hangingPunct="0">
              <a:defRPr/>
            </a:pPr>
            <a:r>
              <a:rPr lang="es-MX" sz="2800" kern="0" dirty="0">
                <a:solidFill>
                  <a:srgbClr val="7F003F"/>
                </a:solidFill>
                <a:latin typeface="Calibri" pitchFamily="34" charset="0"/>
                <a:ea typeface="+mj-ea"/>
                <a:cs typeface="+mj-cs"/>
              </a:rPr>
              <a:t>Modelo de Comunicación Política</a:t>
            </a:r>
          </a:p>
        </p:txBody>
      </p:sp>
    </p:spTree>
    <p:extLst>
      <p:ext uri="{BB962C8B-B14F-4D97-AF65-F5344CB8AC3E}">
        <p14:creationId xmlns:p14="http://schemas.microsoft.com/office/powerpoint/2010/main" val="35932248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 Título"/>
          <p:cNvSpPr txBox="1">
            <a:spLocks/>
          </p:cNvSpPr>
          <p:nvPr/>
        </p:nvSpPr>
        <p:spPr bwMode="auto">
          <a:xfrm>
            <a:off x="1997173" y="998762"/>
            <a:ext cx="5357512" cy="66978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50000"/>
              <a:buFont typeface="Wingdings" pitchFamily="2" charset="2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 3" pitchFamily="18" charset="2"/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 2" pitchFamily="18" charset="2"/>
              <a:buNone/>
              <a:defRPr sz="16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endParaRPr lang="es-MX" b="1" kern="0" dirty="0" smtClean="0">
              <a:latin typeface="+mj-lt"/>
              <a:ea typeface="+mj-ea"/>
              <a:cs typeface="+mj-cs"/>
            </a:endParaRPr>
          </a:p>
          <a:p>
            <a:pPr>
              <a:defRPr/>
            </a:pPr>
            <a:r>
              <a:rPr lang="es-MX" kern="0" dirty="0">
                <a:latin typeface="+mj-lt"/>
                <a:ea typeface="+mj-ea"/>
                <a:cs typeface="+mj-cs"/>
              </a:rPr>
              <a:t>Responsabilidades de los Medios de Comunicación</a:t>
            </a:r>
            <a:endParaRPr lang="es-MX" b="1" kern="0" dirty="0" smtClean="0">
              <a:latin typeface="+mj-lt"/>
              <a:ea typeface="+mj-ea"/>
              <a:cs typeface="+mj-cs"/>
            </a:endParaRPr>
          </a:p>
          <a:p>
            <a:pPr>
              <a:defRPr/>
            </a:pPr>
            <a:endParaRPr lang="es-MX" b="1" kern="0" dirty="0">
              <a:latin typeface="+mj-lt"/>
              <a:ea typeface="+mj-ea"/>
              <a:cs typeface="+mj-cs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675402" y="1772816"/>
            <a:ext cx="800105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MX" b="0" dirty="0">
                <a:latin typeface="+mj-lt"/>
              </a:rPr>
              <a:t>No alterar las pautas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es-MX" b="0" dirty="0">
              <a:latin typeface="+mj-lt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MX" b="0" dirty="0">
                <a:latin typeface="+mj-lt"/>
              </a:rPr>
              <a:t>Transmitir los promocionales en cada estación de radio y televisión, sin exclusión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es-MX" b="0" dirty="0">
              <a:latin typeface="+mj-lt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MX" b="0" dirty="0">
                <a:latin typeface="+mj-lt"/>
              </a:rPr>
              <a:t>No comercializar el tiempo no asignado por el INE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es-MX" b="0" dirty="0">
              <a:latin typeface="+mj-lt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MX" b="0" dirty="0">
                <a:latin typeface="+mj-lt"/>
              </a:rPr>
              <a:t>No propaganda política o electoral, distinta a la ordenada por el  INE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es-MX" b="0" dirty="0">
              <a:latin typeface="+mj-lt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MX" b="0" dirty="0">
                <a:latin typeface="+mj-lt"/>
              </a:rPr>
              <a:t>Son sujetos de responsabilidad por infracciones a la Ley Electoral</a:t>
            </a:r>
          </a:p>
          <a:p>
            <a:pPr lvl="0" algn="just"/>
            <a:endParaRPr lang="es-MX" b="0" dirty="0">
              <a:latin typeface="+mj-lt"/>
            </a:endParaRPr>
          </a:p>
        </p:txBody>
      </p:sp>
      <p:sp>
        <p:nvSpPr>
          <p:cNvPr id="8" name="1 Título"/>
          <p:cNvSpPr txBox="1">
            <a:spLocks/>
          </p:cNvSpPr>
          <p:nvPr/>
        </p:nvSpPr>
        <p:spPr bwMode="auto">
          <a:xfrm>
            <a:off x="3629322" y="143639"/>
            <a:ext cx="5189456" cy="55098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/>
          <a:p>
            <a:pPr algn="r" eaLnBrk="0" hangingPunct="0">
              <a:defRPr/>
            </a:pPr>
            <a:r>
              <a:rPr lang="es-MX" sz="2800" kern="0" dirty="0">
                <a:solidFill>
                  <a:srgbClr val="7F003F"/>
                </a:solidFill>
                <a:latin typeface="Calibri" pitchFamily="34" charset="0"/>
                <a:ea typeface="+mj-ea"/>
                <a:cs typeface="+mj-cs"/>
              </a:rPr>
              <a:t>Modelo de Comunicación Política</a:t>
            </a:r>
          </a:p>
        </p:txBody>
      </p:sp>
    </p:spTree>
    <p:extLst>
      <p:ext uri="{BB962C8B-B14F-4D97-AF65-F5344CB8AC3E}">
        <p14:creationId xmlns:p14="http://schemas.microsoft.com/office/powerpoint/2010/main" val="39960388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 Título"/>
          <p:cNvSpPr txBox="1">
            <a:spLocks/>
          </p:cNvSpPr>
          <p:nvPr/>
        </p:nvSpPr>
        <p:spPr bwMode="auto">
          <a:xfrm>
            <a:off x="6087293" y="1370971"/>
            <a:ext cx="1516842" cy="46682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50000"/>
              <a:buFont typeface="Wingdings" pitchFamily="2" charset="2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 3" pitchFamily="18" charset="2"/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 2" pitchFamily="18" charset="2"/>
              <a:buNone/>
              <a:defRPr sz="16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endParaRPr lang="es-MX" b="1" kern="0" dirty="0" smtClean="0">
              <a:latin typeface="Calibri" pitchFamily="34" charset="0"/>
              <a:ea typeface="+mj-ea"/>
              <a:cs typeface="+mj-cs"/>
            </a:endParaRPr>
          </a:p>
          <a:p>
            <a:pPr>
              <a:defRPr/>
            </a:pPr>
            <a:r>
              <a:rPr lang="es-MX" b="1" kern="0" dirty="0" smtClean="0">
                <a:latin typeface="Calibri" pitchFamily="34" charset="0"/>
                <a:ea typeface="+mj-ea"/>
                <a:cs typeface="+mj-cs"/>
              </a:rPr>
              <a:t>Retos</a:t>
            </a:r>
          </a:p>
          <a:p>
            <a:pPr>
              <a:defRPr/>
            </a:pPr>
            <a:endParaRPr lang="es-MX" b="1" kern="0" dirty="0"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4932040" y="2204864"/>
            <a:ext cx="399593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400" dirty="0" smtClean="0">
                <a:latin typeface="+mj-lt"/>
              </a:rPr>
              <a:t>Se administran </a:t>
            </a:r>
            <a:r>
              <a:rPr lang="es-MX" sz="1400" b="1" dirty="0" smtClean="0">
                <a:latin typeface="+mj-lt"/>
              </a:rPr>
              <a:t>18 Procesos Electorales </a:t>
            </a:r>
            <a:r>
              <a:rPr lang="es-MX" sz="1400" dirty="0" smtClean="0">
                <a:latin typeface="+mj-lt"/>
              </a:rPr>
              <a:t>[17 locales y 1 federal]</a:t>
            </a:r>
          </a:p>
          <a:p>
            <a:pPr algn="just"/>
            <a:endParaRPr lang="es-MX" sz="1400" dirty="0" smtClean="0">
              <a:latin typeface="+mj-lt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400" b="1" dirty="0" smtClean="0">
                <a:latin typeface="+mj-lt"/>
              </a:rPr>
              <a:t>2,179 cargos de elección popular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sz="1400" b="1" dirty="0">
              <a:latin typeface="+mj-lt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400" b="1" dirty="0" smtClean="0">
                <a:latin typeface="+mj-lt"/>
              </a:rPr>
              <a:t>Desfase entre los periodos de cada proceso </a:t>
            </a:r>
            <a:r>
              <a:rPr lang="es-MX" sz="1400" dirty="0" smtClean="0">
                <a:latin typeface="+mj-lt"/>
              </a:rPr>
              <a:t>[precampaña, </a:t>
            </a:r>
            <a:r>
              <a:rPr lang="es-MX" sz="1400" dirty="0" err="1" smtClean="0">
                <a:latin typeface="+mj-lt"/>
              </a:rPr>
              <a:t>intercampaña</a:t>
            </a:r>
            <a:r>
              <a:rPr lang="es-MX" sz="1400" dirty="0" smtClean="0">
                <a:latin typeface="+mj-lt"/>
              </a:rPr>
              <a:t> y campaña]</a:t>
            </a:r>
          </a:p>
          <a:p>
            <a:pPr algn="just"/>
            <a:endParaRPr lang="es-MX" sz="1400" dirty="0" smtClean="0">
              <a:latin typeface="+mj-lt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400" b="1" dirty="0" smtClean="0">
                <a:latin typeface="+mj-lt"/>
              </a:rPr>
              <a:t>Candidatos Independientes</a:t>
            </a:r>
          </a:p>
          <a:p>
            <a:pPr algn="just"/>
            <a:endParaRPr lang="es-MX" sz="1400" b="1" dirty="0" smtClean="0">
              <a:latin typeface="+mj-lt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MX" sz="1400" b="1" dirty="0" smtClean="0">
                <a:latin typeface="+mj-lt"/>
              </a:rPr>
              <a:t>Tratamiento </a:t>
            </a:r>
            <a:r>
              <a:rPr lang="es-MX" sz="1400" b="1" dirty="0">
                <a:latin typeface="+mj-lt"/>
              </a:rPr>
              <a:t>de </a:t>
            </a:r>
            <a:r>
              <a:rPr lang="es-MX" sz="1400" b="1" dirty="0" smtClean="0">
                <a:latin typeface="+mj-lt"/>
              </a:rPr>
              <a:t>TV restringida y  multiprogramación</a:t>
            </a:r>
          </a:p>
          <a:p>
            <a:pPr lvl="0" algn="just"/>
            <a:endParaRPr lang="es-MX" sz="1400" b="1" dirty="0" smtClean="0">
              <a:latin typeface="+mj-lt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sz="1400" b="1" dirty="0">
              <a:latin typeface="+mj-lt"/>
            </a:endParaRPr>
          </a:p>
        </p:txBody>
      </p:sp>
      <p:grpSp>
        <p:nvGrpSpPr>
          <p:cNvPr id="5" name="4 Grupo"/>
          <p:cNvGrpSpPr/>
          <p:nvPr/>
        </p:nvGrpSpPr>
        <p:grpSpPr>
          <a:xfrm>
            <a:off x="80581" y="1340768"/>
            <a:ext cx="4851459" cy="4866656"/>
            <a:chOff x="80581" y="1340768"/>
            <a:chExt cx="4851459" cy="4866656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581" y="1340768"/>
              <a:ext cx="4851459" cy="48666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2 CuadroTexto"/>
            <p:cNvSpPr txBox="1"/>
            <p:nvPr/>
          </p:nvSpPr>
          <p:spPr>
            <a:xfrm>
              <a:off x="179512" y="5805264"/>
              <a:ext cx="165618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s-MX" dirty="0"/>
            </a:p>
          </p:txBody>
        </p:sp>
      </p:grpSp>
      <p:sp>
        <p:nvSpPr>
          <p:cNvPr id="9" name="1 Título"/>
          <p:cNvSpPr txBox="1">
            <a:spLocks/>
          </p:cNvSpPr>
          <p:nvPr/>
        </p:nvSpPr>
        <p:spPr bwMode="auto">
          <a:xfrm>
            <a:off x="4504747" y="211648"/>
            <a:ext cx="4423229" cy="55098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/>
          <a:p>
            <a:pPr algn="r"/>
            <a:r>
              <a:rPr lang="es-MX" sz="2800" dirty="0">
                <a:solidFill>
                  <a:srgbClr val="8600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PEF 2014-2015</a:t>
            </a:r>
          </a:p>
        </p:txBody>
      </p:sp>
    </p:spTree>
    <p:extLst>
      <p:ext uri="{BB962C8B-B14F-4D97-AF65-F5344CB8AC3E}">
        <p14:creationId xmlns:p14="http://schemas.microsoft.com/office/powerpoint/2010/main" val="20538038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451677" y="1722909"/>
            <a:ext cx="8440803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dirty="0" smtClean="0">
                <a:latin typeface="+mj-lt"/>
              </a:rPr>
              <a:t>A. </a:t>
            </a:r>
            <a:r>
              <a:rPr lang="es-MX" sz="1700" dirty="0" smtClean="0">
                <a:latin typeface="+mj-lt"/>
              </a:rPr>
              <a:t>En Precampaña:</a:t>
            </a:r>
          </a:p>
          <a:p>
            <a:pPr lvl="0"/>
            <a:endParaRPr lang="es-MX" sz="1700" dirty="0" smtClean="0">
              <a:latin typeface="+mj-lt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s-MX" sz="1700" dirty="0" smtClean="0">
                <a:latin typeface="+mj-lt"/>
              </a:rPr>
              <a:t>Promedio de cumplimiento del 99</a:t>
            </a:r>
            <a:r>
              <a:rPr lang="es-MX" sz="1700" dirty="0">
                <a:latin typeface="+mj-lt"/>
              </a:rPr>
              <a:t>% </a:t>
            </a:r>
            <a:r>
              <a:rPr lang="es-MX" sz="1700" dirty="0" smtClean="0">
                <a:latin typeface="+mj-lt"/>
              </a:rPr>
              <a:t>por </a:t>
            </a:r>
            <a:r>
              <a:rPr lang="es-MX" sz="1700" dirty="0">
                <a:latin typeface="+mj-lt"/>
              </a:rPr>
              <a:t>parte de concesionarios de radio y </a:t>
            </a:r>
            <a:r>
              <a:rPr lang="es-MX" sz="1700" dirty="0" smtClean="0">
                <a:latin typeface="+mj-lt"/>
              </a:rPr>
              <a:t>televisión</a:t>
            </a:r>
          </a:p>
          <a:p>
            <a:pPr lvl="0"/>
            <a:endParaRPr lang="es-MX" sz="1700" b="0" dirty="0" smtClean="0">
              <a:latin typeface="+mj-lt"/>
            </a:endParaRPr>
          </a:p>
          <a:p>
            <a:r>
              <a:rPr lang="es-MX" sz="1700" b="0" dirty="0" smtClean="0">
                <a:latin typeface="+mj-lt"/>
              </a:rPr>
              <a:t>Esto representa la  efectiva transmisión de 11,604,200 </a:t>
            </a:r>
            <a:r>
              <a:rPr lang="es-MX" sz="1700" b="0" dirty="0">
                <a:latin typeface="+mj-lt"/>
              </a:rPr>
              <a:t>promocionales</a:t>
            </a:r>
            <a:r>
              <a:rPr lang="es-MX" sz="1700" b="0" dirty="0" smtClean="0">
                <a:latin typeface="+mj-lt"/>
              </a:rPr>
              <a:t>.</a:t>
            </a:r>
          </a:p>
          <a:p>
            <a:endParaRPr lang="es-MX" sz="1700" b="0" dirty="0">
              <a:latin typeface="+mj-lt"/>
            </a:endParaRPr>
          </a:p>
          <a:p>
            <a:r>
              <a:rPr lang="es-MX" sz="1700" dirty="0" smtClean="0">
                <a:latin typeface="+mj-lt"/>
              </a:rPr>
              <a:t>B. En lo que va de los procesos electorales federal y local:</a:t>
            </a:r>
          </a:p>
          <a:p>
            <a:endParaRPr lang="es-MX" sz="1700" dirty="0" smtClean="0"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700" dirty="0" smtClean="0">
                <a:latin typeface="+mj-lt"/>
              </a:rPr>
              <a:t>Se ha ordenado la transmisión de </a:t>
            </a:r>
            <a:r>
              <a:rPr lang="es-MX" sz="1700" dirty="0">
                <a:latin typeface="+mj-lt"/>
              </a:rPr>
              <a:t>37,258,274  </a:t>
            </a:r>
            <a:r>
              <a:rPr lang="es-MX" sz="1700" dirty="0" smtClean="0">
                <a:latin typeface="+mj-lt"/>
              </a:rPr>
              <a:t>spots, para los periodos de precampaña, </a:t>
            </a:r>
            <a:r>
              <a:rPr lang="es-MX" sz="1700" dirty="0" err="1" smtClean="0">
                <a:latin typeface="+mj-lt"/>
              </a:rPr>
              <a:t>intercampaña</a:t>
            </a:r>
            <a:r>
              <a:rPr lang="es-MX" sz="1700" dirty="0" smtClean="0">
                <a:latin typeface="+mj-lt"/>
              </a:rPr>
              <a:t> y campaña a nivel federal y local.</a:t>
            </a:r>
            <a:endParaRPr lang="es-MX" sz="1700" dirty="0">
              <a:latin typeface="+mj-lt"/>
            </a:endParaRPr>
          </a:p>
          <a:p>
            <a:r>
              <a:rPr lang="es-MX" dirty="0">
                <a:latin typeface="+mj-lt"/>
              </a:rPr>
              <a:t> </a:t>
            </a:r>
          </a:p>
          <a:p>
            <a:pPr lvl="0" algn="just"/>
            <a:endParaRPr lang="es-MX" sz="2000" dirty="0">
              <a:latin typeface="+mj-lt"/>
            </a:endParaRPr>
          </a:p>
        </p:txBody>
      </p:sp>
      <p:sp>
        <p:nvSpPr>
          <p:cNvPr id="8" name="1 Título"/>
          <p:cNvSpPr txBox="1">
            <a:spLocks/>
          </p:cNvSpPr>
          <p:nvPr/>
        </p:nvSpPr>
        <p:spPr bwMode="auto">
          <a:xfrm>
            <a:off x="1925526" y="756559"/>
            <a:ext cx="5876925" cy="72525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50000"/>
              <a:buFont typeface="Wingdings" pitchFamily="2" charset="2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 3" pitchFamily="18" charset="2"/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 2" pitchFamily="18" charset="2"/>
              <a:buNone/>
              <a:defRPr sz="16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endParaRPr lang="es-MX" b="1" kern="0" dirty="0" smtClean="0">
              <a:latin typeface="Calibri" pitchFamily="34" charset="0"/>
              <a:ea typeface="+mj-ea"/>
              <a:cs typeface="+mj-cs"/>
            </a:endParaRPr>
          </a:p>
          <a:p>
            <a:pPr>
              <a:defRPr/>
            </a:pPr>
            <a:r>
              <a:rPr lang="es-MX" dirty="0" smtClean="0">
                <a:latin typeface="+mj-lt"/>
              </a:rPr>
              <a:t>PEF </a:t>
            </a:r>
            <a:r>
              <a:rPr lang="es-MX" dirty="0">
                <a:latin typeface="+mj-lt"/>
              </a:rPr>
              <a:t>2014-2015 y procesos electorales locales </a:t>
            </a:r>
            <a:r>
              <a:rPr lang="es-MX" dirty="0" smtClean="0">
                <a:latin typeface="+mj-lt"/>
              </a:rPr>
              <a:t>coincidentes</a:t>
            </a:r>
            <a:endParaRPr lang="es-MX" b="1" kern="0" dirty="0" smtClean="0">
              <a:latin typeface="Calibri" pitchFamily="34" charset="0"/>
              <a:ea typeface="+mj-ea"/>
              <a:cs typeface="+mj-cs"/>
            </a:endParaRPr>
          </a:p>
          <a:p>
            <a:pPr>
              <a:defRPr/>
            </a:pPr>
            <a:endParaRPr lang="es-MX" b="1" kern="0" dirty="0">
              <a:latin typeface="Calibri" pitchFamily="34" charset="0"/>
              <a:ea typeface="+mj-ea"/>
              <a:cs typeface="+mj-cs"/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1604440"/>
              </p:ext>
            </p:extLst>
          </p:nvPr>
        </p:nvGraphicFramePr>
        <p:xfrm>
          <a:off x="1733615" y="4780330"/>
          <a:ext cx="5434829" cy="18985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17755"/>
                <a:gridCol w="1617074"/>
              </a:tblGrid>
              <a:tr h="3164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chemeClr val="bg1"/>
                          </a:solidFill>
                          <a:effectLst/>
                        </a:rPr>
                        <a:t>Tipo de Actor</a:t>
                      </a:r>
                      <a:endParaRPr lang="es-MX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chemeClr val="bg1"/>
                          </a:solidFill>
                          <a:effectLst/>
                        </a:rPr>
                        <a:t>Spots</a:t>
                      </a:r>
                      <a:endParaRPr lang="es-MX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/>
                    </a:solidFill>
                  </a:tcPr>
                </a:tc>
              </a:tr>
              <a:tr h="3164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Partidos Políticos</a:t>
                      </a:r>
                      <a:endParaRPr lang="es-MX" sz="140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24,493,882</a:t>
                      </a:r>
                    </a:p>
                  </a:txBody>
                  <a:tcPr marL="44450" marR="44450" marT="9525" marB="0" anchor="ctr">
                    <a:noFill/>
                  </a:tcPr>
                </a:tc>
              </a:tr>
              <a:tr h="3164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Coaliciones</a:t>
                      </a:r>
                      <a:endParaRPr lang="es-MX" sz="140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2,445</a:t>
                      </a:r>
                    </a:p>
                  </a:txBody>
                  <a:tcPr marL="44450" marR="44450" marT="9525" marB="0" anchor="ctr">
                    <a:noFill/>
                  </a:tcPr>
                </a:tc>
              </a:tr>
              <a:tr h="3164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Candidatos Independientes</a:t>
                      </a:r>
                      <a:endParaRPr lang="es-MX" sz="140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109,996</a:t>
                      </a:r>
                    </a:p>
                  </a:txBody>
                  <a:tcPr marL="44450" marR="44450" marT="9525" marB="0" anchor="ctr">
                    <a:noFill/>
                  </a:tcPr>
                </a:tc>
              </a:tr>
              <a:tr h="3164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Autoridades Electorales</a:t>
                      </a:r>
                      <a:endParaRPr lang="es-MX" sz="140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12,651,951</a:t>
                      </a:r>
                    </a:p>
                  </a:txBody>
                  <a:tcPr marL="44450" marR="44450" marT="9525" marB="0" anchor="ctr">
                    <a:noFill/>
                  </a:tcPr>
                </a:tc>
              </a:tr>
              <a:tr h="3164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Total</a:t>
                      </a:r>
                      <a:endParaRPr lang="es-MX" sz="140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MX" sz="14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37,258,274</a:t>
                      </a:r>
                      <a:endParaRPr lang="es-MX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0" anchor="ctr">
                    <a:noFill/>
                  </a:tcPr>
                </a:tc>
              </a:tr>
            </a:tbl>
          </a:graphicData>
        </a:graphic>
      </p:graphicFrame>
      <p:sp>
        <p:nvSpPr>
          <p:cNvPr id="9" name="1 Título"/>
          <p:cNvSpPr txBox="1">
            <a:spLocks/>
          </p:cNvSpPr>
          <p:nvPr/>
        </p:nvSpPr>
        <p:spPr bwMode="auto">
          <a:xfrm>
            <a:off x="4591800" y="85028"/>
            <a:ext cx="4423229" cy="55098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/>
          <a:p>
            <a:pPr algn="ctr" eaLnBrk="0" hangingPunct="0">
              <a:defRPr/>
            </a:pPr>
            <a:r>
              <a:rPr lang="es-MX" sz="2700" kern="0" dirty="0" smtClean="0">
                <a:solidFill>
                  <a:srgbClr val="7F003F"/>
                </a:solidFill>
                <a:latin typeface="Calibri" pitchFamily="34" charset="0"/>
                <a:ea typeface="+mj-ea"/>
                <a:cs typeface="+mj-cs"/>
              </a:rPr>
              <a:t>Datos</a:t>
            </a:r>
            <a:endParaRPr lang="es-MX" sz="2800" kern="0" dirty="0">
              <a:solidFill>
                <a:srgbClr val="7F003F"/>
              </a:solidFill>
              <a:latin typeface="Calibri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843866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379669" y="1161547"/>
            <a:ext cx="8440803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700" b="0" dirty="0" smtClean="0">
                <a:latin typeface="+mj-lt"/>
              </a:rPr>
              <a:t>OBJETIVO: Conocer </a:t>
            </a:r>
            <a:r>
              <a:rPr lang="es-MX" sz="1700" b="0" dirty="0">
                <a:latin typeface="+mj-lt"/>
              </a:rPr>
              <a:t>el tratamiento que se dará a las precampañas y campañas electorales </a:t>
            </a:r>
            <a:r>
              <a:rPr lang="es-MX" sz="1700" b="0" dirty="0" smtClean="0">
                <a:latin typeface="+mj-lt"/>
              </a:rPr>
              <a:t>durante </a:t>
            </a:r>
            <a:r>
              <a:rPr lang="es-MX" sz="1700" b="0" dirty="0">
                <a:latin typeface="+mj-lt"/>
              </a:rPr>
              <a:t>el </a:t>
            </a:r>
            <a:r>
              <a:rPr lang="es-MX" sz="1700" b="0" dirty="0" smtClean="0">
                <a:latin typeface="+mj-lt"/>
              </a:rPr>
              <a:t>PEF </a:t>
            </a:r>
            <a:r>
              <a:rPr lang="es-MX" sz="1700" b="0" dirty="0">
                <a:latin typeface="+mj-lt"/>
              </a:rPr>
              <a:t>2014-2015 en los programas que difundan noticias en la radio y la televisión. 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endParaRPr lang="es-MX" sz="1700" b="0" dirty="0" smtClean="0">
              <a:latin typeface="+mj-lt"/>
            </a:endParaRPr>
          </a:p>
          <a:p>
            <a:pPr algn="just"/>
            <a:r>
              <a:rPr lang="es-MX" sz="1700" b="0" dirty="0" smtClean="0">
                <a:latin typeface="+mj-lt"/>
              </a:rPr>
              <a:t>Catálogo. Noticiarios </a:t>
            </a:r>
            <a:r>
              <a:rPr lang="es-MX" sz="1700" b="0" dirty="0">
                <a:latin typeface="+mj-lt"/>
              </a:rPr>
              <a:t>con mayor impacto a nivel nacional y en cada una de las entidades. </a:t>
            </a:r>
            <a:endParaRPr lang="es-MX" sz="1700" b="0" dirty="0" smtClean="0">
              <a:latin typeface="+mj-lt"/>
            </a:endParaRPr>
          </a:p>
          <a:p>
            <a:pPr algn="just"/>
            <a:endParaRPr lang="es-MX" sz="1700" b="0" dirty="0">
              <a:latin typeface="+mj-lt"/>
            </a:endParaRPr>
          </a:p>
          <a:p>
            <a:pPr algn="just"/>
            <a:r>
              <a:rPr lang="es-MX" sz="1700" b="0" dirty="0" smtClean="0">
                <a:latin typeface="+mj-lt"/>
              </a:rPr>
              <a:t>Para </a:t>
            </a:r>
            <a:r>
              <a:rPr lang="es-MX" sz="1700" b="0" dirty="0">
                <a:latin typeface="+mj-lt"/>
              </a:rPr>
              <a:t>su </a:t>
            </a:r>
            <a:r>
              <a:rPr lang="es-MX" sz="1700" b="0" dirty="0" smtClean="0">
                <a:latin typeface="+mj-lt"/>
              </a:rPr>
              <a:t>integración </a:t>
            </a:r>
            <a:r>
              <a:rPr lang="es-MX" sz="1700" b="0" dirty="0">
                <a:latin typeface="+mj-lt"/>
              </a:rPr>
              <a:t>se </a:t>
            </a:r>
            <a:r>
              <a:rPr lang="es-MX" sz="1700" b="0" dirty="0" smtClean="0">
                <a:latin typeface="+mj-lt"/>
              </a:rPr>
              <a:t>atendió a 3 </a:t>
            </a:r>
            <a:r>
              <a:rPr lang="es-MX" sz="1700" b="0" dirty="0">
                <a:latin typeface="+mj-lt"/>
              </a:rPr>
              <a:t>criterios: </a:t>
            </a:r>
          </a:p>
          <a:p>
            <a:r>
              <a:rPr lang="es-MX" sz="1700" b="0" dirty="0">
                <a:latin typeface="+mj-lt"/>
              </a:rPr>
              <a:t> </a:t>
            </a:r>
          </a:p>
          <a:p>
            <a:pPr marL="363538"/>
            <a:r>
              <a:rPr lang="es-MX" sz="1700" b="0" dirty="0">
                <a:latin typeface="+mj-lt"/>
              </a:rPr>
              <a:t>1. Audiencia nacional;</a:t>
            </a:r>
          </a:p>
          <a:p>
            <a:pPr marL="363538"/>
            <a:r>
              <a:rPr lang="es-MX" sz="1700" b="0" dirty="0">
                <a:latin typeface="+mj-lt"/>
              </a:rPr>
              <a:t>2. Equidad territorial, y </a:t>
            </a:r>
          </a:p>
          <a:p>
            <a:pPr marL="363538"/>
            <a:r>
              <a:rPr lang="es-MX" sz="1700" b="0" dirty="0">
                <a:latin typeface="+mj-lt"/>
              </a:rPr>
              <a:t>3. </a:t>
            </a:r>
            <a:r>
              <a:rPr lang="es-MX" sz="1700" b="0" dirty="0" smtClean="0">
                <a:latin typeface="+mj-lt"/>
              </a:rPr>
              <a:t>Representatividad </a:t>
            </a:r>
            <a:r>
              <a:rPr lang="es-MX" sz="1700" b="0" dirty="0">
                <a:latin typeface="+mj-lt"/>
              </a:rPr>
              <a:t>demográfica</a:t>
            </a:r>
            <a:r>
              <a:rPr lang="es-MX" sz="1700" b="0" dirty="0" smtClean="0">
                <a:latin typeface="+mj-lt"/>
              </a:rPr>
              <a:t>.</a:t>
            </a:r>
          </a:p>
          <a:p>
            <a:pPr marL="363538"/>
            <a:endParaRPr lang="es-MX" sz="1700" b="0" dirty="0" smtClean="0">
              <a:latin typeface="+mj-lt"/>
            </a:endParaRPr>
          </a:p>
          <a:p>
            <a:endParaRPr lang="es-MX" sz="1700" b="0" dirty="0">
              <a:latin typeface="+mj-lt"/>
            </a:endParaRPr>
          </a:p>
          <a:p>
            <a:endParaRPr lang="es-MX" sz="1700" b="0" dirty="0">
              <a:latin typeface="+mj-lt"/>
            </a:endParaRP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endParaRPr lang="es-MX" sz="1700" b="0" dirty="0">
              <a:latin typeface="+mj-lt"/>
            </a:endParaRPr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57" y="4532805"/>
            <a:ext cx="8620314" cy="2086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1 Título"/>
          <p:cNvSpPr txBox="1">
            <a:spLocks/>
          </p:cNvSpPr>
          <p:nvPr/>
        </p:nvSpPr>
        <p:spPr bwMode="auto">
          <a:xfrm>
            <a:off x="4501619" y="140550"/>
            <a:ext cx="4423229" cy="55098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/>
          <a:p>
            <a:pPr algn="r"/>
            <a:r>
              <a:rPr lang="es-MX" sz="2800" dirty="0">
                <a:solidFill>
                  <a:srgbClr val="8600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Monitoreo a </a:t>
            </a:r>
            <a:r>
              <a:rPr lang="es-MX" sz="2800" dirty="0" smtClean="0">
                <a:solidFill>
                  <a:srgbClr val="8600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Noticieros</a:t>
            </a:r>
            <a:endParaRPr lang="es-MX" sz="2800" dirty="0">
              <a:solidFill>
                <a:srgbClr val="86004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744865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379669" y="1161547"/>
            <a:ext cx="8440803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400" b="1" dirty="0" smtClean="0">
                <a:latin typeface="+mj-lt"/>
              </a:rPr>
              <a:t>PRECAMPAÑA:</a:t>
            </a:r>
          </a:p>
          <a:p>
            <a:pPr algn="just"/>
            <a:endParaRPr lang="es-MX" sz="1400" dirty="0">
              <a:latin typeface="+mj-lt"/>
            </a:endParaRPr>
          </a:p>
          <a:p>
            <a:pPr marL="285750" lvl="0" indent="-285750" algn="just" hangingPunct="0">
              <a:buFont typeface="Arial" panose="020B0604020202020204" pitchFamily="34" charset="0"/>
              <a:buChar char="•"/>
            </a:pPr>
            <a:r>
              <a:rPr lang="es-MX" sz="1400" b="0" dirty="0">
                <a:latin typeface="+mj-lt"/>
              </a:rPr>
              <a:t>Se registraron 3,031 piezas de </a:t>
            </a:r>
            <a:r>
              <a:rPr lang="es-MX" sz="1400" b="0" dirty="0" smtClean="0">
                <a:latin typeface="+mj-lt"/>
              </a:rPr>
              <a:t>monitoreo: 2,066 de </a:t>
            </a:r>
            <a:r>
              <a:rPr lang="es-MX" sz="1400" b="0" dirty="0">
                <a:latin typeface="+mj-lt"/>
              </a:rPr>
              <a:t>radio y 965 a televisión</a:t>
            </a:r>
            <a:r>
              <a:rPr lang="es-MX" sz="1400" b="0" dirty="0" smtClean="0">
                <a:latin typeface="+mj-lt"/>
              </a:rPr>
              <a:t>. </a:t>
            </a:r>
          </a:p>
          <a:p>
            <a:pPr marL="285750" lvl="0" indent="-285750" algn="just" hangingPunct="0">
              <a:buFont typeface="Arial" panose="020B0604020202020204" pitchFamily="34" charset="0"/>
              <a:buChar char="•"/>
            </a:pPr>
            <a:endParaRPr lang="es-MX" sz="1400" b="0" dirty="0">
              <a:latin typeface="+mj-lt"/>
            </a:endParaRPr>
          </a:p>
          <a:p>
            <a:pPr marL="285750" lvl="0" indent="-285750" algn="just" hangingPunct="0">
              <a:buFont typeface="Arial" panose="020B0604020202020204" pitchFamily="34" charset="0"/>
              <a:buChar char="•"/>
            </a:pPr>
            <a:r>
              <a:rPr lang="es-MX" sz="1400" b="0" dirty="0" smtClean="0">
                <a:latin typeface="+mj-lt"/>
              </a:rPr>
              <a:t>Tiempo </a:t>
            </a:r>
            <a:r>
              <a:rPr lang="es-MX" sz="1400" b="0" dirty="0">
                <a:latin typeface="+mj-lt"/>
              </a:rPr>
              <a:t>total otorgado a las </a:t>
            </a:r>
            <a:r>
              <a:rPr lang="es-MX" sz="1400" b="0" dirty="0" smtClean="0">
                <a:latin typeface="+mj-lt"/>
              </a:rPr>
              <a:t>precampañas: 124 </a:t>
            </a:r>
            <a:r>
              <a:rPr lang="es-MX" sz="1400" b="0" dirty="0">
                <a:latin typeface="+mj-lt"/>
              </a:rPr>
              <a:t>horas, 31 minutos y 23 segundos. </a:t>
            </a:r>
            <a:endParaRPr lang="es-MX" sz="1400" b="0" dirty="0" smtClean="0">
              <a:latin typeface="+mj-lt"/>
            </a:endParaRPr>
          </a:p>
          <a:p>
            <a:pPr lvl="0" algn="just" hangingPunct="0"/>
            <a:endParaRPr lang="es-MX" sz="1400" b="0" dirty="0" smtClean="0">
              <a:latin typeface="+mj-lt"/>
            </a:endParaRPr>
          </a:p>
          <a:p>
            <a:pPr marL="285750" lvl="0" indent="-285750" algn="just" hangingPunct="0">
              <a:buFont typeface="Arial" panose="020B0604020202020204" pitchFamily="34" charset="0"/>
              <a:buChar char="•"/>
            </a:pPr>
            <a:r>
              <a:rPr lang="es-MX" sz="1400" b="0" dirty="0" smtClean="0">
                <a:latin typeface="+mj-lt"/>
              </a:rPr>
              <a:t>De </a:t>
            </a:r>
            <a:r>
              <a:rPr lang="es-MX" sz="1400" b="0" dirty="0">
                <a:latin typeface="+mj-lt"/>
              </a:rPr>
              <a:t>2,273 piezas </a:t>
            </a:r>
            <a:r>
              <a:rPr lang="es-MX" sz="1400" b="0" dirty="0" smtClean="0">
                <a:latin typeface="+mj-lt"/>
              </a:rPr>
              <a:t>informativas, </a:t>
            </a:r>
            <a:r>
              <a:rPr lang="es-MX" sz="1400" b="0" dirty="0">
                <a:latin typeface="+mj-lt"/>
              </a:rPr>
              <a:t>se restaron las que corresponden a los géneros opinión y análisis, y debate lo que nos da la cifra de </a:t>
            </a:r>
            <a:r>
              <a:rPr lang="es-MX" sz="1400" b="0" dirty="0" smtClean="0">
                <a:latin typeface="+mj-lt"/>
              </a:rPr>
              <a:t>1783: de ellas hubo 26 </a:t>
            </a:r>
            <a:r>
              <a:rPr lang="es-MX" sz="1400" b="0" dirty="0">
                <a:latin typeface="+mj-lt"/>
              </a:rPr>
              <a:t>valoraciones positivas y 977 valoraciones </a:t>
            </a:r>
            <a:r>
              <a:rPr lang="es-MX" sz="1400" b="0" dirty="0" smtClean="0">
                <a:latin typeface="+mj-lt"/>
              </a:rPr>
              <a:t>negativas y las restantes no tuvieron valoraciones por parte de los conductores.</a:t>
            </a:r>
          </a:p>
          <a:p>
            <a:pPr lvl="0" algn="just" hangingPunct="0"/>
            <a:endParaRPr lang="es-MX" sz="1400" dirty="0">
              <a:latin typeface="+mj-lt"/>
            </a:endParaRPr>
          </a:p>
          <a:p>
            <a:pPr lvl="0" algn="just" hangingPunct="0"/>
            <a:r>
              <a:rPr lang="es-MX" sz="1400" b="1" dirty="0" smtClean="0">
                <a:latin typeface="+mj-lt"/>
              </a:rPr>
              <a:t>CAMPAÑAS:</a:t>
            </a:r>
          </a:p>
          <a:p>
            <a:pPr lvl="0" algn="just" hangingPunct="0"/>
            <a:endParaRPr lang="es-MX" sz="1400" dirty="0">
              <a:latin typeface="+mj-lt"/>
            </a:endParaRPr>
          </a:p>
          <a:p>
            <a:pPr marL="285750" lvl="0" indent="-285750" algn="just" hangingPunct="0">
              <a:buFont typeface="Arial" panose="020B0604020202020204" pitchFamily="34" charset="0"/>
              <a:buChar char="•"/>
            </a:pPr>
            <a:r>
              <a:rPr lang="es-MX" sz="1400" b="0" dirty="0">
                <a:latin typeface="+mj-lt"/>
              </a:rPr>
              <a:t>Se </a:t>
            </a:r>
            <a:r>
              <a:rPr lang="es-MX" sz="1400" b="0" dirty="0" smtClean="0">
                <a:latin typeface="+mj-lt"/>
              </a:rPr>
              <a:t>han registraron </a:t>
            </a:r>
            <a:r>
              <a:rPr lang="es-MX" sz="1400" b="0" dirty="0">
                <a:latin typeface="+mj-lt"/>
              </a:rPr>
              <a:t>42,896 piezas de </a:t>
            </a:r>
            <a:r>
              <a:rPr lang="es-MX" sz="1400" b="0" dirty="0" smtClean="0">
                <a:latin typeface="+mj-lt"/>
              </a:rPr>
              <a:t>monitoreo: 37,432 </a:t>
            </a:r>
            <a:r>
              <a:rPr lang="es-MX" sz="1400" b="0" dirty="0">
                <a:latin typeface="+mj-lt"/>
              </a:rPr>
              <a:t>corresponden a radio y 5464 a televisión. </a:t>
            </a:r>
          </a:p>
          <a:p>
            <a:pPr algn="just" hangingPunct="0"/>
            <a:endParaRPr lang="es-MX" sz="1400" b="0" dirty="0">
              <a:latin typeface="+mj-lt"/>
            </a:endParaRPr>
          </a:p>
          <a:p>
            <a:pPr marL="285750" lvl="0" indent="-285750" algn="just" hangingPunct="0">
              <a:buFont typeface="Arial" panose="020B0604020202020204" pitchFamily="34" charset="0"/>
              <a:buChar char="•"/>
            </a:pPr>
            <a:r>
              <a:rPr lang="es-MX" sz="1400" b="0" dirty="0">
                <a:latin typeface="+mj-lt"/>
              </a:rPr>
              <a:t>El tiempo total otorgado </a:t>
            </a:r>
            <a:r>
              <a:rPr lang="es-MX" sz="1400" b="0" dirty="0" smtClean="0">
                <a:latin typeface="+mj-lt"/>
              </a:rPr>
              <a:t>ha sido de 1,388 </a:t>
            </a:r>
            <a:r>
              <a:rPr lang="es-MX" sz="1400" b="0" dirty="0">
                <a:latin typeface="+mj-lt"/>
              </a:rPr>
              <a:t>horas, 23 minutos, 59 segundos. </a:t>
            </a:r>
            <a:endParaRPr lang="es-MX" sz="1400" b="0" dirty="0" smtClean="0">
              <a:latin typeface="+mj-lt"/>
            </a:endParaRPr>
          </a:p>
          <a:p>
            <a:pPr lvl="0" algn="just" hangingPunct="0"/>
            <a:endParaRPr lang="es-MX" sz="1400" b="0" dirty="0">
              <a:latin typeface="+mj-lt"/>
            </a:endParaRPr>
          </a:p>
          <a:p>
            <a:pPr marL="285750" lvl="0" indent="-285750" algn="just" hangingPunct="0">
              <a:buFont typeface="Arial" panose="020B0604020202020204" pitchFamily="34" charset="0"/>
              <a:buChar char="•"/>
            </a:pPr>
            <a:r>
              <a:rPr lang="es-MX" sz="1400" b="0" dirty="0" smtClean="0">
                <a:latin typeface="+mj-lt"/>
              </a:rPr>
              <a:t>De 33,849 </a:t>
            </a:r>
            <a:r>
              <a:rPr lang="es-MX" sz="1400" b="0" dirty="0">
                <a:latin typeface="+mj-lt"/>
              </a:rPr>
              <a:t>piezas </a:t>
            </a:r>
            <a:r>
              <a:rPr lang="es-MX" sz="1400" b="0" dirty="0" smtClean="0">
                <a:latin typeface="+mj-lt"/>
              </a:rPr>
              <a:t>informativas, </a:t>
            </a:r>
            <a:r>
              <a:rPr lang="es-MX" sz="1400" b="0" dirty="0">
                <a:latin typeface="+mj-lt"/>
              </a:rPr>
              <a:t>se restaron las que corresponden a los géneros opinión y análisis, y debate lo que nos da la cifra de </a:t>
            </a:r>
            <a:r>
              <a:rPr lang="es-MX" sz="1400" b="0" dirty="0" smtClean="0">
                <a:latin typeface="+mj-lt"/>
              </a:rPr>
              <a:t>30,209,: de ellas hubo </a:t>
            </a:r>
            <a:r>
              <a:rPr lang="es-MX" sz="1400" b="0" dirty="0">
                <a:latin typeface="+mj-lt"/>
              </a:rPr>
              <a:t>886 valoraciones positivas y 9,978 </a:t>
            </a:r>
            <a:r>
              <a:rPr lang="es-MX" sz="1400" b="0" dirty="0" smtClean="0">
                <a:latin typeface="+mj-lt"/>
              </a:rPr>
              <a:t>valoraciones negativas, </a:t>
            </a:r>
            <a:r>
              <a:rPr lang="es-MX" sz="1400" b="0" dirty="0">
                <a:latin typeface="+mj-lt"/>
              </a:rPr>
              <a:t>y las restantes no tuvieron valoraciones por parte de los conductores</a:t>
            </a:r>
            <a:r>
              <a:rPr lang="es-MX" sz="1400" b="0" dirty="0" smtClean="0">
                <a:latin typeface="+mj-lt"/>
              </a:rPr>
              <a:t>.</a:t>
            </a:r>
            <a:endParaRPr lang="es-MX" sz="1400" b="0" dirty="0">
              <a:latin typeface="+mj-lt"/>
            </a:endParaRPr>
          </a:p>
          <a:p>
            <a:pPr lvl="0" algn="just" hangingPunct="0"/>
            <a:endParaRPr lang="es-MX" sz="1400" dirty="0"/>
          </a:p>
          <a:p>
            <a:pPr marL="363538" algn="just"/>
            <a:endParaRPr lang="es-MX" sz="1400" b="0" dirty="0" smtClean="0">
              <a:latin typeface="+mj-lt"/>
            </a:endParaRPr>
          </a:p>
          <a:p>
            <a:pPr algn="just"/>
            <a:endParaRPr lang="es-MX" sz="1400" b="0" dirty="0" smtClean="0">
              <a:latin typeface="+mj-lt"/>
            </a:endParaRPr>
          </a:p>
          <a:p>
            <a:endParaRPr lang="es-MX" sz="1400" b="0" dirty="0" smtClean="0">
              <a:latin typeface="+mj-lt"/>
            </a:endParaRP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endParaRPr lang="es-MX" sz="1400" b="0" dirty="0">
              <a:latin typeface="+mj-lt"/>
            </a:endParaRPr>
          </a:p>
        </p:txBody>
      </p:sp>
      <p:sp>
        <p:nvSpPr>
          <p:cNvPr id="6" name="1 Título"/>
          <p:cNvSpPr txBox="1">
            <a:spLocks/>
          </p:cNvSpPr>
          <p:nvPr/>
        </p:nvSpPr>
        <p:spPr bwMode="auto">
          <a:xfrm>
            <a:off x="3016577" y="169617"/>
            <a:ext cx="5907591" cy="55098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Autofit/>
          </a:bodyPr>
          <a:lstStyle/>
          <a:p>
            <a:pPr algn="r"/>
            <a:r>
              <a:rPr lang="es-MX" sz="2200" kern="0" dirty="0">
                <a:solidFill>
                  <a:srgbClr val="7F003F"/>
                </a:solidFill>
                <a:latin typeface="Calibri" pitchFamily="34" charset="0"/>
                <a:ea typeface="+mj-ea"/>
                <a:cs typeface="+mj-cs"/>
              </a:rPr>
              <a:t>Algunos Resultados del Monitoreo a Noticieros</a:t>
            </a:r>
          </a:p>
        </p:txBody>
      </p:sp>
    </p:spTree>
    <p:extLst>
      <p:ext uri="{BB962C8B-B14F-4D97-AF65-F5344CB8AC3E}">
        <p14:creationId xmlns:p14="http://schemas.microsoft.com/office/powerpoint/2010/main" val="116764590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379669" y="1161547"/>
            <a:ext cx="8440803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MX" sz="1400" b="1" dirty="0" smtClean="0">
              <a:latin typeface="+mj-lt"/>
            </a:endParaRPr>
          </a:p>
          <a:p>
            <a:pPr algn="just"/>
            <a:endParaRPr lang="es-MX" sz="1400" dirty="0">
              <a:latin typeface="+mj-lt"/>
            </a:endParaRPr>
          </a:p>
          <a:p>
            <a:pPr lvl="0" algn="just"/>
            <a:r>
              <a:rPr lang="es-MX" sz="1400" dirty="0" smtClean="0">
                <a:latin typeface="Century Gothic" panose="020B0502020202020204" pitchFamily="34" charset="0"/>
              </a:rPr>
              <a:t>A. Representación Proporcional*</a:t>
            </a:r>
            <a:endParaRPr lang="es-MX" sz="1400" dirty="0">
              <a:latin typeface="Century Gothic" panose="020B0502020202020204" pitchFamily="34" charset="0"/>
            </a:endParaRPr>
          </a:p>
          <a:p>
            <a:pPr algn="just"/>
            <a:r>
              <a:rPr lang="es-MX" sz="1400" b="0" dirty="0">
                <a:latin typeface="Century Gothic" panose="020B0502020202020204" pitchFamily="34" charset="0"/>
              </a:rPr>
              <a:t> </a:t>
            </a:r>
          </a:p>
          <a:p>
            <a:pPr marL="342900" lvl="0" indent="-342900" algn="just">
              <a:buAutoNum type="alphaLcPeriod"/>
            </a:pPr>
            <a:r>
              <a:rPr lang="es-MX" sz="1400" b="0" dirty="0" smtClean="0">
                <a:latin typeface="Century Gothic" panose="020B0502020202020204" pitchFamily="34" charset="0"/>
              </a:rPr>
              <a:t>Las </a:t>
            </a:r>
            <a:r>
              <a:rPr lang="es-MX" sz="1400" b="0" dirty="0">
                <a:latin typeface="Century Gothic" panose="020B0502020202020204" pitchFamily="34" charset="0"/>
              </a:rPr>
              <a:t>listas </a:t>
            </a:r>
            <a:r>
              <a:rPr lang="es-MX" sz="1400" b="0" dirty="0" smtClean="0">
                <a:latin typeface="Century Gothic" panose="020B0502020202020204" pitchFamily="34" charset="0"/>
              </a:rPr>
              <a:t>estuvieron integradas </a:t>
            </a:r>
            <a:r>
              <a:rPr lang="es-MX" sz="1400" b="0" dirty="0">
                <a:latin typeface="Century Gothic" panose="020B0502020202020204" pitchFamily="34" charset="0"/>
              </a:rPr>
              <a:t>por fórmulas de candidaturas, propietario y suplente, del mismo género, </a:t>
            </a:r>
            <a:r>
              <a:rPr lang="es-MX" sz="1400" b="0" dirty="0" smtClean="0">
                <a:latin typeface="Century Gothic" panose="020B0502020202020204" pitchFamily="34" charset="0"/>
              </a:rPr>
              <a:t>y</a:t>
            </a:r>
          </a:p>
          <a:p>
            <a:pPr lvl="0" algn="just"/>
            <a:endParaRPr lang="es-MX" sz="1400" b="0" dirty="0">
              <a:latin typeface="Century Gothic" panose="020B0502020202020204" pitchFamily="34" charset="0"/>
            </a:endParaRPr>
          </a:p>
          <a:p>
            <a:pPr lvl="0" algn="just"/>
            <a:r>
              <a:rPr lang="es-MX" sz="1400" b="0" dirty="0" smtClean="0">
                <a:latin typeface="Century Gothic" panose="020B0502020202020204" pitchFamily="34" charset="0"/>
              </a:rPr>
              <a:t>b.   Las </a:t>
            </a:r>
            <a:r>
              <a:rPr lang="es-MX" sz="1400" b="0" dirty="0">
                <a:latin typeface="Century Gothic" panose="020B0502020202020204" pitchFamily="34" charset="0"/>
              </a:rPr>
              <a:t>fórmulas </a:t>
            </a:r>
            <a:r>
              <a:rPr lang="es-MX" sz="1400" b="0" dirty="0" smtClean="0">
                <a:latin typeface="Century Gothic" panose="020B0502020202020204" pitchFamily="34" charset="0"/>
              </a:rPr>
              <a:t>estuvieron alternadas </a:t>
            </a:r>
            <a:r>
              <a:rPr lang="es-MX" sz="1400" b="0" dirty="0">
                <a:latin typeface="Century Gothic" panose="020B0502020202020204" pitchFamily="34" charset="0"/>
              </a:rPr>
              <a:t>por </a:t>
            </a:r>
            <a:r>
              <a:rPr lang="es-MX" sz="1400" b="0" dirty="0" smtClean="0">
                <a:latin typeface="Century Gothic" panose="020B0502020202020204" pitchFamily="34" charset="0"/>
              </a:rPr>
              <a:t>género.</a:t>
            </a:r>
          </a:p>
          <a:p>
            <a:pPr lvl="0" algn="just"/>
            <a:endParaRPr lang="es-MX" sz="1400" b="0" dirty="0">
              <a:latin typeface="Century Gothic" panose="020B0502020202020204" pitchFamily="34" charset="0"/>
            </a:endParaRPr>
          </a:p>
          <a:p>
            <a:pPr lvl="0" algn="ctr"/>
            <a:r>
              <a:rPr lang="es-MX" sz="1400" dirty="0" smtClean="0">
                <a:latin typeface="Century Gothic" panose="020B0502020202020204" pitchFamily="34" charset="0"/>
              </a:rPr>
              <a:t>Paridad: 1852 mujeres y 1852 hombres [50%-50%]</a:t>
            </a:r>
            <a:endParaRPr lang="es-MX" sz="1400" dirty="0">
              <a:latin typeface="Century Gothic" panose="020B0502020202020204" pitchFamily="34" charset="0"/>
            </a:endParaRPr>
          </a:p>
          <a:p>
            <a:pPr algn="just"/>
            <a:r>
              <a:rPr lang="es-MX" sz="1400" b="0" dirty="0">
                <a:latin typeface="Century Gothic" panose="020B0502020202020204" pitchFamily="34" charset="0"/>
              </a:rPr>
              <a:t> </a:t>
            </a:r>
          </a:p>
          <a:p>
            <a:pPr lvl="0" algn="just"/>
            <a:r>
              <a:rPr lang="es-MX" sz="1400" dirty="0" smtClean="0">
                <a:latin typeface="Century Gothic" panose="020B0502020202020204" pitchFamily="34" charset="0"/>
              </a:rPr>
              <a:t>B. Mayoría Relativa* </a:t>
            </a:r>
            <a:endParaRPr lang="es-MX" sz="1400" dirty="0">
              <a:latin typeface="Century Gothic" panose="020B0502020202020204" pitchFamily="34" charset="0"/>
            </a:endParaRPr>
          </a:p>
          <a:p>
            <a:pPr algn="just"/>
            <a:r>
              <a:rPr lang="es-MX" sz="1400" b="0" dirty="0">
                <a:latin typeface="Century Gothic" panose="020B0502020202020204" pitchFamily="34" charset="0"/>
              </a:rPr>
              <a:t> </a:t>
            </a:r>
          </a:p>
          <a:p>
            <a:pPr marL="342900" lvl="0" indent="-342900" algn="just">
              <a:buAutoNum type="alphaLcPeriod"/>
            </a:pPr>
            <a:r>
              <a:rPr lang="es-MX" sz="1400" b="0" dirty="0" smtClean="0">
                <a:latin typeface="Century Gothic" panose="020B0502020202020204" pitchFamily="34" charset="0"/>
              </a:rPr>
              <a:t>Cumplieron con </a:t>
            </a:r>
            <a:r>
              <a:rPr lang="es-MX" sz="1400" b="0" dirty="0" smtClean="0">
                <a:latin typeface="Century Gothic" panose="020B0502020202020204" pitchFamily="34" charset="0"/>
              </a:rPr>
              <a:t>la paridad de género en el registro de candidaturas, y</a:t>
            </a:r>
          </a:p>
          <a:p>
            <a:pPr lvl="0" algn="just"/>
            <a:endParaRPr lang="es-MX" sz="1400" b="0" dirty="0" smtClean="0">
              <a:latin typeface="Century Gothic" panose="020B0502020202020204" pitchFamily="34" charset="0"/>
            </a:endParaRPr>
          </a:p>
          <a:p>
            <a:pPr algn="ctr"/>
            <a:r>
              <a:rPr lang="es-MX" sz="1400" dirty="0" smtClean="0">
                <a:latin typeface="Century Gothic" panose="020B0502020202020204" pitchFamily="34" charset="0"/>
              </a:rPr>
              <a:t>Paridad: 2644 mujeres </a:t>
            </a:r>
            <a:r>
              <a:rPr lang="es-MX" sz="1400" dirty="0">
                <a:latin typeface="Century Gothic" panose="020B0502020202020204" pitchFamily="34" charset="0"/>
              </a:rPr>
              <a:t>y </a:t>
            </a:r>
            <a:r>
              <a:rPr lang="es-MX" sz="1400" dirty="0" smtClean="0">
                <a:latin typeface="Century Gothic" panose="020B0502020202020204" pitchFamily="34" charset="0"/>
              </a:rPr>
              <a:t>2644 hombres [50%-50%]</a:t>
            </a:r>
          </a:p>
          <a:p>
            <a:pPr algn="ctr"/>
            <a:endParaRPr lang="es-MX" sz="1400" b="0" dirty="0" smtClean="0">
              <a:latin typeface="Century Gothic" panose="020B0502020202020204" pitchFamily="34" charset="0"/>
            </a:endParaRPr>
          </a:p>
          <a:p>
            <a:pPr algn="just"/>
            <a:r>
              <a:rPr lang="es-MX" sz="1400" b="0" dirty="0" smtClean="0">
                <a:latin typeface="Century Gothic" panose="020B0502020202020204" pitchFamily="34" charset="0"/>
              </a:rPr>
              <a:t>b. No se asignó exclusivamente, a alguno de los géneros, los distritos </a:t>
            </a:r>
            <a:r>
              <a:rPr lang="es-MX" sz="1400" b="0" dirty="0">
                <a:latin typeface="Century Gothic" panose="020B0502020202020204" pitchFamily="34" charset="0"/>
              </a:rPr>
              <a:t>en los que el partido </a:t>
            </a:r>
            <a:r>
              <a:rPr lang="es-MX" sz="1400" b="0" dirty="0" smtClean="0">
                <a:latin typeface="Century Gothic" panose="020B0502020202020204" pitchFamily="34" charset="0"/>
              </a:rPr>
              <a:t>obtuvo los porcentajes </a:t>
            </a:r>
            <a:r>
              <a:rPr lang="es-MX" sz="1400" b="0" dirty="0">
                <a:latin typeface="Century Gothic" panose="020B0502020202020204" pitchFamily="34" charset="0"/>
              </a:rPr>
              <a:t>de votación más bajos en el proceso electoral anterior. </a:t>
            </a:r>
            <a:r>
              <a:rPr lang="es-MX" sz="1400" b="0" dirty="0" smtClean="0">
                <a:latin typeface="Century Gothic" panose="020B0502020202020204" pitchFamily="34" charset="0"/>
              </a:rPr>
              <a:t>[Este </a:t>
            </a:r>
            <a:r>
              <a:rPr lang="es-MX" sz="1400" b="0" dirty="0">
                <a:latin typeface="Century Gothic" panose="020B0502020202020204" pitchFamily="34" charset="0"/>
              </a:rPr>
              <a:t>requisito no </a:t>
            </a:r>
            <a:r>
              <a:rPr lang="es-MX" sz="1400" b="0" dirty="0" smtClean="0">
                <a:latin typeface="Century Gothic" panose="020B0502020202020204" pitchFamily="34" charset="0"/>
              </a:rPr>
              <a:t>aplico para partidos políticos de reciente creación.]</a:t>
            </a:r>
          </a:p>
          <a:p>
            <a:pPr algn="just"/>
            <a:endParaRPr lang="es-MX" sz="1400" b="0" dirty="0" smtClean="0">
              <a:latin typeface="Century Gothic" panose="020B0502020202020204" pitchFamily="34" charset="0"/>
            </a:endParaRPr>
          </a:p>
          <a:p>
            <a:pPr algn="just"/>
            <a:endParaRPr lang="es-MX" sz="1400" b="0" dirty="0" smtClean="0">
              <a:latin typeface="Century Gothic" panose="020B0502020202020204" pitchFamily="34" charset="0"/>
            </a:endParaRPr>
          </a:p>
          <a:p>
            <a:pPr algn="just"/>
            <a:r>
              <a:rPr lang="es-MX" sz="1000" b="0" dirty="0" smtClean="0">
                <a:latin typeface="Century Gothic" panose="020B0502020202020204" pitchFamily="34" charset="0"/>
              </a:rPr>
              <a:t>* Artículo 234, numeral 1 de la </a:t>
            </a:r>
            <a:r>
              <a:rPr lang="es-MX" sz="1000" b="0" dirty="0" err="1" smtClean="0">
                <a:latin typeface="Century Gothic" panose="020B0502020202020204" pitchFamily="34" charset="0"/>
              </a:rPr>
              <a:t>Lgipe</a:t>
            </a:r>
            <a:endParaRPr lang="es-MX" sz="1000" b="0" dirty="0">
              <a:latin typeface="Century Gothic" panose="020B0502020202020204" pitchFamily="34" charset="0"/>
            </a:endParaRPr>
          </a:p>
          <a:p>
            <a:pPr lvl="0" algn="just" hangingPunct="0"/>
            <a:r>
              <a:rPr lang="es-MX" sz="1000" b="0" dirty="0" smtClean="0"/>
              <a:t>** A</a:t>
            </a:r>
            <a:r>
              <a:rPr lang="es-MX" sz="1000" b="0" dirty="0" smtClean="0">
                <a:latin typeface="Century Gothic" panose="020B0502020202020204" pitchFamily="34" charset="0"/>
              </a:rPr>
              <a:t>rtículo </a:t>
            </a:r>
            <a:r>
              <a:rPr lang="es-MX" sz="1000" b="0" dirty="0">
                <a:latin typeface="Century Gothic" panose="020B0502020202020204" pitchFamily="34" charset="0"/>
              </a:rPr>
              <a:t>3, numerales 4 y 5 </a:t>
            </a:r>
            <a:r>
              <a:rPr lang="es-MX" sz="1000" b="0" dirty="0" smtClean="0">
                <a:latin typeface="Century Gothic" panose="020B0502020202020204" pitchFamily="34" charset="0"/>
              </a:rPr>
              <a:t> de la </a:t>
            </a:r>
            <a:r>
              <a:rPr lang="es-MX" sz="1000" b="0" dirty="0" err="1" smtClean="0">
                <a:latin typeface="Century Gothic" panose="020B0502020202020204" pitchFamily="34" charset="0"/>
              </a:rPr>
              <a:t>Lgpp</a:t>
            </a:r>
            <a:endParaRPr lang="es-MX" sz="1000" dirty="0"/>
          </a:p>
          <a:p>
            <a:pPr marL="363538" algn="just"/>
            <a:endParaRPr lang="es-MX" sz="1400" b="0" dirty="0" smtClean="0">
              <a:latin typeface="+mj-lt"/>
            </a:endParaRPr>
          </a:p>
          <a:p>
            <a:pPr algn="just"/>
            <a:endParaRPr lang="es-MX" sz="1400" b="0" dirty="0" smtClean="0">
              <a:latin typeface="+mj-lt"/>
            </a:endParaRPr>
          </a:p>
          <a:p>
            <a:endParaRPr lang="es-MX" sz="1400" b="0" dirty="0" smtClean="0">
              <a:latin typeface="+mj-lt"/>
            </a:endParaRP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endParaRPr lang="es-MX" sz="1400" b="0" dirty="0">
              <a:latin typeface="+mj-lt"/>
            </a:endParaRPr>
          </a:p>
        </p:txBody>
      </p:sp>
      <p:sp>
        <p:nvSpPr>
          <p:cNvPr id="6" name="1 Título"/>
          <p:cNvSpPr txBox="1">
            <a:spLocks/>
          </p:cNvSpPr>
          <p:nvPr/>
        </p:nvSpPr>
        <p:spPr bwMode="auto">
          <a:xfrm>
            <a:off x="2633871" y="169617"/>
            <a:ext cx="6290298" cy="55098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Autofit/>
          </a:bodyPr>
          <a:lstStyle/>
          <a:p>
            <a:pPr algn="r"/>
            <a:r>
              <a:rPr lang="es-MX" sz="2200" kern="0" dirty="0" smtClean="0">
                <a:solidFill>
                  <a:srgbClr val="7F003F"/>
                </a:solidFill>
                <a:latin typeface="Calibri" pitchFamily="34" charset="0"/>
                <a:ea typeface="+mj-ea"/>
                <a:cs typeface="+mj-cs"/>
              </a:rPr>
              <a:t>Paridad </a:t>
            </a:r>
            <a:r>
              <a:rPr lang="es-MX" sz="2200" kern="0" dirty="0">
                <a:solidFill>
                  <a:srgbClr val="7F003F"/>
                </a:solidFill>
                <a:latin typeface="Calibri" pitchFamily="34" charset="0"/>
                <a:ea typeface="+mj-ea"/>
                <a:cs typeface="+mj-cs"/>
              </a:rPr>
              <a:t>de Género en el </a:t>
            </a:r>
            <a:r>
              <a:rPr lang="es-MX" sz="2200" kern="0" dirty="0" smtClean="0">
                <a:solidFill>
                  <a:srgbClr val="7F003F"/>
                </a:solidFill>
                <a:latin typeface="Calibri" pitchFamily="34" charset="0"/>
                <a:ea typeface="+mj-ea"/>
                <a:cs typeface="+mj-cs"/>
              </a:rPr>
              <a:t>Registro de Candidaturas </a:t>
            </a:r>
            <a:endParaRPr lang="es-MX" sz="2200" kern="0" dirty="0">
              <a:solidFill>
                <a:srgbClr val="7F003F"/>
              </a:solidFill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 bwMode="auto">
          <a:xfrm>
            <a:off x="954157" y="936021"/>
            <a:ext cx="7866315" cy="40012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50000"/>
              <a:buFont typeface="Wingdings" pitchFamily="2" charset="2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 3" pitchFamily="18" charset="2"/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 2" pitchFamily="18" charset="2"/>
              <a:buNone/>
              <a:defRPr sz="16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s-MX" sz="1800" dirty="0" smtClean="0">
                <a:latin typeface="+mj-lt"/>
              </a:rPr>
              <a:t>SE CUMPLIÓ CON LOS SIGUIENTES REQUISITOS</a:t>
            </a:r>
            <a:endParaRPr lang="es-MX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043580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501675" y="1205595"/>
            <a:ext cx="8440803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MX" sz="1400" b="1" dirty="0" smtClean="0">
              <a:latin typeface="+mj-lt"/>
            </a:endParaRPr>
          </a:p>
          <a:p>
            <a:pPr algn="just"/>
            <a:endParaRPr lang="es-MX" sz="1400" dirty="0">
              <a:latin typeface="+mj-lt"/>
            </a:endParaRPr>
          </a:p>
          <a:p>
            <a:r>
              <a:rPr lang="es-MX" sz="1400" b="0" dirty="0">
                <a:latin typeface="Century Gothic" panose="020B0502020202020204" pitchFamily="34" charset="0"/>
              </a:rPr>
              <a:t>Se atendió el siguiente procedimiento:</a:t>
            </a:r>
          </a:p>
          <a:p>
            <a:r>
              <a:rPr lang="es-MX" sz="1400" b="0" dirty="0">
                <a:latin typeface="Century Gothic" panose="020B0502020202020204" pitchFamily="34" charset="0"/>
              </a:rPr>
              <a:t> </a:t>
            </a:r>
          </a:p>
          <a:p>
            <a:pPr marL="342900" lvl="0" indent="-342900" algn="just">
              <a:buAutoNum type="alphaLcPeriod"/>
            </a:pPr>
            <a:r>
              <a:rPr lang="es-MX" sz="1400" b="0" dirty="0" smtClean="0">
                <a:latin typeface="Century Gothic" panose="020B0502020202020204" pitchFamily="34" charset="0"/>
              </a:rPr>
              <a:t>Respecto de cada partido, se </a:t>
            </a:r>
            <a:r>
              <a:rPr lang="es-MX" sz="1400" b="0" dirty="0">
                <a:latin typeface="Century Gothic" panose="020B0502020202020204" pitchFamily="34" charset="0"/>
              </a:rPr>
              <a:t>enlistaron todos los distritos </a:t>
            </a:r>
            <a:r>
              <a:rPr lang="es-MX" sz="1400" b="0" dirty="0" smtClean="0">
                <a:latin typeface="Century Gothic" panose="020B0502020202020204" pitchFamily="34" charset="0"/>
              </a:rPr>
              <a:t>ordenados </a:t>
            </a:r>
            <a:r>
              <a:rPr lang="es-MX" sz="1400" b="0" dirty="0">
                <a:latin typeface="Century Gothic" panose="020B0502020202020204" pitchFamily="34" charset="0"/>
              </a:rPr>
              <a:t>de menor a mayor conforme al porcentaje de votación que en cada uno de ellos hubiere recibido en el proceso electoral anterior</a:t>
            </a:r>
            <a:r>
              <a:rPr lang="es-MX" sz="1400" b="0" dirty="0" smtClean="0">
                <a:latin typeface="Century Gothic" panose="020B0502020202020204" pitchFamily="34" charset="0"/>
              </a:rPr>
              <a:t>. </a:t>
            </a:r>
          </a:p>
          <a:p>
            <a:pPr marL="342900" lvl="0" indent="-342900" algn="just">
              <a:buAutoNum type="alphaLcPeriod"/>
            </a:pPr>
            <a:r>
              <a:rPr lang="es-MX" sz="1400" b="0" dirty="0" smtClean="0">
                <a:latin typeface="Century Gothic" panose="020B0502020202020204" pitchFamily="34" charset="0"/>
              </a:rPr>
              <a:t>Se </a:t>
            </a:r>
            <a:r>
              <a:rPr lang="es-MX" sz="1400" b="0" dirty="0">
                <a:latin typeface="Century Gothic" panose="020B0502020202020204" pitchFamily="34" charset="0"/>
              </a:rPr>
              <a:t>dividió la lista en tres bloques, correspondiente cada uno a un tercio de los distritos enlistados</a:t>
            </a:r>
            <a:r>
              <a:rPr lang="es-MX" sz="1400" b="0" dirty="0" smtClean="0">
                <a:latin typeface="Century Gothic" panose="020B0502020202020204" pitchFamily="34" charset="0"/>
              </a:rPr>
              <a:t>:</a:t>
            </a:r>
          </a:p>
          <a:p>
            <a:pPr lvl="0" algn="just"/>
            <a:endParaRPr lang="es-MX" sz="1400" b="0" dirty="0">
              <a:latin typeface="Century Gothic" panose="020B0502020202020204" pitchFamily="34" charset="0"/>
            </a:endParaRPr>
          </a:p>
          <a:p>
            <a:pPr marL="363538" algn="just"/>
            <a:endParaRPr lang="es-MX" sz="1400" b="0" dirty="0" smtClean="0">
              <a:latin typeface="+mj-lt"/>
            </a:endParaRPr>
          </a:p>
          <a:p>
            <a:pPr algn="just"/>
            <a:endParaRPr lang="es-MX" sz="1400" b="0" dirty="0" smtClean="0">
              <a:latin typeface="+mj-lt"/>
            </a:endParaRPr>
          </a:p>
          <a:p>
            <a:endParaRPr lang="es-MX" sz="1400" b="0" dirty="0" smtClean="0">
              <a:latin typeface="+mj-lt"/>
            </a:endParaRP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endParaRPr lang="es-MX" sz="1400" b="0" dirty="0">
              <a:latin typeface="+mj-lt"/>
            </a:endParaRPr>
          </a:p>
        </p:txBody>
      </p:sp>
      <p:sp>
        <p:nvSpPr>
          <p:cNvPr id="6" name="1 Título"/>
          <p:cNvSpPr txBox="1">
            <a:spLocks/>
          </p:cNvSpPr>
          <p:nvPr/>
        </p:nvSpPr>
        <p:spPr bwMode="auto">
          <a:xfrm>
            <a:off x="3016577" y="169617"/>
            <a:ext cx="5907591" cy="55098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Autofit/>
          </a:bodyPr>
          <a:lstStyle/>
          <a:p>
            <a:pPr algn="r"/>
            <a:r>
              <a:rPr lang="es-MX" sz="2200" kern="0" dirty="0" smtClean="0">
                <a:solidFill>
                  <a:srgbClr val="7F003F"/>
                </a:solidFill>
                <a:latin typeface="Calibri" pitchFamily="34" charset="0"/>
                <a:ea typeface="+mj-ea"/>
                <a:cs typeface="+mj-cs"/>
              </a:rPr>
              <a:t>Paridad de Género</a:t>
            </a:r>
            <a:endParaRPr lang="es-MX" sz="2200" kern="0" dirty="0">
              <a:solidFill>
                <a:srgbClr val="7F003F"/>
              </a:solidFill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 bwMode="auto">
          <a:xfrm>
            <a:off x="954157" y="1065228"/>
            <a:ext cx="7866315" cy="40012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50000"/>
              <a:buFont typeface="Wingdings" pitchFamily="2" charset="2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 3" pitchFamily="18" charset="2"/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 2" pitchFamily="18" charset="2"/>
              <a:buNone/>
              <a:defRPr sz="16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s-MX" sz="1800" dirty="0" smtClean="0"/>
              <a:t>NO ASIGNACIÓN EXCLUSIVA</a:t>
            </a:r>
            <a:endParaRPr lang="es-MX" sz="1800" dirty="0"/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3450709"/>
              </p:ext>
            </p:extLst>
          </p:nvPr>
        </p:nvGraphicFramePr>
        <p:xfrm>
          <a:off x="3352373" y="3210341"/>
          <a:ext cx="2439253" cy="7951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39253"/>
              </a:tblGrid>
              <a:tr h="1987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000" dirty="0">
                          <a:solidFill>
                            <a:schemeClr val="tx1"/>
                          </a:solidFill>
                          <a:effectLst/>
                        </a:rPr>
                        <a:t>Bloque</a:t>
                      </a:r>
                      <a:endParaRPr lang="es-MX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98782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s-MX" sz="1000" dirty="0" smtClean="0">
                          <a:solidFill>
                            <a:schemeClr val="tx1"/>
                          </a:solidFill>
                          <a:effectLst/>
                        </a:rPr>
                        <a:t>1. Votación </a:t>
                      </a:r>
                      <a:r>
                        <a:rPr lang="es-MX" sz="1000" dirty="0">
                          <a:solidFill>
                            <a:schemeClr val="tx1"/>
                          </a:solidFill>
                          <a:effectLst/>
                        </a:rPr>
                        <a:t>más baja</a:t>
                      </a:r>
                      <a:endParaRPr lang="es-MX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8782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s-MX" sz="1000" dirty="0" smtClean="0">
                          <a:solidFill>
                            <a:schemeClr val="tx1"/>
                          </a:solidFill>
                          <a:effectLst/>
                        </a:rPr>
                        <a:t>2. Votación </a:t>
                      </a:r>
                      <a:r>
                        <a:rPr lang="es-MX" sz="1000" dirty="0">
                          <a:solidFill>
                            <a:schemeClr val="tx1"/>
                          </a:solidFill>
                          <a:effectLst/>
                        </a:rPr>
                        <a:t>media</a:t>
                      </a:r>
                      <a:endParaRPr lang="es-MX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8782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s-MX" sz="1000" dirty="0" smtClean="0">
                          <a:solidFill>
                            <a:schemeClr val="tx1"/>
                          </a:solidFill>
                          <a:effectLst/>
                        </a:rPr>
                        <a:t>3. Votación </a:t>
                      </a:r>
                      <a:r>
                        <a:rPr lang="es-MX" sz="1000" dirty="0">
                          <a:solidFill>
                            <a:schemeClr val="tx1"/>
                          </a:solidFill>
                          <a:effectLst/>
                        </a:rPr>
                        <a:t>más alta</a:t>
                      </a:r>
                      <a:endParaRPr lang="es-MX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Rectángulo 2"/>
          <p:cNvSpPr/>
          <p:nvPr/>
        </p:nvSpPr>
        <p:spPr>
          <a:xfrm>
            <a:off x="424644" y="4314138"/>
            <a:ext cx="851783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288" lvl="0" indent="-268288" algn="just"/>
            <a:r>
              <a:rPr lang="es-MX" sz="1400" b="0" dirty="0" smtClean="0">
                <a:latin typeface="Century Gothic" panose="020B0502020202020204" pitchFamily="34" charset="0"/>
              </a:rPr>
              <a:t>c. El </a:t>
            </a:r>
            <a:r>
              <a:rPr lang="es-MX" sz="1400" b="0" dirty="0">
                <a:latin typeface="Century Gothic" panose="020B0502020202020204" pitchFamily="34" charset="0"/>
              </a:rPr>
              <a:t>primer bloque, el de los distritos con “votación más baja”, se analizó de la siguiente manera:</a:t>
            </a:r>
          </a:p>
          <a:p>
            <a:pPr marL="457200" algn="just"/>
            <a:r>
              <a:rPr lang="es-MX" sz="1400" b="0" dirty="0">
                <a:latin typeface="Century Gothic" panose="020B0502020202020204" pitchFamily="34" charset="0"/>
              </a:rPr>
              <a:t> </a:t>
            </a:r>
          </a:p>
          <a:p>
            <a:pPr marL="447675" lvl="0" indent="-179388" algn="just"/>
            <a:r>
              <a:rPr lang="es-MX" sz="1400" b="0" dirty="0" smtClean="0">
                <a:latin typeface="Century Gothic" panose="020B0502020202020204" pitchFamily="34" charset="0"/>
              </a:rPr>
              <a:t>1. </a:t>
            </a:r>
            <a:r>
              <a:rPr lang="es-MX" sz="1400" b="0" dirty="0">
                <a:latin typeface="Century Gothic" panose="020B0502020202020204" pitchFamily="34" charset="0"/>
              </a:rPr>
              <a:t>S</a:t>
            </a:r>
            <a:r>
              <a:rPr lang="es-MX" sz="1400" b="0" dirty="0" smtClean="0">
                <a:latin typeface="Century Gothic" panose="020B0502020202020204" pitchFamily="34" charset="0"/>
              </a:rPr>
              <a:t>e </a:t>
            </a:r>
            <a:r>
              <a:rPr lang="es-MX" sz="1400" b="0" dirty="0">
                <a:latin typeface="Century Gothic" panose="020B0502020202020204" pitchFamily="34" charset="0"/>
              </a:rPr>
              <a:t>revisó la totalidad de los distritos de este bloque, para identificar, </a:t>
            </a:r>
            <a:r>
              <a:rPr lang="es-MX" sz="1400" b="0" dirty="0" smtClean="0">
                <a:latin typeface="Century Gothic" panose="020B0502020202020204" pitchFamily="34" charset="0"/>
              </a:rPr>
              <a:t>si era </a:t>
            </a:r>
            <a:r>
              <a:rPr lang="es-MX" sz="1400" b="0" dirty="0">
                <a:latin typeface="Century Gothic" panose="020B0502020202020204" pitchFamily="34" charset="0"/>
              </a:rPr>
              <a:t>apreciable un sesgo que </a:t>
            </a:r>
            <a:r>
              <a:rPr lang="es-MX" sz="1400" b="0" dirty="0" smtClean="0">
                <a:latin typeface="Century Gothic" panose="020B0502020202020204" pitchFamily="34" charset="0"/>
              </a:rPr>
              <a:t>favoreciera o perjudicara  </a:t>
            </a:r>
            <a:r>
              <a:rPr lang="es-MX" sz="1400" b="0" dirty="0">
                <a:latin typeface="Century Gothic" panose="020B0502020202020204" pitchFamily="34" charset="0"/>
              </a:rPr>
              <a:t>significativamente a un género en </a:t>
            </a:r>
            <a:r>
              <a:rPr lang="es-MX" sz="1400" b="0" dirty="0" smtClean="0">
                <a:latin typeface="Century Gothic" panose="020B0502020202020204" pitchFamily="34" charset="0"/>
              </a:rPr>
              <a:t>particular, y</a:t>
            </a:r>
            <a:r>
              <a:rPr lang="es-MX" sz="1400" b="0" dirty="0">
                <a:latin typeface="Century Gothic" panose="020B0502020202020204" pitchFamily="34" charset="0"/>
              </a:rPr>
              <a:t> </a:t>
            </a:r>
          </a:p>
          <a:p>
            <a:pPr marL="447675" lvl="0" indent="-179388" algn="just"/>
            <a:r>
              <a:rPr lang="es-MX" sz="1400" b="0" dirty="0" smtClean="0">
                <a:latin typeface="Century Gothic" panose="020B0502020202020204" pitchFamily="34" charset="0"/>
              </a:rPr>
              <a:t>2. Se revisaron los </a:t>
            </a:r>
            <a:r>
              <a:rPr lang="es-MX" sz="1400" b="0" dirty="0">
                <a:latin typeface="Century Gothic" panose="020B0502020202020204" pitchFamily="34" charset="0"/>
              </a:rPr>
              <a:t>últimos 20 </a:t>
            </a:r>
            <a:r>
              <a:rPr lang="es-MX" sz="1400" b="0" dirty="0" smtClean="0">
                <a:latin typeface="Century Gothic" panose="020B0502020202020204" pitchFamily="34" charset="0"/>
              </a:rPr>
              <a:t>distritos, </a:t>
            </a:r>
            <a:r>
              <a:rPr lang="es-MX" sz="1400" b="0" dirty="0">
                <a:latin typeface="Century Gothic" panose="020B0502020202020204" pitchFamily="34" charset="0"/>
              </a:rPr>
              <a:t>para identificar si en éste grupo más </a:t>
            </a:r>
            <a:r>
              <a:rPr lang="es-MX" sz="1400" b="0" dirty="0" smtClean="0">
                <a:latin typeface="Century Gothic" panose="020B0502020202020204" pitchFamily="34" charset="0"/>
              </a:rPr>
              <a:t>pequeño se apreciaba </a:t>
            </a:r>
            <a:r>
              <a:rPr lang="es-MX" sz="1400" b="0" dirty="0">
                <a:latin typeface="Century Gothic" panose="020B0502020202020204" pitchFamily="34" charset="0"/>
              </a:rPr>
              <a:t>un sesgo que </a:t>
            </a:r>
            <a:r>
              <a:rPr lang="es-MX" sz="1400" b="0" dirty="0" smtClean="0">
                <a:latin typeface="Century Gothic" panose="020B0502020202020204" pitchFamily="34" charset="0"/>
              </a:rPr>
              <a:t>favoreciera </a:t>
            </a:r>
            <a:r>
              <a:rPr lang="es-MX" sz="1400" b="0" dirty="0">
                <a:latin typeface="Century Gothic" panose="020B0502020202020204" pitchFamily="34" charset="0"/>
              </a:rPr>
              <a:t>o </a:t>
            </a:r>
            <a:r>
              <a:rPr lang="es-MX" sz="1400" b="0" dirty="0" smtClean="0">
                <a:latin typeface="Century Gothic" panose="020B0502020202020204" pitchFamily="34" charset="0"/>
              </a:rPr>
              <a:t>perjudicara </a:t>
            </a:r>
            <a:r>
              <a:rPr lang="es-MX" sz="1400" b="0" dirty="0">
                <a:latin typeface="Century Gothic" panose="020B0502020202020204" pitchFamily="34" charset="0"/>
              </a:rPr>
              <a:t>significativamente a un género en </a:t>
            </a:r>
            <a:r>
              <a:rPr lang="es-MX" sz="1400" b="0" dirty="0" smtClean="0">
                <a:latin typeface="Century Gothic" panose="020B0502020202020204" pitchFamily="34" charset="0"/>
              </a:rPr>
              <a:t>particular.</a:t>
            </a:r>
            <a:endParaRPr lang="es-MX" sz="1400" b="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13077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501675" y="1205595"/>
            <a:ext cx="844080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MX" sz="1400" b="1" dirty="0" smtClean="0">
              <a:latin typeface="+mj-lt"/>
            </a:endParaRPr>
          </a:p>
          <a:p>
            <a:pPr algn="just"/>
            <a:endParaRPr lang="es-MX" sz="1400" dirty="0">
              <a:latin typeface="+mj-lt"/>
            </a:endParaRP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endParaRPr lang="es-MX" sz="1400" b="0" dirty="0">
              <a:latin typeface="+mj-lt"/>
            </a:endParaRPr>
          </a:p>
        </p:txBody>
      </p:sp>
      <p:sp>
        <p:nvSpPr>
          <p:cNvPr id="6" name="1 Título"/>
          <p:cNvSpPr txBox="1">
            <a:spLocks/>
          </p:cNvSpPr>
          <p:nvPr/>
        </p:nvSpPr>
        <p:spPr bwMode="auto">
          <a:xfrm>
            <a:off x="3016577" y="169617"/>
            <a:ext cx="5907591" cy="55098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Autofit/>
          </a:bodyPr>
          <a:lstStyle/>
          <a:p>
            <a:pPr algn="r"/>
            <a:r>
              <a:rPr lang="es-MX" sz="2200" kern="0" dirty="0" smtClean="0">
                <a:solidFill>
                  <a:srgbClr val="7F003F"/>
                </a:solidFill>
                <a:latin typeface="Calibri" pitchFamily="34" charset="0"/>
                <a:ea typeface="+mj-ea"/>
                <a:cs typeface="+mj-cs"/>
              </a:rPr>
              <a:t>Paridad de Género</a:t>
            </a:r>
            <a:endParaRPr lang="es-MX" sz="2200" kern="0" dirty="0">
              <a:solidFill>
                <a:srgbClr val="7F003F"/>
              </a:solidFill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 bwMode="auto">
          <a:xfrm>
            <a:off x="954157" y="1065228"/>
            <a:ext cx="7866315" cy="40012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50000"/>
              <a:buFont typeface="Wingdings" pitchFamily="2" charset="2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 3" pitchFamily="18" charset="2"/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 2" pitchFamily="18" charset="2"/>
              <a:buNone/>
              <a:defRPr sz="16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s-MX" sz="1800" dirty="0"/>
              <a:t>Mapa </a:t>
            </a:r>
            <a:r>
              <a:rPr lang="es-MX" sz="1800" dirty="0" smtClean="0"/>
              <a:t>de distribución de género en entidades federativas</a:t>
            </a:r>
            <a:endParaRPr lang="es-MX" sz="1800" dirty="0"/>
          </a:p>
        </p:txBody>
      </p:sp>
      <p:pic>
        <p:nvPicPr>
          <p:cNvPr id="11" name="Imagen 10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347" y="1809981"/>
            <a:ext cx="5958002" cy="463057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2 Rectángulo"/>
          <p:cNvSpPr/>
          <p:nvPr/>
        </p:nvSpPr>
        <p:spPr>
          <a:xfrm>
            <a:off x="4858717" y="1925596"/>
            <a:ext cx="342265" cy="144145"/>
          </a:xfrm>
          <a:prstGeom prst="rect">
            <a:avLst/>
          </a:prstGeom>
          <a:solidFill>
            <a:srgbClr val="8EEF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p:sp>
        <p:nvSpPr>
          <p:cNvPr id="13" name="3 Rectángulo"/>
          <p:cNvSpPr/>
          <p:nvPr/>
        </p:nvSpPr>
        <p:spPr>
          <a:xfrm>
            <a:off x="4857447" y="2726299"/>
            <a:ext cx="342265" cy="144145"/>
          </a:xfrm>
          <a:prstGeom prst="rect">
            <a:avLst/>
          </a:prstGeom>
          <a:solidFill>
            <a:srgbClr val="C0A44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p:sp>
        <p:nvSpPr>
          <p:cNvPr id="14" name="6 Rectángulo"/>
          <p:cNvSpPr/>
          <p:nvPr/>
        </p:nvSpPr>
        <p:spPr>
          <a:xfrm>
            <a:off x="4848778" y="3528527"/>
            <a:ext cx="342265" cy="144145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p:sp>
        <p:nvSpPr>
          <p:cNvPr id="15" name="Cuadro de texto 2"/>
          <p:cNvSpPr txBox="1">
            <a:spLocks noChangeArrowheads="1"/>
          </p:cNvSpPr>
          <p:nvPr/>
        </p:nvSpPr>
        <p:spPr bwMode="auto">
          <a:xfrm>
            <a:off x="5214672" y="2664666"/>
            <a:ext cx="2347106" cy="287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MX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s-MX" sz="11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MAYORÍA </a:t>
            </a:r>
            <a:r>
              <a:rPr lang="es-MX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CANDIDATOS </a:t>
            </a:r>
            <a:r>
              <a:rPr lang="es-MX" sz="11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HOMBRES</a:t>
            </a:r>
            <a:endParaRPr lang="es-MX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Cuadro de texto 2"/>
          <p:cNvSpPr txBox="1">
            <a:spLocks noChangeArrowheads="1"/>
          </p:cNvSpPr>
          <p:nvPr/>
        </p:nvSpPr>
        <p:spPr bwMode="auto">
          <a:xfrm>
            <a:off x="5289951" y="1859874"/>
            <a:ext cx="2196548" cy="27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MX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s-MX" sz="11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MAYORÍA </a:t>
            </a:r>
            <a:r>
              <a:rPr lang="es-MX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CANDIDATAS </a:t>
            </a:r>
            <a:r>
              <a:rPr lang="es-MX" sz="11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MUJERES</a:t>
            </a:r>
            <a:endParaRPr lang="es-MX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Cuadro de texto 2"/>
          <p:cNvSpPr txBox="1">
            <a:spLocks noChangeArrowheads="1"/>
          </p:cNvSpPr>
          <p:nvPr/>
        </p:nvSpPr>
        <p:spPr bwMode="auto">
          <a:xfrm>
            <a:off x="5204733" y="3427743"/>
            <a:ext cx="3720027" cy="481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MX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s-MX" sz="11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ENTIDAD </a:t>
            </a:r>
            <a:r>
              <a:rPr lang="es-MX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 IGUAL NÚMERO DE CANDIDATAS MUJERES Y CANDIDATOS HOMBRES</a:t>
            </a:r>
          </a:p>
        </p:txBody>
      </p:sp>
    </p:spTree>
    <p:extLst>
      <p:ext uri="{BB962C8B-B14F-4D97-AF65-F5344CB8AC3E}">
        <p14:creationId xmlns:p14="http://schemas.microsoft.com/office/powerpoint/2010/main" val="244688486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379669" y="1161547"/>
            <a:ext cx="8440803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600" b="0" dirty="0" smtClean="0">
                <a:latin typeface="+mj-lt"/>
              </a:rPr>
              <a:t>Es </a:t>
            </a:r>
            <a:r>
              <a:rPr lang="es-MX" sz="1600" b="0" dirty="0">
                <a:latin typeface="+mj-lt"/>
              </a:rPr>
              <a:t>una plataforma electrónica donde se publica diversa información de las candidatas y los candidatos que participan en las elecciones del </a:t>
            </a:r>
            <a:r>
              <a:rPr lang="es-MX" sz="1600" b="0" dirty="0" smtClean="0">
                <a:latin typeface="+mj-lt"/>
              </a:rPr>
              <a:t>PEF 2014-2015.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sz="1600" b="0" dirty="0">
              <a:latin typeface="+mj-lt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600" b="0" dirty="0" smtClean="0">
                <a:latin typeface="+mj-lt"/>
              </a:rPr>
              <a:t>Tiene como finalidad ayudar </a:t>
            </a:r>
            <a:r>
              <a:rPr lang="es-MX" sz="1600" b="0" dirty="0">
                <a:latin typeface="+mj-lt"/>
              </a:rPr>
              <a:t>a la ciudadanía a tomar la mejor decisión al momento de emitir su </a:t>
            </a:r>
            <a:r>
              <a:rPr lang="es-MX" sz="1600" b="0" dirty="0" smtClean="0">
                <a:latin typeface="+mj-lt"/>
              </a:rPr>
              <a:t>voto.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sz="1600" b="0" dirty="0">
              <a:latin typeface="+mj-lt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600" b="0" dirty="0" smtClean="0">
                <a:latin typeface="+mj-lt"/>
              </a:rPr>
              <a:t>La información es </a:t>
            </a:r>
            <a:r>
              <a:rPr lang="es-MX" sz="1600" b="0" dirty="0">
                <a:latin typeface="+mj-lt"/>
              </a:rPr>
              <a:t>proporcionada voluntariamente, </a:t>
            </a:r>
            <a:r>
              <a:rPr lang="es-MX" sz="1600" b="0" dirty="0" smtClean="0">
                <a:latin typeface="+mj-lt"/>
              </a:rPr>
              <a:t>es </a:t>
            </a:r>
            <a:r>
              <a:rPr lang="es-MX" sz="1600" b="0" dirty="0">
                <a:latin typeface="+mj-lt"/>
              </a:rPr>
              <a:t>decir, el candidato puede publicarla o no.</a:t>
            </a:r>
          </a:p>
          <a:p>
            <a:pPr algn="just"/>
            <a:endParaRPr lang="es-MX" sz="1600" b="0" dirty="0" smtClean="0">
              <a:latin typeface="+mj-lt"/>
            </a:endParaRPr>
          </a:p>
          <a:p>
            <a:pPr algn="just"/>
            <a:r>
              <a:rPr lang="es-MX" sz="1600" b="0" dirty="0" smtClean="0">
                <a:latin typeface="+mj-lt"/>
              </a:rPr>
              <a:t>Total de síntesis curriculares en el sistema:</a:t>
            </a:r>
            <a:endParaRPr lang="es-MX" sz="1600" b="0" dirty="0">
              <a:latin typeface="+mj-lt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sz="1400" b="1" dirty="0" smtClean="0">
              <a:latin typeface="+mj-lt"/>
            </a:endParaRPr>
          </a:p>
          <a:p>
            <a:pPr algn="just"/>
            <a:endParaRPr lang="es-MX" sz="1400" dirty="0">
              <a:latin typeface="+mj-lt"/>
            </a:endParaRPr>
          </a:p>
          <a:p>
            <a:pPr lvl="0" algn="just" hangingPunct="0"/>
            <a:endParaRPr lang="es-MX" sz="1400" dirty="0">
              <a:latin typeface="+mj-lt"/>
            </a:endParaRPr>
          </a:p>
          <a:p>
            <a:pPr lvl="0" algn="just" hangingPunct="0"/>
            <a:endParaRPr lang="es-MX" sz="1400" dirty="0"/>
          </a:p>
          <a:p>
            <a:pPr marL="363538" algn="just"/>
            <a:endParaRPr lang="es-MX" sz="1400" b="0" dirty="0" smtClean="0">
              <a:latin typeface="+mj-lt"/>
            </a:endParaRPr>
          </a:p>
          <a:p>
            <a:pPr algn="just"/>
            <a:endParaRPr lang="es-MX" sz="1400" b="0" dirty="0" smtClean="0">
              <a:latin typeface="+mj-lt"/>
            </a:endParaRPr>
          </a:p>
          <a:p>
            <a:endParaRPr lang="es-MX" sz="1400" b="0" dirty="0" smtClean="0">
              <a:latin typeface="+mj-lt"/>
            </a:endParaRP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endParaRPr lang="es-MX" sz="1400" b="0" dirty="0">
              <a:latin typeface="+mj-lt"/>
            </a:endParaRPr>
          </a:p>
        </p:txBody>
      </p:sp>
      <p:sp>
        <p:nvSpPr>
          <p:cNvPr id="6" name="1 Título"/>
          <p:cNvSpPr txBox="1">
            <a:spLocks/>
          </p:cNvSpPr>
          <p:nvPr/>
        </p:nvSpPr>
        <p:spPr bwMode="auto">
          <a:xfrm>
            <a:off x="3016577" y="169617"/>
            <a:ext cx="5907591" cy="55098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Autofit/>
          </a:bodyPr>
          <a:lstStyle/>
          <a:p>
            <a:pPr algn="r"/>
            <a:r>
              <a:rPr lang="es-MX" sz="2200" kern="0" dirty="0" smtClean="0">
                <a:solidFill>
                  <a:srgbClr val="7F003F"/>
                </a:solidFill>
                <a:latin typeface="Calibri" pitchFamily="34" charset="0"/>
                <a:ea typeface="+mj-ea"/>
                <a:cs typeface="+mj-cs"/>
              </a:rPr>
              <a:t>¡Candidatas y Candidatos: Conócelos¡</a:t>
            </a:r>
            <a:endParaRPr lang="es-MX" sz="2200" kern="0" dirty="0">
              <a:solidFill>
                <a:srgbClr val="7F003F"/>
              </a:solidFill>
              <a:latin typeface="Calibri" pitchFamily="34" charset="0"/>
              <a:ea typeface="+mj-ea"/>
              <a:cs typeface="+mj-cs"/>
            </a:endParaRPr>
          </a:p>
        </p:txBody>
      </p:sp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2977376"/>
              </p:ext>
            </p:extLst>
          </p:nvPr>
        </p:nvGraphicFramePr>
        <p:xfrm>
          <a:off x="1242392" y="4005470"/>
          <a:ext cx="6808304" cy="27531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9566048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379669" y="1161547"/>
            <a:ext cx="8440803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400" b="0" dirty="0" smtClean="0">
                <a:latin typeface="Century Gothic" panose="020B0502020202020204" pitchFamily="34" charset="0"/>
              </a:rPr>
              <a:t>Conceptos: </a:t>
            </a:r>
            <a:r>
              <a:rPr lang="es-ES" sz="1400" b="0" dirty="0">
                <a:latin typeface="Century Gothic" panose="020B0502020202020204" pitchFamily="34" charset="0"/>
              </a:rPr>
              <a:t> </a:t>
            </a:r>
            <a:endParaRPr lang="es-ES" sz="1400" b="0" dirty="0" smtClean="0">
              <a:latin typeface="Century Gothic" panose="020B0502020202020204" pitchFamily="34" charset="0"/>
            </a:endParaRPr>
          </a:p>
          <a:p>
            <a:pPr algn="just"/>
            <a:endParaRPr lang="es-MX" sz="1400" b="0" dirty="0">
              <a:latin typeface="Century Gothic" panose="020B0502020202020204" pitchFamily="34" charset="0"/>
            </a:endParaRPr>
          </a:p>
          <a:p>
            <a:pPr lvl="0" algn="just"/>
            <a:r>
              <a:rPr lang="es-ES" sz="1400" dirty="0">
                <a:latin typeface="Century Gothic" panose="020B0502020202020204" pitchFamily="34" charset="0"/>
              </a:rPr>
              <a:t>Votación total </a:t>
            </a:r>
            <a:r>
              <a:rPr lang="es-ES" sz="1400" dirty="0" smtClean="0">
                <a:latin typeface="Century Gothic" panose="020B0502020202020204" pitchFamily="34" charset="0"/>
              </a:rPr>
              <a:t>emitida</a:t>
            </a:r>
            <a:r>
              <a:rPr lang="es-ES" sz="1400" b="0" dirty="0">
                <a:latin typeface="Century Gothic" panose="020B0502020202020204" pitchFamily="34" charset="0"/>
              </a:rPr>
              <a:t>:</a:t>
            </a:r>
            <a:r>
              <a:rPr lang="es-ES" sz="1400" b="0" dirty="0" smtClean="0">
                <a:latin typeface="Century Gothic" panose="020B0502020202020204" pitchFamily="34" charset="0"/>
              </a:rPr>
              <a:t> </a:t>
            </a:r>
            <a:r>
              <a:rPr lang="es-ES" sz="1400" b="0" dirty="0" smtClean="0">
                <a:latin typeface="Century Gothic" panose="020B0502020202020204" pitchFamily="34" charset="0"/>
              </a:rPr>
              <a:t>Es suma </a:t>
            </a:r>
            <a:r>
              <a:rPr lang="es-ES" sz="1400" b="0" dirty="0">
                <a:latin typeface="Century Gothic" panose="020B0502020202020204" pitchFamily="34" charset="0"/>
              </a:rPr>
              <a:t>de todos los votos depositados en las </a:t>
            </a:r>
            <a:r>
              <a:rPr lang="es-ES" sz="1400" b="0" dirty="0" smtClean="0">
                <a:latin typeface="Century Gothic" panose="020B0502020202020204" pitchFamily="34" charset="0"/>
              </a:rPr>
              <a:t>urnas.</a:t>
            </a:r>
            <a:endParaRPr lang="es-ES" sz="1400" b="0" dirty="0" smtClean="0">
              <a:latin typeface="Century Gothic" panose="020B0502020202020204" pitchFamily="34" charset="0"/>
            </a:endParaRPr>
          </a:p>
          <a:p>
            <a:pPr lvl="0" algn="just"/>
            <a:endParaRPr lang="es-MX" sz="1400" b="0" dirty="0">
              <a:latin typeface="Century Gothic" panose="020B0502020202020204" pitchFamily="34" charset="0"/>
            </a:endParaRPr>
          </a:p>
          <a:p>
            <a:pPr lvl="0" algn="just"/>
            <a:r>
              <a:rPr lang="es-ES" sz="1400" dirty="0">
                <a:latin typeface="Century Gothic" panose="020B0502020202020204" pitchFamily="34" charset="0"/>
              </a:rPr>
              <a:t>Votación nacional </a:t>
            </a:r>
            <a:r>
              <a:rPr lang="es-ES" sz="1400" dirty="0" smtClean="0">
                <a:latin typeface="Century Gothic" panose="020B0502020202020204" pitchFamily="34" charset="0"/>
              </a:rPr>
              <a:t>emitida</a:t>
            </a:r>
            <a:r>
              <a:rPr lang="es-ES" sz="1400" b="0" dirty="0" smtClean="0">
                <a:latin typeface="Century Gothic" panose="020B0502020202020204" pitchFamily="34" charset="0"/>
              </a:rPr>
              <a:t>: </a:t>
            </a:r>
            <a:r>
              <a:rPr lang="es-ES" sz="1400" b="0" dirty="0" smtClean="0">
                <a:latin typeface="Century Gothic" panose="020B0502020202020204" pitchFamily="34" charset="0"/>
              </a:rPr>
              <a:t>Es la obtenida </a:t>
            </a:r>
            <a:r>
              <a:rPr lang="es-ES" sz="1400" b="0" dirty="0">
                <a:latin typeface="Century Gothic" panose="020B0502020202020204" pitchFamily="34" charset="0"/>
              </a:rPr>
              <a:t>a partir de restar de la votación total emitida, los votos de candidaturas no registrados, los votos a favor de los Partidos que no obtuvieron el 3% de la votación, los votos emitidos para candidaturas independientes y los votos </a:t>
            </a:r>
            <a:r>
              <a:rPr lang="es-ES" sz="1400" b="0" dirty="0" smtClean="0">
                <a:latin typeface="Century Gothic" panose="020B0502020202020204" pitchFamily="34" charset="0"/>
              </a:rPr>
              <a:t>nulos.</a:t>
            </a:r>
            <a:endParaRPr lang="es-ES" sz="1400" b="0" dirty="0" smtClean="0">
              <a:latin typeface="Century Gothic" panose="020B0502020202020204" pitchFamily="34" charset="0"/>
            </a:endParaRPr>
          </a:p>
          <a:p>
            <a:pPr lvl="0" algn="just"/>
            <a:endParaRPr lang="es-MX" sz="1400" b="0" dirty="0">
              <a:latin typeface="Century Gothic" panose="020B0502020202020204" pitchFamily="34" charset="0"/>
            </a:endParaRPr>
          </a:p>
          <a:p>
            <a:pPr lvl="0" algn="just"/>
            <a:r>
              <a:rPr lang="es-ES" sz="1400" dirty="0">
                <a:latin typeface="Century Gothic" panose="020B0502020202020204" pitchFamily="34" charset="0"/>
              </a:rPr>
              <a:t>Cociente </a:t>
            </a:r>
            <a:r>
              <a:rPr lang="es-ES" sz="1400" dirty="0" smtClean="0">
                <a:latin typeface="Century Gothic" panose="020B0502020202020204" pitchFamily="34" charset="0"/>
              </a:rPr>
              <a:t>natural</a:t>
            </a:r>
            <a:r>
              <a:rPr lang="es-ES" sz="1400" b="0" dirty="0">
                <a:latin typeface="Century Gothic" panose="020B0502020202020204" pitchFamily="34" charset="0"/>
              </a:rPr>
              <a:t>:</a:t>
            </a:r>
            <a:r>
              <a:rPr lang="es-ES" sz="1400" b="0" dirty="0" smtClean="0">
                <a:latin typeface="Century Gothic" panose="020B0502020202020204" pitchFamily="34" charset="0"/>
              </a:rPr>
              <a:t> El </a:t>
            </a:r>
            <a:r>
              <a:rPr lang="es-ES" sz="1400" b="0" dirty="0">
                <a:latin typeface="Century Gothic" panose="020B0502020202020204" pitchFamily="34" charset="0"/>
              </a:rPr>
              <a:t>resultado de dividir la votación nacional emitida entre 200 (Diputados que corresponden por el principio de RP</a:t>
            </a:r>
            <a:r>
              <a:rPr lang="es-ES" sz="1400" b="0" dirty="0" smtClean="0">
                <a:latin typeface="Century Gothic" panose="020B0502020202020204" pitchFamily="34" charset="0"/>
              </a:rPr>
              <a:t>).</a:t>
            </a:r>
            <a:endParaRPr lang="es-ES" sz="1400" b="0" dirty="0" smtClean="0">
              <a:latin typeface="Century Gothic" panose="020B0502020202020204" pitchFamily="34" charset="0"/>
            </a:endParaRPr>
          </a:p>
          <a:p>
            <a:pPr lvl="0" algn="just"/>
            <a:endParaRPr lang="es-MX" sz="1400" b="0" dirty="0">
              <a:latin typeface="Century Gothic" panose="020B0502020202020204" pitchFamily="34" charset="0"/>
            </a:endParaRPr>
          </a:p>
          <a:p>
            <a:r>
              <a:rPr lang="es-ES" sz="1400" dirty="0">
                <a:latin typeface="Century Gothic" panose="020B0502020202020204" pitchFamily="34" charset="0"/>
              </a:rPr>
              <a:t>Fórmula:  </a:t>
            </a:r>
            <a:endParaRPr lang="es-MX" sz="1400" dirty="0">
              <a:latin typeface="Century Gothic" panose="020B0502020202020204" pitchFamily="34" charset="0"/>
            </a:endParaRPr>
          </a:p>
          <a:p>
            <a:pPr lvl="0" algn="just" hangingPunct="0"/>
            <a:endParaRPr lang="es-MX" sz="1400" dirty="0"/>
          </a:p>
          <a:p>
            <a:pPr marL="363538" algn="just"/>
            <a:endParaRPr lang="es-MX" sz="1400" b="0" dirty="0" smtClean="0">
              <a:latin typeface="+mj-lt"/>
            </a:endParaRPr>
          </a:p>
          <a:p>
            <a:pPr algn="just"/>
            <a:endParaRPr lang="es-MX" sz="1400" b="0" dirty="0" smtClean="0">
              <a:latin typeface="+mj-lt"/>
            </a:endParaRPr>
          </a:p>
          <a:p>
            <a:endParaRPr lang="es-MX" sz="1400" b="0" dirty="0" smtClean="0">
              <a:latin typeface="+mj-lt"/>
            </a:endParaRPr>
          </a:p>
          <a:p>
            <a:pPr algn="just"/>
            <a:r>
              <a:rPr lang="es-MX" sz="1400" b="0" dirty="0" smtClean="0">
                <a:latin typeface="+mj-lt"/>
              </a:rPr>
              <a:t>En caso de quedar diputaciones por distribuir, las </a:t>
            </a:r>
            <a:r>
              <a:rPr lang="es-ES" sz="1400" b="0" dirty="0" smtClean="0">
                <a:latin typeface="+mj-lt"/>
              </a:rPr>
              <a:t>curules </a:t>
            </a:r>
            <a:r>
              <a:rPr lang="es-ES" sz="1400" b="0" dirty="0">
                <a:latin typeface="+mj-lt"/>
              </a:rPr>
              <a:t>restantes se asignarán conforme al resto mayor que es el remanente más alto entre los restos de las votaciones de cada partido.</a:t>
            </a:r>
          </a:p>
          <a:p>
            <a:pPr lvl="0" algn="just"/>
            <a:endParaRPr lang="es-MX" sz="1400" b="0" dirty="0">
              <a:latin typeface="+mj-lt"/>
            </a:endParaRPr>
          </a:p>
        </p:txBody>
      </p:sp>
      <p:sp>
        <p:nvSpPr>
          <p:cNvPr id="6" name="1 Título"/>
          <p:cNvSpPr txBox="1">
            <a:spLocks/>
          </p:cNvSpPr>
          <p:nvPr/>
        </p:nvSpPr>
        <p:spPr bwMode="auto">
          <a:xfrm>
            <a:off x="3016577" y="169617"/>
            <a:ext cx="5907591" cy="67520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Autofit/>
          </a:bodyPr>
          <a:lstStyle/>
          <a:p>
            <a:pPr algn="r"/>
            <a:r>
              <a:rPr lang="es-MX" sz="2200" kern="0" dirty="0" smtClean="0">
                <a:solidFill>
                  <a:srgbClr val="7F003F"/>
                </a:solidFill>
                <a:latin typeface="Calibri" pitchFamily="34" charset="0"/>
                <a:ea typeface="+mj-ea"/>
                <a:cs typeface="+mj-cs"/>
              </a:rPr>
              <a:t>Asignación de Candidatos por Representación Proporcional </a:t>
            </a:r>
            <a:endParaRPr lang="es-MX" sz="2200" kern="0" dirty="0">
              <a:solidFill>
                <a:srgbClr val="7F003F"/>
              </a:solidFill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4" name="6 Rectángulo"/>
          <p:cNvSpPr/>
          <p:nvPr/>
        </p:nvSpPr>
        <p:spPr>
          <a:xfrm>
            <a:off x="914400" y="3909387"/>
            <a:ext cx="2209800" cy="457200"/>
          </a:xfrm>
          <a:prstGeom prst="rect">
            <a:avLst/>
          </a:prstGeom>
          <a:solidFill>
            <a:srgbClr val="902445"/>
          </a:solidFill>
          <a:ln>
            <a:solidFill>
              <a:srgbClr val="80164E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b="1" dirty="0" smtClean="0">
                <a:solidFill>
                  <a:schemeClr val="bg1"/>
                </a:solidFill>
              </a:rPr>
              <a:t>VOTACIÓN  DE CADA PARTIDO POLÍTICO</a:t>
            </a:r>
            <a:endParaRPr lang="es-MX" sz="1200" b="1" dirty="0">
              <a:solidFill>
                <a:schemeClr val="bg1"/>
              </a:solidFill>
            </a:endParaRPr>
          </a:p>
        </p:txBody>
      </p:sp>
      <p:sp>
        <p:nvSpPr>
          <p:cNvPr id="5" name="7 Rectángulo"/>
          <p:cNvSpPr/>
          <p:nvPr/>
        </p:nvSpPr>
        <p:spPr>
          <a:xfrm>
            <a:off x="3505200" y="3909387"/>
            <a:ext cx="381000" cy="381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b="1" dirty="0" smtClean="0">
                <a:solidFill>
                  <a:schemeClr val="bg1"/>
                </a:solidFill>
              </a:rPr>
              <a:t>/</a:t>
            </a:r>
            <a:endParaRPr lang="es-MX" sz="2000" b="1" dirty="0">
              <a:solidFill>
                <a:schemeClr val="bg1"/>
              </a:solidFill>
            </a:endParaRPr>
          </a:p>
        </p:txBody>
      </p:sp>
      <p:sp>
        <p:nvSpPr>
          <p:cNvPr id="8" name="8 Rectángulo"/>
          <p:cNvSpPr/>
          <p:nvPr/>
        </p:nvSpPr>
        <p:spPr>
          <a:xfrm>
            <a:off x="4267200" y="3833187"/>
            <a:ext cx="1219200" cy="5334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b="1" dirty="0" smtClean="0"/>
              <a:t>COCIENTE NATURAL</a:t>
            </a:r>
            <a:endParaRPr lang="es-MX" sz="1200" b="1" dirty="0"/>
          </a:p>
        </p:txBody>
      </p:sp>
      <p:cxnSp>
        <p:nvCxnSpPr>
          <p:cNvPr id="9" name="10 Conector recto"/>
          <p:cNvCxnSpPr/>
          <p:nvPr/>
        </p:nvCxnSpPr>
        <p:spPr>
          <a:xfrm>
            <a:off x="5638800" y="4137987"/>
            <a:ext cx="228600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11 Rectángulo"/>
          <p:cNvSpPr/>
          <p:nvPr/>
        </p:nvSpPr>
        <p:spPr>
          <a:xfrm>
            <a:off x="6019800" y="3909387"/>
            <a:ext cx="2057400" cy="381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b="1" dirty="0" smtClean="0"/>
              <a:t>NÚM. DE DIPUTADOS</a:t>
            </a:r>
            <a:endParaRPr lang="es-MX" sz="1200" b="1" dirty="0"/>
          </a:p>
        </p:txBody>
      </p:sp>
      <p:cxnSp>
        <p:nvCxnSpPr>
          <p:cNvPr id="11" name="10 Conector recto"/>
          <p:cNvCxnSpPr/>
          <p:nvPr/>
        </p:nvCxnSpPr>
        <p:spPr>
          <a:xfrm>
            <a:off x="5632176" y="4051851"/>
            <a:ext cx="228600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23 Grupo"/>
          <p:cNvGrpSpPr/>
          <p:nvPr/>
        </p:nvGrpSpPr>
        <p:grpSpPr>
          <a:xfrm>
            <a:off x="783537" y="5570968"/>
            <a:ext cx="4848639" cy="533400"/>
            <a:chOff x="3657600" y="762000"/>
            <a:chExt cx="4953000" cy="533400"/>
          </a:xfrm>
          <a:solidFill>
            <a:schemeClr val="bg1">
              <a:lumMod val="50000"/>
            </a:schemeClr>
          </a:solidFill>
        </p:grpSpPr>
        <p:sp>
          <p:nvSpPr>
            <p:cNvPr id="13" name="8 Rectángulo"/>
            <p:cNvSpPr/>
            <p:nvPr/>
          </p:nvSpPr>
          <p:spPr>
            <a:xfrm>
              <a:off x="3657600" y="762000"/>
              <a:ext cx="2362200" cy="533400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1200" b="1" dirty="0" smtClean="0"/>
                <a:t>DIPUTADOS ASIGNADOS POR COCIENTE NATURAL</a:t>
              </a:r>
              <a:endParaRPr lang="es-MX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17" name="18 Rectángulo"/>
            <p:cNvSpPr/>
            <p:nvPr/>
          </p:nvSpPr>
          <p:spPr>
            <a:xfrm>
              <a:off x="6553200" y="762000"/>
              <a:ext cx="2057400" cy="533400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1200" b="1" dirty="0" smtClean="0"/>
                <a:t>DIPUTADOS ASIGNADOS POR RESTO MAYOR</a:t>
              </a:r>
              <a:endParaRPr lang="es-MX" sz="1200" b="1" dirty="0">
                <a:solidFill>
                  <a:schemeClr val="tx1"/>
                </a:solidFill>
              </a:endParaRPr>
            </a:p>
          </p:txBody>
        </p:sp>
        <p:cxnSp>
          <p:nvCxnSpPr>
            <p:cNvPr id="18" name="20 Conector recto"/>
            <p:cNvCxnSpPr/>
            <p:nvPr/>
          </p:nvCxnSpPr>
          <p:spPr>
            <a:xfrm>
              <a:off x="6281056" y="990600"/>
              <a:ext cx="0" cy="228600"/>
            </a:xfrm>
            <a:prstGeom prst="line">
              <a:avLst/>
            </a:prstGeom>
            <a:grpFill/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21 Conector recto"/>
            <p:cNvCxnSpPr/>
            <p:nvPr/>
          </p:nvCxnSpPr>
          <p:spPr>
            <a:xfrm>
              <a:off x="6172200" y="1099458"/>
              <a:ext cx="228600" cy="0"/>
            </a:xfrm>
            <a:prstGeom prst="line">
              <a:avLst/>
            </a:prstGeom>
            <a:grpFill/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9 Rectángulo"/>
          <p:cNvSpPr/>
          <p:nvPr/>
        </p:nvSpPr>
        <p:spPr>
          <a:xfrm>
            <a:off x="6019800" y="5627290"/>
            <a:ext cx="2209800" cy="457200"/>
          </a:xfrm>
          <a:prstGeom prst="rect">
            <a:avLst/>
          </a:prstGeom>
          <a:solidFill>
            <a:srgbClr val="902445"/>
          </a:solidFill>
          <a:ln>
            <a:solidFill>
              <a:srgbClr val="902445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b="1" dirty="0" smtClean="0">
                <a:solidFill>
                  <a:schemeClr val="bg1"/>
                </a:solidFill>
              </a:rPr>
              <a:t>TOTAL DE DIPUTADOS</a:t>
            </a:r>
            <a:endParaRPr lang="es-MX" sz="1200" b="1" dirty="0">
              <a:solidFill>
                <a:schemeClr val="bg1"/>
              </a:solidFill>
            </a:endParaRPr>
          </a:p>
        </p:txBody>
      </p:sp>
      <p:cxnSp>
        <p:nvCxnSpPr>
          <p:cNvPr id="23" name="13 Conector recto"/>
          <p:cNvCxnSpPr/>
          <p:nvPr/>
        </p:nvCxnSpPr>
        <p:spPr>
          <a:xfrm>
            <a:off x="5705069" y="5875768"/>
            <a:ext cx="228600" cy="0"/>
          </a:xfrm>
          <a:prstGeom prst="line">
            <a:avLst/>
          </a:prstGeom>
          <a:solidFill>
            <a:schemeClr val="bg1">
              <a:lumMod val="50000"/>
            </a:schemeClr>
          </a:solidFill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17 Conector recto"/>
          <p:cNvCxnSpPr/>
          <p:nvPr/>
        </p:nvCxnSpPr>
        <p:spPr>
          <a:xfrm>
            <a:off x="5705069" y="5951968"/>
            <a:ext cx="228600" cy="0"/>
          </a:xfrm>
          <a:prstGeom prst="line">
            <a:avLst/>
          </a:prstGeom>
          <a:solidFill>
            <a:schemeClr val="bg1">
              <a:lumMod val="50000"/>
            </a:schemeClr>
          </a:solidFill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79876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404749" y="1797868"/>
            <a:ext cx="8440803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400" b="0" dirty="0" smtClean="0">
                <a:latin typeface="Century Gothic" panose="020B0502020202020204" pitchFamily="34" charset="0"/>
              </a:rPr>
              <a:t>Un partido político no podrá contar con un número de diputados por ambos principios que representen un porcentaje del total de la Cámara que exceda en 8 puntos a su porcentaje de votación nacional emitida.</a:t>
            </a:r>
          </a:p>
          <a:p>
            <a:pPr algn="just"/>
            <a:endParaRPr lang="es-MX" sz="1400" b="0" dirty="0" smtClean="0">
              <a:latin typeface="Century Gothic" panose="020B0502020202020204" pitchFamily="34" charset="0"/>
            </a:endParaRPr>
          </a:p>
          <a:p>
            <a:pPr marL="342900" indent="-342900" algn="just">
              <a:buAutoNum type="arabicPeriod"/>
            </a:pPr>
            <a:r>
              <a:rPr lang="es-MX" sz="1400" b="0" dirty="0" smtClean="0">
                <a:latin typeface="Century Gothic" panose="020B0502020202020204" pitchFamily="34" charset="0"/>
              </a:rPr>
              <a:t>Se verifica si hay este supuesto.</a:t>
            </a:r>
          </a:p>
          <a:p>
            <a:pPr marL="342900" lvl="0" indent="-342900" algn="just">
              <a:buFontTx/>
              <a:buAutoNum type="arabicPeriod"/>
            </a:pPr>
            <a:r>
              <a:rPr lang="es-ES" sz="1400" b="0" dirty="0" smtClean="0">
                <a:latin typeface="Century Gothic" panose="020B0502020202020204" pitchFamily="34" charset="0"/>
              </a:rPr>
              <a:t>De actualizarse, el excedente se deduce del número total de diputados por RP hasta ajustarse al límite.</a:t>
            </a:r>
          </a:p>
          <a:p>
            <a:pPr marL="342900" lvl="0" indent="-342900" algn="just">
              <a:buFontTx/>
              <a:buAutoNum type="arabicPeriod"/>
            </a:pPr>
            <a:r>
              <a:rPr lang="es-ES" sz="1400" b="0" dirty="0" smtClean="0">
                <a:latin typeface="Century Gothic" panose="020B0502020202020204" pitchFamily="34" charset="0"/>
              </a:rPr>
              <a:t>Se procede a su asignación entre el resto de los partidos.</a:t>
            </a:r>
          </a:p>
          <a:p>
            <a:pPr marL="342900" lvl="0" indent="-342900" algn="just">
              <a:buFontTx/>
              <a:buAutoNum type="arabicPeriod"/>
            </a:pPr>
            <a:endParaRPr lang="es-ES" sz="1400" b="0" dirty="0">
              <a:latin typeface="Century Gothic" panose="020B0502020202020204" pitchFamily="34" charset="0"/>
            </a:endParaRPr>
          </a:p>
          <a:p>
            <a:pPr lvl="0" algn="just"/>
            <a:r>
              <a:rPr lang="es-ES" sz="1400" dirty="0" smtClean="0">
                <a:latin typeface="Century Gothic" panose="020B0502020202020204" pitchFamily="34" charset="0"/>
              </a:rPr>
              <a:t>Fórmulas:</a:t>
            </a:r>
            <a:endParaRPr lang="es-MX" sz="1400" dirty="0">
              <a:latin typeface="Century Gothic" panose="020B0502020202020204" pitchFamily="34" charset="0"/>
            </a:endParaRPr>
          </a:p>
          <a:p>
            <a:pPr marL="342900" indent="-342900" algn="just">
              <a:buAutoNum type="arabicPeriod"/>
            </a:pPr>
            <a:endParaRPr lang="es-MX" sz="1400" b="0" dirty="0">
              <a:latin typeface="Century Gothic" panose="020B0502020202020204" pitchFamily="34" charset="0"/>
            </a:endParaRPr>
          </a:p>
        </p:txBody>
      </p:sp>
      <p:sp>
        <p:nvSpPr>
          <p:cNvPr id="6" name="1 Título"/>
          <p:cNvSpPr txBox="1">
            <a:spLocks/>
          </p:cNvSpPr>
          <p:nvPr/>
        </p:nvSpPr>
        <p:spPr bwMode="auto">
          <a:xfrm>
            <a:off x="3016577" y="169617"/>
            <a:ext cx="5907591" cy="67520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Autofit/>
          </a:bodyPr>
          <a:lstStyle/>
          <a:p>
            <a:pPr algn="r"/>
            <a:r>
              <a:rPr lang="es-MX" sz="2200" kern="0" dirty="0" smtClean="0">
                <a:solidFill>
                  <a:srgbClr val="7F003F"/>
                </a:solidFill>
                <a:latin typeface="Calibri" pitchFamily="34" charset="0"/>
                <a:ea typeface="+mj-ea"/>
                <a:cs typeface="+mj-cs"/>
              </a:rPr>
              <a:t>Asignación de Candidatos por Representación Proporcional </a:t>
            </a:r>
            <a:endParaRPr lang="es-MX" sz="2200" kern="0" dirty="0">
              <a:solidFill>
                <a:srgbClr val="7F003F"/>
              </a:solidFill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21" name="1 Título"/>
          <p:cNvSpPr txBox="1">
            <a:spLocks/>
          </p:cNvSpPr>
          <p:nvPr/>
        </p:nvSpPr>
        <p:spPr bwMode="auto">
          <a:xfrm>
            <a:off x="954157" y="1065228"/>
            <a:ext cx="7866315" cy="40012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50000"/>
              <a:buFont typeface="Wingdings" pitchFamily="2" charset="2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 3" pitchFamily="18" charset="2"/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 2" pitchFamily="18" charset="2"/>
              <a:buNone/>
              <a:defRPr sz="16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s-MX" sz="1800" dirty="0">
                <a:latin typeface="Century Gothic" panose="020B0502020202020204" pitchFamily="34" charset="0"/>
              </a:rPr>
              <a:t>Verificación de </a:t>
            </a:r>
            <a:r>
              <a:rPr lang="es-MX" sz="1800" dirty="0" smtClean="0">
                <a:latin typeface="Century Gothic" panose="020B0502020202020204" pitchFamily="34" charset="0"/>
              </a:rPr>
              <a:t>sobrerrepresentación</a:t>
            </a:r>
            <a:endParaRPr lang="es-MX" sz="1800" dirty="0"/>
          </a:p>
        </p:txBody>
      </p:sp>
      <p:sp>
        <p:nvSpPr>
          <p:cNvPr id="26" name="8 Rectángulo"/>
          <p:cNvSpPr/>
          <p:nvPr/>
        </p:nvSpPr>
        <p:spPr>
          <a:xfrm>
            <a:off x="6377613" y="4176887"/>
            <a:ext cx="2209800" cy="344930"/>
          </a:xfrm>
          <a:prstGeom prst="rect">
            <a:avLst/>
          </a:prstGeom>
          <a:solidFill>
            <a:srgbClr val="80164E"/>
          </a:solidFill>
          <a:ln>
            <a:solidFill>
              <a:srgbClr val="80164E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b="1" dirty="0" smtClean="0"/>
              <a:t>VOTACIÓN  NACIONAL EFECTIVA</a:t>
            </a:r>
          </a:p>
        </p:txBody>
      </p:sp>
      <p:sp>
        <p:nvSpPr>
          <p:cNvPr id="27" name="9 Rectángulo"/>
          <p:cNvSpPr/>
          <p:nvPr/>
        </p:nvSpPr>
        <p:spPr>
          <a:xfrm>
            <a:off x="3482013" y="4084905"/>
            <a:ext cx="2286000" cy="48496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b="1" dirty="0" smtClean="0"/>
              <a:t>VOTACIÓN  DEL PARTIDO SOBRE REPRESENTADO</a:t>
            </a:r>
            <a:endParaRPr lang="es-MX" sz="1000" b="1" dirty="0" smtClean="0">
              <a:solidFill>
                <a:schemeClr val="tx1"/>
              </a:solidFill>
            </a:endParaRPr>
          </a:p>
        </p:txBody>
      </p:sp>
      <p:sp>
        <p:nvSpPr>
          <p:cNvPr id="28" name="22 Rectángulo"/>
          <p:cNvSpPr/>
          <p:nvPr/>
        </p:nvSpPr>
        <p:spPr>
          <a:xfrm>
            <a:off x="662613" y="4118111"/>
            <a:ext cx="2209800" cy="45990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 b="1" dirty="0" smtClean="0">
              <a:solidFill>
                <a:schemeClr val="bg1"/>
              </a:solidFill>
            </a:endParaRPr>
          </a:p>
          <a:p>
            <a:pPr algn="ctr"/>
            <a:r>
              <a:rPr lang="es-MX" sz="1000" b="1" dirty="0" smtClean="0">
                <a:solidFill>
                  <a:schemeClr val="bg1"/>
                </a:solidFill>
              </a:rPr>
              <a:t>VOTACIÓN NACIONAL EMITIDA</a:t>
            </a:r>
          </a:p>
          <a:p>
            <a:pPr algn="ctr"/>
            <a:endParaRPr lang="es-MX" sz="1000" b="1" dirty="0">
              <a:solidFill>
                <a:schemeClr val="tx1"/>
              </a:solidFill>
            </a:endParaRPr>
          </a:p>
        </p:txBody>
      </p:sp>
      <p:cxnSp>
        <p:nvCxnSpPr>
          <p:cNvPr id="29" name="24 Conector recto"/>
          <p:cNvCxnSpPr/>
          <p:nvPr/>
        </p:nvCxnSpPr>
        <p:spPr>
          <a:xfrm>
            <a:off x="3024813" y="4363277"/>
            <a:ext cx="228600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29 Rectángulo"/>
          <p:cNvSpPr/>
          <p:nvPr/>
        </p:nvSpPr>
        <p:spPr>
          <a:xfrm>
            <a:off x="665922" y="4873489"/>
            <a:ext cx="2209800" cy="40195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b="1" dirty="0" smtClean="0">
                <a:solidFill>
                  <a:schemeClr val="bg1"/>
                </a:solidFill>
              </a:rPr>
              <a:t>VOTACIÓN NACIONAL EFECTIVA</a:t>
            </a:r>
          </a:p>
        </p:txBody>
      </p:sp>
      <p:sp>
        <p:nvSpPr>
          <p:cNvPr id="32" name="34 Rectángulo"/>
          <p:cNvSpPr/>
          <p:nvPr/>
        </p:nvSpPr>
        <p:spPr>
          <a:xfrm>
            <a:off x="6530013" y="4943059"/>
            <a:ext cx="2057400" cy="351708"/>
          </a:xfrm>
          <a:prstGeom prst="rect">
            <a:avLst/>
          </a:prstGeom>
          <a:solidFill>
            <a:srgbClr val="80164E"/>
          </a:solidFill>
          <a:ln>
            <a:solidFill>
              <a:srgbClr val="80164E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/>
              <a:t>COCIENTE NATURAL</a:t>
            </a:r>
          </a:p>
        </p:txBody>
      </p:sp>
      <p:cxnSp>
        <p:nvCxnSpPr>
          <p:cNvPr id="34" name="25 Conector recto"/>
          <p:cNvCxnSpPr/>
          <p:nvPr/>
        </p:nvCxnSpPr>
        <p:spPr>
          <a:xfrm>
            <a:off x="5940287" y="4316895"/>
            <a:ext cx="228600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26 Conector recto"/>
          <p:cNvCxnSpPr/>
          <p:nvPr/>
        </p:nvCxnSpPr>
        <p:spPr>
          <a:xfrm>
            <a:off x="5940287" y="4393095"/>
            <a:ext cx="228600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31 Rectángulo"/>
          <p:cNvSpPr/>
          <p:nvPr/>
        </p:nvSpPr>
        <p:spPr>
          <a:xfrm>
            <a:off x="3667541" y="4943060"/>
            <a:ext cx="2113723" cy="27006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b="1" dirty="0" smtClean="0"/>
              <a:t>TOTAL DIPUTADOS A ASIGNAR</a:t>
            </a:r>
            <a:endParaRPr lang="es-MX" sz="1000" b="1" dirty="0"/>
          </a:p>
        </p:txBody>
      </p:sp>
      <p:sp>
        <p:nvSpPr>
          <p:cNvPr id="39" name="18 Rectángulo"/>
          <p:cNvSpPr/>
          <p:nvPr/>
        </p:nvSpPr>
        <p:spPr>
          <a:xfrm>
            <a:off x="3048002" y="4893365"/>
            <a:ext cx="381000" cy="31975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b="1" dirty="0" smtClean="0">
                <a:solidFill>
                  <a:schemeClr val="bg1"/>
                </a:solidFill>
              </a:rPr>
              <a:t>/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41" name="7 Rectángulo"/>
          <p:cNvSpPr/>
          <p:nvPr/>
        </p:nvSpPr>
        <p:spPr>
          <a:xfrm>
            <a:off x="675863" y="5635473"/>
            <a:ext cx="2441715" cy="437336"/>
          </a:xfrm>
          <a:prstGeom prst="rect">
            <a:avLst/>
          </a:prstGeom>
          <a:solidFill>
            <a:srgbClr val="902445"/>
          </a:solidFill>
          <a:ln>
            <a:solidFill>
              <a:srgbClr val="902445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b="1" dirty="0" smtClean="0">
                <a:solidFill>
                  <a:schemeClr val="bg1"/>
                </a:solidFill>
              </a:rPr>
              <a:t>VOTACIÓN NACIONAL EFECTIVA DE CADA PARTIDO POLÍTICO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42" name="8 Rectángulo"/>
          <p:cNvSpPr/>
          <p:nvPr/>
        </p:nvSpPr>
        <p:spPr>
          <a:xfrm>
            <a:off x="3266664" y="5743211"/>
            <a:ext cx="381000" cy="31799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b="1" dirty="0" smtClean="0">
                <a:solidFill>
                  <a:schemeClr val="bg1"/>
                </a:solidFill>
              </a:rPr>
              <a:t>/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43" name="9 Rectángulo"/>
          <p:cNvSpPr/>
          <p:nvPr/>
        </p:nvSpPr>
        <p:spPr>
          <a:xfrm>
            <a:off x="3796749" y="5711673"/>
            <a:ext cx="1971264" cy="38266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b="1" dirty="0" smtClean="0"/>
              <a:t>COCIENTE NATURAL</a:t>
            </a:r>
            <a:endParaRPr lang="es-MX" sz="1000" b="1" dirty="0"/>
          </a:p>
        </p:txBody>
      </p:sp>
      <p:cxnSp>
        <p:nvCxnSpPr>
          <p:cNvPr id="44" name="10 Conector recto"/>
          <p:cNvCxnSpPr/>
          <p:nvPr/>
        </p:nvCxnSpPr>
        <p:spPr>
          <a:xfrm>
            <a:off x="5986674" y="5940273"/>
            <a:ext cx="228600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11 Conector recto"/>
          <p:cNvCxnSpPr/>
          <p:nvPr/>
        </p:nvCxnSpPr>
        <p:spPr>
          <a:xfrm>
            <a:off x="5986674" y="6016473"/>
            <a:ext cx="228600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12 Rectángulo"/>
          <p:cNvSpPr/>
          <p:nvPr/>
        </p:nvSpPr>
        <p:spPr>
          <a:xfrm>
            <a:off x="6530013" y="5799474"/>
            <a:ext cx="2057400" cy="2733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b="1" dirty="0" smtClean="0"/>
              <a:t>NÚM. DE DIPUTADOS</a:t>
            </a:r>
            <a:endParaRPr lang="es-MX" sz="1000" b="1" dirty="0"/>
          </a:p>
        </p:txBody>
      </p:sp>
      <p:cxnSp>
        <p:nvCxnSpPr>
          <p:cNvPr id="47" name="25 Conector recto"/>
          <p:cNvCxnSpPr/>
          <p:nvPr/>
        </p:nvCxnSpPr>
        <p:spPr>
          <a:xfrm>
            <a:off x="5953542" y="5055702"/>
            <a:ext cx="228600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26 Conector recto"/>
          <p:cNvCxnSpPr/>
          <p:nvPr/>
        </p:nvCxnSpPr>
        <p:spPr>
          <a:xfrm>
            <a:off x="5953542" y="5131902"/>
            <a:ext cx="228600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ángulo 13"/>
          <p:cNvSpPr/>
          <p:nvPr/>
        </p:nvSpPr>
        <p:spPr>
          <a:xfrm>
            <a:off x="404749" y="6189358"/>
            <a:ext cx="80934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ES" sz="1400" b="0" dirty="0" smtClean="0">
              <a:latin typeface="Century Gothic" panose="020B0502020202020204" pitchFamily="34" charset="0"/>
              <a:cs typeface="Arial" pitchFamily="34" charset="0"/>
            </a:endParaRPr>
          </a:p>
          <a:p>
            <a:pPr marL="625475" indent="-625475" algn="just"/>
            <a:r>
              <a:rPr lang="es-ES" sz="1400" b="0" dirty="0" smtClean="0">
                <a:latin typeface="Century Gothic" panose="020B0502020202020204" pitchFamily="34" charset="0"/>
                <a:cs typeface="Arial" pitchFamily="34" charset="0"/>
              </a:rPr>
              <a:t>4.  Los curules </a:t>
            </a:r>
            <a:r>
              <a:rPr lang="es-ES" sz="1400" b="0" dirty="0">
                <a:latin typeface="Century Gothic" panose="020B0502020202020204" pitchFamily="34" charset="0"/>
                <a:cs typeface="Arial" pitchFamily="34" charset="0"/>
              </a:rPr>
              <a:t>restantes se asignarán conforme al resto </a:t>
            </a:r>
            <a:r>
              <a:rPr lang="es-ES" sz="1400" b="0" dirty="0" smtClean="0">
                <a:latin typeface="Century Gothic" panose="020B0502020202020204" pitchFamily="34" charset="0"/>
                <a:cs typeface="Arial" pitchFamily="34" charset="0"/>
              </a:rPr>
              <a:t>mayor.</a:t>
            </a:r>
            <a:endParaRPr lang="es-ES" sz="1400" b="0" dirty="0">
              <a:latin typeface="Century Gothic" panose="020B050202020202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92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404749" y="1797868"/>
            <a:ext cx="84408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s-ES" sz="1400" dirty="0" smtClean="0">
                <a:latin typeface="Century Gothic" panose="020B0502020202020204" pitchFamily="34" charset="0"/>
              </a:rPr>
              <a:t>Fórmulas:</a:t>
            </a:r>
            <a:endParaRPr lang="es-MX" sz="1400" dirty="0">
              <a:latin typeface="Century Gothic" panose="020B0502020202020204" pitchFamily="34" charset="0"/>
            </a:endParaRPr>
          </a:p>
          <a:p>
            <a:pPr marL="342900" indent="-342900" algn="just">
              <a:buAutoNum type="arabicPeriod"/>
            </a:pPr>
            <a:endParaRPr lang="es-MX" sz="1400" b="0" dirty="0">
              <a:latin typeface="Century Gothic" panose="020B0502020202020204" pitchFamily="34" charset="0"/>
            </a:endParaRPr>
          </a:p>
        </p:txBody>
      </p:sp>
      <p:sp>
        <p:nvSpPr>
          <p:cNvPr id="6" name="1 Título"/>
          <p:cNvSpPr txBox="1">
            <a:spLocks/>
          </p:cNvSpPr>
          <p:nvPr/>
        </p:nvSpPr>
        <p:spPr bwMode="auto">
          <a:xfrm>
            <a:off x="3016577" y="169617"/>
            <a:ext cx="5907591" cy="67520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Autofit/>
          </a:bodyPr>
          <a:lstStyle/>
          <a:p>
            <a:pPr algn="r"/>
            <a:r>
              <a:rPr lang="es-MX" sz="2200" kern="0" dirty="0" smtClean="0">
                <a:solidFill>
                  <a:srgbClr val="7F003F"/>
                </a:solidFill>
                <a:latin typeface="Calibri" pitchFamily="34" charset="0"/>
                <a:ea typeface="+mj-ea"/>
                <a:cs typeface="+mj-cs"/>
              </a:rPr>
              <a:t>Asignación de Candidatos por Representación Proporcional </a:t>
            </a:r>
            <a:endParaRPr lang="es-MX" sz="2200" kern="0" dirty="0">
              <a:solidFill>
                <a:srgbClr val="7F003F"/>
              </a:solidFill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21" name="1 Título"/>
          <p:cNvSpPr txBox="1">
            <a:spLocks/>
          </p:cNvSpPr>
          <p:nvPr/>
        </p:nvSpPr>
        <p:spPr bwMode="auto">
          <a:xfrm>
            <a:off x="954157" y="1065228"/>
            <a:ext cx="7866315" cy="40012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50000"/>
              <a:buFont typeface="Wingdings" pitchFamily="2" charset="2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 3" pitchFamily="18" charset="2"/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 2" pitchFamily="18" charset="2"/>
              <a:buNone/>
              <a:defRPr sz="16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s-MX" sz="1800" dirty="0"/>
              <a:t>Asignación del total de </a:t>
            </a:r>
            <a:r>
              <a:rPr lang="es-MX" sz="1800" dirty="0" smtClean="0"/>
              <a:t>diputados </a:t>
            </a:r>
            <a:r>
              <a:rPr lang="es-MX" sz="1800" dirty="0"/>
              <a:t>en cada circunscripción</a:t>
            </a:r>
          </a:p>
        </p:txBody>
      </p:sp>
      <p:sp>
        <p:nvSpPr>
          <p:cNvPr id="32" name="34 Rectángulo"/>
          <p:cNvSpPr/>
          <p:nvPr/>
        </p:nvSpPr>
        <p:spPr>
          <a:xfrm>
            <a:off x="6530013" y="3084443"/>
            <a:ext cx="2057400" cy="35170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b="1" dirty="0" smtClean="0"/>
              <a:t>COCIENTE DE DISTRIBUCIÓN</a:t>
            </a:r>
          </a:p>
        </p:txBody>
      </p:sp>
      <p:sp>
        <p:nvSpPr>
          <p:cNvPr id="38" name="31 Rectángulo"/>
          <p:cNvSpPr/>
          <p:nvPr/>
        </p:nvSpPr>
        <p:spPr>
          <a:xfrm>
            <a:off x="3667541" y="3084444"/>
            <a:ext cx="2113723" cy="27006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b="1" dirty="0" smtClean="0"/>
              <a:t>CURULES PENDIENTES POR CIRCUNSCRIPCIÓN</a:t>
            </a:r>
            <a:endParaRPr lang="es-MX" sz="1000" b="1" dirty="0"/>
          </a:p>
        </p:txBody>
      </p:sp>
      <p:sp>
        <p:nvSpPr>
          <p:cNvPr id="39" name="18 Rectángulo"/>
          <p:cNvSpPr/>
          <p:nvPr/>
        </p:nvSpPr>
        <p:spPr>
          <a:xfrm>
            <a:off x="3048002" y="3034749"/>
            <a:ext cx="381000" cy="31975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b="1" dirty="0" smtClean="0">
                <a:solidFill>
                  <a:schemeClr val="bg1"/>
                </a:solidFill>
              </a:rPr>
              <a:t>/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41" name="7 Rectángulo"/>
          <p:cNvSpPr/>
          <p:nvPr/>
        </p:nvSpPr>
        <p:spPr>
          <a:xfrm>
            <a:off x="675863" y="3776857"/>
            <a:ext cx="2441715" cy="437336"/>
          </a:xfrm>
          <a:prstGeom prst="rect">
            <a:avLst/>
          </a:prstGeom>
          <a:solidFill>
            <a:srgbClr val="902445"/>
          </a:solidFill>
          <a:ln>
            <a:solidFill>
              <a:srgbClr val="902445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b="1" dirty="0" smtClean="0">
                <a:solidFill>
                  <a:schemeClr val="bg1"/>
                </a:solidFill>
              </a:rPr>
              <a:t>VOTACIÓN EFECTIVA DE CADA PARTIDO POLÍTICO EN CADA CIRCUNSCRIPCIÓN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42" name="8 Rectángulo"/>
          <p:cNvSpPr/>
          <p:nvPr/>
        </p:nvSpPr>
        <p:spPr>
          <a:xfrm>
            <a:off x="3266664" y="3884595"/>
            <a:ext cx="381000" cy="31799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b="1" dirty="0" smtClean="0">
                <a:solidFill>
                  <a:schemeClr val="bg1"/>
                </a:solidFill>
              </a:rPr>
              <a:t>/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43" name="9 Rectángulo"/>
          <p:cNvSpPr/>
          <p:nvPr/>
        </p:nvSpPr>
        <p:spPr>
          <a:xfrm>
            <a:off x="3796749" y="3853057"/>
            <a:ext cx="1971264" cy="38266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b="1" dirty="0" smtClean="0"/>
              <a:t>COCIENTE DE DISTRIBUCIÓN</a:t>
            </a:r>
            <a:endParaRPr lang="es-MX" sz="1000" b="1" dirty="0"/>
          </a:p>
        </p:txBody>
      </p:sp>
      <p:cxnSp>
        <p:nvCxnSpPr>
          <p:cNvPr id="44" name="10 Conector recto"/>
          <p:cNvCxnSpPr/>
          <p:nvPr/>
        </p:nvCxnSpPr>
        <p:spPr>
          <a:xfrm>
            <a:off x="5986674" y="4081657"/>
            <a:ext cx="228600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11 Conector recto"/>
          <p:cNvCxnSpPr/>
          <p:nvPr/>
        </p:nvCxnSpPr>
        <p:spPr>
          <a:xfrm>
            <a:off x="5986674" y="4157857"/>
            <a:ext cx="228600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12 Rectángulo"/>
          <p:cNvSpPr/>
          <p:nvPr/>
        </p:nvSpPr>
        <p:spPr>
          <a:xfrm>
            <a:off x="6530013" y="3704505"/>
            <a:ext cx="2057400" cy="60334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ASIGNACIÓN DE CURULES POR CADA CIRCUNSCRIPCIÓN</a:t>
            </a:r>
            <a:endParaRPr lang="es-MX" sz="1000" b="1" dirty="0"/>
          </a:p>
        </p:txBody>
      </p:sp>
      <p:cxnSp>
        <p:nvCxnSpPr>
          <p:cNvPr id="47" name="25 Conector recto"/>
          <p:cNvCxnSpPr/>
          <p:nvPr/>
        </p:nvCxnSpPr>
        <p:spPr>
          <a:xfrm>
            <a:off x="5953542" y="3197086"/>
            <a:ext cx="228600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26 Conector recto"/>
          <p:cNvCxnSpPr/>
          <p:nvPr/>
        </p:nvCxnSpPr>
        <p:spPr>
          <a:xfrm>
            <a:off x="5953542" y="3273286"/>
            <a:ext cx="228600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8 Rectángulo"/>
          <p:cNvSpPr/>
          <p:nvPr/>
        </p:nvSpPr>
        <p:spPr>
          <a:xfrm>
            <a:off x="6452159" y="2273769"/>
            <a:ext cx="2209800" cy="344930"/>
          </a:xfrm>
          <a:prstGeom prst="rect">
            <a:avLst/>
          </a:prstGeom>
          <a:solidFill>
            <a:srgbClr val="80164E"/>
          </a:solidFill>
          <a:ln>
            <a:solidFill>
              <a:srgbClr val="80164E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b="1" dirty="0" smtClean="0"/>
              <a:t>VOTACIÓN  EFECTIVA POR CIRCUNSCRIPCIÓN</a:t>
            </a:r>
          </a:p>
        </p:txBody>
      </p:sp>
      <p:sp>
        <p:nvSpPr>
          <p:cNvPr id="25" name="9 Rectángulo"/>
          <p:cNvSpPr/>
          <p:nvPr/>
        </p:nvSpPr>
        <p:spPr>
          <a:xfrm>
            <a:off x="3556559" y="2181787"/>
            <a:ext cx="2286000" cy="48496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b="1" dirty="0" smtClean="0"/>
              <a:t>VOTACIÓN  DEL PARTIDO SOBRE REPRESENTADO POR CIRCUNSCRIPCIÓN</a:t>
            </a:r>
            <a:endParaRPr lang="es-MX" sz="1000" b="1" dirty="0" smtClean="0">
              <a:solidFill>
                <a:schemeClr val="tx1"/>
              </a:solidFill>
            </a:endParaRPr>
          </a:p>
        </p:txBody>
      </p:sp>
      <p:sp>
        <p:nvSpPr>
          <p:cNvPr id="31" name="22 Rectángulo"/>
          <p:cNvSpPr/>
          <p:nvPr/>
        </p:nvSpPr>
        <p:spPr>
          <a:xfrm>
            <a:off x="737159" y="2214993"/>
            <a:ext cx="2209800" cy="45990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b="1" dirty="0" smtClean="0">
                <a:solidFill>
                  <a:schemeClr val="bg1"/>
                </a:solidFill>
              </a:rPr>
              <a:t>VOTACIÓN OBTENIDA POR CIRCUNSCRIPCIÓN</a:t>
            </a:r>
          </a:p>
          <a:p>
            <a:pPr algn="ctr"/>
            <a:endParaRPr lang="es-MX" sz="1000" b="1" dirty="0">
              <a:solidFill>
                <a:schemeClr val="tx1"/>
              </a:solidFill>
            </a:endParaRPr>
          </a:p>
        </p:txBody>
      </p:sp>
      <p:cxnSp>
        <p:nvCxnSpPr>
          <p:cNvPr id="33" name="24 Conector recto"/>
          <p:cNvCxnSpPr/>
          <p:nvPr/>
        </p:nvCxnSpPr>
        <p:spPr>
          <a:xfrm>
            <a:off x="3099359" y="2460159"/>
            <a:ext cx="228600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29 Rectángulo"/>
          <p:cNvSpPr/>
          <p:nvPr/>
        </p:nvSpPr>
        <p:spPr>
          <a:xfrm>
            <a:off x="740468" y="2970371"/>
            <a:ext cx="2209800" cy="40195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b="1" dirty="0" smtClean="0">
                <a:solidFill>
                  <a:schemeClr val="bg1"/>
                </a:solidFill>
              </a:rPr>
              <a:t>VOTACIÓN EFECTIVA POR CIRCUNSCRIPCIÓN</a:t>
            </a:r>
          </a:p>
        </p:txBody>
      </p:sp>
      <p:cxnSp>
        <p:nvCxnSpPr>
          <p:cNvPr id="37" name="25 Conector recto"/>
          <p:cNvCxnSpPr/>
          <p:nvPr/>
        </p:nvCxnSpPr>
        <p:spPr>
          <a:xfrm>
            <a:off x="6014833" y="2413777"/>
            <a:ext cx="228600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26 Conector recto"/>
          <p:cNvCxnSpPr/>
          <p:nvPr/>
        </p:nvCxnSpPr>
        <p:spPr>
          <a:xfrm>
            <a:off x="6014833" y="2489977"/>
            <a:ext cx="228600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699106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924725" y="2492896"/>
            <a:ext cx="7823739" cy="923330"/>
          </a:xfrm>
          <a:prstGeom prst="rect">
            <a:avLst/>
          </a:prstGeom>
          <a:solidFill>
            <a:srgbClr val="66003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Gracias por su atención</a:t>
            </a:r>
          </a:p>
          <a:p>
            <a:pPr algn="ctr"/>
            <a:endParaRPr lang="es-MX" sz="2400" b="1" dirty="0" smtClean="0">
              <a:solidFill>
                <a:schemeClr val="bg1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-1" y="6309320"/>
            <a:ext cx="48965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Dirección Ejecutiva de Prerrogativas y Partidos</a:t>
            </a:r>
            <a:endParaRPr lang="es-MX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421910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lantilla-ppt-IFE">
  <a:themeElements>
    <a:clrScheme name="Brío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plantilla-ppt-IFE">
      <a:majorFont>
        <a:latin typeface="Century Gothic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107763" dir="2700000" algn="ctr" rotWithShape="0">
            <a:schemeClr val="bg2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s-ES" sz="1800" b="1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107763" dir="2700000" algn="ctr" rotWithShape="0">
            <a:schemeClr val="bg2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s-ES" sz="1800" b="1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plantilla-ppt-IF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tilla-ppt-IF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tilla-ppt-IF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tilla-ppt-IF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tilla-ppt-IF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tilla-ppt-IF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ntilla-ppt-IF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ntilla-ppt-IF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ntilla-ppt-IF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ntilla-ppt-IF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ntilla-ppt-IF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ntilla-ppt-IF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plantilla-ppt-IFE</Template>
  <TotalTime>9841</TotalTime>
  <Words>1360</Words>
  <Application>Microsoft Office PowerPoint</Application>
  <PresentationFormat>Presentación en pantalla (4:3)</PresentationFormat>
  <Paragraphs>356</Paragraphs>
  <Slides>25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6" baseType="lpstr">
      <vt:lpstr>Arial</vt:lpstr>
      <vt:lpstr>Arial Narrow</vt:lpstr>
      <vt:lpstr>Calibri</vt:lpstr>
      <vt:lpstr>Century Gothic</vt:lpstr>
      <vt:lpstr>Eras Demi ITC</vt:lpstr>
      <vt:lpstr>Times New Roman</vt:lpstr>
      <vt:lpstr>Verdana</vt:lpstr>
      <vt:lpstr>Wingdings</vt:lpstr>
      <vt:lpstr>Wingdings 2</vt:lpstr>
      <vt:lpstr>Wingdings 3</vt:lpstr>
      <vt:lpstr>plantilla-ppt-IFE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IFE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Julio Montiel</dc:creator>
  <cp:lastModifiedBy>INE</cp:lastModifiedBy>
  <cp:revision>893</cp:revision>
  <cp:lastPrinted>2015-05-19T00:58:18Z</cp:lastPrinted>
  <dcterms:created xsi:type="dcterms:W3CDTF">2008-01-09T18:12:21Z</dcterms:created>
  <dcterms:modified xsi:type="dcterms:W3CDTF">2015-05-19T01:02:12Z</dcterms:modified>
</cp:coreProperties>
</file>