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8" r:id="rId2"/>
    <p:sldId id="273" r:id="rId3"/>
    <p:sldId id="260" r:id="rId4"/>
    <p:sldId id="259" r:id="rId5"/>
    <p:sldId id="261" r:id="rId6"/>
    <p:sldId id="262" r:id="rId7"/>
    <p:sldId id="263" r:id="rId8"/>
    <p:sldId id="264" r:id="rId9"/>
    <p:sldId id="27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81813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CFD9"/>
    <a:srgbClr val="A52F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40" autoAdjust="0"/>
  </p:normalViewPr>
  <p:slideViewPr>
    <p:cSldViewPr snapToGrid="0" snapToObjects="1">
      <p:cViewPr varScale="1">
        <p:scale>
          <a:sx n="99" d="100"/>
          <a:sy n="99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2B964-D165-9647-8FB0-00ADD1516309}" type="datetimeFigureOut">
              <a:rPr lang="es-ES" smtClean="0"/>
              <a:t>18/05/2015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D0385-284B-7240-AEF9-1D3B0A3C8B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17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CD548-22B1-7249-8FC6-EE38FE6747C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887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2075492"/>
            <a:ext cx="9144000" cy="16112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13"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2075492"/>
            <a:ext cx="9144000" cy="16112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13"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438610" y="352288"/>
            <a:ext cx="435752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5613" fontAlgn="base">
              <a:spcBef>
                <a:spcPct val="0"/>
              </a:spcBef>
              <a:spcAft>
                <a:spcPct val="0"/>
              </a:spcAft>
            </a:pPr>
            <a: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  <a:t>DIRECCIÓN EJECUTIVA DEL </a:t>
            </a:r>
            <a:b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</a:br>
            <a: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  <a:t>REGISTRO FEDERAL DE ELECTORES</a:t>
            </a:r>
          </a:p>
        </p:txBody>
      </p:sp>
      <p:sp>
        <p:nvSpPr>
          <p:cNvPr id="21" name="Marcador de texto 20"/>
          <p:cNvSpPr>
            <a:spLocks noGrp="1"/>
          </p:cNvSpPr>
          <p:nvPr>
            <p:ph type="body" sz="quarter" idx="10"/>
          </p:nvPr>
        </p:nvSpPr>
        <p:spPr>
          <a:xfrm>
            <a:off x="710082" y="3824770"/>
            <a:ext cx="7728958" cy="991373"/>
          </a:xfrm>
        </p:spPr>
        <p:txBody>
          <a:bodyPr/>
          <a:lstStyle>
            <a:lvl1pPr marL="0" indent="0" algn="ctr">
              <a:buNone/>
              <a:defRPr sz="2000">
                <a:latin typeface="Century Gothic"/>
                <a:cs typeface="Century Gothic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23" name="Marcador de texto 22"/>
          <p:cNvSpPr>
            <a:spLocks noGrp="1"/>
          </p:cNvSpPr>
          <p:nvPr>
            <p:ph type="body" sz="quarter" idx="11"/>
          </p:nvPr>
        </p:nvSpPr>
        <p:spPr>
          <a:xfrm>
            <a:off x="1773535" y="5355460"/>
            <a:ext cx="5655055" cy="488689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  <a:lvl2pPr marL="45720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 algn="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 algn="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24" name="Marcador de texto 22"/>
          <p:cNvSpPr>
            <a:spLocks noGrp="1"/>
          </p:cNvSpPr>
          <p:nvPr>
            <p:ph type="body" sz="quarter" idx="12"/>
          </p:nvPr>
        </p:nvSpPr>
        <p:spPr>
          <a:xfrm>
            <a:off x="1773534" y="5856052"/>
            <a:ext cx="5655055" cy="40640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  <a:lvl2pPr marL="45720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 algn="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 algn="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710082" y="2416855"/>
            <a:ext cx="7728958" cy="166736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Century Gothic"/>
                <a:cs typeface="Century Gothic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" dirty="0"/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4438610" y="352288"/>
            <a:ext cx="435752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5613" fontAlgn="base">
              <a:spcBef>
                <a:spcPct val="0"/>
              </a:spcBef>
              <a:spcAft>
                <a:spcPct val="0"/>
              </a:spcAft>
            </a:pPr>
            <a: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  <a:t>DIRECCIÓN EJECUTIVA DEL </a:t>
            </a:r>
            <a:b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</a:br>
            <a: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  <a:t>REGISTRO FEDERAL DE ELECTORES</a:t>
            </a:r>
          </a:p>
        </p:txBody>
      </p:sp>
    </p:spTree>
    <p:extLst>
      <p:ext uri="{BB962C8B-B14F-4D97-AF65-F5344CB8AC3E}">
        <p14:creationId xmlns:p14="http://schemas.microsoft.com/office/powerpoint/2010/main" val="1322521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4042000" y="340444"/>
            <a:ext cx="5284641" cy="5682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13"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1313" marR="0" indent="-3413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100000"/>
              <a:buFont typeface="Webdings" pitchFamily="18" charset="2"/>
              <a:buChar char=""/>
              <a:tabLst/>
              <a:defRPr>
                <a:latin typeface="Century Gothic"/>
                <a:cs typeface="Century Gothic"/>
              </a:defRPr>
            </a:lvl1pPr>
            <a:lvl2pPr marL="741363" marR="0" indent="-28416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70000"/>
              <a:buFont typeface="Lucida Grande"/>
              <a:buChar char="▹"/>
              <a:tabLst/>
              <a:defRPr>
                <a:latin typeface="Century Gothic"/>
                <a:cs typeface="Century Gothic"/>
              </a:defRPr>
            </a:lvl2pPr>
            <a:lvl3pPr marL="1141413" marR="0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80000"/>
              <a:buFont typeface="Lucida Grande"/>
              <a:buChar char="▾"/>
              <a:tabLst/>
              <a:defRPr>
                <a:latin typeface="Century Gothic"/>
                <a:cs typeface="Century Gothic"/>
              </a:defRPr>
            </a:lvl3pPr>
            <a:lvl4pPr marL="1598613" marR="0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Tx/>
              <a:buFont typeface="Lucida Grande"/>
              <a:buChar char="▿"/>
              <a:tabLst/>
              <a:defRPr>
                <a:latin typeface="Century Gothic"/>
                <a:cs typeface="Century Gothic"/>
              </a:defRPr>
            </a:lvl4pPr>
            <a:lvl5pPr marL="2055813" marR="0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Tx/>
              <a:buFont typeface="Arial" charset="0"/>
              <a:buChar char="•"/>
              <a:tabLst/>
              <a:defRPr>
                <a:latin typeface="Century Gothic"/>
                <a:cs typeface="Century Gothic"/>
              </a:defRPr>
            </a:lvl5pPr>
          </a:lstStyle>
          <a:p>
            <a:pPr marL="341313" marR="0" lvl="0" indent="-3413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100000"/>
              <a:buFont typeface="Webdings" pitchFamily="18" charset="2"/>
              <a:buChar char="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Haga clic para modificar el estilo de texto del patrón</a:t>
            </a:r>
          </a:p>
          <a:p>
            <a:pPr marL="741363" marR="0" lvl="1" indent="-28416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70000"/>
              <a:buFont typeface="Lucida Grande"/>
              <a:buChar char="▹"/>
              <a:tabLst/>
              <a:defRPr/>
            </a:pP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Segundo nivel</a:t>
            </a:r>
          </a:p>
          <a:p>
            <a:pPr marL="1141413" marR="0" lvl="2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80000"/>
              <a:buFont typeface="Lucida Grande"/>
              <a:buChar char="▾"/>
              <a:tabLst/>
              <a:defRPr/>
            </a:pP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Tercer nivel</a:t>
            </a:r>
          </a:p>
          <a:p>
            <a:pPr marL="1598613" marR="0" lvl="3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Tx/>
              <a:buFont typeface="Lucida Grande"/>
              <a:buChar char="▿"/>
              <a:tabLst/>
              <a:defRPr/>
            </a:pPr>
            <a:r>
              <a:rPr kumimoji="0" lang="es-ES_tradnl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Cuarto nivel</a:t>
            </a:r>
          </a:p>
          <a:p>
            <a:pPr marL="2055813" marR="0" lvl="4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Tx/>
              <a:buFont typeface="Arial" charset="0"/>
              <a:buChar char="•"/>
              <a:tabLst/>
              <a:defRPr/>
            </a:pPr>
            <a:r>
              <a:rPr kumimoji="0" lang="es-ES_tradnl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Quinto nivel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es-ES_tradnl" dirty="0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042000" y="340445"/>
            <a:ext cx="4246337" cy="5519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es-ES_tradnl" dirty="0" smtClean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01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3018933"/>
            <a:ext cx="9144000" cy="13360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13"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3018933"/>
            <a:ext cx="9144000" cy="13360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13"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722" y="3126893"/>
            <a:ext cx="4173940" cy="1254117"/>
          </a:xfrm>
        </p:spPr>
        <p:txBody>
          <a:bodyPr anchor="t">
            <a:normAutofit/>
          </a:bodyPr>
          <a:lstStyle>
            <a:lvl1pPr algn="ctr">
              <a:defRPr sz="3200" b="0" cap="all">
                <a:solidFill>
                  <a:srgbClr val="FFFFFF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2722" y="1518747"/>
            <a:ext cx="4173940" cy="1500187"/>
          </a:xfrm>
        </p:spPr>
        <p:txBody>
          <a:bodyPr anchor="b"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43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3692" y="340445"/>
            <a:ext cx="5944645" cy="55195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99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1600" b="0">
                <a:solidFill>
                  <a:srgbClr val="6B4A0B"/>
                </a:solidFill>
              </a:defRPr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1600" b="0">
                <a:solidFill>
                  <a:srgbClr val="6B4A0B"/>
                </a:solidFill>
              </a:defRPr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43692" y="340445"/>
            <a:ext cx="5944645" cy="55195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347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343692" y="340445"/>
            <a:ext cx="5944645" cy="55195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3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98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40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6" indent="0">
              <a:buNone/>
              <a:defRPr sz="2000"/>
            </a:lvl5pPr>
            <a:lvl6pPr marL="2285733" indent="0">
              <a:buNone/>
              <a:defRPr sz="2000"/>
            </a:lvl6pPr>
            <a:lvl7pPr marL="2742879" indent="0">
              <a:buNone/>
              <a:defRPr sz="2000"/>
            </a:lvl7pPr>
            <a:lvl8pPr marL="3200026" indent="0">
              <a:buNone/>
              <a:defRPr sz="2000"/>
            </a:lvl8pPr>
            <a:lvl9pPr marL="3657172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02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43692" y="340445"/>
            <a:ext cx="5944645" cy="55195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51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643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2075492"/>
            <a:ext cx="9144000" cy="16112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13"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" name="CuadroTexto 8"/>
          <p:cNvSpPr txBox="1"/>
          <p:nvPr userDrawn="1"/>
        </p:nvSpPr>
        <p:spPr>
          <a:xfrm>
            <a:off x="4438610" y="352288"/>
            <a:ext cx="435752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5613" fontAlgn="base">
              <a:spcBef>
                <a:spcPct val="0"/>
              </a:spcBef>
              <a:spcAft>
                <a:spcPct val="0"/>
              </a:spcAft>
            </a:pPr>
            <a: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  <a:t>DIRECCIÓN EJECUTIVA DEL </a:t>
            </a:r>
            <a:b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</a:br>
            <a:r>
              <a:rPr lang="es-ES" sz="1600" dirty="0">
                <a:solidFill>
                  <a:srgbClr val="FFFFFF">
                    <a:lumMod val="50000"/>
                  </a:srgbClr>
                </a:solidFill>
                <a:latin typeface="Century Gothic"/>
                <a:cs typeface="Century Gothic"/>
              </a:rPr>
              <a:t>REGISTRO FEDERAL DE ELECTORES</a:t>
            </a:r>
          </a:p>
        </p:txBody>
      </p:sp>
      <p:sp>
        <p:nvSpPr>
          <p:cNvPr id="21" name="Marcador de texto 20"/>
          <p:cNvSpPr>
            <a:spLocks noGrp="1"/>
          </p:cNvSpPr>
          <p:nvPr>
            <p:ph type="body" sz="quarter" idx="10"/>
          </p:nvPr>
        </p:nvSpPr>
        <p:spPr>
          <a:xfrm>
            <a:off x="1773534" y="4111525"/>
            <a:ext cx="5641349" cy="991373"/>
          </a:xfrm>
        </p:spPr>
        <p:txBody>
          <a:bodyPr/>
          <a:lstStyle>
            <a:lvl1pPr marL="0" indent="0" algn="ctr">
              <a:buNone/>
              <a:defRPr sz="2000">
                <a:latin typeface="Century Gothic"/>
                <a:cs typeface="Century Gothic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" dirty="0"/>
          </a:p>
        </p:txBody>
      </p:sp>
      <p:sp>
        <p:nvSpPr>
          <p:cNvPr id="23" name="Marcador de texto 22"/>
          <p:cNvSpPr>
            <a:spLocks noGrp="1"/>
          </p:cNvSpPr>
          <p:nvPr>
            <p:ph type="body" sz="quarter" idx="11"/>
          </p:nvPr>
        </p:nvSpPr>
        <p:spPr>
          <a:xfrm>
            <a:off x="1773535" y="5355460"/>
            <a:ext cx="5655055" cy="74689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  <a:lvl2pPr marL="45720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 algn="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 algn="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24" name="Marcador de texto 22"/>
          <p:cNvSpPr>
            <a:spLocks noGrp="1"/>
          </p:cNvSpPr>
          <p:nvPr>
            <p:ph type="body" sz="quarter" idx="12"/>
          </p:nvPr>
        </p:nvSpPr>
        <p:spPr>
          <a:xfrm>
            <a:off x="1773534" y="6115489"/>
            <a:ext cx="5655055" cy="40640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  <a:lvl2pPr marL="45720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 algn="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 algn="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2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73534" y="2416855"/>
            <a:ext cx="5641349" cy="166736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Century Gothic"/>
                <a:cs typeface="Century Gothic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4722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628650" indent="-450850">
              <a:buSzPct val="100000"/>
              <a:buFont typeface="Wingdings" charset="2"/>
              <a:buChar char="▶"/>
              <a:defRPr>
                <a:latin typeface="Century Gothic"/>
                <a:cs typeface="Century Gothic"/>
              </a:defRPr>
            </a:lvl1pPr>
            <a:lvl2pPr marL="904875" indent="-284163">
              <a:defRPr>
                <a:latin typeface="Century Gothic"/>
                <a:cs typeface="Century Gothic"/>
              </a:defRPr>
            </a:lvl2pPr>
            <a:lvl3pPr>
              <a:defRPr>
                <a:latin typeface="Century Gothic"/>
                <a:cs typeface="Century Gothic"/>
              </a:defRPr>
            </a:lvl3pPr>
            <a:lvl4pPr>
              <a:defRPr>
                <a:latin typeface="Century Gothic"/>
                <a:cs typeface="Century Gothic"/>
              </a:defRPr>
            </a:lvl4pPr>
            <a:lvl5pPr>
              <a:defRPr>
                <a:latin typeface="Century Gothic"/>
                <a:cs typeface="Century Gothic"/>
              </a:defRPr>
            </a:lvl5pPr>
          </a:lstStyle>
          <a:p>
            <a:pPr lvl="0"/>
            <a:r>
              <a:rPr lang="es-ES_tradnl" dirty="0" smtClean="0"/>
              <a:t> 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343692" y="340445"/>
            <a:ext cx="5944645" cy="551950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s-ES_tradnl" dirty="0" smtClean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83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3018933"/>
            <a:ext cx="9144000" cy="13360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5613"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722" y="3126893"/>
            <a:ext cx="4173940" cy="1254117"/>
          </a:xfrm>
        </p:spPr>
        <p:txBody>
          <a:bodyPr anchor="t">
            <a:normAutofit/>
          </a:bodyPr>
          <a:lstStyle>
            <a:lvl1pPr algn="ctr">
              <a:defRPr sz="3200" b="0" cap="all">
                <a:solidFill>
                  <a:srgbClr val="FFFFFF"/>
                </a:solidFill>
              </a:defRPr>
            </a:lvl1pPr>
          </a:lstStyle>
          <a:p>
            <a:r>
              <a:rPr lang="es-ES_tradnl" dirty="0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2722" y="1518747"/>
            <a:ext cx="4173940" cy="1500187"/>
          </a:xfrm>
        </p:spPr>
        <p:txBody>
          <a:bodyPr anchor="b"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es-ES" sz="800" smtClean="0"/>
              <a:t>Nombre del Área</a:t>
            </a:r>
            <a:r>
              <a:rPr lang="es-ES_tradnl" sz="800" smtClean="0">
                <a:solidFill>
                  <a:srgbClr val="6B4A0B"/>
                </a:solidFill>
              </a:rPr>
              <a:t> </a:t>
            </a: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85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1600" b="0">
                <a:solidFill>
                  <a:srgbClr val="6B4A0B"/>
                </a:solidFill>
              </a:defRPr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1600" b="0">
                <a:solidFill>
                  <a:srgbClr val="6B4A0B"/>
                </a:solidFill>
              </a:defRPr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dirty="0" smtClean="0"/>
              <a:t>Nombre del Área</a:t>
            </a:r>
            <a:r>
              <a:rPr lang="es-ES_tradnl" sz="800" dirty="0" smtClean="0">
                <a:solidFill>
                  <a:srgbClr val="6B4A0B"/>
                </a:solidFill>
              </a:rPr>
              <a:t> </a:t>
            </a:r>
            <a:r>
              <a:rPr lang="es-ES_tradnl" dirty="0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43692" y="340445"/>
            <a:ext cx="5944645" cy="551950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63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dirty="0" smtClean="0"/>
              <a:t>Nombre del Área</a:t>
            </a:r>
            <a:r>
              <a:rPr lang="es-ES_tradnl" sz="800" dirty="0" smtClean="0">
                <a:solidFill>
                  <a:srgbClr val="6B4A0B"/>
                </a:solidFill>
              </a:rPr>
              <a:t> </a:t>
            </a:r>
            <a:r>
              <a:rPr lang="es-ES_tradnl" dirty="0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343692" y="340445"/>
            <a:ext cx="5944645" cy="551950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52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 sz="800" dirty="0" smtClean="0"/>
              <a:t>Nombre del Área</a:t>
            </a:r>
            <a:r>
              <a:rPr lang="es-ES_tradnl" sz="800" dirty="0" smtClean="0">
                <a:solidFill>
                  <a:srgbClr val="6B4A0B"/>
                </a:solidFill>
              </a:rPr>
              <a:t> </a:t>
            </a:r>
            <a:r>
              <a:rPr lang="es-ES_tradnl" dirty="0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43692" y="340445"/>
            <a:ext cx="5944645" cy="551950"/>
          </a:xfrm>
        </p:spPr>
        <p:txBody>
          <a:bodyPr/>
          <a:lstStyle/>
          <a:p>
            <a:r>
              <a:rPr lang="es-ES_tradnl" dirty="0" smtClean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200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-66675"/>
            <a:ext cx="7831138" cy="1143000"/>
          </a:xfrm>
          <a:prstGeom prst="rect">
            <a:avLst/>
          </a:prstGeom>
        </p:spPr>
        <p:txBody>
          <a:bodyPr vert="horz" lIns="91429" tIns="45714" rIns="91429" bIns="45714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8263"/>
            <a:ext cx="782955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100000"/>
              <a:buFont typeface="Webdings" pitchFamily="18" charset="2"/>
              <a:buChar char="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Haga clic para modificar el estilo de texto del patrón</a:t>
            </a:r>
          </a:p>
          <a:p>
            <a:pPr marL="741363" marR="0" lvl="1" indent="-28416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70000"/>
              <a:buFont typeface="Lucida Grande"/>
              <a:buChar char="▹"/>
              <a:tabLst/>
              <a:defRPr/>
            </a:pP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Segundo nivel</a:t>
            </a:r>
          </a:p>
          <a:p>
            <a:pPr marL="1141413" marR="0" lvl="2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Pct val="80000"/>
              <a:buFont typeface="Lucida Grande"/>
              <a:buChar char="▾"/>
              <a:tabLst/>
              <a:defRPr/>
            </a:pP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Tercer nivel</a:t>
            </a:r>
          </a:p>
          <a:p>
            <a:pPr marL="1598613" marR="0" lvl="3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Tx/>
              <a:buFont typeface="Lucida Grande"/>
              <a:buChar char="▿"/>
              <a:tabLst/>
              <a:defRPr/>
            </a:pPr>
            <a:r>
              <a:rPr kumimoji="0" lang="es-ES_tradnl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Cuarto nivel</a:t>
            </a:r>
          </a:p>
          <a:p>
            <a:pPr marL="2055813" marR="0" lvl="4" indent="-227013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1345"/>
              </a:buClr>
              <a:buSzTx/>
              <a:buFont typeface="Arial" charset="0"/>
              <a:buChar char="•"/>
              <a:tabLst/>
              <a:defRPr/>
            </a:pPr>
            <a:r>
              <a:rPr kumimoji="0" lang="es-ES_tradnl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Quinto nivel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7513" y="6421437"/>
            <a:ext cx="3279287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dirty="0" smtClean="0">
                <a:solidFill>
                  <a:srgbClr val="790A14"/>
                </a:solidFill>
              </a:rPr>
              <a:t>|</a:t>
            </a:r>
            <a:r>
              <a:rPr lang="es-ES_tradnl" dirty="0" smtClean="0">
                <a:solidFill>
                  <a:srgbClr val="6B4A0B"/>
                </a:solidFill>
              </a:rPr>
              <a:t> </a:t>
            </a:r>
            <a:fld id="{939C664E-1C2F-4D95-AF82-FF8D27121A91}" type="slidenum">
              <a:rPr lang="en-US" smtClean="0"/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dirty="0"/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78263"/>
            <a:ext cx="1693019" cy="56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87392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455613" rtl="0" eaLnBrk="1" fontAlgn="base" hangingPunct="1">
        <a:spcBef>
          <a:spcPct val="0"/>
        </a:spcBef>
        <a:spcAft>
          <a:spcPct val="0"/>
        </a:spcAft>
        <a:defRPr sz="2800" kern="1200" cap="none">
          <a:solidFill>
            <a:srgbClr val="641345"/>
          </a:solidFill>
          <a:latin typeface="Century Gothic"/>
          <a:ea typeface="+mj-ea"/>
          <a:cs typeface="Century Gothic"/>
        </a:defRPr>
      </a:lvl1pPr>
      <a:lvl2pPr algn="r" defTabSz="455613" rtl="0" eaLnBrk="1" fontAlgn="base" hangingPunct="1">
        <a:spcBef>
          <a:spcPct val="0"/>
        </a:spcBef>
        <a:spcAft>
          <a:spcPct val="0"/>
        </a:spcAft>
        <a:defRPr sz="2400">
          <a:solidFill>
            <a:srgbClr val="983C3A"/>
          </a:solidFill>
          <a:latin typeface="Calibri" pitchFamily="34" charset="0"/>
        </a:defRPr>
      </a:lvl2pPr>
      <a:lvl3pPr algn="r" defTabSz="455613" rtl="0" eaLnBrk="1" fontAlgn="base" hangingPunct="1">
        <a:spcBef>
          <a:spcPct val="0"/>
        </a:spcBef>
        <a:spcAft>
          <a:spcPct val="0"/>
        </a:spcAft>
        <a:defRPr sz="2400">
          <a:solidFill>
            <a:srgbClr val="983C3A"/>
          </a:solidFill>
          <a:latin typeface="Calibri" pitchFamily="34" charset="0"/>
        </a:defRPr>
      </a:lvl3pPr>
      <a:lvl4pPr algn="r" defTabSz="455613" rtl="0" eaLnBrk="1" fontAlgn="base" hangingPunct="1">
        <a:spcBef>
          <a:spcPct val="0"/>
        </a:spcBef>
        <a:spcAft>
          <a:spcPct val="0"/>
        </a:spcAft>
        <a:defRPr sz="2400">
          <a:solidFill>
            <a:srgbClr val="983C3A"/>
          </a:solidFill>
          <a:latin typeface="Calibri" pitchFamily="34" charset="0"/>
        </a:defRPr>
      </a:lvl4pPr>
      <a:lvl5pPr algn="r" defTabSz="455613" rtl="0" eaLnBrk="1" fontAlgn="base" hangingPunct="1">
        <a:spcBef>
          <a:spcPct val="0"/>
        </a:spcBef>
        <a:spcAft>
          <a:spcPct val="0"/>
        </a:spcAft>
        <a:defRPr sz="2400">
          <a:solidFill>
            <a:srgbClr val="983C3A"/>
          </a:solidFill>
          <a:latin typeface="Calibri" pitchFamily="34" charset="0"/>
        </a:defRPr>
      </a:lvl5pPr>
      <a:lvl6pPr marL="457200" algn="r" defTabSz="455613" rtl="0" eaLnBrk="1" fontAlgn="base" hangingPunct="1">
        <a:spcBef>
          <a:spcPct val="0"/>
        </a:spcBef>
        <a:spcAft>
          <a:spcPct val="0"/>
        </a:spcAft>
        <a:defRPr sz="2400">
          <a:solidFill>
            <a:srgbClr val="983C3A"/>
          </a:solidFill>
          <a:latin typeface="Calibri" pitchFamily="34" charset="0"/>
        </a:defRPr>
      </a:lvl6pPr>
      <a:lvl7pPr marL="914400" algn="r" defTabSz="455613" rtl="0" eaLnBrk="1" fontAlgn="base" hangingPunct="1">
        <a:spcBef>
          <a:spcPct val="0"/>
        </a:spcBef>
        <a:spcAft>
          <a:spcPct val="0"/>
        </a:spcAft>
        <a:defRPr sz="2400">
          <a:solidFill>
            <a:srgbClr val="983C3A"/>
          </a:solidFill>
          <a:latin typeface="Calibri" pitchFamily="34" charset="0"/>
        </a:defRPr>
      </a:lvl7pPr>
      <a:lvl8pPr marL="1371600" algn="r" defTabSz="455613" rtl="0" eaLnBrk="1" fontAlgn="base" hangingPunct="1">
        <a:spcBef>
          <a:spcPct val="0"/>
        </a:spcBef>
        <a:spcAft>
          <a:spcPct val="0"/>
        </a:spcAft>
        <a:defRPr sz="2400">
          <a:solidFill>
            <a:srgbClr val="983C3A"/>
          </a:solidFill>
          <a:latin typeface="Calibri" pitchFamily="34" charset="0"/>
        </a:defRPr>
      </a:lvl8pPr>
      <a:lvl9pPr marL="1828800" algn="r" defTabSz="455613" rtl="0" eaLnBrk="1" fontAlgn="base" hangingPunct="1">
        <a:spcBef>
          <a:spcPct val="0"/>
        </a:spcBef>
        <a:spcAft>
          <a:spcPct val="0"/>
        </a:spcAft>
        <a:defRPr sz="2400">
          <a:solidFill>
            <a:srgbClr val="983C3A"/>
          </a:solidFill>
          <a:latin typeface="Calibri" pitchFamily="34" charset="0"/>
        </a:defRPr>
      </a:lvl9pPr>
    </p:titleStyle>
    <p:bodyStyle>
      <a:lvl1pPr marL="341313" marR="0" indent="-341313" algn="l" defTabSz="45561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641345"/>
        </a:buClr>
        <a:buSzPct val="100000"/>
        <a:buFont typeface="Webdings" pitchFamily="18" charset="2"/>
        <a:buChar char=""/>
        <a:tabLst/>
        <a:defRPr sz="32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741363" marR="0" indent="-284163" algn="l" defTabSz="45561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641345"/>
        </a:buClr>
        <a:buSzPct val="70000"/>
        <a:buFont typeface="Lucida Grande"/>
        <a:buChar char="▹"/>
        <a:tabLst/>
        <a:defRPr sz="2800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1141413" marR="0" indent="-227013" algn="l" defTabSz="45561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641345"/>
        </a:buClr>
        <a:buSzPct val="80000"/>
        <a:buFont typeface="Lucida Grande"/>
        <a:buChar char="▾"/>
        <a:tabLst/>
        <a:defRPr sz="24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1598613" marR="0" indent="-227013" algn="l" defTabSz="45561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641345"/>
        </a:buClr>
        <a:buSzTx/>
        <a:buFont typeface="Lucida Grande"/>
        <a:buChar char="▿"/>
        <a:tabLst/>
        <a:defRPr sz="200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2055813" marR="0" indent="-227013" algn="l" defTabSz="45561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641345"/>
        </a:buClr>
        <a:buSzTx/>
        <a:buFont typeface="Arial" charset="0"/>
        <a:buChar char="•"/>
        <a:tabLst/>
        <a:defRPr sz="200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30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 smtClean="0"/>
              <a:t>Mayo, 2015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3"/>
          </p:nvPr>
        </p:nvSpPr>
        <p:spPr>
          <a:xfrm>
            <a:off x="710082" y="2526095"/>
            <a:ext cx="7728958" cy="764656"/>
          </a:xfrm>
        </p:spPr>
        <p:txBody>
          <a:bodyPr/>
          <a:lstStyle/>
          <a:p>
            <a:r>
              <a:rPr lang="es-ES" dirty="0" smtClean="0"/>
              <a:t>CONTEO RÁPIDO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294967295"/>
          </p:nvPr>
        </p:nvSpPr>
        <p:spPr>
          <a:xfrm>
            <a:off x="5864225" y="6421438"/>
            <a:ext cx="3279775" cy="365125"/>
          </a:xfrm>
        </p:spPr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7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Marco legal</a:t>
            </a:r>
            <a:endParaRPr lang="es-ES" dirty="0"/>
          </a:p>
        </p:txBody>
      </p:sp>
      <p:sp>
        <p:nvSpPr>
          <p:cNvPr id="5" name="15 CuadroTexto"/>
          <p:cNvSpPr txBox="1">
            <a:spLocks noGrp="1"/>
          </p:cNvSpPr>
          <p:nvPr>
            <p:ph idx="1"/>
          </p:nvPr>
        </p:nvSpPr>
        <p:spPr>
          <a:xfrm>
            <a:off x="457200" y="1338263"/>
            <a:ext cx="7829550" cy="491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es-ES_tradnl" sz="2000" b="1" dirty="0"/>
              <a:t>Ley General de Instituciones y Procedimientos </a:t>
            </a:r>
            <a:r>
              <a:rPr lang="es-ES_tradnl" sz="2000" b="1" dirty="0" smtClean="0"/>
              <a:t>Electorales</a:t>
            </a:r>
          </a:p>
          <a:p>
            <a:pPr algn="just">
              <a:spcAft>
                <a:spcPts val="1200"/>
              </a:spcAft>
            </a:pPr>
            <a:r>
              <a:rPr lang="es-MX" sz="1900" b="1" dirty="0" smtClean="0">
                <a:solidFill>
                  <a:schemeClr val="accent5"/>
                </a:solidFill>
              </a:rPr>
              <a:t>El </a:t>
            </a:r>
            <a:r>
              <a:rPr lang="es-MX" sz="1900" b="1" dirty="0">
                <a:solidFill>
                  <a:schemeClr val="accent5"/>
                </a:solidFill>
              </a:rPr>
              <a:t>artículo 45, inciso l), </a:t>
            </a:r>
            <a:r>
              <a:rPr lang="es-MX" sz="1900" dirty="0"/>
              <a:t>establece que es atribución </a:t>
            </a:r>
            <a:r>
              <a:rPr lang="es-MX" sz="1900" dirty="0" smtClean="0"/>
              <a:t>de la Presidencia del Consejo General</a:t>
            </a:r>
            <a:r>
              <a:rPr lang="es-ES_tradnl" sz="1900" dirty="0" smtClean="0"/>
              <a:t>, previa autorización del Consejo General, ordenar </a:t>
            </a:r>
            <a:r>
              <a:rPr lang="es-ES_tradnl" sz="1900" dirty="0"/>
              <a:t>la realización de </a:t>
            </a:r>
            <a:r>
              <a:rPr lang="es-ES_tradnl" sz="1900" b="1" dirty="0">
                <a:solidFill>
                  <a:srgbClr val="641345"/>
                </a:solidFill>
              </a:rPr>
              <a:t>encuestas nacionales basadas en actas de escrutinio y cómputo de casilla a fin de conocer las tendencias de los resultados el día de la jornada electoral.</a:t>
            </a:r>
            <a:r>
              <a:rPr lang="es-ES_tradnl" sz="1900" dirty="0"/>
              <a:t> Los resultados de dichos estudios deberán ser </a:t>
            </a:r>
            <a:r>
              <a:rPr lang="es-ES_tradnl" sz="1900" b="1" dirty="0">
                <a:solidFill>
                  <a:srgbClr val="641345"/>
                </a:solidFill>
              </a:rPr>
              <a:t>difundidos</a:t>
            </a:r>
            <a:r>
              <a:rPr lang="es-ES_tradnl" sz="1900" dirty="0">
                <a:solidFill>
                  <a:srgbClr val="641345"/>
                </a:solidFill>
              </a:rPr>
              <a:t> </a:t>
            </a:r>
            <a:r>
              <a:rPr lang="es-ES_tradnl" sz="1900" dirty="0"/>
              <a:t>por el Consejero Presidente, previa aprobación del Consejo General, </a:t>
            </a:r>
            <a:r>
              <a:rPr lang="es-ES_tradnl" sz="1900" b="1" dirty="0">
                <a:solidFill>
                  <a:srgbClr val="641345"/>
                </a:solidFill>
              </a:rPr>
              <a:t>después de las veintidós horas</a:t>
            </a:r>
            <a:r>
              <a:rPr lang="es-ES_tradnl" sz="1900" dirty="0"/>
              <a:t> del día de la jornada </a:t>
            </a:r>
            <a:r>
              <a:rPr lang="es-ES_tradnl" sz="1900" dirty="0" smtClean="0"/>
              <a:t>electoral.</a:t>
            </a:r>
            <a:endParaRPr lang="es-ES_tradnl" sz="1900" dirty="0"/>
          </a:p>
          <a:p>
            <a:pPr algn="just">
              <a:spcAft>
                <a:spcPts val="1200"/>
              </a:spcAft>
            </a:pPr>
            <a:r>
              <a:rPr lang="es-ES_tradnl" sz="1900" b="1" dirty="0" smtClean="0">
                <a:solidFill>
                  <a:srgbClr val="641345"/>
                </a:solidFill>
              </a:rPr>
              <a:t>Artículo 51, inciso p)</a:t>
            </a:r>
            <a:r>
              <a:rPr lang="es-ES_tradnl" sz="1900" b="1" dirty="0">
                <a:solidFill>
                  <a:srgbClr val="641345"/>
                </a:solidFill>
              </a:rPr>
              <a:t>, </a:t>
            </a:r>
            <a:r>
              <a:rPr lang="es-MX" sz="1900" dirty="0"/>
              <a:t>establece que es atribución del </a:t>
            </a:r>
            <a:r>
              <a:rPr lang="es-MX" sz="1900" dirty="0" smtClean="0"/>
              <a:t>Secretario Ejecutivo </a:t>
            </a:r>
            <a:r>
              <a:rPr lang="es-ES_tradnl" sz="1900" dirty="0"/>
              <a:t>a</a:t>
            </a:r>
            <a:r>
              <a:rPr lang="es-ES_tradnl" sz="1900" dirty="0" smtClean="0"/>
              <a:t>poyar </a:t>
            </a:r>
            <a:r>
              <a:rPr lang="es-ES_tradnl" sz="1900" dirty="0"/>
              <a:t>la realización de los estudios o procedimientos pertinentes, a fin de conocer las tendencias electorales el día de la jornada electoral, cuando así lo ordene el consejero </a:t>
            </a:r>
            <a:r>
              <a:rPr lang="es-ES_tradnl" sz="1900" dirty="0" smtClean="0"/>
              <a:t>presidente.</a:t>
            </a:r>
            <a:endParaRPr lang="es-MX" sz="1900" dirty="0"/>
          </a:p>
        </p:txBody>
      </p:sp>
    </p:spTree>
    <p:extLst>
      <p:ext uri="{BB962C8B-B14F-4D97-AF65-F5344CB8AC3E}">
        <p14:creationId xmlns:p14="http://schemas.microsoft.com/office/powerpoint/2010/main" val="82140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sz="2400" dirty="0"/>
              <a:t>El Consejo General del </a:t>
            </a:r>
            <a:r>
              <a:rPr lang="es-MX" sz="2400" cap="small" dirty="0"/>
              <a:t>ine </a:t>
            </a:r>
            <a:r>
              <a:rPr lang="es-MX" sz="2400" dirty="0"/>
              <a:t>aprobó</a:t>
            </a:r>
            <a:r>
              <a:rPr lang="es-MX" sz="2400" dirty="0" smtClean="0"/>
              <a:t>:</a:t>
            </a:r>
          </a:p>
          <a:p>
            <a:pPr lvl="0"/>
            <a:endParaRPr lang="en-US" sz="2400" dirty="0"/>
          </a:p>
          <a:p>
            <a:pPr lvl="1" algn="just">
              <a:spcAft>
                <a:spcPts val="600"/>
              </a:spcAft>
            </a:pPr>
            <a:r>
              <a:rPr lang="es-MX" sz="2100" dirty="0"/>
              <a:t>El </a:t>
            </a:r>
            <a:r>
              <a:rPr lang="es-MX" sz="2100" b="1" dirty="0">
                <a:solidFill>
                  <a:schemeClr val="accent5"/>
                </a:solidFill>
              </a:rPr>
              <a:t>18</a:t>
            </a:r>
            <a:r>
              <a:rPr lang="es-MX" sz="2100" dirty="0">
                <a:solidFill>
                  <a:schemeClr val="accent5"/>
                </a:solidFill>
              </a:rPr>
              <a:t> </a:t>
            </a:r>
            <a:r>
              <a:rPr lang="es-MX" sz="2100" b="1" dirty="0">
                <a:solidFill>
                  <a:schemeClr val="accent5"/>
                </a:solidFill>
              </a:rPr>
              <a:t>de diciembre de 2014</a:t>
            </a:r>
            <a:r>
              <a:rPr lang="es-MX" sz="2100" dirty="0"/>
              <a:t>, los </a:t>
            </a:r>
            <a:r>
              <a:rPr lang="es-MX" sz="2100" i="1" dirty="0"/>
              <a:t>Lineamientos Generales del Instituto Nacional Electoral para la Implementación y Operación de los Conteos Rápidos en los Procesos Electorales Federales y Locales 2014-2015 (Lineamientos).</a:t>
            </a:r>
            <a:endParaRPr lang="en-US" sz="2100" dirty="0"/>
          </a:p>
          <a:p>
            <a:pPr lvl="1" algn="just"/>
            <a:r>
              <a:rPr lang="es-MX" sz="2100" dirty="0"/>
              <a:t>El </a:t>
            </a:r>
            <a:r>
              <a:rPr lang="es-MX" sz="2100" b="1" dirty="0">
                <a:solidFill>
                  <a:srgbClr val="641345"/>
                </a:solidFill>
              </a:rPr>
              <a:t>21 de enero de 2015</a:t>
            </a:r>
            <a:r>
              <a:rPr lang="es-MX" sz="2100" dirty="0"/>
              <a:t>, la realización del Conteo Rápido de la elección de diputados federales en 2015 y la creación e integración del Comité Técnico Asesor en la materia (</a:t>
            </a:r>
            <a:r>
              <a:rPr lang="es-MX" sz="2100" cap="small" dirty="0"/>
              <a:t>cotecora</a:t>
            </a:r>
            <a:r>
              <a:rPr lang="es-MX" sz="2100" dirty="0"/>
              <a:t>).</a:t>
            </a:r>
            <a:endParaRPr lang="en-US" sz="2100" dirty="0"/>
          </a:p>
          <a:p>
            <a:endParaRPr lang="es-ES" sz="24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Antecedentes</a:t>
            </a:r>
            <a:r>
              <a:rPr lang="en-U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164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2114639"/>
            <a:ext cx="7829550" cy="2940439"/>
          </a:xfrm>
        </p:spPr>
        <p:txBody>
          <a:bodyPr/>
          <a:lstStyle/>
          <a:p>
            <a:pPr algn="just"/>
            <a:r>
              <a:rPr lang="es-MX" sz="2200" dirty="0"/>
              <a:t>El </a:t>
            </a:r>
            <a:r>
              <a:rPr lang="es-MX" sz="2200" b="1" cap="small" dirty="0" smtClean="0">
                <a:solidFill>
                  <a:srgbClr val="641345"/>
                </a:solidFill>
              </a:rPr>
              <a:t>cotecora</a:t>
            </a:r>
            <a:r>
              <a:rPr lang="es-MX" sz="2200" b="1" dirty="0" smtClean="0">
                <a:solidFill>
                  <a:srgbClr val="641345"/>
                </a:solidFill>
              </a:rPr>
              <a:t> </a:t>
            </a:r>
            <a:r>
              <a:rPr lang="es-MX" sz="2200" dirty="0" smtClean="0"/>
              <a:t>quedó </a:t>
            </a:r>
            <a:r>
              <a:rPr lang="es-MX" sz="2200" dirty="0"/>
              <a:t>integrado por </a:t>
            </a:r>
            <a:r>
              <a:rPr lang="es-MX" sz="2200" b="1" dirty="0">
                <a:solidFill>
                  <a:srgbClr val="641345"/>
                </a:solidFill>
              </a:rPr>
              <a:t>cinco especialistas</a:t>
            </a:r>
            <a:r>
              <a:rPr lang="es-MX" sz="2200" dirty="0"/>
              <a:t> de la estadística y las matemáticas:</a:t>
            </a:r>
            <a:endParaRPr lang="en-US" sz="2200" dirty="0"/>
          </a:p>
          <a:p>
            <a:pPr lvl="1" algn="just"/>
            <a:r>
              <a:rPr lang="es-MX" sz="2000" dirty="0"/>
              <a:t>Mtra. Patricia Isabel Romero Mares</a:t>
            </a:r>
            <a:endParaRPr lang="en-US" sz="2000" dirty="0"/>
          </a:p>
          <a:p>
            <a:pPr lvl="1" algn="just"/>
            <a:r>
              <a:rPr lang="es-MX" sz="2000" dirty="0"/>
              <a:t>Dr. Alberto Castillo Morales</a:t>
            </a:r>
            <a:endParaRPr lang="en-US" sz="2000" dirty="0"/>
          </a:p>
          <a:p>
            <a:pPr lvl="1" algn="just"/>
            <a:r>
              <a:rPr lang="es-MX" sz="2000" dirty="0"/>
              <a:t>Dr. Carlos Erwin Rodríguez Hernández-Vela</a:t>
            </a:r>
            <a:endParaRPr lang="en-US" sz="2000" dirty="0"/>
          </a:p>
          <a:p>
            <a:pPr lvl="1" algn="just"/>
            <a:r>
              <a:rPr lang="es-MX" sz="2000" dirty="0"/>
              <a:t>Dr. Carlos Hernández Garciadiego</a:t>
            </a:r>
            <a:endParaRPr lang="en-US" sz="2000" dirty="0"/>
          </a:p>
          <a:p>
            <a:pPr lvl="1" algn="just">
              <a:spcAft>
                <a:spcPts val="1200"/>
              </a:spcAft>
            </a:pPr>
            <a:r>
              <a:rPr lang="es-MX" sz="2000" dirty="0"/>
              <a:t>Dr. Raúl Rueda Díaz del Campo </a:t>
            </a: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Antecedentes</a:t>
            </a:r>
            <a:r>
              <a:rPr lang="en-US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140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761437"/>
            <a:ext cx="7829550" cy="4364725"/>
          </a:xfrm>
        </p:spPr>
        <p:txBody>
          <a:bodyPr/>
          <a:lstStyle/>
          <a:p>
            <a:pPr marL="0" indent="0" algn="just">
              <a:spcAft>
                <a:spcPts val="1200"/>
              </a:spcAft>
              <a:buNone/>
            </a:pPr>
            <a:r>
              <a:rPr lang="es-MX" sz="2200" b="1" dirty="0" smtClean="0"/>
              <a:t>Objetivo </a:t>
            </a:r>
            <a:r>
              <a:rPr lang="es-MX" sz="2200" b="1" dirty="0"/>
              <a:t>del Conteo Rápido 2015</a:t>
            </a:r>
            <a:endParaRPr lang="en-US" sz="2200" b="1" dirty="0"/>
          </a:p>
          <a:p>
            <a:pPr lvl="0" algn="just">
              <a:spcAft>
                <a:spcPts val="1200"/>
              </a:spcAft>
            </a:pPr>
            <a:r>
              <a:rPr lang="es-MX" sz="2200" b="1" dirty="0" smtClean="0">
                <a:solidFill>
                  <a:srgbClr val="641345"/>
                </a:solidFill>
              </a:rPr>
              <a:t>Estimar la noche del día de la Jornada Electoral, la </a:t>
            </a:r>
            <a:r>
              <a:rPr lang="es-MX" sz="2200" b="1" dirty="0">
                <a:solidFill>
                  <a:srgbClr val="641345"/>
                </a:solidFill>
              </a:rPr>
              <a:t>conformación de la Cámara de Diputados. </a:t>
            </a:r>
            <a:r>
              <a:rPr lang="es-MX" sz="2200" dirty="0"/>
              <a:t>Los resultados de dicha estimación serán en forma de intervalos de confianza</a:t>
            </a:r>
            <a:r>
              <a:rPr lang="es-MX" sz="2200" dirty="0" smtClean="0"/>
              <a:t>.</a:t>
            </a:r>
          </a:p>
          <a:p>
            <a:pPr algn="just">
              <a:spcAft>
                <a:spcPts val="1200"/>
              </a:spcAft>
            </a:pPr>
            <a:r>
              <a:rPr lang="es-MX" sz="2200" dirty="0" smtClean="0"/>
              <a:t>Los </a:t>
            </a:r>
            <a:r>
              <a:rPr lang="es-MX" sz="2200" dirty="0"/>
              <a:t>cálculos se </a:t>
            </a:r>
            <a:r>
              <a:rPr lang="es-MX" sz="2200" dirty="0" smtClean="0"/>
              <a:t>basarán </a:t>
            </a:r>
            <a:r>
              <a:rPr lang="es-MX" sz="2200" dirty="0"/>
              <a:t>en una </a:t>
            </a:r>
            <a:r>
              <a:rPr lang="es-MX" sz="2200" b="1" dirty="0">
                <a:solidFill>
                  <a:srgbClr val="641345"/>
                </a:solidFill>
              </a:rPr>
              <a:t>muestra probabilística de los resultados anotados en las actas</a:t>
            </a:r>
            <a:r>
              <a:rPr lang="es-MX" sz="2200" dirty="0"/>
              <a:t> de escrutinio y cómputo de las casillas electorales.</a:t>
            </a:r>
            <a:endParaRPr lang="en-US" sz="2200" dirty="0"/>
          </a:p>
          <a:p>
            <a:pPr lvl="0" algn="just">
              <a:spcAft>
                <a:spcPts val="1200"/>
              </a:spcAft>
            </a:pPr>
            <a:endParaRPr lang="en-US" sz="2200" dirty="0"/>
          </a:p>
          <a:p>
            <a:pPr algn="just">
              <a:spcAft>
                <a:spcPts val="1200"/>
              </a:spcAft>
            </a:pPr>
            <a:endParaRPr lang="es-ES" sz="22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Conteos Rápidos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276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747783"/>
            <a:ext cx="7829550" cy="4378380"/>
          </a:xfrm>
        </p:spPr>
        <p:txBody>
          <a:bodyPr/>
          <a:lstStyle/>
          <a:p>
            <a:pPr lvl="0" algn="just">
              <a:spcAft>
                <a:spcPts val="1200"/>
              </a:spcAft>
            </a:pPr>
            <a:r>
              <a:rPr lang="es-MX" sz="2400" dirty="0"/>
              <a:t>El proceso de selección que se implementará es </a:t>
            </a:r>
            <a:r>
              <a:rPr lang="es-MX" sz="2400" b="1" dirty="0">
                <a:solidFill>
                  <a:srgbClr val="641345"/>
                </a:solidFill>
              </a:rPr>
              <a:t>muestreo aleatorio simple sin remplazo </a:t>
            </a:r>
            <a:r>
              <a:rPr lang="es-MX" sz="2400" dirty="0"/>
              <a:t>de 30 casillas por distrito.</a:t>
            </a:r>
            <a:endParaRPr lang="en-US" sz="2400" dirty="0"/>
          </a:p>
          <a:p>
            <a:pPr lvl="0" algn="just">
              <a:spcAft>
                <a:spcPts val="1200"/>
              </a:spcAft>
            </a:pPr>
            <a:r>
              <a:rPr lang="es-MX" sz="2400" dirty="0"/>
              <a:t>En los </a:t>
            </a:r>
            <a:r>
              <a:rPr lang="es-MX" sz="2400" b="1" dirty="0">
                <a:solidFill>
                  <a:srgbClr val="641345"/>
                </a:solidFill>
              </a:rPr>
              <a:t>estados que tienen dos horas de diferencia </a:t>
            </a:r>
            <a:r>
              <a:rPr lang="es-MX" sz="2400" dirty="0"/>
              <a:t>con el huso horario del centro (Sonora y Baja California) </a:t>
            </a:r>
            <a:r>
              <a:rPr lang="es-MX" sz="2400" b="1" dirty="0">
                <a:solidFill>
                  <a:srgbClr val="641345"/>
                </a:solidFill>
              </a:rPr>
              <a:t>se agregarán otras 30 casillas</a:t>
            </a:r>
            <a:r>
              <a:rPr lang="es-MX" sz="2400" dirty="0"/>
              <a:t> por distrito.</a:t>
            </a:r>
            <a:endParaRPr lang="en-US" sz="2400" dirty="0"/>
          </a:p>
          <a:p>
            <a:pPr lvl="0" algn="just">
              <a:spcAft>
                <a:spcPts val="1200"/>
              </a:spcAft>
            </a:pPr>
            <a:r>
              <a:rPr lang="es-MX" sz="2400" dirty="0"/>
              <a:t>La muestra </a:t>
            </a:r>
            <a:r>
              <a:rPr lang="es-MX" sz="2400" b="1" dirty="0">
                <a:solidFill>
                  <a:srgbClr val="641345"/>
                </a:solidFill>
              </a:rPr>
              <a:t>total</a:t>
            </a:r>
            <a:r>
              <a:rPr lang="es-MX" sz="2400" dirty="0">
                <a:solidFill>
                  <a:srgbClr val="641345"/>
                </a:solidFill>
              </a:rPr>
              <a:t> </a:t>
            </a:r>
            <a:r>
              <a:rPr lang="es-MX" sz="2400" dirty="0"/>
              <a:t>será de </a:t>
            </a:r>
            <a:r>
              <a:rPr lang="es-MX" sz="2400" b="1" dirty="0">
                <a:solidFill>
                  <a:srgbClr val="641345"/>
                </a:solidFill>
              </a:rPr>
              <a:t>9,450 casillas</a:t>
            </a:r>
            <a:r>
              <a:rPr lang="es-MX" sz="2400" dirty="0"/>
              <a:t>.</a:t>
            </a:r>
            <a:endParaRPr lang="en-US" sz="2400" dirty="0"/>
          </a:p>
          <a:p>
            <a:pPr algn="just">
              <a:spcAft>
                <a:spcPts val="1200"/>
              </a:spcAft>
            </a:pPr>
            <a:endParaRPr lang="es-ES" sz="24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Diseño de la muestra</a:t>
            </a:r>
            <a:r>
              <a:rPr lang="en-US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018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517582" y="2621957"/>
            <a:ext cx="7829550" cy="1518721"/>
          </a:xfrm>
        </p:spPr>
        <p:txBody>
          <a:bodyPr/>
          <a:lstStyle/>
          <a:p>
            <a:pPr lvl="0" algn="just">
              <a:spcAft>
                <a:spcPts val="1200"/>
              </a:spcAft>
            </a:pPr>
            <a:r>
              <a:rPr lang="es-MX" sz="2200" dirty="0"/>
              <a:t>Los </a:t>
            </a:r>
            <a:r>
              <a:rPr lang="es-MX" sz="2200" b="1" dirty="0">
                <a:solidFill>
                  <a:srgbClr val="641345"/>
                </a:solidFill>
              </a:rPr>
              <a:t>enfoques estadísticos </a:t>
            </a:r>
            <a:r>
              <a:rPr lang="es-MX" sz="2200" dirty="0"/>
              <a:t>que se usarán para la estimación de la Cámara de Diputados son el </a:t>
            </a:r>
            <a:r>
              <a:rPr lang="es-MX" sz="2200" b="1" dirty="0">
                <a:solidFill>
                  <a:srgbClr val="641345"/>
                </a:solidFill>
              </a:rPr>
              <a:t>Clásico y el Bayesiano</a:t>
            </a:r>
            <a:r>
              <a:rPr lang="es-MX" sz="2200" dirty="0"/>
              <a:t>.</a:t>
            </a:r>
            <a:endParaRPr lang="en-US" sz="2200" dirty="0"/>
          </a:p>
          <a:p>
            <a:pPr algn="just">
              <a:spcAft>
                <a:spcPts val="1200"/>
              </a:spcAft>
            </a:pPr>
            <a:endParaRPr lang="es-ES" sz="22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Métodos de estimación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78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36973" y="1283643"/>
            <a:ext cx="7931707" cy="4787900"/>
          </a:xfrm>
        </p:spPr>
        <p:txBody>
          <a:bodyPr>
            <a:noAutofit/>
          </a:bodyPr>
          <a:lstStyle/>
          <a:p>
            <a:pPr lvl="0" algn="just">
              <a:spcAft>
                <a:spcPts val="600"/>
              </a:spcAft>
            </a:pPr>
            <a:r>
              <a:rPr lang="es-MX" sz="2000" dirty="0"/>
              <a:t>La operación de </a:t>
            </a:r>
            <a:r>
              <a:rPr lang="es-MX" sz="2000" b="1" dirty="0">
                <a:solidFill>
                  <a:srgbClr val="641345"/>
                </a:solidFill>
              </a:rPr>
              <a:t>recolección de información </a:t>
            </a:r>
            <a:r>
              <a:rPr lang="es-MX" sz="2000" dirty="0"/>
              <a:t>se hará con la estructura para el funcionamiento del </a:t>
            </a:r>
            <a:r>
              <a:rPr lang="es-MX" sz="2000" b="1" dirty="0">
                <a:solidFill>
                  <a:srgbClr val="641345"/>
                </a:solidFill>
              </a:rPr>
              <a:t>Sistema de Información sobre el desarrollo de la Jornada Electoral (</a:t>
            </a:r>
            <a:r>
              <a:rPr lang="es-MX" sz="2000" b="1" cap="small" dirty="0">
                <a:solidFill>
                  <a:srgbClr val="641345"/>
                </a:solidFill>
              </a:rPr>
              <a:t>sije</a:t>
            </a:r>
            <a:r>
              <a:rPr lang="es-MX" sz="2000" b="1" dirty="0">
                <a:solidFill>
                  <a:srgbClr val="641345"/>
                </a:solidFill>
              </a:rPr>
              <a:t>)</a:t>
            </a:r>
            <a:endParaRPr lang="en-US" sz="2000" b="1" dirty="0">
              <a:solidFill>
                <a:srgbClr val="641345"/>
              </a:solidFill>
            </a:endParaRPr>
          </a:p>
          <a:p>
            <a:pPr lvl="0" algn="just">
              <a:spcAft>
                <a:spcPts val="600"/>
              </a:spcAft>
            </a:pPr>
            <a:r>
              <a:rPr lang="es-MX" sz="2000" dirty="0"/>
              <a:t>Los capacitadores asistentes electorales </a:t>
            </a:r>
            <a:r>
              <a:rPr lang="es-MX" sz="2000" b="1" dirty="0">
                <a:solidFill>
                  <a:srgbClr val="641345"/>
                </a:solidFill>
              </a:rPr>
              <a:t>(</a:t>
            </a:r>
            <a:r>
              <a:rPr lang="es-MX" sz="2000" b="1" cap="small" dirty="0">
                <a:solidFill>
                  <a:srgbClr val="641345"/>
                </a:solidFill>
              </a:rPr>
              <a:t>cae</a:t>
            </a:r>
            <a:r>
              <a:rPr lang="es-MX" sz="2000" b="1" dirty="0">
                <a:solidFill>
                  <a:srgbClr val="641345"/>
                </a:solidFill>
              </a:rPr>
              <a:t>) </a:t>
            </a:r>
            <a:r>
              <a:rPr lang="es-MX" sz="2000" dirty="0"/>
              <a:t>serán los encargados de </a:t>
            </a:r>
            <a:r>
              <a:rPr lang="es-MX" sz="2000" b="1" dirty="0">
                <a:solidFill>
                  <a:srgbClr val="641345"/>
                </a:solidFill>
              </a:rPr>
              <a:t>recopilar los datos de las actas de escrutinio y cómputo </a:t>
            </a:r>
            <a:r>
              <a:rPr lang="es-MX" sz="2000" dirty="0"/>
              <a:t>de las casillas de la muestra.</a:t>
            </a:r>
            <a:endParaRPr lang="en-US" sz="2000" dirty="0"/>
          </a:p>
          <a:p>
            <a:pPr lvl="0" algn="just">
              <a:spcAft>
                <a:spcPts val="600"/>
              </a:spcAft>
            </a:pPr>
            <a:r>
              <a:rPr lang="es-MX" sz="2000" dirty="0"/>
              <a:t>Los </a:t>
            </a:r>
            <a:r>
              <a:rPr lang="es-MX" sz="2000" b="1" cap="small" dirty="0">
                <a:solidFill>
                  <a:srgbClr val="641345"/>
                </a:solidFill>
              </a:rPr>
              <a:t>cae </a:t>
            </a:r>
            <a:r>
              <a:rPr lang="es-MX" sz="2000" b="1" dirty="0">
                <a:solidFill>
                  <a:srgbClr val="641345"/>
                </a:solidFill>
              </a:rPr>
              <a:t>estarán presentes </a:t>
            </a:r>
            <a:r>
              <a:rPr lang="es-MX" sz="2000" dirty="0"/>
              <a:t>en la casilla de la muestra asignada </a:t>
            </a:r>
            <a:r>
              <a:rPr lang="es-MX" sz="2000" b="1" dirty="0">
                <a:solidFill>
                  <a:srgbClr val="641345"/>
                </a:solidFill>
              </a:rPr>
              <a:t>a las 18:00 horas </a:t>
            </a:r>
            <a:r>
              <a:rPr lang="es-MX" sz="2000" dirty="0"/>
              <a:t>del horario local.</a:t>
            </a:r>
            <a:endParaRPr lang="en-US" sz="2000" dirty="0"/>
          </a:p>
          <a:p>
            <a:pPr lvl="0" algn="just">
              <a:spcAft>
                <a:spcPts val="600"/>
              </a:spcAft>
            </a:pPr>
            <a:r>
              <a:rPr lang="es-MX" sz="2000" dirty="0"/>
              <a:t>Una vez que los </a:t>
            </a:r>
            <a:r>
              <a:rPr lang="es-MX" sz="2000" b="1" dirty="0">
                <a:solidFill>
                  <a:srgbClr val="641345"/>
                </a:solidFill>
              </a:rPr>
              <a:t>funcionarios de casilla anoten los resultados en el acta, el </a:t>
            </a:r>
            <a:r>
              <a:rPr lang="es-MX" sz="2000" b="1" cap="small" dirty="0">
                <a:solidFill>
                  <a:srgbClr val="641345"/>
                </a:solidFill>
              </a:rPr>
              <a:t>cae</a:t>
            </a:r>
            <a:r>
              <a:rPr lang="es-MX" sz="2000" b="1" dirty="0">
                <a:solidFill>
                  <a:srgbClr val="641345"/>
                </a:solidFill>
              </a:rPr>
              <a:t> los transcribirá </a:t>
            </a:r>
            <a:r>
              <a:rPr lang="es-MX" sz="2000" dirty="0"/>
              <a:t>en un formato diseñado para tal fin </a:t>
            </a:r>
            <a:r>
              <a:rPr lang="es-MX" sz="2000" b="1" dirty="0">
                <a:solidFill>
                  <a:srgbClr val="641345"/>
                </a:solidFill>
              </a:rPr>
              <a:t>e inmediatamente los comunicará</a:t>
            </a:r>
            <a:r>
              <a:rPr lang="es-MX" sz="2000" dirty="0"/>
              <a:t> a las Salas del </a:t>
            </a:r>
            <a:r>
              <a:rPr lang="es-MX" sz="2000" cap="small" dirty="0"/>
              <a:t>sije</a:t>
            </a:r>
            <a:r>
              <a:rPr lang="es-MX" sz="2000" dirty="0"/>
              <a:t> de cada distrito</a:t>
            </a:r>
            <a:endParaRPr lang="en-US" sz="2000" dirty="0"/>
          </a:p>
          <a:p>
            <a:pPr lvl="0" algn="just">
              <a:spcAft>
                <a:spcPts val="600"/>
              </a:spcAft>
            </a:pPr>
            <a:r>
              <a:rPr lang="es-MX" sz="2000" dirty="0"/>
              <a:t>En la Sala del </a:t>
            </a:r>
            <a:r>
              <a:rPr lang="es-MX" sz="2000" cap="small" dirty="0"/>
              <a:t>sije,</a:t>
            </a:r>
            <a:r>
              <a:rPr lang="es-MX" sz="2000" dirty="0"/>
              <a:t> </a:t>
            </a:r>
            <a:r>
              <a:rPr lang="es-MX" sz="2000" b="1" dirty="0">
                <a:solidFill>
                  <a:srgbClr val="641345"/>
                </a:solidFill>
              </a:rPr>
              <a:t>un operador de cómputo recibirá la llamada, ingresará la clave </a:t>
            </a:r>
            <a:r>
              <a:rPr lang="es-MX" sz="2000" dirty="0"/>
              <a:t>de autenticación del </a:t>
            </a:r>
            <a:r>
              <a:rPr lang="es-MX" sz="2000" cap="small" dirty="0"/>
              <a:t>cae</a:t>
            </a:r>
            <a:r>
              <a:rPr lang="es-MX" sz="2000" dirty="0"/>
              <a:t> y procederá a </a:t>
            </a:r>
            <a:r>
              <a:rPr lang="es-MX" sz="2000" b="1" dirty="0">
                <a:solidFill>
                  <a:srgbClr val="641345"/>
                </a:solidFill>
              </a:rPr>
              <a:t>capturar los datos.</a:t>
            </a:r>
            <a:endParaRPr lang="en-US" sz="2000" b="1" dirty="0">
              <a:solidFill>
                <a:srgbClr val="641345"/>
              </a:solidFill>
            </a:endParaRPr>
          </a:p>
          <a:p>
            <a:pPr algn="just">
              <a:spcAft>
                <a:spcPts val="600"/>
              </a:spcAft>
            </a:pPr>
            <a:endParaRPr lang="es-ES" sz="20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MX" dirty="0"/>
              <a:t>Logística de recolección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de </a:t>
            </a:r>
            <a:r>
              <a:rPr lang="es-MX" dirty="0"/>
              <a:t>la información</a:t>
            </a:r>
            <a:r>
              <a:rPr lang="en-US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842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412" y="4533744"/>
            <a:ext cx="471049" cy="75922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5220248" y="5656184"/>
            <a:ext cx="2556000" cy="769441"/>
          </a:xfrm>
          <a:prstGeom prst="rect">
            <a:avLst/>
          </a:prstGeom>
          <a:solidFill>
            <a:srgbClr val="E6CFD9"/>
          </a:solidFill>
          <a:ln>
            <a:noFill/>
          </a:ln>
          <a:effectLst/>
          <a:scene3d>
            <a:camera prst="orthographicFront"/>
            <a:lightRig rig="threePt" dir="t"/>
          </a:scene3d>
          <a:sp3d extrusionH="76200" contourW="12700" prstMaterial="matte">
            <a:bevelT w="63500" h="127000"/>
            <a:contourClr>
              <a:schemeClr val="accent2">
                <a:lumMod val="75000"/>
              </a:schemeClr>
            </a:contourClr>
          </a:sp3d>
        </p:spPr>
        <p:txBody>
          <a:bodyPr wrap="square" rtlCol="0">
            <a:spAutoFit/>
          </a:bodyPr>
          <a:lstStyle/>
          <a:p>
            <a:pPr algn="just"/>
            <a:r>
              <a:rPr lang="es-MX" sz="1100" dirty="0" smtClean="0">
                <a:latin typeface="Century Gothic"/>
                <a:cs typeface="Century Gothic"/>
              </a:rPr>
              <a:t>Recopilación  de los resultados de la votación de las casillas de la muestra y reporte a la sala del SIJE.</a:t>
            </a:r>
            <a:endParaRPr lang="es-MX" sz="1100" dirty="0">
              <a:latin typeface="Century Gothic"/>
              <a:cs typeface="Century Gothic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941911" y="5695153"/>
            <a:ext cx="3024000" cy="600164"/>
          </a:xfrm>
          <a:prstGeom prst="rect">
            <a:avLst/>
          </a:prstGeom>
          <a:solidFill>
            <a:srgbClr val="E6CFD9"/>
          </a:solidFill>
          <a:ln>
            <a:noFill/>
          </a:ln>
          <a:effectLst/>
          <a:scene3d>
            <a:camera prst="orthographicFront"/>
            <a:lightRig rig="threePt" dir="t"/>
          </a:scene3d>
          <a:sp3d extrusionH="76200" contourW="12700" prstMaterial="matte">
            <a:bevelT w="63500" h="127000"/>
            <a:contourClr>
              <a:schemeClr val="accent2">
                <a:lumMod val="75000"/>
              </a:schemeClr>
            </a:contourClr>
          </a:sp3d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MX" dirty="0">
                <a:latin typeface="Century Gothic"/>
                <a:cs typeface="Century Gothic"/>
              </a:rPr>
              <a:t>Captura de la información que reporte el CAE y transmisión a la sede del Comité Técnico Asesor del Conteo Rápido.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220248" y="3035006"/>
            <a:ext cx="2571643" cy="600164"/>
          </a:xfrm>
          <a:prstGeom prst="rect">
            <a:avLst/>
          </a:prstGeom>
          <a:solidFill>
            <a:srgbClr val="E6CFD9"/>
          </a:solidFill>
          <a:ln>
            <a:noFill/>
          </a:ln>
          <a:effectLst/>
          <a:scene3d>
            <a:camera prst="orthographicFront"/>
            <a:lightRig rig="threePt" dir="t"/>
          </a:scene3d>
          <a:sp3d extrusionH="76200" contourW="12700" prstMaterial="matte">
            <a:bevelT w="63500" h="127000"/>
            <a:contourClr>
              <a:schemeClr val="accent2">
                <a:lumMod val="75000"/>
              </a:schemeClr>
            </a:contourClr>
          </a:sp3d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MX" dirty="0">
                <a:latin typeface="Century Gothic"/>
                <a:cs typeface="Century Gothic"/>
              </a:rPr>
              <a:t>Difusión de los resultados de las estimaciones </a:t>
            </a:r>
            <a:r>
              <a:rPr lang="es-ES" dirty="0" smtClean="0">
                <a:latin typeface="Century Gothic"/>
                <a:cs typeface="Century Gothic"/>
              </a:rPr>
              <a:t>a </a:t>
            </a:r>
            <a:r>
              <a:rPr lang="es-ES" dirty="0">
                <a:latin typeface="Century Gothic"/>
                <a:cs typeface="Century Gothic"/>
              </a:rPr>
              <a:t>la opinión pública, el </a:t>
            </a:r>
            <a:r>
              <a:rPr lang="es-ES" dirty="0" smtClean="0">
                <a:latin typeface="Century Gothic"/>
                <a:cs typeface="Century Gothic"/>
              </a:rPr>
              <a:t>7 </a:t>
            </a:r>
            <a:r>
              <a:rPr lang="es-ES" dirty="0">
                <a:latin typeface="Century Gothic"/>
                <a:cs typeface="Century Gothic"/>
              </a:rPr>
              <a:t>de </a:t>
            </a:r>
            <a:r>
              <a:rPr lang="es-ES" dirty="0" smtClean="0">
                <a:latin typeface="Century Gothic"/>
                <a:cs typeface="Century Gothic"/>
              </a:rPr>
              <a:t>junio </a:t>
            </a:r>
            <a:r>
              <a:rPr lang="es-ES" dirty="0">
                <a:latin typeface="Century Gothic"/>
                <a:cs typeface="Century Gothic"/>
              </a:rPr>
              <a:t>de </a:t>
            </a:r>
            <a:r>
              <a:rPr lang="es-ES" dirty="0" smtClean="0">
                <a:latin typeface="Century Gothic"/>
                <a:cs typeface="Century Gothic"/>
              </a:rPr>
              <a:t>2015.</a:t>
            </a:r>
            <a:endParaRPr lang="es-ES" dirty="0">
              <a:latin typeface="Century Gothic"/>
              <a:cs typeface="Century Gothic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94037" y="3035005"/>
            <a:ext cx="3368927" cy="769441"/>
          </a:xfrm>
          <a:prstGeom prst="rect">
            <a:avLst/>
          </a:prstGeom>
          <a:solidFill>
            <a:srgbClr val="E6CFD9"/>
          </a:solidFill>
          <a:ln>
            <a:noFill/>
          </a:ln>
          <a:effectLst/>
          <a:scene3d>
            <a:camera prst="orthographicFront"/>
            <a:lightRig rig="threePt" dir="t"/>
          </a:scene3d>
          <a:sp3d extrusionH="76200" contourW="12700" prstMaterial="matte">
            <a:bevelT w="63500" h="127000"/>
            <a:contourClr>
              <a:schemeClr val="accent2">
                <a:lumMod val="75000"/>
              </a:schemeClr>
            </a:contourClr>
          </a:sp3d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MX" dirty="0">
                <a:latin typeface="Century Gothic"/>
                <a:cs typeface="Century Gothic"/>
              </a:rPr>
              <a:t>Procesamiento de la información y realización de las estimaciones estadísticas sobre las tendencias de la votación. Entrega del informe al Presidente del Consejo General.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781473" y="1427111"/>
            <a:ext cx="3368927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1200" b="1" cap="small" dirty="0">
                <a:latin typeface="Century Gothic"/>
                <a:ea typeface="Malgun Gothic" pitchFamily="34" charset="-127"/>
                <a:cs typeface="Century Gothic"/>
              </a:rPr>
              <a:t>Comité Técnico Asesor del Conteo Rápido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5101376" y="4147464"/>
            <a:ext cx="2757468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1200" b="1" cap="small" dirty="0" smtClean="0">
                <a:latin typeface="Century Gothic"/>
                <a:ea typeface="Malgun Gothic" pitchFamily="34" charset="-127"/>
                <a:cs typeface="Century Gothic"/>
              </a:rPr>
              <a:t>Casillas electorales de la muestra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1548040" y="4174067"/>
            <a:ext cx="1860923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1200" b="1" cap="small" dirty="0">
                <a:latin typeface="Century Gothic"/>
                <a:ea typeface="Malgun Gothic" pitchFamily="34" charset="-127"/>
                <a:cs typeface="Century Gothic"/>
              </a:rPr>
              <a:t>Sala del </a:t>
            </a:r>
            <a:r>
              <a:rPr lang="es-MX" sz="1200" b="1" cap="small" dirty="0" err="1">
                <a:latin typeface="Century Gothic"/>
                <a:ea typeface="Malgun Gothic" pitchFamily="34" charset="-127"/>
                <a:cs typeface="Century Gothic"/>
              </a:rPr>
              <a:t>SIJE</a:t>
            </a:r>
            <a:endParaRPr lang="es-MX" sz="1200" b="1" cap="small" dirty="0">
              <a:latin typeface="Century Gothic"/>
              <a:ea typeface="Malgun Gothic" pitchFamily="34" charset="-127"/>
              <a:cs typeface="Century Gothic"/>
            </a:endParaRPr>
          </a:p>
        </p:txBody>
      </p:sp>
      <p:pic>
        <p:nvPicPr>
          <p:cNvPr id="23" name="Imagen 3" descr="casill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4313" y="4527829"/>
            <a:ext cx="1140039" cy="844628"/>
          </a:xfrm>
          <a:prstGeom prst="rect">
            <a:avLst/>
          </a:prstGeom>
        </p:spPr>
      </p:pic>
      <p:grpSp>
        <p:nvGrpSpPr>
          <p:cNvPr id="24" name="Agrupar 7"/>
          <p:cNvGrpSpPr/>
          <p:nvPr/>
        </p:nvGrpSpPr>
        <p:grpSpPr>
          <a:xfrm>
            <a:off x="5789190" y="4726934"/>
            <a:ext cx="467282" cy="612000"/>
            <a:chOff x="3901531" y="5454647"/>
            <a:chExt cx="803401" cy="1015463"/>
          </a:xfrm>
        </p:grpSpPr>
        <p:pic>
          <p:nvPicPr>
            <p:cNvPr id="41" name="Imagen 4" descr="skd186802sdc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564554">
              <a:off x="4294874" y="5555872"/>
              <a:ext cx="410058" cy="440184"/>
            </a:xfrm>
            <a:prstGeom prst="rect">
              <a:avLst/>
            </a:prstGeom>
          </p:spPr>
        </p:pic>
        <p:pic>
          <p:nvPicPr>
            <p:cNvPr id="42" name="Imagen 5" descr="CAE v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1531" y="5454647"/>
              <a:ext cx="701786" cy="1015463"/>
            </a:xfrm>
            <a:prstGeom prst="rect">
              <a:avLst/>
            </a:prstGeom>
          </p:spPr>
        </p:pic>
        <p:pic>
          <p:nvPicPr>
            <p:cNvPr id="43" name="Imagen 6" descr="mano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1972793">
              <a:off x="4439841" y="5843870"/>
              <a:ext cx="206946" cy="255025"/>
            </a:xfrm>
            <a:prstGeom prst="rect">
              <a:avLst/>
            </a:prstGeom>
          </p:spPr>
        </p:pic>
      </p:grpSp>
      <p:pic>
        <p:nvPicPr>
          <p:cNvPr id="26" name="Imagen 7" descr="Capturista 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2927" y="4633017"/>
            <a:ext cx="802285" cy="792000"/>
          </a:xfrm>
          <a:prstGeom prst="rect">
            <a:avLst/>
          </a:prstGeom>
        </p:spPr>
      </p:pic>
      <p:pic>
        <p:nvPicPr>
          <p:cNvPr id="27" name="Imagen 7" descr="Capturist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0940" y="4642775"/>
            <a:ext cx="828000" cy="800618"/>
          </a:xfrm>
          <a:prstGeom prst="rect">
            <a:avLst/>
          </a:prstGeom>
        </p:spPr>
      </p:pic>
      <p:cxnSp>
        <p:nvCxnSpPr>
          <p:cNvPr id="28" name="27 Conector recto"/>
          <p:cNvCxnSpPr/>
          <p:nvPr/>
        </p:nvCxnSpPr>
        <p:spPr>
          <a:xfrm>
            <a:off x="8115222" y="1448224"/>
            <a:ext cx="670" cy="4824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730838" y="3973064"/>
            <a:ext cx="763200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7912944" y="1448224"/>
            <a:ext cx="216000" cy="0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7904564" y="6270498"/>
            <a:ext cx="216000" cy="0"/>
          </a:xfrm>
          <a:prstGeom prst="line">
            <a:avLst/>
          </a:prstGeom>
          <a:ln w="158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n 7" descr="Consejo General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1247" y="1802321"/>
            <a:ext cx="1774301" cy="1183347"/>
          </a:xfrm>
          <a:prstGeom prst="rect">
            <a:avLst/>
          </a:prstGeom>
        </p:spPr>
      </p:pic>
      <p:sp>
        <p:nvSpPr>
          <p:cNvPr id="35" name="34 CuadroTexto"/>
          <p:cNvSpPr txBox="1"/>
          <p:nvPr/>
        </p:nvSpPr>
        <p:spPr>
          <a:xfrm>
            <a:off x="8152499" y="2404779"/>
            <a:ext cx="752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 smtClean="0">
                <a:latin typeface="Century Gothic"/>
                <a:cs typeface="Century Gothic"/>
              </a:rPr>
              <a:t>Oficinas centrales</a:t>
            </a:r>
            <a:endParaRPr lang="es-MX" sz="1000" b="1" dirty="0">
              <a:latin typeface="Century Gothic"/>
              <a:cs typeface="Century Gothic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8152499" y="4697873"/>
            <a:ext cx="752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 smtClean="0">
                <a:latin typeface="Century Gothic"/>
                <a:cs typeface="Century Gothic"/>
              </a:rPr>
              <a:t>Ámbito distrital</a:t>
            </a:r>
            <a:endParaRPr lang="es-MX" sz="1000" b="1" dirty="0">
              <a:latin typeface="Century Gothic"/>
              <a:cs typeface="Century Gothic"/>
            </a:endParaRPr>
          </a:p>
        </p:txBody>
      </p:sp>
      <p:grpSp>
        <p:nvGrpSpPr>
          <p:cNvPr id="44" name="Agrupar 20"/>
          <p:cNvGrpSpPr/>
          <p:nvPr/>
        </p:nvGrpSpPr>
        <p:grpSpPr>
          <a:xfrm>
            <a:off x="1122402" y="4542191"/>
            <a:ext cx="792000" cy="792000"/>
            <a:chOff x="1260417" y="4583527"/>
            <a:chExt cx="1334227" cy="1420955"/>
          </a:xfrm>
        </p:grpSpPr>
        <p:pic>
          <p:nvPicPr>
            <p:cNvPr id="45" name="Imagen 4" descr="Base Receptora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417" y="4583527"/>
              <a:ext cx="897438" cy="1266028"/>
            </a:xfrm>
            <a:prstGeom prst="rect">
              <a:avLst/>
            </a:prstGeom>
          </p:spPr>
        </p:pic>
        <p:pic>
          <p:nvPicPr>
            <p:cNvPr id="46" name="Imagen 19" descr="OBR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8044" y="4956732"/>
              <a:ext cx="736600" cy="1047750"/>
            </a:xfrm>
            <a:prstGeom prst="rect">
              <a:avLst/>
            </a:prstGeom>
          </p:spPr>
        </p:pic>
      </p:grpSp>
      <p:sp>
        <p:nvSpPr>
          <p:cNvPr id="47" name="46 CuadroTexto"/>
          <p:cNvSpPr txBox="1"/>
          <p:nvPr/>
        </p:nvSpPr>
        <p:spPr>
          <a:xfrm>
            <a:off x="4956659" y="5369535"/>
            <a:ext cx="3108278" cy="2616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latin typeface="Century Gothic"/>
                <a:ea typeface="Malgun Gothic" pitchFamily="34" charset="-127"/>
                <a:cs typeface="Century Gothic"/>
              </a:rPr>
              <a:t>Capacitador-Asistente </a:t>
            </a:r>
            <a:r>
              <a:rPr lang="es-MX" sz="1100" b="1" dirty="0">
                <a:latin typeface="Century Gothic"/>
                <a:ea typeface="Malgun Gothic" pitchFamily="34" charset="-127"/>
                <a:cs typeface="Century Gothic"/>
              </a:rPr>
              <a:t>Electoral (CAE</a:t>
            </a:r>
            <a:r>
              <a:rPr lang="es-MX" sz="1100" b="1" dirty="0" smtClean="0">
                <a:latin typeface="Century Gothic"/>
                <a:ea typeface="Malgun Gothic" pitchFamily="34" charset="-127"/>
                <a:cs typeface="Century Gothic"/>
              </a:rPr>
              <a:t>)</a:t>
            </a:r>
            <a:endParaRPr lang="es-MX" sz="1200" b="1" dirty="0">
              <a:latin typeface="Century Gothic"/>
              <a:ea typeface="Malgun Gothic" pitchFamily="34" charset="-127"/>
              <a:cs typeface="Century Gothic"/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732888" y="5387284"/>
            <a:ext cx="3472940" cy="2616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latin typeface="Century Gothic"/>
                <a:ea typeface="Malgun Gothic" pitchFamily="34" charset="-127"/>
                <a:cs typeface="Century Gothic"/>
              </a:rPr>
              <a:t>Operadores de cómputo y de la base receptora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5531144" y="1439292"/>
            <a:ext cx="1929384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1200" b="1" cap="small" dirty="0" smtClean="0">
                <a:latin typeface="Century Gothic"/>
                <a:ea typeface="Malgun Gothic" pitchFamily="34" charset="-127"/>
                <a:cs typeface="Century Gothic"/>
              </a:rPr>
              <a:t>Consejo General del INE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290871" y="1073229"/>
            <a:ext cx="4371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solidFill>
                  <a:schemeClr val="accent5"/>
                </a:solidFill>
                <a:latin typeface="Century Gothic"/>
                <a:cs typeface="Century Gothic"/>
              </a:rPr>
              <a:t>Procedimiento </a:t>
            </a:r>
            <a:r>
              <a:rPr lang="es-MX" sz="1400" b="1" dirty="0">
                <a:solidFill>
                  <a:schemeClr val="accent5"/>
                </a:solidFill>
                <a:latin typeface="Century Gothic"/>
                <a:cs typeface="Century Gothic"/>
              </a:rPr>
              <a:t>general </a:t>
            </a:r>
            <a:r>
              <a:rPr lang="es-MX" sz="1400" b="1" dirty="0" smtClean="0">
                <a:solidFill>
                  <a:schemeClr val="accent5"/>
                </a:solidFill>
                <a:latin typeface="Century Gothic"/>
                <a:cs typeface="Century Gothic"/>
              </a:rPr>
              <a:t>del Conteo Rápido</a:t>
            </a:r>
            <a:endParaRPr lang="es-MX" sz="1400" dirty="0">
              <a:solidFill>
                <a:schemeClr val="accent5"/>
              </a:solidFill>
              <a:latin typeface="Century Gothic"/>
              <a:cs typeface="Century Gothic"/>
            </a:endParaRPr>
          </a:p>
        </p:txBody>
      </p:sp>
      <p:sp>
        <p:nvSpPr>
          <p:cNvPr id="64" name="63 Flecha curvada hacia la izquierda"/>
          <p:cNvSpPr/>
          <p:nvPr/>
        </p:nvSpPr>
        <p:spPr>
          <a:xfrm rot="5400000">
            <a:off x="4421091" y="5439115"/>
            <a:ext cx="343976" cy="1254337"/>
          </a:xfrm>
          <a:prstGeom prst="curvedLeftArrow">
            <a:avLst>
              <a:gd name="adj1" fmla="val 25000"/>
              <a:gd name="adj2" fmla="val 61315"/>
              <a:gd name="adj3" fmla="val 2500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5" name="64 Flecha curvada hacia la izquierda"/>
          <p:cNvSpPr/>
          <p:nvPr/>
        </p:nvSpPr>
        <p:spPr>
          <a:xfrm rot="10800000">
            <a:off x="282483" y="3337557"/>
            <a:ext cx="480701" cy="2728723"/>
          </a:xfrm>
          <a:prstGeom prst="curvedLeftArrow">
            <a:avLst>
              <a:gd name="adj1" fmla="val 25000"/>
              <a:gd name="adj2" fmla="val 61315"/>
              <a:gd name="adj3" fmla="val 2500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5" name="74 Flecha curvada hacia la izquierda"/>
          <p:cNvSpPr/>
          <p:nvPr/>
        </p:nvSpPr>
        <p:spPr>
          <a:xfrm rot="16200000">
            <a:off x="4525650" y="2782722"/>
            <a:ext cx="343976" cy="1069343"/>
          </a:xfrm>
          <a:prstGeom prst="curvedLeftArrow">
            <a:avLst>
              <a:gd name="adj1" fmla="val 25000"/>
              <a:gd name="adj2" fmla="val 61315"/>
              <a:gd name="adj3" fmla="val 2500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6" name="Imagen 5" descr="Consejo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513" y="1802321"/>
            <a:ext cx="1726556" cy="1155915"/>
          </a:xfrm>
          <a:prstGeom prst="rect">
            <a:avLst/>
          </a:prstGeom>
        </p:spPr>
      </p:pic>
      <p:pic>
        <p:nvPicPr>
          <p:cNvPr id="33" name="32 Imagen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9" t="18439" r="4860" b="6984"/>
          <a:stretch/>
        </p:blipFill>
        <p:spPr>
          <a:xfrm rot="11917294">
            <a:off x="2192685" y="2612726"/>
            <a:ext cx="327618" cy="235742"/>
          </a:xfrm>
          <a:prstGeom prst="rect">
            <a:avLst/>
          </a:prstGeom>
        </p:spPr>
      </p:pic>
      <p:pic>
        <p:nvPicPr>
          <p:cNvPr id="32" name="31 Imagen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9" t="18439" r="4860" b="6984"/>
          <a:stretch/>
        </p:blipFill>
        <p:spPr>
          <a:xfrm rot="11917294">
            <a:off x="2318704" y="2361562"/>
            <a:ext cx="249842" cy="215287"/>
          </a:xfrm>
          <a:prstGeom prst="rect">
            <a:avLst/>
          </a:prstGeom>
        </p:spPr>
      </p:pic>
      <p:sp>
        <p:nvSpPr>
          <p:cNvPr id="55" name="54 CuadroTexto"/>
          <p:cNvSpPr txBox="1"/>
          <p:nvPr/>
        </p:nvSpPr>
        <p:spPr>
          <a:xfrm>
            <a:off x="4956659" y="323393"/>
            <a:ext cx="35752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 smtClean="0">
                <a:solidFill>
                  <a:schemeClr val="bg1"/>
                </a:solidFill>
                <a:latin typeface="Century Gothic"/>
                <a:cs typeface="Century Gothic"/>
              </a:rPr>
              <a:t>Conteo Rápido 2012:</a:t>
            </a:r>
            <a:br>
              <a:rPr lang="es-MX" sz="1600" dirty="0" smtClean="0">
                <a:solidFill>
                  <a:schemeClr val="bg1"/>
                </a:solidFill>
                <a:latin typeface="Century Gothic"/>
                <a:cs typeface="Century Gothic"/>
              </a:rPr>
            </a:br>
            <a:r>
              <a:rPr lang="es-MX" sz="1600" dirty="0" smtClean="0">
                <a:solidFill>
                  <a:schemeClr val="bg1"/>
                </a:solidFill>
                <a:latin typeface="Century Gothic"/>
                <a:cs typeface="Century Gothic"/>
              </a:rPr>
              <a:t> programa de operación</a:t>
            </a:r>
            <a:endParaRPr lang="es-MX" sz="16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57" name="Oval 481"/>
          <p:cNvSpPr>
            <a:spLocks noChangeArrowheads="1"/>
          </p:cNvSpPr>
          <p:nvPr/>
        </p:nvSpPr>
        <p:spPr bwMode="auto">
          <a:xfrm>
            <a:off x="4849667" y="5551153"/>
            <a:ext cx="324000" cy="2880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s-MX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1</a:t>
            </a:r>
            <a:endParaRPr lang="es-E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  <p:sp>
        <p:nvSpPr>
          <p:cNvPr id="58" name="Oval 481"/>
          <p:cNvSpPr>
            <a:spLocks noChangeArrowheads="1"/>
          </p:cNvSpPr>
          <p:nvPr/>
        </p:nvSpPr>
        <p:spPr bwMode="auto">
          <a:xfrm>
            <a:off x="570888" y="5607887"/>
            <a:ext cx="324000" cy="2880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s-MX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2</a:t>
            </a:r>
            <a:endParaRPr lang="es-E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  <p:sp>
        <p:nvSpPr>
          <p:cNvPr id="59" name="Oval 481"/>
          <p:cNvSpPr>
            <a:spLocks noChangeArrowheads="1"/>
          </p:cNvSpPr>
          <p:nvPr/>
        </p:nvSpPr>
        <p:spPr bwMode="auto">
          <a:xfrm>
            <a:off x="4871234" y="2841668"/>
            <a:ext cx="324000" cy="2880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s-MX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4</a:t>
            </a:r>
            <a:endParaRPr lang="es-E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  <p:sp>
        <p:nvSpPr>
          <p:cNvPr id="60" name="Oval 481"/>
          <p:cNvSpPr>
            <a:spLocks noChangeArrowheads="1"/>
          </p:cNvSpPr>
          <p:nvPr/>
        </p:nvSpPr>
        <p:spPr bwMode="auto">
          <a:xfrm>
            <a:off x="408888" y="2841668"/>
            <a:ext cx="324000" cy="2880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s-MX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3</a:t>
            </a:r>
            <a:endParaRPr lang="es-E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6047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Aft>
                <a:spcPts val="600"/>
              </a:spcAft>
              <a:buNone/>
            </a:pPr>
            <a:r>
              <a:rPr lang="es-MX" sz="2200" dirty="0"/>
              <a:t>Para el Conteo Rápido se programaron </a:t>
            </a:r>
            <a:r>
              <a:rPr lang="es-MX" sz="2200" b="1" dirty="0">
                <a:solidFill>
                  <a:srgbClr val="641345"/>
                </a:solidFill>
              </a:rPr>
              <a:t>dos simulacros</a:t>
            </a:r>
            <a:r>
              <a:rPr lang="es-MX" sz="2200" dirty="0"/>
              <a:t>, las fechas para su realización son </a:t>
            </a:r>
            <a:r>
              <a:rPr lang="es-MX" sz="2200" b="1" dirty="0">
                <a:solidFill>
                  <a:srgbClr val="641345"/>
                </a:solidFill>
              </a:rPr>
              <a:t>3 y 24 de mayo</a:t>
            </a:r>
            <a:r>
              <a:rPr lang="es-MX" sz="2200" dirty="0"/>
              <a:t>. Los objetivos de los simulacros son:</a:t>
            </a:r>
            <a:endParaRPr lang="en-US" sz="2200" dirty="0"/>
          </a:p>
          <a:p>
            <a:pPr marL="723900" lvl="0" algn="just">
              <a:spcAft>
                <a:spcPts val="600"/>
              </a:spcAft>
            </a:pPr>
            <a:r>
              <a:rPr lang="es-MX" sz="2200" b="1" dirty="0">
                <a:solidFill>
                  <a:srgbClr val="641345"/>
                </a:solidFill>
              </a:rPr>
              <a:t>Probar los medios de comunicación </a:t>
            </a:r>
            <a:r>
              <a:rPr lang="es-MX" sz="2200" dirty="0"/>
              <a:t>asignados a los </a:t>
            </a:r>
            <a:r>
              <a:rPr lang="es-MX" sz="2200" cap="small" dirty="0"/>
              <a:t>cae</a:t>
            </a:r>
            <a:r>
              <a:rPr lang="es-MX" sz="2200" dirty="0"/>
              <a:t> (teléfonos celulares, públicos y satelitales).</a:t>
            </a:r>
            <a:endParaRPr lang="en-US" sz="2200" dirty="0"/>
          </a:p>
          <a:p>
            <a:pPr marL="723900" lvl="0" algn="just">
              <a:spcAft>
                <a:spcPts val="600"/>
              </a:spcAft>
            </a:pPr>
            <a:r>
              <a:rPr lang="es-MX" sz="2200" dirty="0"/>
              <a:t>Verificar la </a:t>
            </a:r>
            <a:r>
              <a:rPr lang="es-MX" sz="2200" b="1" dirty="0">
                <a:solidFill>
                  <a:srgbClr val="641345"/>
                </a:solidFill>
              </a:rPr>
              <a:t>correcta captura y transmisión</a:t>
            </a:r>
            <a:r>
              <a:rPr lang="es-MX" sz="2200" dirty="0"/>
              <a:t> de la información.</a:t>
            </a:r>
            <a:endParaRPr lang="en-US" sz="2200" dirty="0"/>
          </a:p>
          <a:p>
            <a:pPr marL="723900" lvl="0" algn="just">
              <a:spcAft>
                <a:spcPts val="600"/>
              </a:spcAft>
            </a:pPr>
            <a:r>
              <a:rPr lang="es-MX" sz="2200" dirty="0"/>
              <a:t>Comprobar el </a:t>
            </a:r>
            <a:r>
              <a:rPr lang="es-MX" sz="2200" b="1" dirty="0">
                <a:solidFill>
                  <a:srgbClr val="641345"/>
                </a:solidFill>
              </a:rPr>
              <a:t>funcionamiento del sistema informático.</a:t>
            </a:r>
            <a:endParaRPr lang="en-US" sz="2200" b="1" dirty="0">
              <a:solidFill>
                <a:srgbClr val="641345"/>
              </a:solidFill>
            </a:endParaRPr>
          </a:p>
          <a:p>
            <a:pPr marL="723900" lvl="0" algn="just">
              <a:spcAft>
                <a:spcPts val="600"/>
              </a:spcAft>
            </a:pPr>
            <a:r>
              <a:rPr lang="es-MX" sz="2200" dirty="0"/>
              <a:t>Probar las herramientas informáticas para </a:t>
            </a:r>
            <a:r>
              <a:rPr lang="es-MX" sz="2200" b="1" dirty="0">
                <a:solidFill>
                  <a:srgbClr val="641345"/>
                </a:solidFill>
              </a:rPr>
              <a:t>conocer el avance en el acopio de la muestra.</a:t>
            </a:r>
            <a:endParaRPr lang="en-US" sz="2200" b="1" dirty="0">
              <a:solidFill>
                <a:srgbClr val="641345"/>
              </a:solidFill>
            </a:endParaRPr>
          </a:p>
          <a:p>
            <a:pPr marL="723900" lvl="0" algn="just">
              <a:spcAft>
                <a:spcPts val="600"/>
              </a:spcAft>
            </a:pPr>
            <a:r>
              <a:rPr lang="es-MX" sz="2200" dirty="0"/>
              <a:t>Probar los </a:t>
            </a:r>
            <a:r>
              <a:rPr lang="es-MX" sz="2200" b="1" dirty="0">
                <a:solidFill>
                  <a:srgbClr val="641345"/>
                </a:solidFill>
              </a:rPr>
              <a:t>programas de estimación de resultados.</a:t>
            </a:r>
            <a:endParaRPr lang="en-US" sz="2200" b="1" dirty="0">
              <a:solidFill>
                <a:srgbClr val="641345"/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Simulacros</a:t>
            </a:r>
            <a:r>
              <a:rPr lang="en-US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074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720473"/>
            <a:ext cx="7829550" cy="4405689"/>
          </a:xfrm>
        </p:spPr>
        <p:txBody>
          <a:bodyPr/>
          <a:lstStyle/>
          <a:p>
            <a:pPr lvl="0" algn="just">
              <a:spcAft>
                <a:spcPts val="1200"/>
              </a:spcAft>
            </a:pPr>
            <a:r>
              <a:rPr lang="es-MX" sz="2400" dirty="0"/>
              <a:t>La </a:t>
            </a:r>
            <a:r>
              <a:rPr lang="es-MX" sz="2400" b="1" dirty="0">
                <a:solidFill>
                  <a:srgbClr val="641345"/>
                </a:solidFill>
              </a:rPr>
              <a:t>selección de la muestra </a:t>
            </a:r>
            <a:r>
              <a:rPr lang="es-MX" sz="2400" dirty="0"/>
              <a:t>se llevará a cabo en un </a:t>
            </a:r>
            <a:r>
              <a:rPr lang="es-MX" sz="2400" b="1" dirty="0">
                <a:solidFill>
                  <a:srgbClr val="641345"/>
                </a:solidFill>
              </a:rPr>
              <a:t>acto </a:t>
            </a:r>
            <a:r>
              <a:rPr lang="es-MX" sz="2400" b="1" dirty="0" smtClean="0">
                <a:solidFill>
                  <a:srgbClr val="641345"/>
                </a:solidFill>
              </a:rPr>
              <a:t>público </a:t>
            </a:r>
            <a:r>
              <a:rPr lang="es-MX" sz="2400" dirty="0"/>
              <a:t>que tendrá lugar el </a:t>
            </a:r>
            <a:r>
              <a:rPr lang="es-MX" sz="2400" b="1" dirty="0">
                <a:solidFill>
                  <a:srgbClr val="641345"/>
                </a:solidFill>
              </a:rPr>
              <a:t>6 de junio </a:t>
            </a:r>
            <a:r>
              <a:rPr lang="es-MX" sz="2400" dirty="0"/>
              <a:t>a las 10:00 horas. </a:t>
            </a:r>
            <a:r>
              <a:rPr lang="es-MX" sz="2400" dirty="0" smtClean="0"/>
              <a:t>Al acto se invitará a los integrantes del Consejo General. </a:t>
            </a:r>
            <a:endParaRPr lang="en-US" sz="2400" dirty="0"/>
          </a:p>
          <a:p>
            <a:pPr algn="just">
              <a:spcAft>
                <a:spcPts val="1200"/>
              </a:spcAft>
            </a:pPr>
            <a:r>
              <a:rPr lang="es-MX" sz="2400" dirty="0"/>
              <a:t>Además asistirá un </a:t>
            </a:r>
            <a:r>
              <a:rPr lang="es-MX" sz="2400" b="1" dirty="0">
                <a:solidFill>
                  <a:srgbClr val="641345"/>
                </a:solidFill>
              </a:rPr>
              <a:t>Notario que dará fe pública del acto</a:t>
            </a:r>
            <a:r>
              <a:rPr lang="es-MX" sz="2400" dirty="0"/>
              <a:t>, podrán asistir </a:t>
            </a:r>
            <a:r>
              <a:rPr lang="es-MX" sz="2400" dirty="0" smtClean="0"/>
              <a:t>adicionalmente los </a:t>
            </a:r>
            <a:r>
              <a:rPr lang="es-MX" sz="2400" dirty="0"/>
              <a:t>representantes de los partidos </a:t>
            </a:r>
            <a:r>
              <a:rPr lang="es-MX" sz="2400" dirty="0" smtClean="0"/>
              <a:t>políticos </a:t>
            </a:r>
            <a:r>
              <a:rPr lang="es-MX" sz="2400" dirty="0"/>
              <a:t>y de los candidatos independientes</a:t>
            </a:r>
            <a:r>
              <a:rPr lang="es-MX" sz="2400" dirty="0" smtClean="0"/>
              <a:t>.</a:t>
            </a:r>
            <a:endParaRPr lang="en-US" sz="24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Selección de la muestra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926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spcAft>
                <a:spcPts val="1200"/>
              </a:spcAft>
            </a:pPr>
            <a:r>
              <a:rPr lang="es-MX" sz="2400" dirty="0" smtClean="0"/>
              <a:t>El </a:t>
            </a:r>
            <a:r>
              <a:rPr lang="es-MX" sz="2400" b="1" dirty="0">
                <a:solidFill>
                  <a:srgbClr val="641345"/>
                </a:solidFill>
              </a:rPr>
              <a:t>protocolo</a:t>
            </a:r>
            <a:r>
              <a:rPr lang="es-MX" sz="2400" dirty="0">
                <a:solidFill>
                  <a:srgbClr val="641345"/>
                </a:solidFill>
              </a:rPr>
              <a:t> </a:t>
            </a:r>
            <a:r>
              <a:rPr lang="es-MX" sz="2400" dirty="0"/>
              <a:t>de selección establece que:</a:t>
            </a:r>
            <a:endParaRPr lang="en-US" sz="2400" dirty="0"/>
          </a:p>
          <a:p>
            <a:pPr lvl="1" algn="just">
              <a:spcAft>
                <a:spcPts val="1200"/>
              </a:spcAft>
            </a:pPr>
            <a:r>
              <a:rPr lang="es-MX" sz="2100" dirty="0"/>
              <a:t>Los </a:t>
            </a:r>
            <a:r>
              <a:rPr lang="es-MX" sz="2100" b="1" dirty="0">
                <a:solidFill>
                  <a:srgbClr val="641345"/>
                </a:solidFill>
              </a:rPr>
              <a:t>programas requeridos </a:t>
            </a:r>
            <a:r>
              <a:rPr lang="es-MX" sz="2100" dirty="0"/>
              <a:t>para la selección de la muestra serán instalados a la vista de los asistentes.</a:t>
            </a:r>
            <a:endParaRPr lang="en-US" sz="2100" dirty="0"/>
          </a:p>
          <a:p>
            <a:pPr lvl="1" algn="just">
              <a:spcAft>
                <a:spcPts val="1200"/>
              </a:spcAft>
            </a:pPr>
            <a:r>
              <a:rPr lang="es-MX" sz="2100" dirty="0"/>
              <a:t>La muestra será </a:t>
            </a:r>
            <a:r>
              <a:rPr lang="es-MX" sz="2100" b="1" dirty="0">
                <a:solidFill>
                  <a:srgbClr val="641345"/>
                </a:solidFill>
              </a:rPr>
              <a:t>seleccionada por </a:t>
            </a:r>
            <a:r>
              <a:rPr lang="es-MX" sz="2100" b="1" dirty="0" smtClean="0">
                <a:solidFill>
                  <a:srgbClr val="641345"/>
                </a:solidFill>
              </a:rPr>
              <a:t>el Comité Técnico Asesor.</a:t>
            </a:r>
            <a:endParaRPr lang="en-US" sz="2100" b="1" dirty="0">
              <a:solidFill>
                <a:srgbClr val="641345"/>
              </a:solidFill>
            </a:endParaRPr>
          </a:p>
          <a:p>
            <a:pPr lvl="1" algn="just">
              <a:spcAft>
                <a:spcPts val="1200"/>
              </a:spcAft>
            </a:pPr>
            <a:r>
              <a:rPr lang="es-MX" sz="2100" dirty="0"/>
              <a:t>La muestra, el equipo de cómputo en la que se generó y los dispositivos empleados para instalar los programas </a:t>
            </a:r>
            <a:r>
              <a:rPr lang="es-MX" sz="2100" b="1" dirty="0">
                <a:solidFill>
                  <a:srgbClr val="641345"/>
                </a:solidFill>
              </a:rPr>
              <a:t>serán resguardados </a:t>
            </a:r>
            <a:r>
              <a:rPr lang="es-MX" sz="2100" dirty="0"/>
              <a:t>por el Secretario Ejecutivo.</a:t>
            </a:r>
            <a:endParaRPr lang="en-US" sz="2100" dirty="0"/>
          </a:p>
          <a:p>
            <a:pPr lvl="1" algn="just">
              <a:spcAft>
                <a:spcPts val="1200"/>
              </a:spcAft>
            </a:pPr>
            <a:r>
              <a:rPr lang="es-MX" sz="2100" dirty="0"/>
              <a:t>El Secretario Ejecutivo </a:t>
            </a:r>
            <a:r>
              <a:rPr lang="es-MX" sz="2100" b="1" dirty="0">
                <a:solidFill>
                  <a:srgbClr val="641345"/>
                </a:solidFill>
              </a:rPr>
              <a:t>entregará una copia de la muestra a la Dirección Ejecutiva de Organización Electoral</a:t>
            </a:r>
            <a:r>
              <a:rPr lang="es-MX" sz="2100" dirty="0"/>
              <a:t> con el fin de instrumentar el acopio de la información.</a:t>
            </a:r>
            <a:endParaRPr lang="en-US" sz="2100" dirty="0"/>
          </a:p>
          <a:p>
            <a:pPr algn="just">
              <a:spcAft>
                <a:spcPts val="1200"/>
              </a:spcAft>
            </a:pPr>
            <a:endParaRPr lang="es-ES" sz="21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Selección de la muestra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249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488345"/>
            <a:ext cx="7829550" cy="4637817"/>
          </a:xfrm>
        </p:spPr>
        <p:txBody>
          <a:bodyPr>
            <a:noAutofit/>
          </a:bodyPr>
          <a:lstStyle/>
          <a:p>
            <a:pPr lvl="0" algn="just">
              <a:spcAft>
                <a:spcPts val="1200"/>
              </a:spcAft>
            </a:pPr>
            <a:r>
              <a:rPr lang="es-MX" sz="2200" b="1" dirty="0">
                <a:solidFill>
                  <a:srgbClr val="641345"/>
                </a:solidFill>
              </a:rPr>
              <a:t>La autoridad electoral dará a conocer </a:t>
            </a:r>
            <a:r>
              <a:rPr lang="es-MX" sz="2200" b="1" dirty="0" smtClean="0">
                <a:solidFill>
                  <a:srgbClr val="641345"/>
                </a:solidFill>
              </a:rPr>
              <a:t>los </a:t>
            </a:r>
            <a:r>
              <a:rPr lang="es-MX" sz="2200" b="1" dirty="0">
                <a:solidFill>
                  <a:srgbClr val="641345"/>
                </a:solidFill>
              </a:rPr>
              <a:t>resultados </a:t>
            </a:r>
            <a:r>
              <a:rPr lang="es-MX" sz="2200" dirty="0"/>
              <a:t>del Conteo </a:t>
            </a:r>
            <a:r>
              <a:rPr lang="es-MX" sz="2200" dirty="0" smtClean="0"/>
              <a:t>Rápido </a:t>
            </a:r>
            <a:r>
              <a:rPr lang="es-MX" sz="2200" b="1" dirty="0" smtClean="0">
                <a:solidFill>
                  <a:srgbClr val="641345"/>
                </a:solidFill>
              </a:rPr>
              <a:t>el </a:t>
            </a:r>
            <a:r>
              <a:rPr lang="es-MX" sz="2200" b="1" dirty="0">
                <a:solidFill>
                  <a:srgbClr val="641345"/>
                </a:solidFill>
              </a:rPr>
              <a:t>día de la jornada </a:t>
            </a:r>
            <a:r>
              <a:rPr lang="es-MX" sz="2200" b="1" dirty="0" smtClean="0">
                <a:solidFill>
                  <a:srgbClr val="641345"/>
                </a:solidFill>
              </a:rPr>
              <a:t>electoral</a:t>
            </a:r>
            <a:r>
              <a:rPr lang="es-MX" sz="2200" dirty="0" smtClean="0"/>
              <a:t>.</a:t>
            </a:r>
            <a:endParaRPr lang="en-US" sz="2200" dirty="0"/>
          </a:p>
          <a:p>
            <a:pPr lvl="0" algn="just">
              <a:spcAft>
                <a:spcPts val="1200"/>
              </a:spcAft>
            </a:pPr>
            <a:r>
              <a:rPr lang="es-MX" sz="2200" b="1" dirty="0">
                <a:solidFill>
                  <a:srgbClr val="641345"/>
                </a:solidFill>
              </a:rPr>
              <a:t>Con el corte de información de las 22:30 horas, </a:t>
            </a:r>
            <a:r>
              <a:rPr lang="es-MX" sz="2200" b="1" dirty="0" smtClean="0">
                <a:solidFill>
                  <a:srgbClr val="641345"/>
                </a:solidFill>
              </a:rPr>
              <a:t>y en </a:t>
            </a:r>
            <a:r>
              <a:rPr lang="es-MX" sz="2200" b="1" dirty="0">
                <a:solidFill>
                  <a:srgbClr val="641345"/>
                </a:solidFill>
              </a:rPr>
              <a:t>caso de que el COTECORA cuente con la muestra suficiente</a:t>
            </a:r>
            <a:r>
              <a:rPr lang="es-MX" sz="2200" dirty="0" smtClean="0"/>
              <a:t>, </a:t>
            </a:r>
            <a:r>
              <a:rPr lang="es-MX" sz="2200" b="1" dirty="0" smtClean="0">
                <a:solidFill>
                  <a:srgbClr val="641345"/>
                </a:solidFill>
              </a:rPr>
              <a:t>se </a:t>
            </a:r>
            <a:r>
              <a:rPr lang="es-MX" sz="2200" b="1" dirty="0">
                <a:solidFill>
                  <a:srgbClr val="641345"/>
                </a:solidFill>
              </a:rPr>
              <a:t>emitirán los resultados del ejercicio</a:t>
            </a:r>
            <a:r>
              <a:rPr lang="es-MX" sz="2200" dirty="0" smtClean="0"/>
              <a:t>. De no contar con esta información en ese corte, cada 15 minutos se estará llevando a cabo la valoración correspondiente</a:t>
            </a:r>
            <a:r>
              <a:rPr lang="es-MX" sz="2200" cap="small" dirty="0" smtClean="0"/>
              <a:t>.</a:t>
            </a:r>
            <a:endParaRPr lang="en-US" sz="2200" dirty="0"/>
          </a:p>
          <a:p>
            <a:pPr lvl="0" algn="just">
              <a:spcAft>
                <a:spcPts val="1200"/>
              </a:spcAft>
            </a:pPr>
            <a:r>
              <a:rPr lang="es-MX" sz="2200" dirty="0"/>
              <a:t>Sea cual fuere la muestra recabada y los resultados del Conteo </a:t>
            </a:r>
            <a:r>
              <a:rPr lang="es-MX" sz="2200" dirty="0" smtClean="0"/>
              <a:t>Rápido, </a:t>
            </a:r>
            <a:r>
              <a:rPr lang="es-MX" sz="2200" dirty="0"/>
              <a:t>el </a:t>
            </a:r>
            <a:r>
              <a:rPr lang="es-MX" sz="2200" cap="small" dirty="0"/>
              <a:t>cotecora</a:t>
            </a:r>
            <a:r>
              <a:rPr lang="es-MX" sz="2200" dirty="0"/>
              <a:t> informará al Consejo General: </a:t>
            </a:r>
            <a:r>
              <a:rPr lang="es-MX" sz="2200" b="1" dirty="0">
                <a:solidFill>
                  <a:srgbClr val="641345"/>
                </a:solidFill>
              </a:rPr>
              <a:t>los resultados, las condiciones en las que se obtuvieron y las conclusiones que de ellos pueden derivarse</a:t>
            </a:r>
            <a:r>
              <a:rPr lang="es-MX" sz="2200" dirty="0"/>
              <a:t>. </a:t>
            </a:r>
            <a:endParaRPr lang="en-US" sz="22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Difusión de los resultados</a:t>
            </a:r>
            <a:r>
              <a:rPr lang="en-US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741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593754" y="1783620"/>
            <a:ext cx="7829550" cy="4637817"/>
          </a:xfrm>
        </p:spPr>
        <p:txBody>
          <a:bodyPr>
            <a:noAutofit/>
          </a:bodyPr>
          <a:lstStyle/>
          <a:p>
            <a:pPr lvl="0" algn="just">
              <a:spcAft>
                <a:spcPts val="1200"/>
              </a:spcAft>
            </a:pPr>
            <a:r>
              <a:rPr lang="es-MX" sz="2400" dirty="0"/>
              <a:t>La base numérica utilizada en la estimación será publicada el día siguiente de la jornada electoral en </a:t>
            </a:r>
            <a:r>
              <a:rPr lang="es-MX" sz="2400" dirty="0" smtClean="0"/>
              <a:t>el portal del </a:t>
            </a:r>
            <a:r>
              <a:rPr lang="es-MX" sz="2400" dirty="0"/>
              <a:t>Instituto, contendrá:</a:t>
            </a:r>
            <a:endParaRPr lang="en-US" sz="2400" dirty="0"/>
          </a:p>
          <a:p>
            <a:pPr lvl="1" algn="just">
              <a:spcAft>
                <a:spcPts val="1200"/>
              </a:spcAft>
            </a:pPr>
            <a:r>
              <a:rPr lang="es-MX" sz="2200" dirty="0"/>
              <a:t>Casillas que fueron </a:t>
            </a:r>
            <a:r>
              <a:rPr lang="es-MX" sz="2200" b="1" dirty="0">
                <a:solidFill>
                  <a:srgbClr val="641345"/>
                </a:solidFill>
              </a:rPr>
              <a:t>seleccionadas en la muestra</a:t>
            </a:r>
            <a:r>
              <a:rPr lang="es-MX" sz="2200" dirty="0"/>
              <a:t>.</a:t>
            </a:r>
            <a:endParaRPr lang="en-US" sz="2200" dirty="0"/>
          </a:p>
          <a:p>
            <a:pPr lvl="1" algn="just">
              <a:spcAft>
                <a:spcPts val="1200"/>
              </a:spcAft>
            </a:pPr>
            <a:r>
              <a:rPr lang="es-MX" sz="2200" dirty="0"/>
              <a:t>Casillas que se integraron </a:t>
            </a:r>
            <a:r>
              <a:rPr lang="es-MX" sz="2200" b="1" dirty="0">
                <a:solidFill>
                  <a:srgbClr val="641345"/>
                </a:solidFill>
              </a:rPr>
              <a:t>al cálculo final.</a:t>
            </a:r>
            <a:endParaRPr lang="en-US" sz="2200" b="1" dirty="0">
              <a:solidFill>
                <a:srgbClr val="641345"/>
              </a:solidFill>
            </a:endParaRPr>
          </a:p>
          <a:p>
            <a:pPr lvl="1" algn="just">
              <a:spcAft>
                <a:spcPts val="1200"/>
              </a:spcAft>
            </a:pPr>
            <a:r>
              <a:rPr lang="es-MX" sz="2200" b="1" dirty="0">
                <a:solidFill>
                  <a:srgbClr val="641345"/>
                </a:solidFill>
              </a:rPr>
              <a:t>Resultados</a:t>
            </a:r>
            <a:r>
              <a:rPr lang="es-MX" sz="2200" dirty="0">
                <a:solidFill>
                  <a:srgbClr val="641345"/>
                </a:solidFill>
              </a:rPr>
              <a:t> </a:t>
            </a:r>
            <a:r>
              <a:rPr lang="es-MX" sz="2200" dirty="0"/>
              <a:t>de cada una de las dos anteriores.</a:t>
            </a:r>
            <a:endParaRPr lang="en-US" sz="2200" dirty="0"/>
          </a:p>
          <a:p>
            <a:pPr lvl="1" algn="just">
              <a:spcAft>
                <a:spcPts val="1200"/>
              </a:spcAft>
            </a:pPr>
            <a:r>
              <a:rPr lang="es-MX" sz="2200" dirty="0"/>
              <a:t>Además se publicarán las </a:t>
            </a:r>
            <a:r>
              <a:rPr lang="es-MX" sz="2200" b="1" dirty="0">
                <a:solidFill>
                  <a:srgbClr val="641345"/>
                </a:solidFill>
              </a:rPr>
              <a:t>fórmulas de cálculo utilizadas en cada método.</a:t>
            </a:r>
            <a:endParaRPr lang="en-US" sz="2200" b="1" dirty="0">
              <a:solidFill>
                <a:srgbClr val="641345"/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>
                <a:solidFill>
                  <a:srgbClr val="6B4A0B"/>
                </a:solidFill>
              </a:rPr>
              <a:t>| </a:t>
            </a:r>
            <a:fld id="{939C664E-1C2F-4D95-AF82-FF8D27121A9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Difusión de los resultados</a:t>
            </a:r>
            <a:r>
              <a:rPr lang="en-US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194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RFE_RMJ3">
  <a:themeElements>
    <a:clrScheme name="Tradición">
      <a:dk1>
        <a:srgbClr val="FFFFFF"/>
      </a:dk1>
      <a:lt1>
        <a:srgbClr val="000000"/>
      </a:lt1>
      <a:dk2>
        <a:srgbClr val="D28E11"/>
      </a:dk2>
      <a:lt2>
        <a:srgbClr val="F2E2AB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r">
          <a:defRPr sz="1200" b="1" dirty="0" smtClean="0">
            <a:solidFill>
              <a:schemeClr val="tx1">
                <a:lumMod val="50000"/>
              </a:schemeClr>
            </a:solidFill>
            <a:latin typeface="Century Gothic"/>
            <a:cs typeface="Century Gothic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3138</TotalTime>
  <Words>1140</Words>
  <Application>Microsoft Office PowerPoint</Application>
  <PresentationFormat>Presentación en pantalla (4:3)</PresentationFormat>
  <Paragraphs>92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DERFE_RMJ3</vt:lpstr>
      <vt:lpstr>Presentación de PowerPoint</vt:lpstr>
      <vt:lpstr>Marco legal</vt:lpstr>
      <vt:lpstr>Antecedentes </vt:lpstr>
      <vt:lpstr>Antecedentes </vt:lpstr>
      <vt:lpstr>Conteos Rápidos</vt:lpstr>
      <vt:lpstr>Diseño de la muestra </vt:lpstr>
      <vt:lpstr>Métodos de estimación </vt:lpstr>
      <vt:lpstr>Logística de recolección  de la información </vt:lpstr>
      <vt:lpstr>Presentación de PowerPoint</vt:lpstr>
      <vt:lpstr>Simulacros </vt:lpstr>
      <vt:lpstr>Selección de la muestra </vt:lpstr>
      <vt:lpstr>Selección de la muestra </vt:lpstr>
      <vt:lpstr>Difusión de los resultados </vt:lpstr>
      <vt:lpstr>Difusión de los resultados </vt:lpstr>
    </vt:vector>
  </TitlesOfParts>
  <Company>REGISTRO FEDERAL DE ELECTORES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Mónica Méndez Padilla</dc:creator>
  <cp:lastModifiedBy>César Ledesma Ugalde</cp:lastModifiedBy>
  <cp:revision>39</cp:revision>
  <dcterms:created xsi:type="dcterms:W3CDTF">2015-05-15T00:56:28Z</dcterms:created>
  <dcterms:modified xsi:type="dcterms:W3CDTF">2015-05-19T01:38:16Z</dcterms:modified>
</cp:coreProperties>
</file>